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9" r:id="rId4"/>
    <p:sldId id="261" r:id="rId5"/>
    <p:sldId id="262" r:id="rId6"/>
    <p:sldId id="269" r:id="rId7"/>
    <p:sldId id="260" r:id="rId8"/>
    <p:sldId id="263" r:id="rId9"/>
    <p:sldId id="266" r:id="rId10"/>
    <p:sldId id="267" r:id="rId11"/>
    <p:sldId id="268"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E4F3D-32E3-4122-78C6-7DB981F89FCC}" v="56" dt="2024-02-21T07:06:31.354"/>
    <p1510:client id="{45A51340-BEE3-2402-4176-0767DE83F6FA}" v="95" dt="2024-02-22T03:03:31.427"/>
    <p1510:client id="{54E2E770-3D92-495F-9FD3-6E749A59D3F5}" v="31" dt="2024-02-20T06:12:13.504"/>
    <p1510:client id="{5CDFF991-89AB-0818-8586-17CC4B42D486}" v="375" dt="2024-02-20T05:30:22.353"/>
    <p1510:client id="{61BF25D4-ACE7-6300-BDBB-45122C642D00}" v="98" dt="2024-02-20T06:20:30.154"/>
    <p1510:client id="{75D3B6E4-58F6-FD89-0B33-700A7F837E10}" v="5" dt="2024-02-21T21:22:21.832"/>
    <p1510:client id="{7E93A5E2-46A2-187C-A353-021F49BD7C14}" v="63" dt="2024-02-21T06:59:50.967"/>
    <p1510:client id="{ADF554DC-220D-FEDC-3011-48C18E1097CB}" v="12" dt="2024-02-21T23:00:55.402"/>
    <p1510:client id="{B916180A-7F1E-C7E9-0B40-46BBC7F01B2C}" v="119" dt="2024-02-22T02:41:27.904"/>
    <p1510:client id="{C620CB5B-BE04-FDA0-C0C7-DF9D3CDB090A}" v="194" dt="2024-02-21T23:03:41.755"/>
    <p1510:client id="{D82F4091-B24B-F083-0DF3-321E0BD6D4FF}" v="206" dt="2024-02-22T03:14:17.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DCAE1-3F80-4C9E-857F-94267F99E524}" type="datetimeFigureOut">
              <a:t>2/21/2024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5ECBE-91FF-44CD-BDDF-CBDCBBFC4A3F}" type="slidenum">
              <a:t>‹#›</a:t>
            </a:fld>
            <a:endParaRPr lang="en-GB"/>
          </a:p>
        </p:txBody>
      </p:sp>
    </p:spTree>
    <p:extLst>
      <p:ext uri="{BB962C8B-B14F-4D97-AF65-F5344CB8AC3E}">
        <p14:creationId xmlns:p14="http://schemas.microsoft.com/office/powerpoint/2010/main" val="386097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 https://www.acumenresearchandconsulting.com/smart-city-platform-market#:~:text=The%20Smart%20City%20Platform%20Market,38.4%25%20from%202023%20to%202032.&amp;text=By%20deployment%20model%2C%20the%20cloud,of%20revenue%20share%20in%202022</a:t>
            </a:r>
          </a:p>
        </p:txBody>
      </p:sp>
      <p:sp>
        <p:nvSpPr>
          <p:cNvPr id="4" name="Slide Number Placeholder 3"/>
          <p:cNvSpPr>
            <a:spLocks noGrp="1"/>
          </p:cNvSpPr>
          <p:nvPr>
            <p:ph type="sldNum" sz="quarter" idx="5"/>
          </p:nvPr>
        </p:nvSpPr>
        <p:spPr/>
        <p:txBody>
          <a:bodyPr/>
          <a:lstStyle/>
          <a:p>
            <a:fld id="{3575ECBE-91FF-44CD-BDDF-CBDCBBFC4A3F}" type="slidenum">
              <a:t>3</a:t>
            </a:fld>
            <a:endParaRPr lang="en-GB"/>
          </a:p>
        </p:txBody>
      </p:sp>
    </p:spTree>
    <p:extLst>
      <p:ext uri="{BB962C8B-B14F-4D97-AF65-F5344CB8AC3E}">
        <p14:creationId xmlns:p14="http://schemas.microsoft.com/office/powerpoint/2010/main" val="196635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21/02/2024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21/02/2024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21/02/2024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21/02/2024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62339" y="1737044"/>
            <a:ext cx="4230100" cy="3387497"/>
          </a:xfrm>
        </p:spPr>
        <p:txBody>
          <a:bodyPr vert="horz" lIns="91440" tIns="45720" rIns="91440" bIns="45720" rtlCol="0" anchor="ctr">
            <a:normAutofit fontScale="90000"/>
          </a:bodyPr>
          <a:lstStyle/>
          <a:p>
            <a:r>
              <a:rPr lang="en-US" sz="4000">
                <a:solidFill>
                  <a:srgbClr val="FFFFFF"/>
                </a:solidFill>
                <a:ea typeface="+mj-lt"/>
                <a:cs typeface="+mj-lt"/>
              </a:rPr>
              <a:t>Smart City Traffic AI Cloud Project</a:t>
            </a:r>
            <a:br>
              <a:rPr lang="en-US" sz="4000">
                <a:solidFill>
                  <a:srgbClr val="FFFFFF"/>
                </a:solidFill>
                <a:ea typeface="+mj-lt"/>
                <a:cs typeface="+mj-lt"/>
              </a:rPr>
            </a:br>
            <a:br>
              <a:rPr lang="en-US" sz="4000">
                <a:ea typeface="+mj-lt"/>
                <a:cs typeface="+mj-lt"/>
              </a:rPr>
            </a:br>
            <a:r>
              <a:rPr lang="en-US" sz="4000">
                <a:solidFill>
                  <a:schemeClr val="bg1"/>
                </a:solidFill>
                <a:ea typeface="+mj-lt"/>
                <a:cs typeface="+mj-lt"/>
              </a:rPr>
              <a:t>CM</a:t>
            </a:r>
            <a:r>
              <a:rPr lang="en-US" sz="4000">
                <a:solidFill>
                  <a:srgbClr val="FFFFFF"/>
                </a:solidFill>
                <a:ea typeface="+mj-lt"/>
                <a:cs typeface="+mj-lt"/>
              </a:rPr>
              <a:t>PE 281</a:t>
            </a:r>
            <a:br>
              <a:rPr lang="en-US" sz="4000">
                <a:solidFill>
                  <a:srgbClr val="FFFFFF"/>
                </a:solidFill>
                <a:ea typeface="+mj-lt"/>
                <a:cs typeface="+mj-lt"/>
              </a:rPr>
            </a:br>
            <a:r>
              <a:rPr lang="en-US" sz="4000">
                <a:solidFill>
                  <a:srgbClr val="FFFFFF"/>
                </a:solidFill>
                <a:ea typeface="+mj-lt"/>
                <a:cs typeface="+mj-lt"/>
              </a:rPr>
              <a:t>Spring 20</a:t>
            </a:r>
            <a:r>
              <a:rPr lang="en-US" sz="4000">
                <a:solidFill>
                  <a:schemeClr val="bg1"/>
                </a:solidFill>
                <a:ea typeface="+mj-lt"/>
                <a:cs typeface="+mj-lt"/>
              </a:rPr>
              <a:t>24</a:t>
            </a:r>
            <a:br>
              <a:rPr lang="en-US" sz="4000">
                <a:ea typeface="+mj-lt"/>
                <a:cs typeface="+mj-lt"/>
              </a:rPr>
            </a:br>
            <a:r>
              <a:rPr lang="en-US" sz="4000">
                <a:solidFill>
                  <a:srgbClr val="FFFFFF"/>
                </a:solidFill>
                <a:ea typeface="+mj-lt"/>
                <a:cs typeface="+mj-lt"/>
              </a:rPr>
              <a:t>Group</a:t>
            </a:r>
            <a:r>
              <a:rPr lang="en-US" sz="4000">
                <a:solidFill>
                  <a:srgbClr val="FFFFFF"/>
                </a:solidFill>
              </a:rPr>
              <a:t> 2</a:t>
            </a:r>
            <a:br>
              <a:rPr lang="en-US" sz="4000">
                <a:solidFill>
                  <a:srgbClr val="FFFFFF"/>
                </a:solidFill>
              </a:rPr>
            </a:br>
            <a:endParaRPr lang="en-US"/>
          </a:p>
        </p:txBody>
      </p:sp>
      <p:sp>
        <p:nvSpPr>
          <p:cNvPr id="3" name="Subtitle 2"/>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a:ea typeface="+mn-lt"/>
                <a:cs typeface="+mn-lt"/>
              </a:rPr>
              <a:t>System Analysis and Design Document</a:t>
            </a:r>
          </a:p>
          <a:p>
            <a:pPr indent="-228600" algn="l">
              <a:buChar char="•"/>
            </a:pPr>
            <a:r>
              <a:rPr lang="en-US" sz="2000"/>
              <a:t>Under the guidance of Prof. </a:t>
            </a:r>
            <a:r>
              <a:rPr lang="en-US" sz="2000" err="1"/>
              <a:t>Zeyu</a:t>
            </a:r>
            <a:r>
              <a:rPr lang="en-US" sz="2000"/>
              <a:t> Gao</a:t>
            </a:r>
            <a:endParaRPr lang="en-US"/>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a:t>Project Group : 2</a:t>
            </a:r>
            <a:endParaRPr lang="en-US"/>
          </a:p>
          <a:p>
            <a:pPr lvl="1" indent="-228600" algn="l">
              <a:buFont typeface="Courier New" panose="020B0604020202020204" pitchFamily="34" charset="0"/>
              <a:buChar char="o"/>
            </a:pPr>
            <a:r>
              <a:rPr lang="en-US" sz="1600"/>
              <a:t>Aravind</a:t>
            </a:r>
          </a:p>
          <a:p>
            <a:pPr lvl="1" indent="-228600" algn="l">
              <a:buFont typeface="Courier New" panose="020B0604020202020204" pitchFamily="34" charset="0"/>
              <a:buChar char="o"/>
            </a:pPr>
            <a:r>
              <a:rPr lang="en-US" sz="1600"/>
              <a:t>Pragnesh</a:t>
            </a:r>
          </a:p>
          <a:p>
            <a:pPr lvl="1" indent="-228600" algn="l">
              <a:buFont typeface="Courier New" panose="020B0604020202020204" pitchFamily="34" charset="0"/>
              <a:buChar char="o"/>
            </a:pPr>
            <a:r>
              <a:rPr lang="en-US" sz="1600"/>
              <a:t>Ravi Teja</a:t>
            </a:r>
          </a:p>
          <a:p>
            <a:pPr lvl="1" indent="-228600" algn="l">
              <a:buFont typeface="Courier New" panose="020B0604020202020204" pitchFamily="34" charset="0"/>
              <a:buChar char="o"/>
            </a:pPr>
            <a:r>
              <a:rPr lang="en-US" sz="1600"/>
              <a:t>Shreekar</a:t>
            </a:r>
          </a:p>
          <a:p>
            <a:pPr indent="-228600" algn="l">
              <a:buChar char="•"/>
            </a:pPr>
            <a:endParaRPr lang="en-US" sz="2000"/>
          </a:p>
          <a:p>
            <a:pPr indent="-228600" algn="l">
              <a:buChar char="•"/>
            </a:pPr>
            <a:endParaRPr lang="en-US" sz="2000"/>
          </a:p>
        </p:txBody>
      </p:sp>
      <p:sp>
        <p:nvSpPr>
          <p:cNvPr id="4" name="TextBox 3">
            <a:extLst>
              <a:ext uri="{FF2B5EF4-FFF2-40B4-BE49-F238E27FC236}">
                <a16:creationId xmlns:a16="http://schemas.microsoft.com/office/drawing/2014/main" id="{1FC99F19-EBDA-BBB4-5401-BD31520D9E44}"/>
              </a:ext>
            </a:extLst>
          </p:cNvPr>
          <p:cNvSpPr txBox="1"/>
          <p:nvPr/>
        </p:nvSpPr>
        <p:spPr>
          <a:xfrm>
            <a:off x="10356272" y="649431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Dt : 21-Feb-2024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7831-E800-8964-C6B8-ABAC316FCC0A}"/>
              </a:ext>
            </a:extLst>
          </p:cNvPr>
          <p:cNvSpPr>
            <a:spLocks noGrp="1"/>
          </p:cNvSpPr>
          <p:nvPr>
            <p:ph type="title"/>
          </p:nvPr>
        </p:nvSpPr>
        <p:spPr/>
        <p:txBody>
          <a:bodyPr>
            <a:normAutofit/>
          </a:bodyPr>
          <a:lstStyle/>
          <a:p>
            <a:r>
              <a:rPr lang="en-GB">
                <a:ea typeface="+mj-lt"/>
                <a:cs typeface="+mj-lt"/>
              </a:rPr>
              <a:t>System Dashboard UI Design</a:t>
            </a:r>
            <a:endParaRPr lang="en-US"/>
          </a:p>
        </p:txBody>
      </p:sp>
      <p:sp>
        <p:nvSpPr>
          <p:cNvPr id="3" name="Content Placeholder 2">
            <a:extLst>
              <a:ext uri="{FF2B5EF4-FFF2-40B4-BE49-F238E27FC236}">
                <a16:creationId xmlns:a16="http://schemas.microsoft.com/office/drawing/2014/main" id="{1A6C8432-2C9B-B974-98C9-81D587D1DF7C}"/>
              </a:ext>
            </a:extLst>
          </p:cNvPr>
          <p:cNvSpPr>
            <a:spLocks noGrp="1"/>
          </p:cNvSpPr>
          <p:nvPr>
            <p:ph idx="1"/>
          </p:nvPr>
        </p:nvSpPr>
        <p:spPr/>
        <p:txBody>
          <a:bodyPr vert="horz" lIns="91440" tIns="45720" rIns="91440" bIns="45720" rtlCol="0" anchor="t">
            <a:normAutofit/>
          </a:bodyPr>
          <a:lstStyle/>
          <a:p>
            <a:pPr marL="0" indent="0">
              <a:buNone/>
            </a:pPr>
            <a:r>
              <a:rPr lang="en-GB" sz="2000" b="1">
                <a:ea typeface="+mn-lt"/>
                <a:cs typeface="+mn-lt"/>
              </a:rPr>
              <a:t>User Dashboard Architecture and UI Operation Behaviour</a:t>
            </a:r>
            <a:endParaRPr lang="en-GB" sz="2000" b="1"/>
          </a:p>
          <a:p>
            <a:r>
              <a:rPr lang="en-GB" sz="1400" b="1">
                <a:ea typeface="+mn-lt"/>
                <a:cs typeface="+mn-lt"/>
              </a:rPr>
              <a:t>System Dashboard UI Design</a:t>
            </a:r>
            <a:endParaRPr lang="en-GB" sz="1400">
              <a:ea typeface="+mn-lt"/>
              <a:cs typeface="+mn-lt"/>
            </a:endParaRPr>
          </a:p>
          <a:p>
            <a:r>
              <a:rPr lang="en-GB" sz="1400" b="1">
                <a:ea typeface="+mn-lt"/>
                <a:cs typeface="+mn-lt"/>
              </a:rPr>
              <a:t>Architecture:</a:t>
            </a:r>
            <a:endParaRPr lang="en-GB" sz="1400"/>
          </a:p>
          <a:p>
            <a:r>
              <a:rPr lang="en-GB" sz="1400" b="1">
                <a:ea typeface="+mn-lt"/>
                <a:cs typeface="+mn-lt"/>
              </a:rPr>
              <a:t>User Dashboard Architecture Design:</a:t>
            </a:r>
            <a:endParaRPr lang="en-GB" sz="1400"/>
          </a:p>
          <a:p>
            <a:pPr lvl="1"/>
            <a:r>
              <a:rPr lang="en-GB" sz="1400">
                <a:solidFill>
                  <a:srgbClr val="0D0D0D"/>
                </a:solidFill>
                <a:ea typeface="+mn-lt"/>
                <a:cs typeface="+mn-lt"/>
              </a:rPr>
              <a:t>Layout: The dashboard features a user-friendly layout with intuitive navigation and clear visualization of traffic data.</a:t>
            </a:r>
          </a:p>
          <a:p>
            <a:pPr lvl="1"/>
            <a:r>
              <a:rPr lang="en-GB" sz="1400">
                <a:solidFill>
                  <a:srgbClr val="0D0D0D"/>
                </a:solidFill>
                <a:ea typeface="+mn-lt"/>
                <a:cs typeface="+mn-lt"/>
              </a:rPr>
              <a:t>Components: It integrates modules for real-time traffic monitoring, surveillance scheduling, and device management.</a:t>
            </a:r>
            <a:endParaRPr lang="en-GB" sz="1400"/>
          </a:p>
          <a:p>
            <a:pPr lvl="1"/>
            <a:r>
              <a:rPr lang="en-GB" sz="1400">
                <a:solidFill>
                  <a:srgbClr val="0D0D0D"/>
                </a:solidFill>
                <a:ea typeface="+mn-lt"/>
                <a:cs typeface="+mn-lt"/>
              </a:rPr>
              <a:t>Data Visualization: Utilizes interactive charts, maps, and graphs to present traffic flow, congestion areas, and surveillance status effectively.</a:t>
            </a:r>
          </a:p>
          <a:p>
            <a:r>
              <a:rPr lang="en-GB" sz="1400" b="1">
                <a:ea typeface="+mn-lt"/>
                <a:cs typeface="+mn-lt"/>
              </a:rPr>
              <a:t>User Interface Operation Design:</a:t>
            </a:r>
            <a:endParaRPr lang="en-GB" sz="1400"/>
          </a:p>
          <a:p>
            <a:pPr lvl="1"/>
            <a:r>
              <a:rPr lang="en-GB" sz="1400">
                <a:solidFill>
                  <a:srgbClr val="0D0D0D"/>
                </a:solidFill>
                <a:ea typeface="+mn-lt"/>
                <a:cs typeface="+mn-lt"/>
              </a:rPr>
              <a:t>Navigation Controls: Users can easily navigate between different sections and functionalities using intuitive menus and buttons.</a:t>
            </a:r>
            <a:endParaRPr lang="en-GB" sz="1400"/>
          </a:p>
          <a:p>
            <a:pPr lvl="1"/>
            <a:r>
              <a:rPr lang="en-GB" sz="1400">
                <a:solidFill>
                  <a:srgbClr val="0D0D0D"/>
                </a:solidFill>
                <a:ea typeface="+mn-lt"/>
                <a:cs typeface="+mn-lt"/>
              </a:rPr>
              <a:t>Responsive Design: The dashboard is designed to be responsive, ensuring seamless access and usability across various devices including desktops, tablets, and smartphones.</a:t>
            </a:r>
            <a:endParaRPr lang="en-GB" sz="1400"/>
          </a:p>
          <a:p>
            <a:pPr lvl="1"/>
            <a:r>
              <a:rPr lang="en-GB" sz="1400">
                <a:solidFill>
                  <a:srgbClr val="0D0D0D"/>
                </a:solidFill>
                <a:ea typeface="+mn-lt"/>
                <a:cs typeface="+mn-lt"/>
              </a:rPr>
              <a:t>Interactivity: Provides interactive elements such as filters, tooltips, and hover effects for users to explore data and gain insights effortlessly.</a:t>
            </a:r>
            <a:br>
              <a:rPr lang="en-US" sz="2800"/>
            </a:br>
            <a:endParaRPr lang="en-US" sz="2800"/>
          </a:p>
        </p:txBody>
      </p:sp>
    </p:spTree>
    <p:extLst>
      <p:ext uri="{BB962C8B-B14F-4D97-AF65-F5344CB8AC3E}">
        <p14:creationId xmlns:p14="http://schemas.microsoft.com/office/powerpoint/2010/main" val="78564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FCD6-B0A0-3116-43B8-A79F7134E1BA}"/>
              </a:ext>
            </a:extLst>
          </p:cNvPr>
          <p:cNvSpPr>
            <a:spLocks noGrp="1"/>
          </p:cNvSpPr>
          <p:nvPr>
            <p:ph type="title"/>
          </p:nvPr>
        </p:nvSpPr>
        <p:spPr/>
        <p:txBody>
          <a:bodyPr/>
          <a:lstStyle/>
          <a:p>
            <a:r>
              <a:rPr lang="en-GB"/>
              <a:t>Impact on the Society</a:t>
            </a:r>
          </a:p>
        </p:txBody>
      </p:sp>
      <p:sp>
        <p:nvSpPr>
          <p:cNvPr id="3" name="Content Placeholder 2">
            <a:extLst>
              <a:ext uri="{FF2B5EF4-FFF2-40B4-BE49-F238E27FC236}">
                <a16:creationId xmlns:a16="http://schemas.microsoft.com/office/drawing/2014/main" id="{70870F22-02B7-C12C-FDAA-045AED981C62}"/>
              </a:ext>
            </a:extLst>
          </p:cNvPr>
          <p:cNvSpPr>
            <a:spLocks noGrp="1"/>
          </p:cNvSpPr>
          <p:nvPr>
            <p:ph idx="1"/>
          </p:nvPr>
        </p:nvSpPr>
        <p:spPr/>
        <p:txBody>
          <a:bodyPr vert="horz" lIns="91440" tIns="45720" rIns="91440" bIns="45720" rtlCol="0" anchor="t">
            <a:normAutofit/>
          </a:bodyPr>
          <a:lstStyle/>
          <a:p>
            <a:r>
              <a:rPr lang="en-GB" sz="1800" b="1">
                <a:ea typeface="+mn-lt"/>
                <a:cs typeface="+mn-lt"/>
              </a:rPr>
              <a:t>Improved Traffic Management:</a:t>
            </a:r>
            <a:r>
              <a:rPr lang="en-GB" sz="1800">
                <a:solidFill>
                  <a:srgbClr val="0D0D0D"/>
                </a:solidFill>
                <a:ea typeface="+mn-lt"/>
                <a:cs typeface="+mn-lt"/>
              </a:rPr>
              <a:t> The platform optimizes traffic flow, reduces congestion, and enhances overall urban mobility, leading to smoother and more efficient transportation systems.</a:t>
            </a:r>
            <a:endParaRPr lang="en-US" sz="1800"/>
          </a:p>
          <a:p>
            <a:endParaRPr lang="en-GB" sz="1800">
              <a:solidFill>
                <a:srgbClr val="0D0D0D"/>
              </a:solidFill>
              <a:ea typeface="+mn-lt"/>
              <a:cs typeface="+mn-lt"/>
            </a:endParaRPr>
          </a:p>
          <a:p>
            <a:r>
              <a:rPr lang="en-GB" sz="1800" b="1">
                <a:ea typeface="+mn-lt"/>
                <a:cs typeface="+mn-lt"/>
              </a:rPr>
              <a:t>Enhanced Safety and Security:</a:t>
            </a:r>
            <a:r>
              <a:rPr lang="en-GB" sz="1800">
                <a:solidFill>
                  <a:srgbClr val="0D0D0D"/>
                </a:solidFill>
                <a:ea typeface="+mn-lt"/>
                <a:cs typeface="+mn-lt"/>
              </a:rPr>
              <a:t> By providing real-time monitoring and predictive insights, the platform enables proactive management of traffic incidents, contributing to safer road conditions and reduced accident rates.</a:t>
            </a:r>
          </a:p>
          <a:p>
            <a:endParaRPr lang="en-GB" sz="1800">
              <a:solidFill>
                <a:srgbClr val="0D0D0D"/>
              </a:solidFill>
              <a:ea typeface="+mn-lt"/>
              <a:cs typeface="+mn-lt"/>
            </a:endParaRPr>
          </a:p>
          <a:p>
            <a:r>
              <a:rPr lang="en-GB" sz="1800" b="1">
                <a:ea typeface="+mn-lt"/>
                <a:cs typeface="+mn-lt"/>
              </a:rPr>
              <a:t>Data-Driven Decision Making:</a:t>
            </a:r>
            <a:r>
              <a:rPr lang="en-GB" sz="1800">
                <a:solidFill>
                  <a:srgbClr val="0D0D0D"/>
                </a:solidFill>
                <a:ea typeface="+mn-lt"/>
                <a:cs typeface="+mn-lt"/>
              </a:rPr>
              <a:t> Access to comprehensive traffic data and analytics empowers city authorities and traffic agents to make informed decisions, allocate resources effectively, and implement targeted interventions to address traffic challenges.</a:t>
            </a:r>
          </a:p>
          <a:p>
            <a:endParaRPr lang="en-GB" sz="1800">
              <a:solidFill>
                <a:srgbClr val="0D0D0D"/>
              </a:solidFill>
              <a:ea typeface="+mn-lt"/>
              <a:cs typeface="+mn-lt"/>
            </a:endParaRPr>
          </a:p>
          <a:p>
            <a:r>
              <a:rPr lang="en-GB" sz="1800" b="1">
                <a:ea typeface="+mn-lt"/>
                <a:cs typeface="+mn-lt"/>
              </a:rPr>
              <a:t>Efficient Resource Utilization:</a:t>
            </a:r>
            <a:r>
              <a:rPr lang="en-GB" sz="1800">
                <a:solidFill>
                  <a:srgbClr val="0D0D0D"/>
                </a:solidFill>
                <a:ea typeface="+mn-lt"/>
                <a:cs typeface="+mn-lt"/>
              </a:rPr>
              <a:t> Through intelligent scheduling of surveillance missions and optimized deployment of resources, the platform helps maximize the efficiency and effectiveness of traffic management operations, minimizing costs and resource wastage.</a:t>
            </a:r>
          </a:p>
        </p:txBody>
      </p:sp>
    </p:spTree>
    <p:extLst>
      <p:ext uri="{BB962C8B-B14F-4D97-AF65-F5344CB8AC3E}">
        <p14:creationId xmlns:p14="http://schemas.microsoft.com/office/powerpoint/2010/main" val="221012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EF6C-248C-26F1-8DCA-C1D1CB8011BB}"/>
              </a:ext>
            </a:extLst>
          </p:cNvPr>
          <p:cNvSpPr>
            <a:spLocks noGrp="1"/>
          </p:cNvSpPr>
          <p:nvPr>
            <p:ph type="title"/>
          </p:nvPr>
        </p:nvSpPr>
        <p:spPr>
          <a:xfrm>
            <a:off x="838200" y="365125"/>
            <a:ext cx="10515600" cy="5822857"/>
          </a:xfrm>
        </p:spPr>
        <p:txBody>
          <a:bodyPr>
            <a:normAutofit/>
          </a:bodyPr>
          <a:lstStyle/>
          <a:p>
            <a:pPr algn="ctr"/>
            <a:r>
              <a:rPr lang="en-GB" sz="3000" b="1" u="sng"/>
              <a:t>Project Details</a:t>
            </a:r>
            <a:r>
              <a:rPr lang="en-GB" sz="3000"/>
              <a:t> </a:t>
            </a:r>
            <a:br>
              <a:rPr lang="en-GB" sz="2000"/>
            </a:br>
            <a:br>
              <a:rPr lang="en-GB" sz="2000"/>
            </a:br>
            <a:r>
              <a:rPr lang="en-GB" sz="2000"/>
              <a:t>Project Group ID : 2</a:t>
            </a:r>
            <a:br>
              <a:rPr lang="en-GB" sz="2000"/>
            </a:br>
            <a:r>
              <a:rPr lang="en-GB" sz="2000"/>
              <a:t>Project Topic : Option #1 – Smart City Traffic AI Cloud Platform</a:t>
            </a:r>
            <a:endParaRPr lang="en-US" sz="2000"/>
          </a:p>
          <a:p>
            <a:pPr marL="457200" indent="-457200" algn="ctr">
              <a:buFont typeface="Arial"/>
              <a:buChar char="•"/>
            </a:pPr>
            <a:r>
              <a:rPr lang="en-GB" sz="2000"/>
              <a:t>- Building Smart City Traffic AI Cloud Platform</a:t>
            </a:r>
            <a:br>
              <a:rPr lang="en-GB" sz="2000"/>
            </a:br>
            <a:br>
              <a:rPr lang="en-GB" sz="2000"/>
            </a:br>
            <a:r>
              <a:rPr lang="en-GB" sz="2000"/>
              <a:t>Project Task Partition : </a:t>
            </a:r>
            <a:br>
              <a:rPr lang="en-GB" sz="2000">
                <a:ea typeface="+mj-lt"/>
                <a:cs typeface="+mj-lt"/>
              </a:rPr>
            </a:br>
            <a:r>
              <a:rPr lang="en-GB" sz="2000" b="1">
                <a:ea typeface="+mj-lt"/>
                <a:cs typeface="+mj-lt"/>
              </a:rPr>
              <a:t>Pragnesh : 1-</a:t>
            </a:r>
            <a:r>
              <a:rPr lang="en-US" sz="2000" b="1">
                <a:ea typeface="+mj-lt"/>
                <a:cs typeface="+mj-lt"/>
              </a:rPr>
              <a:t>A smart city traffic AI cloud system dashboard </a:t>
            </a:r>
            <a:r>
              <a:rPr lang="en-GB" sz="2000" b="1">
                <a:ea typeface="+mj-lt"/>
                <a:cs typeface="+mj-lt"/>
              </a:rPr>
              <a:t>along with the NoSQL DB </a:t>
            </a:r>
            <a:br>
              <a:rPr lang="en-GB" sz="2000" b="1">
                <a:ea typeface="+mj-lt"/>
                <a:cs typeface="+mj-lt"/>
              </a:rPr>
            </a:br>
            <a:r>
              <a:rPr lang="en-GB" sz="2000" b="1">
                <a:ea typeface="+mj-lt"/>
                <a:cs typeface="+mj-lt"/>
              </a:rPr>
              <a:t>Shreekar : </a:t>
            </a:r>
            <a:r>
              <a:rPr lang="en-GB" sz="2000" b="1">
                <a:latin typeface="Aptos Display"/>
                <a:ea typeface="+mj-lt"/>
                <a:cs typeface="Calibri"/>
              </a:rPr>
              <a:t>3-Smart City IOT Station Management </a:t>
            </a:r>
            <a:r>
              <a:rPr lang="en-GB" sz="2000" b="1">
                <a:ea typeface="+mj-lt"/>
                <a:cs typeface="+mj-lt"/>
              </a:rPr>
              <a:t> </a:t>
            </a:r>
            <a:br>
              <a:rPr lang="en-GB" sz="2000" b="1">
                <a:ea typeface="+mj-lt"/>
                <a:cs typeface="+mj-lt"/>
              </a:rPr>
            </a:br>
            <a:r>
              <a:rPr lang="en-GB" sz="2000" b="1">
                <a:ea typeface="+mj-lt"/>
                <a:cs typeface="+mj-lt"/>
              </a:rPr>
              <a:t>Aravind : 4-CCTV Camera Device Management </a:t>
            </a:r>
            <a:br>
              <a:rPr lang="en-GB" sz="2000" b="1">
                <a:ea typeface="+mj-lt"/>
                <a:cs typeface="+mj-lt"/>
              </a:rPr>
            </a:br>
            <a:r>
              <a:rPr lang="en-GB" sz="2000" b="1">
                <a:ea typeface="+mj-lt"/>
                <a:cs typeface="+mj-lt"/>
              </a:rPr>
              <a:t>Ravi Teja : 2 –Traffic Tracking Drone Scheduling Management and Relational DB, Backend Integration of the components</a:t>
            </a:r>
            <a:br>
              <a:rPr lang="en-GB" sz="2000" b="1"/>
            </a:br>
            <a:br>
              <a:rPr lang="en-GB" sz="2000" b="1"/>
            </a:br>
            <a:endParaRPr lang="en-GB" sz="2000"/>
          </a:p>
        </p:txBody>
      </p:sp>
    </p:spTree>
    <p:extLst>
      <p:ext uri="{BB962C8B-B14F-4D97-AF65-F5344CB8AC3E}">
        <p14:creationId xmlns:p14="http://schemas.microsoft.com/office/powerpoint/2010/main" val="83743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white graph&#10;&#10;Description automatically generated">
            <a:extLst>
              <a:ext uri="{FF2B5EF4-FFF2-40B4-BE49-F238E27FC236}">
                <a16:creationId xmlns:a16="http://schemas.microsoft.com/office/drawing/2014/main" id="{211B3175-CC34-6C0A-D271-3DA473F1A6C0}"/>
              </a:ext>
            </a:extLst>
          </p:cNvPr>
          <p:cNvPicPr>
            <a:picLocks noGrp="1" noChangeAspect="1"/>
          </p:cNvPicPr>
          <p:nvPr>
            <p:ph idx="1"/>
          </p:nvPr>
        </p:nvPicPr>
        <p:blipFill rotWithShape="1">
          <a:blip r:embed="rId3"/>
          <a:srcRect r="-2" b="10616"/>
          <a:stretch/>
        </p:blipFill>
        <p:spPr>
          <a:xfrm>
            <a:off x="838200" y="1862138"/>
            <a:ext cx="6197310" cy="4414838"/>
          </a:xfrm>
          <a:prstGeom prst="rect">
            <a:avLst/>
          </a:prstGeom>
        </p:spPr>
      </p:pic>
      <p:pic>
        <p:nvPicPr>
          <p:cNvPr id="5" name="Picture 4">
            <a:extLst>
              <a:ext uri="{FF2B5EF4-FFF2-40B4-BE49-F238E27FC236}">
                <a16:creationId xmlns:a16="http://schemas.microsoft.com/office/drawing/2014/main" id="{9CB02A67-DAB4-CAE4-220C-8649D3AFFE61}"/>
              </a:ext>
            </a:extLst>
          </p:cNvPr>
          <p:cNvPicPr>
            <a:picLocks noChangeAspect="1"/>
          </p:cNvPicPr>
          <p:nvPr/>
        </p:nvPicPr>
        <p:blipFill rotWithShape="1">
          <a:blip r:embed="rId4"/>
          <a:srcRect l="-686" t="-364" r="1371" b="-364"/>
          <a:stretch/>
        </p:blipFill>
        <p:spPr>
          <a:xfrm>
            <a:off x="7117680" y="1862138"/>
            <a:ext cx="4232945" cy="2401888"/>
          </a:xfrm>
          <a:prstGeom prst="rect">
            <a:avLst/>
          </a:prstGeom>
        </p:spPr>
      </p:pic>
      <p:pic>
        <p:nvPicPr>
          <p:cNvPr id="3" name="Picture 2" descr="A graph of a market forecast&#10;&#10;Description automatically generated">
            <a:extLst>
              <a:ext uri="{FF2B5EF4-FFF2-40B4-BE49-F238E27FC236}">
                <a16:creationId xmlns:a16="http://schemas.microsoft.com/office/drawing/2014/main" id="{727CBCA6-B529-F278-87E9-D6068976B156}"/>
              </a:ext>
            </a:extLst>
          </p:cNvPr>
          <p:cNvPicPr>
            <a:picLocks noChangeAspect="1"/>
          </p:cNvPicPr>
          <p:nvPr/>
        </p:nvPicPr>
        <p:blipFill>
          <a:blip r:embed="rId5"/>
          <a:stretch>
            <a:fillRect/>
          </a:stretch>
        </p:blipFill>
        <p:spPr>
          <a:xfrm>
            <a:off x="7182074" y="4337050"/>
            <a:ext cx="4168551" cy="1941513"/>
          </a:xfrm>
          <a:prstGeom prst="rect">
            <a:avLst/>
          </a:prstGeom>
        </p:spPr>
      </p:pic>
      <p:sp>
        <p:nvSpPr>
          <p:cNvPr id="2" name="Title 1">
            <a:extLst>
              <a:ext uri="{FF2B5EF4-FFF2-40B4-BE49-F238E27FC236}">
                <a16:creationId xmlns:a16="http://schemas.microsoft.com/office/drawing/2014/main" id="{6B034B6B-37D1-7E48-ECD0-1F4B0D8B8B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b="1" kern="1200">
                <a:solidFill>
                  <a:schemeClr val="tx1"/>
                </a:solidFill>
                <a:latin typeface="+mj-lt"/>
                <a:ea typeface="+mj-ea"/>
                <a:cs typeface="+mj-cs"/>
              </a:rPr>
              <a:t>Market research &amp; analysis for the project system</a:t>
            </a:r>
          </a:p>
        </p:txBody>
      </p:sp>
      <p:sp>
        <p:nvSpPr>
          <p:cNvPr id="6" name="TextBox 5">
            <a:extLst>
              <a:ext uri="{FF2B5EF4-FFF2-40B4-BE49-F238E27FC236}">
                <a16:creationId xmlns:a16="http://schemas.microsoft.com/office/drawing/2014/main" id="{605CAC01-6D5F-0C6E-3E36-7BB954140CAD}"/>
              </a:ext>
            </a:extLst>
          </p:cNvPr>
          <p:cNvSpPr txBox="1"/>
          <p:nvPr/>
        </p:nvSpPr>
        <p:spPr>
          <a:xfrm>
            <a:off x="4856120" y="6539800"/>
            <a:ext cx="8227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Reference : </a:t>
            </a:r>
            <a:r>
              <a:rPr lang="en-GB">
                <a:ea typeface="+mn-lt"/>
                <a:cs typeface="+mn-lt"/>
              </a:rPr>
              <a:t>https://www.acumenresearchandconsulting.com/</a:t>
            </a:r>
            <a:endParaRPr lang="en-US">
              <a:ea typeface="+mn-lt"/>
              <a:cs typeface="+mn-lt"/>
            </a:endParaRPr>
          </a:p>
        </p:txBody>
      </p:sp>
    </p:spTree>
    <p:extLst>
      <p:ext uri="{BB962C8B-B14F-4D97-AF65-F5344CB8AC3E}">
        <p14:creationId xmlns:p14="http://schemas.microsoft.com/office/powerpoint/2010/main" val="364915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965D3-052A-AB45-CCFD-F65357C43289}"/>
              </a:ext>
            </a:extLst>
          </p:cNvPr>
          <p:cNvSpPr>
            <a:spLocks noGrp="1"/>
          </p:cNvSpPr>
          <p:nvPr>
            <p:ph type="title"/>
          </p:nvPr>
        </p:nvSpPr>
        <p:spPr>
          <a:xfrm>
            <a:off x="572493" y="238539"/>
            <a:ext cx="11018520" cy="1434415"/>
          </a:xfrm>
        </p:spPr>
        <p:txBody>
          <a:bodyPr anchor="b">
            <a:normAutofit/>
          </a:bodyPr>
          <a:lstStyle/>
          <a:p>
            <a:r>
              <a:rPr lang="en-GB" sz="5400"/>
              <a:t>Introduction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8E22C4-09EF-EFFA-BAC8-BC61D9A3B555}"/>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lgn="just">
              <a:buNone/>
            </a:pPr>
            <a:r>
              <a:rPr lang="en-GB" sz="1200" b="1">
                <a:ea typeface="+mn-lt"/>
                <a:cs typeface="+mn-lt"/>
              </a:rPr>
              <a:t>Brief overview of the project objectives</a:t>
            </a:r>
            <a:endParaRPr lang="en-GB" sz="1200" b="1"/>
          </a:p>
          <a:p>
            <a:pPr algn="just"/>
            <a:r>
              <a:rPr lang="en-GB" sz="1200">
                <a:ea typeface="+mn-lt"/>
                <a:cs typeface="+mn-lt"/>
              </a:rPr>
              <a:t>The Smart City Traffic AI Cloud Project aims to revolutionize urban traffic management through the implementation of advanced AI and cloud technologies. </a:t>
            </a:r>
          </a:p>
          <a:p>
            <a:pPr algn="just"/>
            <a:r>
              <a:rPr lang="en-GB" sz="1200">
                <a:ea typeface="+mn-lt"/>
                <a:cs typeface="+mn-lt"/>
              </a:rPr>
              <a:t>This involves the development of a cloud-based platform that leverages real-time data analysis and prediction to optimize traffic flow and reduce congestion in smart cities.</a:t>
            </a:r>
            <a:endParaRPr lang="en-GB" sz="1200"/>
          </a:p>
          <a:p>
            <a:pPr marL="0" indent="0" algn="just">
              <a:buNone/>
            </a:pPr>
            <a:endParaRPr lang="en-GB" sz="1200">
              <a:ea typeface="+mn-lt"/>
              <a:cs typeface="+mn-lt"/>
            </a:endParaRPr>
          </a:p>
          <a:p>
            <a:pPr marL="0" indent="0" algn="just">
              <a:buNone/>
            </a:pPr>
            <a:r>
              <a:rPr lang="en-GB" sz="1200" b="1">
                <a:ea typeface="+mn-lt"/>
                <a:cs typeface="+mn-lt"/>
              </a:rPr>
              <a:t>Expected outcomes and benefits of the Smart City Traffic AI Cloud platform</a:t>
            </a:r>
            <a:endParaRPr lang="en-GB" sz="1200" b="1"/>
          </a:p>
          <a:p>
            <a:pPr algn="just"/>
            <a:r>
              <a:rPr lang="en-GB" sz="1200" b="1">
                <a:ea typeface="+mn-lt"/>
                <a:cs typeface="+mn-lt"/>
              </a:rPr>
              <a:t>Enhanced traffic flow</a:t>
            </a:r>
            <a:r>
              <a:rPr lang="en-GB" sz="1200">
                <a:ea typeface="+mn-lt"/>
                <a:cs typeface="+mn-lt"/>
              </a:rPr>
              <a:t>: By providing real-time insights into traffic patterns, the platform can optimize traffic signal timings and route recommendations, leading to smoother traffic flow.</a:t>
            </a:r>
            <a:endParaRPr lang="en-GB" sz="1200"/>
          </a:p>
          <a:p>
            <a:pPr algn="just"/>
            <a:r>
              <a:rPr lang="en-GB" sz="1200" b="1">
                <a:ea typeface="+mn-lt"/>
                <a:cs typeface="+mn-lt"/>
              </a:rPr>
              <a:t>Reduced congestion</a:t>
            </a:r>
            <a:r>
              <a:rPr lang="en-GB" sz="1200">
                <a:ea typeface="+mn-lt"/>
                <a:cs typeface="+mn-lt"/>
              </a:rPr>
              <a:t>: With proactive management of traffic incidents and congestion hotspots, the platform can minimize congestion and improve overall city mobility.</a:t>
            </a:r>
            <a:endParaRPr lang="en-GB" sz="1200"/>
          </a:p>
          <a:p>
            <a:pPr algn="just"/>
            <a:r>
              <a:rPr lang="en-GB" sz="1200" b="1">
                <a:ea typeface="+mn-lt"/>
                <a:cs typeface="+mn-lt"/>
              </a:rPr>
              <a:t>Improved city mobility</a:t>
            </a:r>
            <a:r>
              <a:rPr lang="en-GB" sz="1200">
                <a:ea typeface="+mn-lt"/>
                <a:cs typeface="+mn-lt"/>
              </a:rPr>
              <a:t>: Citizens and commuters will experience reduced travel times and improved accessibility, leading to a more efficient and sustainable urban transportation system</a:t>
            </a:r>
            <a:endParaRPr lang="en-GB" sz="1200"/>
          </a:p>
        </p:txBody>
      </p:sp>
      <p:pic>
        <p:nvPicPr>
          <p:cNvPr id="4" name="Picture 3" descr="A diagram of a cloud&#10;&#10;Description automatically generated">
            <a:extLst>
              <a:ext uri="{FF2B5EF4-FFF2-40B4-BE49-F238E27FC236}">
                <a16:creationId xmlns:a16="http://schemas.microsoft.com/office/drawing/2014/main" id="{3F442396-7D1F-155A-70BA-1EDBE4D3ECEA}"/>
              </a:ext>
            </a:extLst>
          </p:cNvPr>
          <p:cNvPicPr>
            <a:picLocks noChangeAspect="1"/>
          </p:cNvPicPr>
          <p:nvPr/>
        </p:nvPicPr>
        <p:blipFill rotWithShape="1">
          <a:blip r:embed="rId2"/>
          <a:srcRect r="2574" b="-3"/>
          <a:stretch/>
        </p:blipFill>
        <p:spPr>
          <a:xfrm>
            <a:off x="7675658" y="2093976"/>
            <a:ext cx="3941064" cy="4096512"/>
          </a:xfrm>
          <a:prstGeom prst="rect">
            <a:avLst/>
          </a:prstGeom>
        </p:spPr>
      </p:pic>
    </p:spTree>
    <p:extLst>
      <p:ext uri="{BB962C8B-B14F-4D97-AF65-F5344CB8AC3E}">
        <p14:creationId xmlns:p14="http://schemas.microsoft.com/office/powerpoint/2010/main" val="69030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0D40-BB77-645B-1CC8-3A526078658A}"/>
              </a:ext>
            </a:extLst>
          </p:cNvPr>
          <p:cNvSpPr>
            <a:spLocks noGrp="1"/>
          </p:cNvSpPr>
          <p:nvPr>
            <p:ph type="title"/>
          </p:nvPr>
        </p:nvSpPr>
        <p:spPr>
          <a:xfrm>
            <a:off x="589949" y="514820"/>
            <a:ext cx="10816491" cy="792397"/>
          </a:xfrm>
        </p:spPr>
        <p:txBody>
          <a:bodyPr anchor="b">
            <a:normAutofit/>
          </a:bodyPr>
          <a:lstStyle/>
          <a:p>
            <a:r>
              <a:rPr lang="en-GB" sz="3800">
                <a:ea typeface="+mj-lt"/>
                <a:cs typeface="+mj-lt"/>
              </a:rPr>
              <a:t>System Requirements and Analysis</a:t>
            </a:r>
            <a:endParaRPr lang="en-US" sz="3800"/>
          </a:p>
        </p:txBody>
      </p:sp>
      <p:sp>
        <p:nvSpPr>
          <p:cNvPr id="3" name="Content Placeholder 2">
            <a:extLst>
              <a:ext uri="{FF2B5EF4-FFF2-40B4-BE49-F238E27FC236}">
                <a16:creationId xmlns:a16="http://schemas.microsoft.com/office/drawing/2014/main" id="{F5E28755-EF1E-472C-A8E5-21541FF24740}"/>
              </a:ext>
            </a:extLst>
          </p:cNvPr>
          <p:cNvSpPr>
            <a:spLocks noGrp="1"/>
          </p:cNvSpPr>
          <p:nvPr>
            <p:ph idx="1"/>
          </p:nvPr>
        </p:nvSpPr>
        <p:spPr>
          <a:xfrm>
            <a:off x="589949" y="1481370"/>
            <a:ext cx="11318300" cy="5019680"/>
          </a:xfrm>
        </p:spPr>
        <p:txBody>
          <a:bodyPr vert="horz" lIns="91440" tIns="45720" rIns="91440" bIns="45720" rtlCol="0" anchor="t">
            <a:normAutofit fontScale="25000" lnSpcReduction="20000"/>
          </a:bodyPr>
          <a:lstStyle/>
          <a:p>
            <a:pPr marL="0" indent="0" algn="just">
              <a:buNone/>
            </a:pPr>
            <a:endParaRPr lang="en-GB" sz="1400" b="1"/>
          </a:p>
          <a:p>
            <a:pPr algn="just"/>
            <a:r>
              <a:rPr lang="en-GB" sz="7200" b="1">
                <a:ea typeface="+mn-lt"/>
                <a:cs typeface="+mn-lt"/>
              </a:rPr>
              <a:t>Objective</a:t>
            </a:r>
            <a:r>
              <a:rPr lang="en-GB" sz="7200">
                <a:ea typeface="+mn-lt"/>
                <a:cs typeface="+mn-lt"/>
              </a:rPr>
              <a:t>: </a:t>
            </a:r>
          </a:p>
          <a:p>
            <a:pPr lvl="1" algn="just">
              <a:buFont typeface="Courier New" panose="020B0604020202020204" pitchFamily="34" charset="0"/>
              <a:buChar char="o"/>
            </a:pPr>
            <a:r>
              <a:rPr lang="en-GB" sz="6800">
                <a:ea typeface="+mn-lt"/>
                <a:cs typeface="+mn-lt"/>
              </a:rPr>
              <a:t>Enhance urban traffic management and public safety via a cloud-based platform integrating real-time data from IoT, drones, and CCTV for analytics and predictive insights.</a:t>
            </a:r>
            <a:endParaRPr lang="en-GB" sz="6800"/>
          </a:p>
          <a:p>
            <a:pPr algn="just"/>
            <a:r>
              <a:rPr lang="en-GB" sz="7200" b="1">
                <a:ea typeface="+mn-lt"/>
                <a:cs typeface="+mn-lt"/>
              </a:rPr>
              <a:t>Key Functionalities:</a:t>
            </a:r>
            <a:endParaRPr lang="en-GB" sz="7200"/>
          </a:p>
          <a:p>
            <a:pPr lvl="1" algn="just">
              <a:buFont typeface="Courier New" panose="020B0604020202020204" pitchFamily="34" charset="0"/>
              <a:buChar char="o"/>
            </a:pPr>
            <a:r>
              <a:rPr lang="en-GB" sz="6800">
                <a:ea typeface="+mn-lt"/>
                <a:cs typeface="+mn-lt"/>
              </a:rPr>
              <a:t>Traffic Agents: Real-time dashboard, traffic flow management, drone and device (IoT, CCTV) management.</a:t>
            </a:r>
            <a:endParaRPr lang="en-GB" sz="7200">
              <a:ea typeface="+mn-lt"/>
              <a:cs typeface="+mn-lt"/>
            </a:endParaRPr>
          </a:p>
          <a:p>
            <a:pPr lvl="1" algn="just">
              <a:buFont typeface="Courier New" panose="020B0604020202020204" pitchFamily="34" charset="0"/>
              <a:buChar char="o"/>
            </a:pPr>
            <a:r>
              <a:rPr lang="en-GB" sz="7200">
                <a:ea typeface="+mn-lt"/>
                <a:cs typeface="+mn-lt"/>
              </a:rPr>
              <a:t>Public Access: Traffic condition access, alerts on traffic updates.</a:t>
            </a:r>
            <a:endParaRPr lang="en-GB" sz="7200"/>
          </a:p>
          <a:p>
            <a:pPr algn="just"/>
            <a:r>
              <a:rPr lang="en-GB" sz="7200" b="1">
                <a:ea typeface="+mn-lt"/>
                <a:cs typeface="+mn-lt"/>
              </a:rPr>
              <a:t>Technical Specifications:</a:t>
            </a:r>
            <a:endParaRPr lang="en-GB" sz="7200">
              <a:ea typeface="+mn-lt"/>
              <a:cs typeface="+mn-lt"/>
            </a:endParaRPr>
          </a:p>
          <a:p>
            <a:pPr lvl="1" algn="just">
              <a:buFont typeface="Courier New" panose="020B0604020202020204" pitchFamily="34" charset="0"/>
              <a:buChar char="o"/>
            </a:pPr>
            <a:r>
              <a:rPr lang="en-GB" sz="6800">
                <a:ea typeface="+mn-lt"/>
                <a:cs typeface="+mn-lt"/>
              </a:rPr>
              <a:t>Performance: Real-time data processing with minimal latency.</a:t>
            </a:r>
            <a:endParaRPr lang="en-GB" sz="7200">
              <a:ea typeface="+mn-lt"/>
              <a:cs typeface="+mn-lt"/>
            </a:endParaRPr>
          </a:p>
          <a:p>
            <a:pPr lvl="1" algn="just">
              <a:buFont typeface="Courier New" panose="020B0604020202020204" pitchFamily="34" charset="0"/>
              <a:buChar char="o"/>
            </a:pPr>
            <a:r>
              <a:rPr lang="en-GB" sz="7200">
                <a:ea typeface="+mn-lt"/>
                <a:cs typeface="+mn-lt"/>
              </a:rPr>
              <a:t>Scalability: Cloud infrastructure to support growing data and user base.</a:t>
            </a:r>
          </a:p>
          <a:p>
            <a:pPr lvl="1" algn="just">
              <a:buFont typeface="Courier New" panose="020B0604020202020204" pitchFamily="34" charset="0"/>
              <a:buChar char="o"/>
            </a:pPr>
            <a:r>
              <a:rPr lang="en-GB" sz="7200">
                <a:ea typeface="+mn-lt"/>
                <a:cs typeface="+mn-lt"/>
              </a:rPr>
              <a:t>Security: Data encryption, secure authentication, role-based access.</a:t>
            </a:r>
          </a:p>
          <a:p>
            <a:pPr lvl="1" algn="just">
              <a:buFont typeface="Courier New" panose="020B0604020202020204" pitchFamily="34" charset="0"/>
              <a:buChar char="o"/>
            </a:pPr>
            <a:r>
              <a:rPr lang="en-GB" sz="7200">
                <a:ea typeface="+mn-lt"/>
                <a:cs typeface="+mn-lt"/>
              </a:rPr>
              <a:t>Architecture: Microservices with RESTful API integration for device and user communication.</a:t>
            </a:r>
            <a:endParaRPr lang="en-GB" sz="6800">
              <a:ea typeface="+mn-lt"/>
              <a:cs typeface="+mn-lt"/>
            </a:endParaRPr>
          </a:p>
          <a:p>
            <a:pPr lvl="1" algn="just">
              <a:buFont typeface="Courier New" panose="020B0604020202020204" pitchFamily="34" charset="0"/>
              <a:buChar char="o"/>
            </a:pPr>
            <a:r>
              <a:rPr lang="en-GB" sz="7200">
                <a:ea typeface="+mn-lt"/>
                <a:cs typeface="+mn-lt"/>
              </a:rPr>
              <a:t>Data Management</a:t>
            </a:r>
            <a:r>
              <a:rPr lang="en-GB" sz="7200" b="1">
                <a:ea typeface="+mn-lt"/>
                <a:cs typeface="+mn-lt"/>
              </a:rPr>
              <a:t>: </a:t>
            </a:r>
            <a:r>
              <a:rPr lang="en-GB" sz="6800">
                <a:ea typeface="+mn-lt"/>
                <a:cs typeface="+mn-lt"/>
              </a:rPr>
              <a:t>Collection &amp; Processing: From IoT sensors, CCTV, drones</a:t>
            </a:r>
            <a:r>
              <a:rPr lang="en-GB" sz="6800" b="1">
                <a:ea typeface="+mn-lt"/>
                <a:cs typeface="+mn-lt"/>
              </a:rPr>
              <a:t>.</a:t>
            </a:r>
            <a:endParaRPr lang="en-GB" sz="6800" b="1"/>
          </a:p>
          <a:p>
            <a:pPr algn="just"/>
            <a:r>
              <a:rPr lang="en-GB" sz="7200" b="1">
                <a:ea typeface="+mn-lt"/>
                <a:cs typeface="+mn-lt"/>
              </a:rPr>
              <a:t>Storage:</a:t>
            </a:r>
            <a:r>
              <a:rPr lang="en-GB" sz="7200">
                <a:ea typeface="+mn-lt"/>
                <a:cs typeface="+mn-lt"/>
              </a:rPr>
              <a:t>  </a:t>
            </a:r>
          </a:p>
          <a:p>
            <a:pPr lvl="1" algn="just">
              <a:buFont typeface="Courier New" panose="020B0604020202020204" pitchFamily="34" charset="0"/>
              <a:buChar char="o"/>
            </a:pPr>
            <a:r>
              <a:rPr lang="en-GB" sz="6800">
                <a:ea typeface="+mn-lt"/>
                <a:cs typeface="+mn-lt"/>
              </a:rPr>
              <a:t>Hybrid (Relational and NoSQL) databases for structured and unstructured data.</a:t>
            </a:r>
            <a:endParaRPr lang="en-GB" sz="6800"/>
          </a:p>
          <a:p>
            <a:pPr algn="just"/>
            <a:r>
              <a:rPr lang="en-GB" sz="7200" b="1">
                <a:ea typeface="+mn-lt"/>
                <a:cs typeface="+mn-lt"/>
              </a:rPr>
              <a:t>User Interface:</a:t>
            </a:r>
            <a:r>
              <a:rPr lang="en-GB" sz="7200">
                <a:ea typeface="+mn-lt"/>
                <a:cs typeface="+mn-lt"/>
              </a:rPr>
              <a:t> </a:t>
            </a:r>
            <a:endParaRPr lang="en-US">
              <a:ea typeface="+mn-lt"/>
              <a:cs typeface="+mn-lt"/>
            </a:endParaRPr>
          </a:p>
          <a:p>
            <a:pPr lvl="1" algn="just">
              <a:buFont typeface="Courier New" panose="020B0604020202020204" pitchFamily="34" charset="0"/>
              <a:buChar char="o"/>
            </a:pPr>
            <a:r>
              <a:rPr lang="en-GB" sz="6800">
                <a:ea typeface="+mn-lt"/>
                <a:cs typeface="+mn-lt"/>
              </a:rPr>
              <a:t>Intuitive, accessible, responsive design for traffic agents and the public.</a:t>
            </a:r>
            <a:endParaRPr lang="en-US"/>
          </a:p>
          <a:p>
            <a:pPr algn="just"/>
            <a:r>
              <a:rPr lang="en-GB" sz="7200" b="1">
                <a:ea typeface="+mn-lt"/>
                <a:cs typeface="+mn-lt"/>
              </a:rPr>
              <a:t>Compliance:</a:t>
            </a:r>
            <a:r>
              <a:rPr lang="en-GB" sz="7200">
                <a:ea typeface="+mn-lt"/>
                <a:cs typeface="+mn-lt"/>
              </a:rPr>
              <a:t> </a:t>
            </a:r>
          </a:p>
          <a:p>
            <a:pPr lvl="1" algn="just">
              <a:buFont typeface="Courier New" panose="020B0604020202020204" pitchFamily="34" charset="0"/>
              <a:buChar char="o"/>
            </a:pPr>
            <a:r>
              <a:rPr lang="en-GB" sz="6800">
                <a:ea typeface="+mn-lt"/>
                <a:cs typeface="+mn-lt"/>
              </a:rPr>
              <a:t>Adheres to data protection, privacy, and drone operation standards.</a:t>
            </a:r>
            <a:endParaRPr lang="en-GB" sz="6800"/>
          </a:p>
          <a:p>
            <a:pPr algn="just"/>
            <a:endParaRPr lang="en-GB" sz="1400"/>
          </a:p>
        </p:txBody>
      </p:sp>
    </p:spTree>
    <p:extLst>
      <p:ext uri="{BB962C8B-B14F-4D97-AF65-F5344CB8AC3E}">
        <p14:creationId xmlns:p14="http://schemas.microsoft.com/office/powerpoint/2010/main" val="93780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C854-1B29-0437-979E-3820426F08D4}"/>
              </a:ext>
            </a:extLst>
          </p:cNvPr>
          <p:cNvSpPr>
            <a:spLocks noGrp="1"/>
          </p:cNvSpPr>
          <p:nvPr>
            <p:ph type="title"/>
          </p:nvPr>
        </p:nvSpPr>
        <p:spPr>
          <a:xfrm>
            <a:off x="838200" y="51057"/>
            <a:ext cx="10515600" cy="1325563"/>
          </a:xfrm>
        </p:spPr>
        <p:txBody>
          <a:bodyPr/>
          <a:lstStyle/>
          <a:p>
            <a:r>
              <a:rPr lang="en-US"/>
              <a:t>Components</a:t>
            </a:r>
          </a:p>
        </p:txBody>
      </p:sp>
      <p:sp>
        <p:nvSpPr>
          <p:cNvPr id="3" name="Content Placeholder 2">
            <a:extLst>
              <a:ext uri="{FF2B5EF4-FFF2-40B4-BE49-F238E27FC236}">
                <a16:creationId xmlns:a16="http://schemas.microsoft.com/office/drawing/2014/main" id="{608B7D1E-35F9-F183-C51E-84975F97C7AF}"/>
              </a:ext>
            </a:extLst>
          </p:cNvPr>
          <p:cNvSpPr>
            <a:spLocks noGrp="1"/>
          </p:cNvSpPr>
          <p:nvPr>
            <p:ph idx="1"/>
          </p:nvPr>
        </p:nvSpPr>
        <p:spPr>
          <a:xfrm>
            <a:off x="802159" y="1254125"/>
            <a:ext cx="10515600" cy="4351338"/>
          </a:xfrm>
        </p:spPr>
        <p:txBody>
          <a:bodyPr vert="horz" lIns="91440" tIns="45720" rIns="91440" bIns="45720" rtlCol="0" anchor="t">
            <a:noAutofit/>
          </a:bodyPr>
          <a:lstStyle/>
          <a:p>
            <a:pPr marL="0" indent="0">
              <a:buNone/>
            </a:pPr>
            <a:r>
              <a:rPr lang="en-US" sz="1000" b="1">
                <a:ea typeface="+mn-lt"/>
                <a:cs typeface="+mn-lt"/>
              </a:rPr>
              <a:t>Component #1 – Smart City Traffic AI Cloud System Dashboard</a:t>
            </a:r>
            <a:r>
              <a:rPr lang="en-US" sz="1000">
                <a:ea typeface="+mn-lt"/>
                <a:cs typeface="+mn-lt"/>
              </a:rPr>
              <a:t>:*</a:t>
            </a:r>
            <a:endParaRPr lang="en-US" sz="1000"/>
          </a:p>
          <a:p>
            <a:pPr marL="0" indent="0">
              <a:buNone/>
            </a:pPr>
            <a:r>
              <a:rPr lang="en-US" sz="1000">
                <a:ea typeface="+mn-lt"/>
                <a:cs typeface="+mn-lt"/>
              </a:rPr>
              <a:t>1. *User-Centric Interface:* Develop an intuitive graphic user interface to facilitate seamless system and user interactions. The map-based city traffic view empowers users with real-time insights into traffic statues, flow, and issues, promoting informed decision-making.</a:t>
            </a:r>
            <a:endParaRPr lang="en-US" sz="1000"/>
          </a:p>
          <a:p>
            <a:pPr marL="0" indent="0">
              <a:buNone/>
            </a:pPr>
            <a:endParaRPr lang="en-US" sz="1000"/>
          </a:p>
          <a:p>
            <a:pPr marL="0" indent="0">
              <a:buNone/>
            </a:pPr>
            <a:r>
              <a:rPr lang="en-US" sz="1000">
                <a:ea typeface="+mn-lt"/>
                <a:cs typeface="+mn-lt"/>
              </a:rPr>
              <a:t>2. Data Integration for Actionable Insights:* Emphasize the dashboard's ability to integrate diverse datasets, providing a holistic view of city traffic. This ensures efficient monitoring, enabling authorities to take proactive measures based on real-time data.</a:t>
            </a:r>
            <a:endParaRPr lang="en-US" sz="1000"/>
          </a:p>
          <a:p>
            <a:pPr marL="0" indent="0">
              <a:buNone/>
            </a:pPr>
            <a:endParaRPr lang="en-US" sz="1000"/>
          </a:p>
          <a:p>
            <a:pPr marL="0" indent="0">
              <a:buNone/>
            </a:pPr>
            <a:r>
              <a:rPr lang="en-US" sz="1000" b="1">
                <a:ea typeface="+mn-lt"/>
                <a:cs typeface="+mn-lt"/>
              </a:rPr>
              <a:t>Component #2 – Smart City Traffic Tracking Drone Schedule Setup and Management:</a:t>
            </a:r>
            <a:r>
              <a:rPr lang="en-US" sz="1000">
                <a:ea typeface="+mn-lt"/>
                <a:cs typeface="+mn-lt"/>
              </a:rPr>
              <a:t>*</a:t>
            </a:r>
            <a:endParaRPr lang="en-US" sz="1000"/>
          </a:p>
          <a:p>
            <a:pPr marL="0" indent="0">
              <a:buNone/>
            </a:pPr>
            <a:r>
              <a:rPr lang="en-US" sz="1000">
                <a:ea typeface="+mn-lt"/>
                <a:cs typeface="+mn-lt"/>
              </a:rPr>
              <a:t>1. *Customized Surveillance Scheduling:* Enable clients to define and set up surveillance flying schedules, tailoring drone operations to specific traffic patterns and critical periods. This customization enhances the adaptability and effectiveness of the surveillance system.</a:t>
            </a:r>
            <a:endParaRPr lang="en-US" sz="1000"/>
          </a:p>
          <a:p>
            <a:pPr marL="0" indent="0">
              <a:buNone/>
            </a:pPr>
            <a:endParaRPr lang="en-US" sz="1000"/>
          </a:p>
          <a:p>
            <a:pPr marL="0" indent="0">
              <a:buNone/>
            </a:pPr>
            <a:r>
              <a:rPr lang="en-US" sz="1000">
                <a:ea typeface="+mn-lt"/>
                <a:cs typeface="+mn-lt"/>
              </a:rPr>
              <a:t>2. *Enhanced Aerial Perspective (Optional):* Highlight the optional drone feature as a valuable addition, offering an aerial perspective for traffic tracking. This capability adds depth to the surveillance, aiding in identifying and addressing traffic issues from unique vantage points.</a:t>
            </a:r>
            <a:endParaRPr lang="en-US" sz="1000"/>
          </a:p>
          <a:p>
            <a:pPr marL="0" indent="0">
              <a:buNone/>
            </a:pPr>
            <a:endParaRPr lang="en-US" sz="1000"/>
          </a:p>
          <a:p>
            <a:pPr marL="0" indent="0">
              <a:buNone/>
            </a:pPr>
            <a:r>
              <a:rPr lang="en-US" sz="1000" b="1">
                <a:ea typeface="+mn-lt"/>
                <a:cs typeface="+mn-lt"/>
              </a:rPr>
              <a:t>Component #3 – Smart City IoT Station Management:</a:t>
            </a:r>
            <a:r>
              <a:rPr lang="en-US" sz="1000">
                <a:ea typeface="+mn-lt"/>
                <a:cs typeface="+mn-lt"/>
              </a:rPr>
              <a:t>*</a:t>
            </a:r>
            <a:endParaRPr lang="en-US" sz="1000"/>
          </a:p>
          <a:p>
            <a:pPr marL="0" indent="0">
              <a:buNone/>
            </a:pPr>
            <a:r>
              <a:rPr lang="en-US" sz="1000">
                <a:ea typeface="+mn-lt"/>
                <a:cs typeface="+mn-lt"/>
              </a:rPr>
              <a:t>1. IOT Management system:* Implement a robust system for adding, updating, and accessing deployed camera devices within the Smart City IoT station. This ensures efficient management of the IoT infrastructure, optimizing device performance and longevity.</a:t>
            </a:r>
            <a:endParaRPr lang="en-US" sz="1000"/>
          </a:p>
          <a:p>
            <a:pPr marL="0" indent="0">
              <a:buNone/>
            </a:pPr>
            <a:endParaRPr lang="en-US" sz="1000"/>
          </a:p>
          <a:p>
            <a:pPr marL="0" indent="0">
              <a:buNone/>
            </a:pPr>
            <a:r>
              <a:rPr lang="en-US" sz="1000">
                <a:ea typeface="+mn-lt"/>
                <a:cs typeface="+mn-lt"/>
              </a:rPr>
              <a:t>2. Real-Time Data Retrieval:* Showcase the capability to retrieve real-time data from deployed camera devices. This feature empowers users with instant access to critical information, fostering quick response to changing traffic conditions or security concerns.</a:t>
            </a:r>
            <a:endParaRPr lang="en-US" sz="1000"/>
          </a:p>
          <a:p>
            <a:pPr marL="0" indent="0">
              <a:buNone/>
            </a:pPr>
            <a:endParaRPr lang="en-US" sz="1000"/>
          </a:p>
          <a:p>
            <a:pPr marL="0" indent="0">
              <a:buNone/>
            </a:pPr>
            <a:r>
              <a:rPr lang="en-US" sz="1000" b="1">
                <a:ea typeface="+mn-lt"/>
                <a:cs typeface="+mn-lt"/>
              </a:rPr>
              <a:t>Component #4 – CCTV Camera Device Management:*</a:t>
            </a:r>
            <a:endParaRPr lang="en-US" sz="1000" b="1"/>
          </a:p>
          <a:p>
            <a:pPr marL="0" indent="0">
              <a:buNone/>
            </a:pPr>
            <a:r>
              <a:rPr lang="en-US" sz="1000">
                <a:ea typeface="+mn-lt"/>
                <a:cs typeface="+mn-lt"/>
              </a:rPr>
              <a:t>1. *Seamless Device Integration:* Implement user-friendly functionalities for adding, updating, and accessing deployed CCTV camera devices. This ensures a smooth integration process and efficient management of the CCTV network within the smart city infrastructure.</a:t>
            </a:r>
            <a:endParaRPr lang="en-US" sz="1000"/>
          </a:p>
          <a:p>
            <a:endParaRPr lang="en-US" sz="900"/>
          </a:p>
        </p:txBody>
      </p:sp>
    </p:spTree>
    <p:extLst>
      <p:ext uri="{BB962C8B-B14F-4D97-AF65-F5344CB8AC3E}">
        <p14:creationId xmlns:p14="http://schemas.microsoft.com/office/powerpoint/2010/main" val="1675699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4B6B-37D1-7E48-ECD0-1F4B0D8B8B2B}"/>
              </a:ext>
            </a:extLst>
          </p:cNvPr>
          <p:cNvSpPr>
            <a:spLocks noGrp="1"/>
          </p:cNvSpPr>
          <p:nvPr>
            <p:ph type="title"/>
          </p:nvPr>
        </p:nvSpPr>
        <p:spPr>
          <a:xfrm>
            <a:off x="704569" y="341458"/>
            <a:ext cx="5591326" cy="1001164"/>
          </a:xfrm>
        </p:spPr>
        <p:txBody>
          <a:bodyPr anchor="b">
            <a:normAutofit fontScale="90000"/>
          </a:bodyPr>
          <a:lstStyle/>
          <a:p>
            <a:r>
              <a:rPr lang="en-GB" sz="3800" b="1">
                <a:latin typeface="Aptos Display"/>
                <a:cs typeface="Arial"/>
              </a:rPr>
              <a:t>Cloud System Infrastructure Design</a:t>
            </a:r>
          </a:p>
        </p:txBody>
      </p:sp>
      <p:sp>
        <p:nvSpPr>
          <p:cNvPr id="3" name="Content Placeholder 2">
            <a:extLst>
              <a:ext uri="{FF2B5EF4-FFF2-40B4-BE49-F238E27FC236}">
                <a16:creationId xmlns:a16="http://schemas.microsoft.com/office/drawing/2014/main" id="{64E5907E-F56B-6D84-E1FB-A1708DC573B1}"/>
              </a:ext>
            </a:extLst>
          </p:cNvPr>
          <p:cNvSpPr>
            <a:spLocks noGrp="1"/>
          </p:cNvSpPr>
          <p:nvPr>
            <p:ph idx="1"/>
          </p:nvPr>
        </p:nvSpPr>
        <p:spPr>
          <a:xfrm>
            <a:off x="641939" y="1718701"/>
            <a:ext cx="6332449" cy="4863103"/>
          </a:xfrm>
        </p:spPr>
        <p:txBody>
          <a:bodyPr vert="horz" lIns="91440" tIns="45720" rIns="91440" bIns="45720" rtlCol="0" anchor="t">
            <a:noAutofit/>
          </a:bodyPr>
          <a:lstStyle/>
          <a:p>
            <a:r>
              <a:rPr lang="en-GB" sz="1000" b="1">
                <a:ea typeface="+mn-lt"/>
                <a:cs typeface="+mn-lt"/>
              </a:rPr>
              <a:t>Persona:</a:t>
            </a:r>
            <a:endParaRPr lang="en-GB" sz="1000"/>
          </a:p>
          <a:p>
            <a:pPr lvl="1"/>
            <a:r>
              <a:rPr lang="en-GB" sz="1000">
                <a:ea typeface="+mn-lt"/>
                <a:cs typeface="+mn-lt"/>
              </a:rPr>
              <a:t>Smart city traffic agents</a:t>
            </a:r>
            <a:endParaRPr lang="en-GB" sz="1000"/>
          </a:p>
          <a:p>
            <a:pPr lvl="1"/>
            <a:r>
              <a:rPr lang="en-GB" sz="1000">
                <a:ea typeface="+mn-lt"/>
                <a:cs typeface="+mn-lt"/>
              </a:rPr>
              <a:t>Public city clients</a:t>
            </a:r>
            <a:endParaRPr lang="en-GB" sz="1000"/>
          </a:p>
          <a:p>
            <a:r>
              <a:rPr lang="en-GB" sz="1000" b="1">
                <a:ea typeface="+mn-lt"/>
                <a:cs typeface="+mn-lt"/>
              </a:rPr>
              <a:t>Cloud-Based Systems:</a:t>
            </a:r>
            <a:endParaRPr lang="en-GB" sz="1000"/>
          </a:p>
          <a:p>
            <a:pPr lvl="1"/>
            <a:r>
              <a:rPr lang="en-GB" sz="1000">
                <a:ea typeface="+mn-lt"/>
                <a:cs typeface="+mn-lt"/>
              </a:rPr>
              <a:t>Smart City Traffic AI Cloud platform</a:t>
            </a:r>
          </a:p>
          <a:p>
            <a:pPr lvl="1"/>
            <a:r>
              <a:rPr lang="en-GB" sz="1000">
                <a:ea typeface="+mn-lt"/>
                <a:cs typeface="+mn-lt"/>
              </a:rPr>
              <a:t>Hosted on AWS (Amazon Web Services), leveraging various services for scalability, reliability, and security.</a:t>
            </a:r>
            <a:endParaRPr lang="en-GB" sz="1000"/>
          </a:p>
          <a:p>
            <a:r>
              <a:rPr lang="en-GB" sz="1000" b="1">
                <a:ea typeface="+mn-lt"/>
                <a:cs typeface="+mn-lt"/>
              </a:rPr>
              <a:t>Servers:</a:t>
            </a:r>
            <a:endParaRPr lang="en-GB" sz="1000"/>
          </a:p>
          <a:p>
            <a:pPr lvl="1"/>
            <a:r>
              <a:rPr lang="en-GB" sz="1000">
                <a:ea typeface="+mn-lt"/>
                <a:cs typeface="+mn-lt"/>
              </a:rPr>
              <a:t>Compute instances for hosting application services and databases.</a:t>
            </a:r>
            <a:endParaRPr lang="en-GB" sz="1000"/>
          </a:p>
          <a:p>
            <a:pPr lvl="1"/>
            <a:r>
              <a:rPr lang="en-GB" sz="1000">
                <a:ea typeface="+mn-lt"/>
                <a:cs typeface="+mn-lt"/>
              </a:rPr>
              <a:t>Auto-scaling groups to dynamically adjust server capacity based on traffic load.</a:t>
            </a:r>
            <a:endParaRPr lang="en-GB" sz="1000"/>
          </a:p>
          <a:p>
            <a:r>
              <a:rPr lang="en-GB" sz="1000" b="1">
                <a:ea typeface="+mn-lt"/>
                <a:cs typeface="+mn-lt"/>
              </a:rPr>
              <a:t>Data Storage and Databases:</a:t>
            </a:r>
            <a:endParaRPr lang="en-GB" sz="1000"/>
          </a:p>
          <a:p>
            <a:pPr lvl="1"/>
            <a:r>
              <a:rPr lang="en-GB" sz="1000">
                <a:ea typeface="+mn-lt"/>
                <a:cs typeface="+mn-lt"/>
              </a:rPr>
              <a:t>Relational Database Management System (RDBMS) for structured data storage:</a:t>
            </a:r>
          </a:p>
          <a:p>
            <a:pPr lvl="1"/>
            <a:r>
              <a:rPr lang="en-GB" sz="1000">
                <a:ea typeface="+mn-lt"/>
                <a:cs typeface="+mn-lt"/>
              </a:rPr>
              <a:t>Hosted on Amazon RDS (Relational Database Service) using PostgreSQL.</a:t>
            </a:r>
            <a:endParaRPr lang="en-GB" sz="1000"/>
          </a:p>
          <a:p>
            <a:pPr lvl="1"/>
            <a:r>
              <a:rPr lang="en-GB" sz="1000">
                <a:ea typeface="+mn-lt"/>
                <a:cs typeface="+mn-lt"/>
              </a:rPr>
              <a:t>NoSQL Database for semi-structured and unstructured data storage:</a:t>
            </a:r>
          </a:p>
          <a:p>
            <a:pPr lvl="1"/>
            <a:r>
              <a:rPr lang="en-GB" sz="1000">
                <a:ea typeface="+mn-lt"/>
                <a:cs typeface="+mn-lt"/>
              </a:rPr>
              <a:t>Hosted on Amazon DynamoDB for its scalability and flexibility.</a:t>
            </a:r>
            <a:endParaRPr lang="en-GB" sz="1000"/>
          </a:p>
          <a:p>
            <a:r>
              <a:rPr lang="en-GB" sz="1000" b="1">
                <a:ea typeface="+mn-lt"/>
                <a:cs typeface="+mn-lt"/>
              </a:rPr>
              <a:t>Load Balancers:</a:t>
            </a:r>
            <a:endParaRPr lang="en-GB" sz="1000"/>
          </a:p>
          <a:p>
            <a:pPr lvl="1"/>
            <a:r>
              <a:rPr lang="en-GB" sz="1000">
                <a:ea typeface="+mn-lt"/>
                <a:cs typeface="+mn-lt"/>
              </a:rPr>
              <a:t>Elastic Load Balancer (ELB) to distribute incoming traffic across multiple servers.</a:t>
            </a:r>
            <a:endParaRPr lang="en-GB" sz="1000"/>
          </a:p>
          <a:p>
            <a:pPr lvl="1"/>
            <a:r>
              <a:rPr lang="en-GB" sz="1000">
                <a:ea typeface="+mn-lt"/>
                <a:cs typeface="+mn-lt"/>
              </a:rPr>
              <a:t>Application Load Balancer (ALB) for routing HTTP/HTTPS traffic to the appropriate services.</a:t>
            </a:r>
            <a:endParaRPr lang="en-GB" sz="1000"/>
          </a:p>
          <a:p>
            <a:r>
              <a:rPr lang="en-GB" sz="1000" b="1">
                <a:ea typeface="+mn-lt"/>
                <a:cs typeface="+mn-lt"/>
              </a:rPr>
              <a:t>Networking Connectivity:</a:t>
            </a:r>
            <a:endParaRPr lang="en-GB" sz="1000"/>
          </a:p>
          <a:p>
            <a:pPr lvl="1"/>
            <a:r>
              <a:rPr lang="en-GB" sz="1000">
                <a:ea typeface="+mn-lt"/>
                <a:cs typeface="+mn-lt"/>
              </a:rPr>
              <a:t>Amazon VPC (Virtual Private Cloud) for creating isolated network environments.</a:t>
            </a:r>
            <a:endParaRPr lang="en-GB" sz="1000"/>
          </a:p>
          <a:p>
            <a:pPr lvl="1"/>
            <a:r>
              <a:rPr lang="en-GB" sz="1000">
                <a:ea typeface="+mn-lt"/>
                <a:cs typeface="+mn-lt"/>
              </a:rPr>
              <a:t>Subnets for organizing resources and controlling access.</a:t>
            </a:r>
            <a:endParaRPr lang="en-GB" sz="1000"/>
          </a:p>
          <a:p>
            <a:pPr lvl="1"/>
            <a:r>
              <a:rPr lang="en-GB" sz="1000">
                <a:ea typeface="+mn-lt"/>
                <a:cs typeface="+mn-lt"/>
              </a:rPr>
              <a:t>Security groups and Network ACLs (Access Control Lists) for network security and traffic control.</a:t>
            </a:r>
            <a:endParaRPr lang="en-GB" sz="1000"/>
          </a:p>
          <a:p>
            <a:endParaRPr lang="en-GB" sz="600"/>
          </a:p>
        </p:txBody>
      </p:sp>
      <p:pic>
        <p:nvPicPr>
          <p:cNvPr id="4" name="Picture 3" descr="A black screen with white text&#10;&#10;Description automatically generated">
            <a:extLst>
              <a:ext uri="{FF2B5EF4-FFF2-40B4-BE49-F238E27FC236}">
                <a16:creationId xmlns:a16="http://schemas.microsoft.com/office/drawing/2014/main" id="{FFAF9D49-2EF3-3864-34C1-93B883ACBC61}"/>
              </a:ext>
            </a:extLst>
          </p:cNvPr>
          <p:cNvPicPr>
            <a:picLocks noChangeAspect="1"/>
          </p:cNvPicPr>
          <p:nvPr/>
        </p:nvPicPr>
        <p:blipFill>
          <a:blip r:embed="rId2"/>
          <a:stretch>
            <a:fillRect/>
          </a:stretch>
        </p:blipFill>
        <p:spPr>
          <a:xfrm>
            <a:off x="7937816" y="838409"/>
            <a:ext cx="3597706" cy="5577840"/>
          </a:xfrm>
          <a:prstGeom prst="rect">
            <a:avLst/>
          </a:prstGeom>
        </p:spPr>
      </p:pic>
    </p:spTree>
    <p:extLst>
      <p:ext uri="{BB962C8B-B14F-4D97-AF65-F5344CB8AC3E}">
        <p14:creationId xmlns:p14="http://schemas.microsoft.com/office/powerpoint/2010/main" val="234524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13210-18F9-D9A2-0BAD-5BE072316751}"/>
              </a:ext>
            </a:extLst>
          </p:cNvPr>
          <p:cNvSpPr>
            <a:spLocks noGrp="1"/>
          </p:cNvSpPr>
          <p:nvPr>
            <p:ph type="title"/>
          </p:nvPr>
        </p:nvSpPr>
        <p:spPr>
          <a:xfrm>
            <a:off x="411480" y="991443"/>
            <a:ext cx="4443154" cy="1087819"/>
          </a:xfrm>
        </p:spPr>
        <p:txBody>
          <a:bodyPr anchor="b">
            <a:normAutofit/>
          </a:bodyPr>
          <a:lstStyle/>
          <a:p>
            <a:r>
              <a:rPr lang="en-GB" sz="3400"/>
              <a:t>Smart IOT Management system</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C2D0649-9E9B-CC8C-678D-61D75D54107A}"/>
              </a:ext>
            </a:extLst>
          </p:cNvPr>
          <p:cNvSpPr>
            <a:spLocks noGrp="1"/>
          </p:cNvSpPr>
          <p:nvPr>
            <p:ph idx="1"/>
          </p:nvPr>
        </p:nvSpPr>
        <p:spPr>
          <a:xfrm>
            <a:off x="411480" y="2684095"/>
            <a:ext cx="4443154" cy="3492868"/>
          </a:xfrm>
        </p:spPr>
        <p:txBody>
          <a:bodyPr vert="horz" lIns="91440" tIns="45720" rIns="91440" bIns="45720" rtlCol="0">
            <a:normAutofit/>
          </a:bodyPr>
          <a:lstStyle/>
          <a:p>
            <a:pPr marL="0" indent="0">
              <a:buNone/>
            </a:pPr>
            <a:r>
              <a:rPr lang="en-GB" sz="1100" b="1">
                <a:ea typeface="+mn-lt"/>
                <a:cs typeface="+mn-lt"/>
              </a:rPr>
              <a:t>Cloud-based System Infrastructure</a:t>
            </a:r>
            <a:endParaRPr lang="en-GB" sz="1100" b="1"/>
          </a:p>
          <a:p>
            <a:r>
              <a:rPr lang="en-GB" sz="1100">
                <a:ea typeface="+mn-lt"/>
                <a:cs typeface="+mn-lt"/>
              </a:rPr>
              <a:t>Cloud-based system infrastructure diagram</a:t>
            </a:r>
            <a:endParaRPr lang="en-GB" sz="1100"/>
          </a:p>
          <a:p>
            <a:r>
              <a:rPr lang="en-GB" sz="1100">
                <a:ea typeface="+mn-lt"/>
                <a:cs typeface="+mn-lt"/>
              </a:rPr>
              <a:t>This diagram illustrates the architecture of the Smart City Traffic AI Cloud platform, including its various components and their interactions. It includes:</a:t>
            </a:r>
            <a:endParaRPr lang="en-GB" sz="1100"/>
          </a:p>
          <a:p>
            <a:r>
              <a:rPr lang="en-GB" sz="1100">
                <a:ea typeface="+mn-lt"/>
                <a:cs typeface="+mn-lt"/>
              </a:rPr>
              <a:t>Different user groups: Smart city traffic agents, public city clients</a:t>
            </a:r>
            <a:endParaRPr lang="en-GB" sz="1100"/>
          </a:p>
          <a:p>
            <a:r>
              <a:rPr lang="en-GB" sz="1100">
                <a:ea typeface="+mn-lt"/>
                <a:cs typeface="+mn-lt"/>
              </a:rPr>
              <a:t>Cloud-based systems and servers: Hosting the platform's services and functionalities</a:t>
            </a:r>
            <a:endParaRPr lang="en-GB" sz="1100"/>
          </a:p>
          <a:p>
            <a:r>
              <a:rPr lang="en-GB" sz="1100">
                <a:ea typeface="+mn-lt"/>
                <a:cs typeface="+mn-lt"/>
              </a:rPr>
              <a:t>Data storage and DBs: Relational and NoSQL databases for storing traffic data</a:t>
            </a:r>
            <a:endParaRPr lang="en-GB" sz="1100"/>
          </a:p>
          <a:p>
            <a:r>
              <a:rPr lang="en-GB" sz="1100">
                <a:ea typeface="+mn-lt"/>
                <a:cs typeface="+mn-lt"/>
              </a:rPr>
              <a:t>Load balancing and scalability: Ensuring efficient distribution of traffic load across servers and the ability to scale resources dynamically</a:t>
            </a:r>
            <a:endParaRPr lang="en-GB" sz="1100"/>
          </a:p>
          <a:p>
            <a:r>
              <a:rPr lang="en-GB" sz="1100">
                <a:ea typeface="+mn-lt"/>
                <a:cs typeface="+mn-lt"/>
              </a:rPr>
              <a:t>Networking connectivity: Communication channels between components and external systems</a:t>
            </a:r>
            <a:endParaRPr lang="en-GB" sz="1100"/>
          </a:p>
          <a:p>
            <a:endParaRPr lang="en-GB" sz="1100"/>
          </a:p>
        </p:txBody>
      </p:sp>
      <p:pic>
        <p:nvPicPr>
          <p:cNvPr id="5" name="Picture 4" descr="Smart Cities | Free Full-Text | A Cloud-Based Data Storage and  Visualization Tool for Smart City IoT: Flood Warning as an Example  Application">
            <a:extLst>
              <a:ext uri="{FF2B5EF4-FFF2-40B4-BE49-F238E27FC236}">
                <a16:creationId xmlns:a16="http://schemas.microsoft.com/office/drawing/2014/main" id="{F2C5EA4D-6DA4-9B68-C297-420FF6C1FA33}"/>
              </a:ext>
            </a:extLst>
          </p:cNvPr>
          <p:cNvPicPr>
            <a:picLocks noChangeAspect="1"/>
          </p:cNvPicPr>
          <p:nvPr/>
        </p:nvPicPr>
        <p:blipFill>
          <a:blip r:embed="rId2"/>
          <a:stretch>
            <a:fillRect/>
          </a:stretch>
        </p:blipFill>
        <p:spPr>
          <a:xfrm>
            <a:off x="5385816" y="1686560"/>
            <a:ext cx="6440424" cy="3429525"/>
          </a:xfrm>
          <a:prstGeom prst="rect">
            <a:avLst/>
          </a:prstGeom>
        </p:spPr>
      </p:pic>
    </p:spTree>
    <p:extLst>
      <p:ext uri="{BB962C8B-B14F-4D97-AF65-F5344CB8AC3E}">
        <p14:creationId xmlns:p14="http://schemas.microsoft.com/office/powerpoint/2010/main" val="271093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45294-EFE0-3D65-277C-F7227EC4AA29}"/>
              </a:ext>
            </a:extLst>
          </p:cNvPr>
          <p:cNvSpPr>
            <a:spLocks noGrp="1"/>
          </p:cNvSpPr>
          <p:nvPr>
            <p:ph type="title"/>
          </p:nvPr>
        </p:nvSpPr>
        <p:spPr>
          <a:xfrm>
            <a:off x="630936" y="640080"/>
            <a:ext cx="4818888" cy="1481328"/>
          </a:xfrm>
        </p:spPr>
        <p:txBody>
          <a:bodyPr anchor="b">
            <a:normAutofit/>
          </a:bodyPr>
          <a:lstStyle/>
          <a:p>
            <a:r>
              <a:rPr lang="en-GB" sz="5000">
                <a:ea typeface="+mj-lt"/>
                <a:cs typeface="+mj-lt"/>
              </a:rPr>
              <a:t>System DB and Data Design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D886A-40DC-7A1C-B781-28047F4C8BFA}"/>
              </a:ext>
            </a:extLst>
          </p:cNvPr>
          <p:cNvSpPr>
            <a:spLocks noGrp="1"/>
          </p:cNvSpPr>
          <p:nvPr>
            <p:ph idx="1"/>
          </p:nvPr>
        </p:nvSpPr>
        <p:spPr>
          <a:xfrm>
            <a:off x="630936" y="2660904"/>
            <a:ext cx="4818888" cy="3547872"/>
          </a:xfrm>
        </p:spPr>
        <p:txBody>
          <a:bodyPr vert="horz" lIns="91440" tIns="45720" rIns="91440" bIns="45720" rtlCol="0" anchor="t">
            <a:normAutofit lnSpcReduction="10000"/>
          </a:bodyPr>
          <a:lstStyle/>
          <a:p>
            <a:pPr marL="0" indent="0">
              <a:buNone/>
            </a:pPr>
            <a:r>
              <a:rPr lang="en-GB" sz="1500" b="1">
                <a:ea typeface="+mn-lt"/>
                <a:cs typeface="+mn-lt"/>
              </a:rPr>
              <a:t>Rational DB Design and NoSQL DB Design</a:t>
            </a:r>
            <a:endParaRPr lang="en-GB" sz="1500" b="1"/>
          </a:p>
          <a:p>
            <a:r>
              <a:rPr lang="en-GB" sz="1500">
                <a:ea typeface="+mn-lt"/>
                <a:cs typeface="+mn-lt"/>
              </a:rPr>
              <a:t>4.1 System DB design using ERD diagram for Structured Data (User profiles &amp; Billing)</a:t>
            </a:r>
            <a:endParaRPr lang="en-GB" sz="1500"/>
          </a:p>
          <a:p>
            <a:r>
              <a:rPr lang="en-GB" sz="1500">
                <a:ea typeface="+mn-lt"/>
                <a:cs typeface="+mn-lt"/>
              </a:rPr>
              <a:t>The Entity-Relationship Diagram (ERD) illustrates the relational database design for the Smart City Traffic AI Cloud platform. It shows the entities, relationships, and attributes involved in storing traffic data and managing system entities.</a:t>
            </a:r>
            <a:endParaRPr lang="en-GB" sz="1500"/>
          </a:p>
          <a:p>
            <a:r>
              <a:rPr lang="en-GB" sz="1500">
                <a:ea typeface="+mn-lt"/>
                <a:cs typeface="+mn-lt"/>
              </a:rPr>
              <a:t>4.2 System NoSQL DB design using MongoDB for Raw Data</a:t>
            </a:r>
            <a:endParaRPr lang="en-GB" sz="1500"/>
          </a:p>
          <a:p>
            <a:r>
              <a:rPr lang="en-GB" sz="1500">
                <a:ea typeface="+mn-lt"/>
                <a:cs typeface="+mn-lt"/>
              </a:rPr>
              <a:t>The NoSQL database design for the platform is based on MongoDB, a document-oriented database system. It provides flexibility in handling unstructured traffic data and allows for horizontal scalability to accommodate growing data volumes.</a:t>
            </a:r>
            <a:endParaRPr lang="en-GB" sz="1500"/>
          </a:p>
        </p:txBody>
      </p:sp>
      <p:pic>
        <p:nvPicPr>
          <p:cNvPr id="5" name="Picture 4" descr="A diagram of data processing&#10;&#10;Description automatically generated">
            <a:extLst>
              <a:ext uri="{FF2B5EF4-FFF2-40B4-BE49-F238E27FC236}">
                <a16:creationId xmlns:a16="http://schemas.microsoft.com/office/drawing/2014/main" id="{F8AA9AD5-62E6-84AE-EEE5-AA9549314AEB}"/>
              </a:ext>
            </a:extLst>
          </p:cNvPr>
          <p:cNvPicPr>
            <a:picLocks noChangeAspect="1"/>
          </p:cNvPicPr>
          <p:nvPr/>
        </p:nvPicPr>
        <p:blipFill>
          <a:blip r:embed="rId2"/>
          <a:stretch>
            <a:fillRect/>
          </a:stretch>
        </p:blipFill>
        <p:spPr>
          <a:xfrm>
            <a:off x="6099048" y="1910484"/>
            <a:ext cx="5458968" cy="3037031"/>
          </a:xfrm>
          <a:prstGeom prst="rect">
            <a:avLst/>
          </a:prstGeom>
        </p:spPr>
      </p:pic>
    </p:spTree>
    <p:extLst>
      <p:ext uri="{BB962C8B-B14F-4D97-AF65-F5344CB8AC3E}">
        <p14:creationId xmlns:p14="http://schemas.microsoft.com/office/powerpoint/2010/main" val="2605525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City Traffic AI Cloud Project  CMPE 281 Spring 2024 Group 2 </vt:lpstr>
      <vt:lpstr>Project Details   Project Group ID : 2 Project Topic : Option #1 – Smart City Traffic AI Cloud Platform - Building Smart City Traffic AI Cloud Platform  Project Task Partition :  Pragnesh : 1-A smart city traffic AI cloud system dashboard along with the NoSQL DB  Shreekar : 3-Smart City IOT Station Management   Aravind : 4-CCTV Camera Device Management  Ravi Teja : 2 –Traffic Tracking Drone Scheduling Management and Relational DB, Backend Integration of the components  </vt:lpstr>
      <vt:lpstr>Market research &amp; analysis for the project system</vt:lpstr>
      <vt:lpstr>Introduction</vt:lpstr>
      <vt:lpstr>System Requirements and Analysis</vt:lpstr>
      <vt:lpstr>Components</vt:lpstr>
      <vt:lpstr>Cloud System Infrastructure Design</vt:lpstr>
      <vt:lpstr>Smart IOT Management system</vt:lpstr>
      <vt:lpstr>System DB and Data Design</vt:lpstr>
      <vt:lpstr>System Dashboard UI Design</vt:lpstr>
      <vt:lpstr>Impact on the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2024-02-19T04:38:02Z</dcterms:created>
  <dcterms:modified xsi:type="dcterms:W3CDTF">2024-02-22T03:44:30Z</dcterms:modified>
</cp:coreProperties>
</file>