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8847E9D-02C0-4E41-BD63-3757D0E5E8E7}">
  <a:tblStyle styleId="{98847E9D-02C0-4E41-BD63-3757D0E5E8E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ople.oregonstate.edu/~vanlondp/cs391/theorie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ople.oregonstate.edu/~vanlondp/cs391/accountability/"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ople.oregonstate.edu/~vanlondp/cs391/accountability/"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ople.oregonstate.edu/~vanlondp/cs391/accountability/"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ople.oregonstate.edu/~vanlondp/cs391/accountability/"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ople.oregonstate.edu/~vanlondp/cs391/accountability/"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ople.oregonstate.edu/~vanlondp/cs391/accountability/"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2873b056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873b05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13D31E"/>
              </a:buClr>
              <a:buSzPts val="1600"/>
              <a:buAutoNum type="arabicPeriod"/>
            </a:pPr>
            <a:r>
              <a:rPr b="1" lang="en" sz="1600">
                <a:solidFill>
                  <a:srgbClr val="13D31E"/>
                </a:solidFill>
              </a:rPr>
              <a:t>Add the name of your case. </a:t>
            </a:r>
            <a:endParaRPr b="1" sz="1600">
              <a:solidFill>
                <a:srgbClr val="13D31E"/>
              </a:solidFill>
            </a:endParaRPr>
          </a:p>
          <a:p>
            <a:pPr indent="-330200" lvl="0" marL="457200" rtl="0" algn="l">
              <a:spcBef>
                <a:spcPts val="0"/>
              </a:spcBef>
              <a:spcAft>
                <a:spcPts val="0"/>
              </a:spcAft>
              <a:buClr>
                <a:srgbClr val="13D31E"/>
              </a:buClr>
              <a:buSzPts val="1600"/>
              <a:buAutoNum type="arabicPeriod"/>
            </a:pPr>
            <a:r>
              <a:rPr b="1" lang="en" sz="1600">
                <a:solidFill>
                  <a:srgbClr val="13D31E"/>
                </a:solidFill>
              </a:rPr>
              <a:t>Add your first and last name(s).</a:t>
            </a:r>
            <a:endParaRPr b="1" sz="1600">
              <a:solidFill>
                <a:srgbClr val="13D31E"/>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111634202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1634202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13D31E"/>
              </a:buClr>
              <a:buSzPts val="1600"/>
              <a:buAutoNum type="arabicPeriod"/>
            </a:pPr>
            <a:r>
              <a:rPr b="1" lang="en" sz="1600">
                <a:solidFill>
                  <a:srgbClr val="13D31E"/>
                </a:solidFill>
              </a:rPr>
              <a:t>Assign the percentage of blame you feel is warranted for the four groups above.</a:t>
            </a:r>
            <a:endParaRPr b="1" sz="1600">
              <a:solidFill>
                <a:srgbClr val="13D31E"/>
              </a:solidFill>
            </a:endParaRPr>
          </a:p>
          <a:p>
            <a:pPr indent="-330200" lvl="0" marL="457200" rtl="0" algn="l">
              <a:spcBef>
                <a:spcPts val="0"/>
              </a:spcBef>
              <a:spcAft>
                <a:spcPts val="0"/>
              </a:spcAft>
              <a:buClr>
                <a:srgbClr val="13D31E"/>
              </a:buClr>
              <a:buSzPts val="1600"/>
              <a:buAutoNum type="arabicPeriod"/>
            </a:pPr>
            <a:r>
              <a:rPr b="1" lang="en" sz="1600">
                <a:solidFill>
                  <a:srgbClr val="13D31E"/>
                </a:solidFill>
              </a:rPr>
              <a:t>Explain your case for each group. </a:t>
            </a:r>
            <a:endParaRPr b="1" sz="1600">
              <a:solidFill>
                <a:srgbClr val="13D31E"/>
              </a:solidFill>
            </a:endParaRPr>
          </a:p>
          <a:p>
            <a:pPr indent="-330200" lvl="0" marL="457200" rtl="0" algn="l">
              <a:spcBef>
                <a:spcPts val="0"/>
              </a:spcBef>
              <a:spcAft>
                <a:spcPts val="0"/>
              </a:spcAft>
              <a:buClr>
                <a:srgbClr val="13D31E"/>
              </a:buClr>
              <a:buSzPts val="1600"/>
              <a:buAutoNum type="arabicPeriod"/>
            </a:pPr>
            <a:r>
              <a:rPr b="1" lang="en" sz="1600">
                <a:solidFill>
                  <a:srgbClr val="13D31E"/>
                </a:solidFill>
              </a:rPr>
              <a:t>Use </a:t>
            </a:r>
            <a:r>
              <a:rPr b="1" lang="en" sz="1600" u="sng">
                <a:solidFill>
                  <a:schemeClr val="hlink"/>
                </a:solidFill>
                <a:hlinkClick r:id="rId2"/>
              </a:rPr>
              <a:t>Workable Ethical Theories</a:t>
            </a:r>
            <a:r>
              <a:rPr b="1" lang="en" sz="1600">
                <a:solidFill>
                  <a:srgbClr val="13D31E"/>
                </a:solidFill>
              </a:rPr>
              <a:t> to help you justify your reasons.</a:t>
            </a:r>
            <a:endParaRPr b="1" sz="1600">
              <a:solidFill>
                <a:srgbClr val="13D31E"/>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18aa2a88b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8aa2a88b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13D31E"/>
              </a:buClr>
              <a:buSzPts val="1600"/>
              <a:buFont typeface="Lato"/>
              <a:buAutoNum type="arabicPeriod"/>
            </a:pPr>
            <a:r>
              <a:rPr lang="en" sz="1600">
                <a:solidFill>
                  <a:srgbClr val="13D31E"/>
                </a:solidFill>
                <a:highlight>
                  <a:schemeClr val="lt1"/>
                </a:highlight>
                <a:latin typeface="Lato"/>
                <a:ea typeface="Lato"/>
                <a:cs typeface="Lato"/>
                <a:sym typeface="Lato"/>
              </a:rPr>
              <a:t>Include author, title, publisher, date, and URL for each source.</a:t>
            </a:r>
            <a:endParaRPr>
              <a:solidFill>
                <a:srgbClr val="13D31E"/>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1ce3aa576f_7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ce3aa576f_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13D31E"/>
              </a:buClr>
              <a:buSzPts val="1600"/>
              <a:buFont typeface="Lato"/>
              <a:buAutoNum type="arabicPeriod"/>
            </a:pPr>
            <a:r>
              <a:rPr lang="en" sz="1600">
                <a:solidFill>
                  <a:srgbClr val="13D31E"/>
                </a:solidFill>
                <a:highlight>
                  <a:schemeClr val="lt1"/>
                </a:highlight>
                <a:latin typeface="Lato"/>
                <a:ea typeface="Lato"/>
                <a:cs typeface="Lato"/>
                <a:sym typeface="Lato"/>
              </a:rPr>
              <a:t>Include author, title, publisher, date, and URL for each source.</a:t>
            </a:r>
            <a:endParaRPr>
              <a:solidFill>
                <a:srgbClr val="13D31E"/>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1ce3aa576f_7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ce3aa576f_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13D31E"/>
              </a:buClr>
              <a:buSzPts val="1600"/>
              <a:buFont typeface="Lato"/>
              <a:buAutoNum type="arabicPeriod"/>
            </a:pPr>
            <a:r>
              <a:rPr lang="en" sz="1600">
                <a:solidFill>
                  <a:srgbClr val="13D31E"/>
                </a:solidFill>
                <a:highlight>
                  <a:schemeClr val="lt1"/>
                </a:highlight>
                <a:latin typeface="Lato"/>
                <a:ea typeface="Lato"/>
                <a:cs typeface="Lato"/>
                <a:sym typeface="Lato"/>
              </a:rPr>
              <a:t>Include author, title, publisher, date, and URL for each source.</a:t>
            </a:r>
            <a:endParaRPr>
              <a:solidFill>
                <a:srgbClr val="13D31E"/>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18aa2a88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8aa2a88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12873b0560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873b05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13D31E"/>
              </a:buClr>
              <a:buSzPts val="1600"/>
              <a:buAutoNum type="arabicPeriod"/>
            </a:pPr>
            <a:r>
              <a:rPr b="1" lang="en" sz="1600">
                <a:solidFill>
                  <a:srgbClr val="13D31E"/>
                </a:solidFill>
              </a:rPr>
              <a:t>Modify the timeline with key dates and short descriptions of what happened when. </a:t>
            </a:r>
            <a:endParaRPr b="1" sz="1600">
              <a:solidFill>
                <a:srgbClr val="13D31E"/>
              </a:solidFill>
            </a:endParaRPr>
          </a:p>
          <a:p>
            <a:pPr indent="-330200" lvl="0" marL="457200" rtl="0" algn="l">
              <a:spcBef>
                <a:spcPts val="0"/>
              </a:spcBef>
              <a:spcAft>
                <a:spcPts val="0"/>
              </a:spcAft>
              <a:buClr>
                <a:srgbClr val="13D31E"/>
              </a:buClr>
              <a:buSzPts val="1600"/>
              <a:buAutoNum type="arabicPeriod"/>
            </a:pPr>
            <a:r>
              <a:rPr b="1" lang="en" sz="1600">
                <a:solidFill>
                  <a:srgbClr val="13D31E"/>
                </a:solidFill>
              </a:rPr>
              <a:t>Add links to references if there are any.</a:t>
            </a:r>
            <a:endParaRPr b="1" sz="1600">
              <a:solidFill>
                <a:srgbClr val="13D31E"/>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11163420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163420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13D31E"/>
              </a:buClr>
              <a:buSzPts val="1600"/>
              <a:buAutoNum type="arabicPeriod"/>
            </a:pPr>
            <a:r>
              <a:rPr b="1" lang="en" sz="1600">
                <a:solidFill>
                  <a:srgbClr val="13D31E"/>
                </a:solidFill>
                <a:highlight>
                  <a:srgbClr val="FFFFFF"/>
                </a:highlight>
              </a:rPr>
              <a:t>Write in complete sentences about the person’s control of </a:t>
            </a:r>
            <a:r>
              <a:rPr b="1" lang="en" sz="1600" u="sng">
                <a:solidFill>
                  <a:schemeClr val="hlink"/>
                </a:solidFill>
                <a:highlight>
                  <a:srgbClr val="FFFFFF"/>
                </a:highlight>
                <a:hlinkClick r:id="rId2"/>
              </a:rPr>
              <a:t>Quality of life, Use of power, Safety, Property rights, and  Privacy</a:t>
            </a:r>
            <a:r>
              <a:rPr b="1" lang="en" sz="1600">
                <a:solidFill>
                  <a:srgbClr val="13D31E"/>
                </a:solidFill>
                <a:highlight>
                  <a:srgbClr val="FFFFFF"/>
                </a:highlight>
              </a:rPr>
              <a:t>.  </a:t>
            </a:r>
            <a:endParaRPr b="1" sz="1600">
              <a:solidFill>
                <a:srgbClr val="13D31E"/>
              </a:solidFill>
              <a:highlight>
                <a:srgbClr val="FFFFFF"/>
              </a:highlight>
            </a:endParaRPr>
          </a:p>
          <a:p>
            <a:pPr indent="-330200" lvl="0" marL="457200" rtl="0" algn="l">
              <a:lnSpc>
                <a:spcPct val="115000"/>
              </a:lnSpc>
              <a:spcBef>
                <a:spcPts val="0"/>
              </a:spcBef>
              <a:spcAft>
                <a:spcPts val="0"/>
              </a:spcAft>
              <a:buClr>
                <a:srgbClr val="13D31E"/>
              </a:buClr>
              <a:buSzPts val="1600"/>
              <a:buAutoNum type="arabicPeriod"/>
            </a:pPr>
            <a:r>
              <a:rPr b="1" lang="en" sz="1600">
                <a:solidFill>
                  <a:srgbClr val="13D31E"/>
                </a:solidFill>
                <a:highlight>
                  <a:srgbClr val="FFFFFF"/>
                </a:highlight>
              </a:rPr>
              <a:t>Refer to and cite laws and organizations as needed.</a:t>
            </a:r>
            <a:endParaRPr b="1" sz="1600">
              <a:solidFill>
                <a:srgbClr val="13D31E"/>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111634202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1634202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13D31E"/>
              </a:buClr>
              <a:buSzPts val="1600"/>
              <a:buAutoNum type="arabicPeriod"/>
            </a:pPr>
            <a:r>
              <a:rPr b="1" lang="en" sz="1600">
                <a:solidFill>
                  <a:srgbClr val="13D31E"/>
                </a:solidFill>
                <a:highlight>
                  <a:schemeClr val="lt1"/>
                </a:highlight>
              </a:rPr>
              <a:t>Write in complete sentences about the person’s control of </a:t>
            </a:r>
            <a:r>
              <a:rPr b="1" lang="en" sz="1600" u="sng">
                <a:solidFill>
                  <a:schemeClr val="hlink"/>
                </a:solidFill>
                <a:highlight>
                  <a:schemeClr val="lt1"/>
                </a:highlight>
                <a:hlinkClick r:id="rId2"/>
              </a:rPr>
              <a:t>Quality of life, Use of power, Safety, Property rights, and  Privacy</a:t>
            </a:r>
            <a:r>
              <a:rPr b="1" lang="en" sz="1600">
                <a:solidFill>
                  <a:srgbClr val="13D31E"/>
                </a:solidFill>
                <a:highlight>
                  <a:schemeClr val="lt1"/>
                </a:highlight>
              </a:rPr>
              <a:t>. </a:t>
            </a:r>
            <a:endParaRPr b="1" sz="1600">
              <a:solidFill>
                <a:srgbClr val="13D31E"/>
              </a:solidFill>
              <a:highlight>
                <a:schemeClr val="lt1"/>
              </a:highlight>
            </a:endParaRPr>
          </a:p>
          <a:p>
            <a:pPr indent="-330200" lvl="0" marL="457200" rtl="0" algn="l">
              <a:lnSpc>
                <a:spcPct val="115000"/>
              </a:lnSpc>
              <a:spcBef>
                <a:spcPts val="0"/>
              </a:spcBef>
              <a:spcAft>
                <a:spcPts val="0"/>
              </a:spcAft>
              <a:buClr>
                <a:srgbClr val="13D31E"/>
              </a:buClr>
              <a:buSzPts val="1600"/>
              <a:buAutoNum type="arabicPeriod"/>
            </a:pPr>
            <a:r>
              <a:rPr b="1" lang="en" sz="1600">
                <a:solidFill>
                  <a:srgbClr val="13D31E"/>
                </a:solidFill>
                <a:highlight>
                  <a:schemeClr val="lt1"/>
                </a:highlight>
              </a:rPr>
              <a:t>Refer to and cite laws and organizations as needed.</a:t>
            </a:r>
            <a:endParaRPr b="1" sz="1600">
              <a:solidFill>
                <a:srgbClr val="13D31E"/>
              </a:solidFill>
              <a:highlight>
                <a:schemeClr val="lt1"/>
              </a:highlight>
            </a:endParaRPr>
          </a:p>
          <a:p>
            <a:pPr indent="0" lvl="0" marL="457200" rtl="0" algn="l">
              <a:lnSpc>
                <a:spcPct val="115000"/>
              </a:lnSpc>
              <a:spcBef>
                <a:spcPts val="800"/>
              </a:spcBef>
              <a:spcAft>
                <a:spcPts val="0"/>
              </a:spcAft>
              <a:buClr>
                <a:schemeClr val="dk2"/>
              </a:buClr>
              <a:buSzPts val="1100"/>
              <a:buFont typeface="Arial"/>
              <a:buNone/>
            </a:pPr>
            <a:r>
              <a:t/>
            </a:r>
            <a:endParaRPr sz="1000">
              <a:solidFill>
                <a:srgbClr val="333333"/>
              </a:solidFill>
              <a:highlight>
                <a:srgbClr val="FFFFFF"/>
              </a:highlight>
            </a:endParaRPr>
          </a:p>
          <a:p>
            <a:pPr indent="0" lvl="0" marL="0" rtl="0" algn="l">
              <a:spcBef>
                <a:spcPts val="8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111634202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1634202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13D31E"/>
              </a:buClr>
              <a:buSzPts val="1600"/>
              <a:buAutoNum type="arabicPeriod"/>
            </a:pPr>
            <a:r>
              <a:rPr b="1" lang="en" sz="1600">
                <a:solidFill>
                  <a:srgbClr val="13D31E"/>
                </a:solidFill>
                <a:highlight>
                  <a:schemeClr val="lt1"/>
                </a:highlight>
              </a:rPr>
              <a:t>Write in complete sentences about the person’s control of </a:t>
            </a:r>
            <a:r>
              <a:rPr b="1" lang="en" sz="1600" u="sng">
                <a:solidFill>
                  <a:schemeClr val="hlink"/>
                </a:solidFill>
                <a:highlight>
                  <a:schemeClr val="lt1"/>
                </a:highlight>
                <a:hlinkClick r:id="rId2"/>
              </a:rPr>
              <a:t>Quality of life, Use of power, Safety, Property rights, and  Privacy</a:t>
            </a:r>
            <a:r>
              <a:rPr b="1" lang="en" sz="1600">
                <a:solidFill>
                  <a:srgbClr val="13D31E"/>
                </a:solidFill>
                <a:highlight>
                  <a:schemeClr val="lt1"/>
                </a:highlight>
              </a:rPr>
              <a:t>. </a:t>
            </a:r>
            <a:endParaRPr b="1" sz="1600">
              <a:solidFill>
                <a:srgbClr val="13D31E"/>
              </a:solidFill>
              <a:highlight>
                <a:schemeClr val="lt1"/>
              </a:highlight>
            </a:endParaRPr>
          </a:p>
          <a:p>
            <a:pPr indent="-330200" lvl="0" marL="457200" rtl="0" algn="l">
              <a:lnSpc>
                <a:spcPct val="115000"/>
              </a:lnSpc>
              <a:spcBef>
                <a:spcPts val="0"/>
              </a:spcBef>
              <a:spcAft>
                <a:spcPts val="0"/>
              </a:spcAft>
              <a:buClr>
                <a:srgbClr val="13D31E"/>
              </a:buClr>
              <a:buSzPts val="1600"/>
              <a:buAutoNum type="arabicPeriod"/>
            </a:pPr>
            <a:r>
              <a:rPr b="1" lang="en" sz="1600">
                <a:solidFill>
                  <a:srgbClr val="13D31E"/>
                </a:solidFill>
                <a:highlight>
                  <a:schemeClr val="lt1"/>
                </a:highlight>
              </a:rPr>
              <a:t>Refer to and cite laws and organizations as needed.</a:t>
            </a:r>
            <a:endParaRPr b="1" sz="1600">
              <a:solidFill>
                <a:srgbClr val="13D31E"/>
              </a:solidFill>
              <a:highlight>
                <a:schemeClr val="lt1"/>
              </a:highlight>
            </a:endParaRPr>
          </a:p>
          <a:p>
            <a:pPr indent="0" lvl="0" marL="0" rtl="0" algn="l">
              <a:spcBef>
                <a:spcPts val="800"/>
              </a:spcBef>
              <a:spcAft>
                <a:spcPts val="0"/>
              </a:spcAft>
              <a:buNone/>
            </a:pPr>
            <a:r>
              <a:t/>
            </a:r>
            <a:endParaRPr sz="1000">
              <a:solidFill>
                <a:srgbClr val="333333"/>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111634202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1634202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13D31E"/>
              </a:buClr>
              <a:buSzPts val="1600"/>
              <a:buAutoNum type="arabicPeriod"/>
            </a:pPr>
            <a:r>
              <a:rPr b="1" lang="en" sz="1600">
                <a:solidFill>
                  <a:srgbClr val="13D31E"/>
                </a:solidFill>
                <a:highlight>
                  <a:schemeClr val="lt1"/>
                </a:highlight>
              </a:rPr>
              <a:t>Write in complete sentences about the person’s control of </a:t>
            </a:r>
            <a:r>
              <a:rPr b="1" lang="en" sz="1600" u="sng">
                <a:solidFill>
                  <a:schemeClr val="hlink"/>
                </a:solidFill>
                <a:highlight>
                  <a:schemeClr val="lt1"/>
                </a:highlight>
                <a:hlinkClick r:id="rId2"/>
              </a:rPr>
              <a:t>Quality of life, Use of power, Safety, Property rights, and  Privacy</a:t>
            </a:r>
            <a:r>
              <a:rPr b="1" lang="en" sz="1600">
                <a:solidFill>
                  <a:srgbClr val="13D31E"/>
                </a:solidFill>
                <a:highlight>
                  <a:schemeClr val="lt1"/>
                </a:highlight>
              </a:rPr>
              <a:t>. </a:t>
            </a:r>
            <a:endParaRPr b="1" sz="1600">
              <a:solidFill>
                <a:srgbClr val="13D31E"/>
              </a:solidFill>
              <a:highlight>
                <a:schemeClr val="lt1"/>
              </a:highlight>
            </a:endParaRPr>
          </a:p>
          <a:p>
            <a:pPr indent="-330200" lvl="0" marL="457200" rtl="0" algn="l">
              <a:lnSpc>
                <a:spcPct val="115000"/>
              </a:lnSpc>
              <a:spcBef>
                <a:spcPts val="0"/>
              </a:spcBef>
              <a:spcAft>
                <a:spcPts val="0"/>
              </a:spcAft>
              <a:buClr>
                <a:srgbClr val="13D31E"/>
              </a:buClr>
              <a:buSzPts val="1600"/>
              <a:buAutoNum type="arabicPeriod"/>
            </a:pPr>
            <a:r>
              <a:rPr b="1" lang="en" sz="1600">
                <a:solidFill>
                  <a:srgbClr val="13D31E"/>
                </a:solidFill>
                <a:highlight>
                  <a:schemeClr val="lt1"/>
                </a:highlight>
              </a:rPr>
              <a:t>Refer to and cite laws and organizations as needed.</a:t>
            </a:r>
            <a:endParaRPr b="1" sz="1600">
              <a:solidFill>
                <a:srgbClr val="13D31E"/>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11163420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163420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13D31E"/>
              </a:buClr>
              <a:buSzPts val="1600"/>
              <a:buAutoNum type="arabicPeriod"/>
            </a:pPr>
            <a:r>
              <a:rPr b="1" lang="en" sz="1600">
                <a:solidFill>
                  <a:srgbClr val="13D31E"/>
                </a:solidFill>
                <a:highlight>
                  <a:schemeClr val="lt1"/>
                </a:highlight>
              </a:rPr>
              <a:t>Write in complete sentences about the person’s control of </a:t>
            </a:r>
            <a:r>
              <a:rPr b="1" lang="en" sz="1600" u="sng">
                <a:solidFill>
                  <a:schemeClr val="hlink"/>
                </a:solidFill>
                <a:highlight>
                  <a:schemeClr val="lt1"/>
                </a:highlight>
                <a:hlinkClick r:id="rId2"/>
              </a:rPr>
              <a:t>Quality of life, Use of power, Safety, Property rights, and  Privacy</a:t>
            </a:r>
            <a:r>
              <a:rPr b="1" lang="en" sz="1600">
                <a:solidFill>
                  <a:srgbClr val="13D31E"/>
                </a:solidFill>
                <a:highlight>
                  <a:schemeClr val="lt1"/>
                </a:highlight>
              </a:rPr>
              <a:t>. </a:t>
            </a:r>
            <a:endParaRPr b="1" sz="1600">
              <a:solidFill>
                <a:srgbClr val="13D31E"/>
              </a:solidFill>
              <a:highlight>
                <a:schemeClr val="lt1"/>
              </a:highlight>
            </a:endParaRPr>
          </a:p>
          <a:p>
            <a:pPr indent="-330200" lvl="0" marL="457200" rtl="0" algn="l">
              <a:lnSpc>
                <a:spcPct val="115000"/>
              </a:lnSpc>
              <a:spcBef>
                <a:spcPts val="0"/>
              </a:spcBef>
              <a:spcAft>
                <a:spcPts val="0"/>
              </a:spcAft>
              <a:buClr>
                <a:srgbClr val="13D31E"/>
              </a:buClr>
              <a:buSzPts val="1600"/>
              <a:buAutoNum type="arabicPeriod"/>
            </a:pPr>
            <a:r>
              <a:rPr b="1" lang="en" sz="1600">
                <a:solidFill>
                  <a:srgbClr val="13D31E"/>
                </a:solidFill>
                <a:highlight>
                  <a:schemeClr val="lt1"/>
                </a:highlight>
              </a:rPr>
              <a:t>Refer to and cite laws and organizations as needed.</a:t>
            </a:r>
            <a:endParaRPr b="1" sz="1600">
              <a:solidFill>
                <a:srgbClr val="13D31E"/>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111634202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1634202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13D31E"/>
              </a:buClr>
              <a:buSzPts val="1600"/>
              <a:buAutoNum type="arabicPeriod"/>
            </a:pPr>
            <a:r>
              <a:rPr b="1" lang="en" sz="1600">
                <a:solidFill>
                  <a:srgbClr val="13D31E"/>
                </a:solidFill>
                <a:highlight>
                  <a:schemeClr val="lt1"/>
                </a:highlight>
              </a:rPr>
              <a:t>Write in complete sentences about the person’s control of </a:t>
            </a:r>
            <a:r>
              <a:rPr b="1" lang="en" sz="1600" u="sng">
                <a:solidFill>
                  <a:schemeClr val="hlink"/>
                </a:solidFill>
                <a:highlight>
                  <a:schemeClr val="lt1"/>
                </a:highlight>
                <a:hlinkClick r:id="rId2"/>
              </a:rPr>
              <a:t>Quality of life, Use of power, Safety, Property rights, and  Privacy</a:t>
            </a:r>
            <a:r>
              <a:rPr b="1" lang="en" sz="1600">
                <a:solidFill>
                  <a:srgbClr val="13D31E"/>
                </a:solidFill>
                <a:highlight>
                  <a:schemeClr val="lt1"/>
                </a:highlight>
              </a:rPr>
              <a:t>. </a:t>
            </a:r>
            <a:endParaRPr b="1" sz="1600">
              <a:solidFill>
                <a:srgbClr val="13D31E"/>
              </a:solidFill>
              <a:highlight>
                <a:schemeClr val="lt1"/>
              </a:highlight>
            </a:endParaRPr>
          </a:p>
          <a:p>
            <a:pPr indent="-330200" lvl="0" marL="457200" rtl="0" algn="l">
              <a:lnSpc>
                <a:spcPct val="115000"/>
              </a:lnSpc>
              <a:spcBef>
                <a:spcPts val="0"/>
              </a:spcBef>
              <a:spcAft>
                <a:spcPts val="0"/>
              </a:spcAft>
              <a:buClr>
                <a:srgbClr val="13D31E"/>
              </a:buClr>
              <a:buSzPts val="1600"/>
              <a:buAutoNum type="arabicPeriod"/>
            </a:pPr>
            <a:r>
              <a:rPr b="1" lang="en" sz="1600">
                <a:solidFill>
                  <a:srgbClr val="13D31E"/>
                </a:solidFill>
                <a:highlight>
                  <a:schemeClr val="lt1"/>
                </a:highlight>
              </a:rPr>
              <a:t>Refer to and cite laws and organizations as needed.</a:t>
            </a:r>
            <a:endParaRPr b="1" sz="1600">
              <a:solidFill>
                <a:srgbClr val="13D31E"/>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ssue Title" type="title">
  <p:cSld name="TITLE">
    <p:bg>
      <p:bgPr>
        <a:solidFill>
          <a:schemeClr val="dk1"/>
        </a:solidFill>
      </p:bgPr>
    </p:bg>
    <p:spTree>
      <p:nvGrpSpPr>
        <p:cNvPr id="6" name="Shape 6"/>
        <p:cNvGrpSpPr/>
        <p:nvPr/>
      </p:nvGrpSpPr>
      <p:grpSpPr>
        <a:xfrm>
          <a:off x="0" y="0"/>
          <a:ext cx="0" cy="0"/>
          <a:chOff x="0" y="0"/>
          <a:chExt cx="0" cy="0"/>
        </a:xfrm>
      </p:grpSpPr>
      <p:cxnSp>
        <p:nvCxnSpPr>
          <p:cNvPr id="7" name="Google Shape;7;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8" name="Google Shape;8;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9" name="Google Shape;9;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0" name="Google Shape;10;p2"/>
          <p:cNvSpPr txBox="1"/>
          <p:nvPr>
            <p:ph type="ctrTitle"/>
          </p:nvPr>
        </p:nvSpPr>
        <p:spPr>
          <a:xfrm>
            <a:off x="2371725" y="630225"/>
            <a:ext cx="6331500" cy="1542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4800"/>
              <a:buChar char="●"/>
              <a:defRPr sz="4800">
                <a:solidFill>
                  <a:schemeClr val="lt1"/>
                </a:solidFill>
              </a:defRPr>
            </a:lvl1pPr>
            <a:lvl2pPr lvl="1">
              <a:spcBef>
                <a:spcPts val="0"/>
              </a:spcBef>
              <a:spcAft>
                <a:spcPts val="0"/>
              </a:spcAft>
              <a:buClr>
                <a:schemeClr val="lt1"/>
              </a:buClr>
              <a:buSzPts val="4800"/>
              <a:buChar char="○"/>
              <a:defRPr sz="4800">
                <a:solidFill>
                  <a:schemeClr val="lt1"/>
                </a:solidFill>
              </a:defRPr>
            </a:lvl2pPr>
            <a:lvl3pPr lvl="2">
              <a:spcBef>
                <a:spcPts val="0"/>
              </a:spcBef>
              <a:spcAft>
                <a:spcPts val="0"/>
              </a:spcAft>
              <a:buClr>
                <a:schemeClr val="lt1"/>
              </a:buClr>
              <a:buSzPts val="4800"/>
              <a:buChar char="■"/>
              <a:defRPr sz="4800">
                <a:solidFill>
                  <a:schemeClr val="lt1"/>
                </a:solidFill>
              </a:defRPr>
            </a:lvl3pPr>
            <a:lvl4pPr lvl="3">
              <a:spcBef>
                <a:spcPts val="0"/>
              </a:spcBef>
              <a:spcAft>
                <a:spcPts val="0"/>
              </a:spcAft>
              <a:buClr>
                <a:schemeClr val="lt1"/>
              </a:buClr>
              <a:buSzPts val="4800"/>
              <a:buChar char="●"/>
              <a:defRPr sz="4800">
                <a:solidFill>
                  <a:schemeClr val="lt1"/>
                </a:solidFill>
              </a:defRPr>
            </a:lvl4pPr>
            <a:lvl5pPr lvl="4">
              <a:spcBef>
                <a:spcPts val="0"/>
              </a:spcBef>
              <a:spcAft>
                <a:spcPts val="0"/>
              </a:spcAft>
              <a:buClr>
                <a:schemeClr val="lt1"/>
              </a:buClr>
              <a:buSzPts val="4800"/>
              <a:buChar char="○"/>
              <a:defRPr sz="4800">
                <a:solidFill>
                  <a:schemeClr val="lt1"/>
                </a:solidFill>
              </a:defRPr>
            </a:lvl5pPr>
            <a:lvl6pPr lvl="5">
              <a:spcBef>
                <a:spcPts val="0"/>
              </a:spcBef>
              <a:spcAft>
                <a:spcPts val="0"/>
              </a:spcAft>
              <a:buClr>
                <a:schemeClr val="lt1"/>
              </a:buClr>
              <a:buSzPts val="4800"/>
              <a:buChar char="■"/>
              <a:defRPr sz="4800">
                <a:solidFill>
                  <a:schemeClr val="lt1"/>
                </a:solidFill>
              </a:defRPr>
            </a:lvl6pPr>
            <a:lvl7pPr lvl="6">
              <a:spcBef>
                <a:spcPts val="0"/>
              </a:spcBef>
              <a:spcAft>
                <a:spcPts val="0"/>
              </a:spcAft>
              <a:buClr>
                <a:schemeClr val="lt1"/>
              </a:buClr>
              <a:buSzPts val="4800"/>
              <a:buChar char="●"/>
              <a:defRPr sz="4800">
                <a:solidFill>
                  <a:schemeClr val="lt1"/>
                </a:solidFill>
              </a:defRPr>
            </a:lvl7pPr>
            <a:lvl8pPr lvl="7">
              <a:spcBef>
                <a:spcPts val="0"/>
              </a:spcBef>
              <a:spcAft>
                <a:spcPts val="0"/>
              </a:spcAft>
              <a:buClr>
                <a:schemeClr val="lt1"/>
              </a:buClr>
              <a:buSzPts val="4800"/>
              <a:buChar char="○"/>
              <a:defRPr sz="4800">
                <a:solidFill>
                  <a:schemeClr val="lt1"/>
                </a:solidFill>
              </a:defRPr>
            </a:lvl8pPr>
            <a:lvl9pPr lvl="8">
              <a:spcBef>
                <a:spcPts val="0"/>
              </a:spcBef>
              <a:spcAft>
                <a:spcPts val="0"/>
              </a:spcAft>
              <a:buClr>
                <a:schemeClr val="lt1"/>
              </a:buClr>
              <a:buSzPts val="4800"/>
              <a:buChar char="■"/>
              <a:defRPr sz="4800">
                <a:solidFill>
                  <a:schemeClr val="lt1"/>
                </a:solidFill>
              </a:defRPr>
            </a:lvl9pPr>
          </a:lstStyle>
          <a:p/>
        </p:txBody>
      </p:sp>
      <p:sp>
        <p:nvSpPr>
          <p:cNvPr id="11" name="Google Shape;11;p2"/>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4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2" name="Google Shape;12;p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8" name="Shape 58"/>
        <p:cNvGrpSpPr/>
        <p:nvPr/>
      </p:nvGrpSpPr>
      <p:grpSpPr>
        <a:xfrm>
          <a:off x="0" y="0"/>
          <a:ext cx="0" cy="0"/>
          <a:chOff x="0" y="0"/>
          <a:chExt cx="0" cy="0"/>
        </a:xfrm>
      </p:grpSpPr>
      <p:cxnSp>
        <p:nvCxnSpPr>
          <p:cNvPr id="59" name="Google Shape;59;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0" name="Google Shape;60;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1" name="Google Shape;61;p11"/>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9pPr>
          </a:lstStyle>
          <a:p>
            <a:r>
              <a:t>xx%</a:t>
            </a:r>
          </a:p>
        </p:txBody>
      </p:sp>
      <p:sp>
        <p:nvSpPr>
          <p:cNvPr id="62" name="Google Shape;62;p11"/>
          <p:cNvSpPr txBox="1"/>
          <p:nvPr>
            <p:ph idx="1" type="body"/>
          </p:nvPr>
        </p:nvSpPr>
        <p:spPr>
          <a:xfrm>
            <a:off x="853950" y="2919450"/>
            <a:ext cx="7436100" cy="10716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3" name="Google Shape;63;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type="blank">
  <p:cSld name="BLANK">
    <p:spTree>
      <p:nvGrpSpPr>
        <p:cNvPr id="64" name="Shape 64"/>
        <p:cNvGrpSpPr/>
        <p:nvPr/>
      </p:nvGrpSpPr>
      <p:grpSpPr>
        <a:xfrm>
          <a:off x="0" y="0"/>
          <a:ext cx="0" cy="0"/>
          <a:chOff x="0" y="0"/>
          <a:chExt cx="0" cy="0"/>
        </a:xfrm>
      </p:grpSpPr>
      <p:sp>
        <p:nvSpPr>
          <p:cNvPr id="65" name="Google Shape;65;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6" name="Google Shape;66;p12"/>
          <p:cNvSpPr/>
          <p:nvPr/>
        </p:nvSpPr>
        <p:spPr>
          <a:xfrm>
            <a:off x="340934" y="24276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67" name="Google Shape;67;p12"/>
          <p:cNvGrpSpPr/>
          <p:nvPr/>
        </p:nvGrpSpPr>
        <p:grpSpPr>
          <a:xfrm>
            <a:off x="912820" y="1838815"/>
            <a:ext cx="198900" cy="593656"/>
            <a:chOff x="777447" y="1610215"/>
            <a:chExt cx="198900" cy="593656"/>
          </a:xfrm>
        </p:grpSpPr>
        <p:cxnSp>
          <p:nvCxnSpPr>
            <p:cNvPr id="68" name="Google Shape;68;p12"/>
            <p:cNvCxnSpPr/>
            <p:nvPr/>
          </p:nvCxnSpPr>
          <p:spPr>
            <a:xfrm>
              <a:off x="876909"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69" name="Google Shape;69;p12"/>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12"/>
          <p:cNvSpPr/>
          <p:nvPr/>
        </p:nvSpPr>
        <p:spPr>
          <a:xfrm>
            <a:off x="1817054"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71" name="Google Shape;71;p12"/>
          <p:cNvGrpSpPr/>
          <p:nvPr/>
        </p:nvGrpSpPr>
        <p:grpSpPr>
          <a:xfrm>
            <a:off x="2266282" y="3167558"/>
            <a:ext cx="198900" cy="593656"/>
            <a:chOff x="2223534" y="2938958"/>
            <a:chExt cx="198900" cy="593656"/>
          </a:xfrm>
        </p:grpSpPr>
        <p:cxnSp>
          <p:nvCxnSpPr>
            <p:cNvPr id="72" name="Google Shape;72;p12"/>
            <p:cNvCxnSpPr/>
            <p:nvPr/>
          </p:nvCxnSpPr>
          <p:spPr>
            <a:xfrm rot="10800000">
              <a:off x="2322997" y="2938958"/>
              <a:ext cx="0" cy="554700"/>
            </a:xfrm>
            <a:prstGeom prst="straightConnector1">
              <a:avLst/>
            </a:prstGeom>
            <a:noFill/>
            <a:ln cap="flat" cmpd="sng" w="9525">
              <a:solidFill>
                <a:schemeClr val="dk2"/>
              </a:solidFill>
              <a:prstDash val="solid"/>
              <a:round/>
              <a:headEnd len="med" w="med" type="none"/>
              <a:tailEnd len="med" w="med" type="none"/>
            </a:ln>
          </p:spPr>
        </p:cxnSp>
        <p:sp>
          <p:nvSpPr>
            <p:cNvPr id="73" name="Google Shape;73;p12"/>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2"/>
          <p:cNvSpPr/>
          <p:nvPr/>
        </p:nvSpPr>
        <p:spPr>
          <a:xfrm>
            <a:off x="3471973"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75" name="Google Shape;75;p12"/>
          <p:cNvGrpSpPr/>
          <p:nvPr/>
        </p:nvGrpSpPr>
        <p:grpSpPr>
          <a:xfrm>
            <a:off x="4058732" y="1838815"/>
            <a:ext cx="198900" cy="593656"/>
            <a:chOff x="3918084" y="1610215"/>
            <a:chExt cx="198900" cy="593656"/>
          </a:xfrm>
        </p:grpSpPr>
        <p:cxnSp>
          <p:nvCxnSpPr>
            <p:cNvPr id="76" name="Google Shape;76;p12"/>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77" name="Google Shape;77;p12"/>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2"/>
          <p:cNvSpPr/>
          <p:nvPr/>
        </p:nvSpPr>
        <p:spPr>
          <a:xfrm>
            <a:off x="5126893"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79" name="Google Shape;79;p12"/>
          <p:cNvGrpSpPr/>
          <p:nvPr/>
        </p:nvGrpSpPr>
        <p:grpSpPr>
          <a:xfrm>
            <a:off x="5973070" y="3167558"/>
            <a:ext cx="198900" cy="593656"/>
            <a:chOff x="5958946" y="2938958"/>
            <a:chExt cx="198900" cy="593656"/>
          </a:xfrm>
        </p:grpSpPr>
        <p:cxnSp>
          <p:nvCxnSpPr>
            <p:cNvPr id="80" name="Google Shape;80;p12"/>
            <p:cNvCxnSpPr/>
            <p:nvPr/>
          </p:nvCxnSpPr>
          <p:spPr>
            <a:xfrm rot="10800000">
              <a:off x="6058409" y="2938958"/>
              <a:ext cx="0" cy="554700"/>
            </a:xfrm>
            <a:prstGeom prst="straightConnector1">
              <a:avLst/>
            </a:prstGeom>
            <a:noFill/>
            <a:ln cap="flat" cmpd="sng" w="9525">
              <a:solidFill>
                <a:schemeClr val="dk2"/>
              </a:solidFill>
              <a:prstDash val="solid"/>
              <a:round/>
              <a:headEnd len="med" w="med" type="none"/>
              <a:tailEnd len="med" w="med" type="none"/>
            </a:ln>
          </p:spPr>
        </p:cxnSp>
        <p:sp>
          <p:nvSpPr>
            <p:cNvPr id="81" name="Google Shape;81;p12"/>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2"/>
          <p:cNvSpPr/>
          <p:nvPr/>
        </p:nvSpPr>
        <p:spPr>
          <a:xfrm>
            <a:off x="6781813"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83" name="Google Shape;83;p12"/>
          <p:cNvGrpSpPr/>
          <p:nvPr/>
        </p:nvGrpSpPr>
        <p:grpSpPr>
          <a:xfrm>
            <a:off x="7669807" y="1838815"/>
            <a:ext cx="198900" cy="593656"/>
            <a:chOff x="3918084" y="1610215"/>
            <a:chExt cx="198900" cy="593656"/>
          </a:xfrm>
        </p:grpSpPr>
        <p:cxnSp>
          <p:nvCxnSpPr>
            <p:cNvPr id="84" name="Google Shape;84;p12"/>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85" name="Google Shape;85;p12"/>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2"/>
          <p:cNvSpPr txBox="1"/>
          <p:nvPr/>
        </p:nvSpPr>
        <p:spPr>
          <a:xfrm>
            <a:off x="-12850" y="0"/>
            <a:ext cx="2478000" cy="593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Timeline</a:t>
            </a:r>
            <a:endParaRPr sz="3600">
              <a:solidFill>
                <a:srgbClr val="FFFFFF"/>
              </a:solidFill>
            </a:endParaRPr>
          </a:p>
        </p:txBody>
      </p:sp>
      <p:sp>
        <p:nvSpPr>
          <p:cNvPr id="87" name="Google Shape;87;p12"/>
          <p:cNvSpPr txBox="1"/>
          <p:nvPr/>
        </p:nvSpPr>
        <p:spPr>
          <a:xfrm>
            <a:off x="2572150" y="115750"/>
            <a:ext cx="10290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Student</a:t>
            </a:r>
            <a:endParaRPr>
              <a:solidFill>
                <a:srgbClr val="666666"/>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ssue Title" type="title">
  <p:cSld name="TITLE">
    <p:bg>
      <p:bgPr>
        <a:solidFill>
          <a:schemeClr val="dk1"/>
        </a:solidFill>
      </p:bgPr>
    </p:bg>
    <p:spTree>
      <p:nvGrpSpPr>
        <p:cNvPr id="89" name="Shape 89"/>
        <p:cNvGrpSpPr/>
        <p:nvPr/>
      </p:nvGrpSpPr>
      <p:grpSpPr>
        <a:xfrm>
          <a:off x="0" y="0"/>
          <a:ext cx="0" cy="0"/>
          <a:chOff x="0" y="0"/>
          <a:chExt cx="0" cy="0"/>
        </a:xfrm>
      </p:grpSpPr>
      <p:cxnSp>
        <p:nvCxnSpPr>
          <p:cNvPr id="90" name="Google Shape;90;p1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91" name="Google Shape;91;p1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92" name="Google Shape;92;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14"/>
          <p:cNvSpPr txBox="1"/>
          <p:nvPr>
            <p:ph type="ctrTitle"/>
          </p:nvPr>
        </p:nvSpPr>
        <p:spPr>
          <a:xfrm>
            <a:off x="2371725" y="630225"/>
            <a:ext cx="6331500" cy="1542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1pPr>
            <a:lvl2pPr lvl="1"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2pPr>
            <a:lvl3pPr lvl="2"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3pPr>
            <a:lvl4pPr lvl="3"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4pPr>
            <a:lvl5pPr lvl="4"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5pPr>
            <a:lvl6pPr lvl="5"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6pPr>
            <a:lvl7pPr lvl="6"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7pPr>
            <a:lvl8pPr lvl="7"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8pPr>
            <a:lvl9pPr lvl="8"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9pPr>
          </a:lstStyle>
          <a:p/>
        </p:txBody>
      </p:sp>
      <p:sp>
        <p:nvSpPr>
          <p:cNvPr id="94" name="Google Shape;94;p14"/>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400"/>
              <a:buFont typeface="Lato"/>
              <a:buNone/>
              <a:defRPr>
                <a:solidFill>
                  <a:schemeClr val="lt1"/>
                </a:solidFill>
                <a:latin typeface="Lato"/>
                <a:ea typeface="Lato"/>
                <a:cs typeface="Lato"/>
                <a:sym typeface="Lato"/>
              </a:defRPr>
            </a:lvl1pPr>
            <a:lvl2pPr lvl="1"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2pPr>
            <a:lvl3pPr lvl="2"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3pPr>
            <a:lvl4pPr lvl="3"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4pPr>
            <a:lvl5pPr lvl="4"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5pPr>
            <a:lvl6pPr lvl="5"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6pPr>
            <a:lvl7pPr lvl="6"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7pPr>
            <a:lvl8pPr lvl="7"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8pPr>
            <a:lvl9pPr lvl="8"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9pPr>
          </a:lstStyle>
          <a:p/>
        </p:txBody>
      </p:sp>
      <p:sp>
        <p:nvSpPr>
          <p:cNvPr id="95" name="Google Shape;95;p1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ation" type="secHead">
  <p:cSld name="SECTION_HEADER">
    <p:bg>
      <p:bgPr>
        <a:solidFill>
          <a:schemeClr val="dk1"/>
        </a:solidFill>
      </p:bgPr>
    </p:bg>
    <p:spTree>
      <p:nvGrpSpPr>
        <p:cNvPr id="96" name="Shape 96"/>
        <p:cNvGrpSpPr/>
        <p:nvPr/>
      </p:nvGrpSpPr>
      <p:grpSpPr>
        <a:xfrm>
          <a:off x="0" y="0"/>
          <a:ext cx="0" cy="0"/>
          <a:chOff x="0" y="0"/>
          <a:chExt cx="0" cy="0"/>
        </a:xfrm>
      </p:grpSpPr>
      <p:cxnSp>
        <p:nvCxnSpPr>
          <p:cNvPr id="97" name="Google Shape;97;p15"/>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98" name="Google Shape;98;p15"/>
          <p:cNvCxnSpPr/>
          <p:nvPr/>
        </p:nvCxnSpPr>
        <p:spPr>
          <a:xfrm>
            <a:off x="425200" y="4663800"/>
            <a:ext cx="8296800" cy="0"/>
          </a:xfrm>
          <a:prstGeom prst="straightConnector1">
            <a:avLst/>
          </a:prstGeom>
          <a:noFill/>
          <a:ln cap="flat" cmpd="sng" w="19050">
            <a:solidFill>
              <a:schemeClr val="lt1"/>
            </a:solidFill>
            <a:prstDash val="solid"/>
            <a:round/>
            <a:headEnd len="sm" w="sm" type="none"/>
            <a:tailEnd len="sm" w="sm" type="none"/>
          </a:ln>
        </p:spPr>
      </p:cxnSp>
      <p:sp>
        <p:nvSpPr>
          <p:cNvPr id="99" name="Google Shape;99;p15"/>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1pPr>
            <a:lvl2pPr lvl="1"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2pPr>
            <a:lvl3pPr lvl="2"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3pPr>
            <a:lvl4pPr lvl="3"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4pPr>
            <a:lvl5pPr lvl="4"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5pPr>
            <a:lvl6pPr lvl="5"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6pPr>
            <a:lvl7pPr lvl="6"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7pPr>
            <a:lvl8pPr lvl="7"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8pPr>
            <a:lvl9pPr lvl="8"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9pPr>
          </a:lstStyle>
          <a:p/>
        </p:txBody>
      </p:sp>
      <p:sp>
        <p:nvSpPr>
          <p:cNvPr id="100" name="Google Shape;100;p1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
        <p:nvSpPr>
          <p:cNvPr id="101" name="Google Shape;101;p15"/>
          <p:cNvSpPr txBox="1"/>
          <p:nvPr/>
        </p:nvSpPr>
        <p:spPr>
          <a:xfrm>
            <a:off x="425200" y="415650"/>
            <a:ext cx="8487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rgbClr val="FFFFFF"/>
                </a:solidFill>
              </a:rPr>
              <a:t>“</a:t>
            </a:r>
            <a:endParaRPr sz="9600">
              <a:solidFill>
                <a:srgbClr val="FFFFFF"/>
              </a:solidFill>
            </a:endParaRPr>
          </a:p>
        </p:txBody>
      </p:sp>
      <p:sp>
        <p:nvSpPr>
          <p:cNvPr id="102" name="Google Shape;102;p15"/>
          <p:cNvSpPr txBox="1"/>
          <p:nvPr/>
        </p:nvSpPr>
        <p:spPr>
          <a:xfrm rot="10674803">
            <a:off x="7933988" y="3713132"/>
            <a:ext cx="848663" cy="87447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rgbClr val="FFFFFF"/>
                </a:solidFill>
              </a:rPr>
              <a:t>“</a:t>
            </a:r>
            <a:endParaRPr sz="9600">
              <a:solidFill>
                <a:srgbClr val="FFFFFF"/>
              </a:solidFill>
              <a:latin typeface="Lato"/>
              <a:ea typeface="Lato"/>
              <a:cs typeface="Lato"/>
              <a:sym typeface="Lato"/>
            </a:endParaRPr>
          </a:p>
        </p:txBody>
      </p:sp>
      <p:sp>
        <p:nvSpPr>
          <p:cNvPr id="103" name="Google Shape;103;p15"/>
          <p:cNvSpPr txBox="1"/>
          <p:nvPr>
            <p:ph idx="1" type="subTitle"/>
          </p:nvPr>
        </p:nvSpPr>
        <p:spPr>
          <a:xfrm>
            <a:off x="422800" y="4264275"/>
            <a:ext cx="8296800" cy="393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latin typeface="Lato"/>
                <a:ea typeface="Lato"/>
                <a:cs typeface="Lato"/>
                <a:sym typeface="Lato"/>
              </a:defRPr>
            </a:lvl1pPr>
            <a:lvl2pPr lvl="1" rtl="0" algn="ctr">
              <a:spcBef>
                <a:spcPts val="0"/>
              </a:spcBef>
              <a:spcAft>
                <a:spcPts val="0"/>
              </a:spcAft>
              <a:buNone/>
              <a:defRPr>
                <a:solidFill>
                  <a:srgbClr val="FFFFFF"/>
                </a:solidFill>
                <a:latin typeface="Lato"/>
                <a:ea typeface="Lato"/>
                <a:cs typeface="Lato"/>
                <a:sym typeface="Lato"/>
              </a:defRPr>
            </a:lvl2pPr>
            <a:lvl3pPr lvl="2" rtl="0" algn="ctr">
              <a:spcBef>
                <a:spcPts val="0"/>
              </a:spcBef>
              <a:spcAft>
                <a:spcPts val="0"/>
              </a:spcAft>
              <a:buNone/>
              <a:defRPr>
                <a:solidFill>
                  <a:srgbClr val="FFFFFF"/>
                </a:solidFill>
                <a:latin typeface="Lato"/>
                <a:ea typeface="Lato"/>
                <a:cs typeface="Lato"/>
                <a:sym typeface="Lato"/>
              </a:defRPr>
            </a:lvl3pPr>
            <a:lvl4pPr lvl="3" rtl="0" algn="ctr">
              <a:spcBef>
                <a:spcPts val="0"/>
              </a:spcBef>
              <a:spcAft>
                <a:spcPts val="0"/>
              </a:spcAft>
              <a:buNone/>
              <a:defRPr>
                <a:solidFill>
                  <a:srgbClr val="FFFFFF"/>
                </a:solidFill>
                <a:latin typeface="Lato"/>
                <a:ea typeface="Lato"/>
                <a:cs typeface="Lato"/>
                <a:sym typeface="Lato"/>
              </a:defRPr>
            </a:lvl4pPr>
            <a:lvl5pPr lvl="4" rtl="0" algn="ctr">
              <a:spcBef>
                <a:spcPts val="0"/>
              </a:spcBef>
              <a:spcAft>
                <a:spcPts val="0"/>
              </a:spcAft>
              <a:buNone/>
              <a:defRPr>
                <a:solidFill>
                  <a:srgbClr val="FFFFFF"/>
                </a:solidFill>
                <a:latin typeface="Lato"/>
                <a:ea typeface="Lato"/>
                <a:cs typeface="Lato"/>
                <a:sym typeface="Lato"/>
              </a:defRPr>
            </a:lvl5pPr>
            <a:lvl6pPr lvl="5" rtl="0" algn="ctr">
              <a:spcBef>
                <a:spcPts val="0"/>
              </a:spcBef>
              <a:spcAft>
                <a:spcPts val="0"/>
              </a:spcAft>
              <a:buNone/>
              <a:defRPr>
                <a:solidFill>
                  <a:srgbClr val="FFFFFF"/>
                </a:solidFill>
                <a:latin typeface="Lato"/>
                <a:ea typeface="Lato"/>
                <a:cs typeface="Lato"/>
                <a:sym typeface="Lato"/>
              </a:defRPr>
            </a:lvl6pPr>
            <a:lvl7pPr lvl="6" rtl="0" algn="ctr">
              <a:spcBef>
                <a:spcPts val="0"/>
              </a:spcBef>
              <a:spcAft>
                <a:spcPts val="0"/>
              </a:spcAft>
              <a:buNone/>
              <a:defRPr>
                <a:solidFill>
                  <a:srgbClr val="FFFFFF"/>
                </a:solidFill>
                <a:latin typeface="Lato"/>
                <a:ea typeface="Lato"/>
                <a:cs typeface="Lato"/>
                <a:sym typeface="Lato"/>
              </a:defRPr>
            </a:lvl7pPr>
            <a:lvl8pPr lvl="7" rtl="0" algn="ctr">
              <a:spcBef>
                <a:spcPts val="0"/>
              </a:spcBef>
              <a:spcAft>
                <a:spcPts val="0"/>
              </a:spcAft>
              <a:buNone/>
              <a:defRPr>
                <a:solidFill>
                  <a:srgbClr val="FFFFFF"/>
                </a:solidFill>
                <a:latin typeface="Lato"/>
                <a:ea typeface="Lato"/>
                <a:cs typeface="Lato"/>
                <a:sym typeface="Lato"/>
              </a:defRPr>
            </a:lvl8pPr>
            <a:lvl9pPr lvl="8" rtl="0" algn="ctr">
              <a:spcBef>
                <a:spcPts val="0"/>
              </a:spcBef>
              <a:spcAft>
                <a:spcPts val="0"/>
              </a:spcAft>
              <a:buNone/>
              <a:defRPr>
                <a:solidFill>
                  <a:srgbClr val="FFFFFF"/>
                </a:solidFill>
                <a:latin typeface="Lato"/>
                <a:ea typeface="Lato"/>
                <a:cs typeface="Lato"/>
                <a:sym typeface="Lato"/>
              </a:defRPr>
            </a:lvl9pPr>
          </a:lstStyle>
          <a:p/>
        </p:txBody>
      </p:sp>
      <p:sp>
        <p:nvSpPr>
          <p:cNvPr id="104" name="Google Shape;104;p15"/>
          <p:cNvSpPr txBox="1"/>
          <p:nvPr>
            <p:ph idx="2" type="subTitle"/>
          </p:nvPr>
        </p:nvSpPr>
        <p:spPr>
          <a:xfrm>
            <a:off x="429975" y="4672325"/>
            <a:ext cx="4335600" cy="471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a:solidFill>
                  <a:srgbClr val="D9D9D9"/>
                </a:solidFill>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000000"/>
        </a:solidFill>
      </p:bgPr>
    </p:bg>
    <p:spTree>
      <p:nvGrpSpPr>
        <p:cNvPr id="105" name="Shape 105"/>
        <p:cNvGrpSpPr/>
        <p:nvPr/>
      </p:nvGrpSpPr>
      <p:grpSpPr>
        <a:xfrm>
          <a:off x="0" y="0"/>
          <a:ext cx="0" cy="0"/>
          <a:chOff x="0" y="0"/>
          <a:chExt cx="0" cy="0"/>
        </a:xfrm>
      </p:grpSpPr>
      <p:sp>
        <p:nvSpPr>
          <p:cNvPr id="106" name="Google Shape;106;p16"/>
          <p:cNvSpPr txBox="1"/>
          <p:nvPr/>
        </p:nvSpPr>
        <p:spPr>
          <a:xfrm>
            <a:off x="-12850" y="0"/>
            <a:ext cx="2417700" cy="874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FFFF"/>
                </a:solidFill>
                <a:latin typeface="Lato"/>
                <a:ea typeface="Lato"/>
                <a:cs typeface="Lato"/>
                <a:sym typeface="Lato"/>
              </a:rPr>
              <a:t>Movie</a:t>
            </a:r>
            <a:endParaRPr sz="6000">
              <a:solidFill>
                <a:srgbClr val="FFFFFF"/>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pular Opinion" type="twoColTx">
  <p:cSld name="TITLE_AND_TWO_COLUMNS">
    <p:spTree>
      <p:nvGrpSpPr>
        <p:cNvPr id="107" name="Shape 107"/>
        <p:cNvGrpSpPr/>
        <p:nvPr/>
      </p:nvGrpSpPr>
      <p:grpSpPr>
        <a:xfrm>
          <a:off x="0" y="0"/>
          <a:ext cx="0" cy="0"/>
          <a:chOff x="0" y="0"/>
          <a:chExt cx="0" cy="0"/>
        </a:xfrm>
      </p:grpSpPr>
      <p:sp>
        <p:nvSpPr>
          <p:cNvPr id="108" name="Google Shape;108;p17"/>
          <p:cNvSpPr/>
          <p:nvPr/>
        </p:nvSpPr>
        <p:spPr>
          <a:xfrm>
            <a:off x="0" y="15050"/>
            <a:ext cx="2469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ph type="title"/>
          </p:nvPr>
        </p:nvSpPr>
        <p:spPr>
          <a:xfrm>
            <a:off x="244400" y="273525"/>
            <a:ext cx="2034300" cy="4715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4400"/>
              <a:buFont typeface="Lato"/>
              <a:buChar char="●"/>
              <a:defRPr sz="4400">
                <a:solidFill>
                  <a:srgbClr val="FFFFFF"/>
                </a:solidFill>
                <a:latin typeface="Lato"/>
                <a:ea typeface="Lato"/>
                <a:cs typeface="Lato"/>
                <a:sym typeface="Lato"/>
              </a:defRPr>
            </a:lvl1pPr>
            <a:lvl2pPr lvl="1" rtl="0" algn="ctr">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2pPr>
            <a:lvl3pPr lvl="2" rtl="0" algn="ctr">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3pPr>
            <a:lvl4pPr lvl="3" rtl="0" algn="ctr">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4pPr>
            <a:lvl5pPr lvl="4" rtl="0" algn="ctr">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5pPr>
            <a:lvl6pPr lvl="5" rtl="0" algn="ctr">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6pPr>
            <a:lvl7pPr lvl="6" rtl="0" algn="ctr">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7pPr>
            <a:lvl8pPr lvl="7" rtl="0" algn="ctr">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8pPr>
            <a:lvl9pPr lvl="8" rtl="0" algn="ctr">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9pPr>
          </a:lstStyle>
          <a:p/>
        </p:txBody>
      </p:sp>
      <p:sp>
        <p:nvSpPr>
          <p:cNvPr id="110" name="Google Shape;110;p17"/>
          <p:cNvSpPr txBox="1"/>
          <p:nvPr>
            <p:ph idx="1" type="body"/>
          </p:nvPr>
        </p:nvSpPr>
        <p:spPr>
          <a:xfrm>
            <a:off x="2726475" y="273525"/>
            <a:ext cx="6263100" cy="45636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111" name="Google Shape;111;p1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
        <p:nvSpPr>
          <p:cNvPr id="112" name="Google Shape;112;p17"/>
          <p:cNvSpPr txBox="1"/>
          <p:nvPr>
            <p:ph idx="2" type="subTitle"/>
          </p:nvPr>
        </p:nvSpPr>
        <p:spPr>
          <a:xfrm>
            <a:off x="2572650" y="4837150"/>
            <a:ext cx="4185000" cy="306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a:solidFill>
                  <a:srgbClr val="CCCCCC"/>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fographic" type="titleOnly">
  <p:cSld name="TITLE_ONLY">
    <p:spTree>
      <p:nvGrpSpPr>
        <p:cNvPr id="113" name="Shape 113"/>
        <p:cNvGrpSpPr/>
        <p:nvPr/>
      </p:nvGrpSpPr>
      <p:grpSpPr>
        <a:xfrm>
          <a:off x="0" y="0"/>
          <a:ext cx="0" cy="0"/>
          <a:chOff x="0" y="0"/>
          <a:chExt cx="0" cy="0"/>
        </a:xfrm>
      </p:grpSpPr>
      <p:sp>
        <p:nvSpPr>
          <p:cNvPr id="114" name="Google Shape;114;p1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latin typeface="Lato"/>
                <a:ea typeface="Lato"/>
                <a:cs typeface="Lato"/>
                <a:sym typeface="Lato"/>
              </a:defRPr>
            </a:lvl1pPr>
            <a:lvl2pPr lvl="1" rtl="0">
              <a:buNone/>
              <a:defRPr>
                <a:latin typeface="Lato"/>
                <a:ea typeface="Lato"/>
                <a:cs typeface="Lato"/>
                <a:sym typeface="Lato"/>
              </a:defRPr>
            </a:lvl2pPr>
            <a:lvl3pPr lvl="2" rtl="0">
              <a:buNone/>
              <a:defRPr>
                <a:latin typeface="Lato"/>
                <a:ea typeface="Lato"/>
                <a:cs typeface="Lato"/>
                <a:sym typeface="Lato"/>
              </a:defRPr>
            </a:lvl3pPr>
            <a:lvl4pPr lvl="3" rtl="0">
              <a:buNone/>
              <a:defRPr>
                <a:latin typeface="Lato"/>
                <a:ea typeface="Lato"/>
                <a:cs typeface="Lato"/>
                <a:sym typeface="Lato"/>
              </a:defRPr>
            </a:lvl4pPr>
            <a:lvl5pPr lvl="4" rtl="0">
              <a:buNone/>
              <a:defRPr>
                <a:latin typeface="Lato"/>
                <a:ea typeface="Lato"/>
                <a:cs typeface="Lato"/>
                <a:sym typeface="Lato"/>
              </a:defRPr>
            </a:lvl5pPr>
            <a:lvl6pPr lvl="5" rtl="0">
              <a:buNone/>
              <a:defRPr>
                <a:latin typeface="Lato"/>
                <a:ea typeface="Lato"/>
                <a:cs typeface="Lato"/>
                <a:sym typeface="Lato"/>
              </a:defRPr>
            </a:lvl6pPr>
            <a:lvl7pPr lvl="6" rtl="0">
              <a:buNone/>
              <a:defRPr>
                <a:latin typeface="Lato"/>
                <a:ea typeface="Lato"/>
                <a:cs typeface="Lato"/>
                <a:sym typeface="Lato"/>
              </a:defRPr>
            </a:lvl7pPr>
            <a:lvl8pPr lvl="7" rtl="0">
              <a:buNone/>
              <a:defRPr>
                <a:latin typeface="Lato"/>
                <a:ea typeface="Lato"/>
                <a:cs typeface="Lato"/>
                <a:sym typeface="Lato"/>
              </a:defRPr>
            </a:lvl8pPr>
            <a:lvl9pPr lvl="8" rtl="0">
              <a:buNone/>
              <a:defRPr>
                <a:latin typeface="Lato"/>
                <a:ea typeface="Lato"/>
                <a:cs typeface="Lato"/>
                <a:sym typeface="Lato"/>
              </a:defRPr>
            </a:lvl9pPr>
          </a:lstStyle>
          <a:p>
            <a:pPr indent="0" lvl="0" marL="0" rtl="0" algn="l">
              <a:spcBef>
                <a:spcPts val="0"/>
              </a:spcBef>
              <a:spcAft>
                <a:spcPts val="0"/>
              </a:spcAft>
              <a:buNone/>
            </a:pPr>
            <a:fld id="{00000000-1234-1234-1234-123412341234}" type="slidenum">
              <a:rPr lang="en"/>
              <a:t>‹#›</a:t>
            </a:fld>
            <a:endParaRPr/>
          </a:p>
        </p:txBody>
      </p:sp>
      <p:sp>
        <p:nvSpPr>
          <p:cNvPr id="115" name="Google Shape;115;p18"/>
          <p:cNvSpPr txBox="1"/>
          <p:nvPr/>
        </p:nvSpPr>
        <p:spPr>
          <a:xfrm>
            <a:off x="-12850" y="0"/>
            <a:ext cx="47007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Lato"/>
                <a:ea typeface="Lato"/>
                <a:cs typeface="Lato"/>
                <a:sym typeface="Lato"/>
              </a:rPr>
              <a:t>Bibliography</a:t>
            </a:r>
            <a:endParaRPr sz="3000">
              <a:solidFill>
                <a:srgbClr val="FFFFFF"/>
              </a:solidFill>
              <a:latin typeface="Lato"/>
              <a:ea typeface="Lato"/>
              <a:cs typeface="Lato"/>
              <a:sym typeface="Lato"/>
            </a:endParaRPr>
          </a:p>
        </p:txBody>
      </p:sp>
      <p:sp>
        <p:nvSpPr>
          <p:cNvPr id="116" name="Google Shape;116;p18"/>
          <p:cNvSpPr txBox="1"/>
          <p:nvPr>
            <p:ph idx="1" type="subTitle"/>
          </p:nvPr>
        </p:nvSpPr>
        <p:spPr>
          <a:xfrm>
            <a:off x="4617050" y="0"/>
            <a:ext cx="4041600" cy="336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a:solidFill>
                  <a:srgbClr val="B7B7B7"/>
                </a:solidFill>
                <a:latin typeface="Lato"/>
                <a:ea typeface="Lato"/>
                <a:cs typeface="Lato"/>
                <a:sym typeface="Lato"/>
              </a:defRPr>
            </a:lvl1pPr>
            <a:lvl2pPr lvl="1" rtl="0">
              <a:spcBef>
                <a:spcPts val="0"/>
              </a:spcBef>
              <a:spcAft>
                <a:spcPts val="0"/>
              </a:spcAft>
              <a:buNone/>
              <a:defRPr>
                <a:solidFill>
                  <a:srgbClr val="B7B7B7"/>
                </a:solidFill>
                <a:latin typeface="Lato"/>
                <a:ea typeface="Lato"/>
                <a:cs typeface="Lato"/>
                <a:sym typeface="Lato"/>
              </a:defRPr>
            </a:lvl2pPr>
            <a:lvl3pPr lvl="2" rtl="0">
              <a:spcBef>
                <a:spcPts val="0"/>
              </a:spcBef>
              <a:spcAft>
                <a:spcPts val="0"/>
              </a:spcAft>
              <a:buNone/>
              <a:defRPr>
                <a:solidFill>
                  <a:srgbClr val="B7B7B7"/>
                </a:solidFill>
                <a:latin typeface="Lato"/>
                <a:ea typeface="Lato"/>
                <a:cs typeface="Lato"/>
                <a:sym typeface="Lato"/>
              </a:defRPr>
            </a:lvl3pPr>
            <a:lvl4pPr lvl="3" rtl="0">
              <a:spcBef>
                <a:spcPts val="0"/>
              </a:spcBef>
              <a:spcAft>
                <a:spcPts val="0"/>
              </a:spcAft>
              <a:buNone/>
              <a:defRPr>
                <a:solidFill>
                  <a:srgbClr val="B7B7B7"/>
                </a:solidFill>
                <a:latin typeface="Lato"/>
                <a:ea typeface="Lato"/>
                <a:cs typeface="Lato"/>
                <a:sym typeface="Lato"/>
              </a:defRPr>
            </a:lvl4pPr>
            <a:lvl5pPr lvl="4" rtl="0">
              <a:spcBef>
                <a:spcPts val="0"/>
              </a:spcBef>
              <a:spcAft>
                <a:spcPts val="0"/>
              </a:spcAft>
              <a:buNone/>
              <a:defRPr>
                <a:solidFill>
                  <a:srgbClr val="B7B7B7"/>
                </a:solidFill>
                <a:latin typeface="Lato"/>
                <a:ea typeface="Lato"/>
                <a:cs typeface="Lato"/>
                <a:sym typeface="Lato"/>
              </a:defRPr>
            </a:lvl5pPr>
            <a:lvl6pPr lvl="5" rtl="0">
              <a:spcBef>
                <a:spcPts val="0"/>
              </a:spcBef>
              <a:spcAft>
                <a:spcPts val="0"/>
              </a:spcAft>
              <a:buNone/>
              <a:defRPr>
                <a:solidFill>
                  <a:srgbClr val="B7B7B7"/>
                </a:solidFill>
                <a:latin typeface="Lato"/>
                <a:ea typeface="Lato"/>
                <a:cs typeface="Lato"/>
                <a:sym typeface="Lato"/>
              </a:defRPr>
            </a:lvl6pPr>
            <a:lvl7pPr lvl="6" rtl="0">
              <a:spcBef>
                <a:spcPts val="0"/>
              </a:spcBef>
              <a:spcAft>
                <a:spcPts val="0"/>
              </a:spcAft>
              <a:buNone/>
              <a:defRPr>
                <a:solidFill>
                  <a:srgbClr val="B7B7B7"/>
                </a:solidFill>
                <a:latin typeface="Lato"/>
                <a:ea typeface="Lato"/>
                <a:cs typeface="Lato"/>
                <a:sym typeface="Lato"/>
              </a:defRPr>
            </a:lvl7pPr>
            <a:lvl8pPr lvl="7" rtl="0">
              <a:spcBef>
                <a:spcPts val="0"/>
              </a:spcBef>
              <a:spcAft>
                <a:spcPts val="0"/>
              </a:spcAft>
              <a:buNone/>
              <a:defRPr>
                <a:solidFill>
                  <a:srgbClr val="B7B7B7"/>
                </a:solidFill>
                <a:latin typeface="Lato"/>
                <a:ea typeface="Lato"/>
                <a:cs typeface="Lato"/>
                <a:sym typeface="Lato"/>
              </a:defRPr>
            </a:lvl8pPr>
            <a:lvl9pPr lvl="8" rtl="0">
              <a:spcBef>
                <a:spcPts val="0"/>
              </a:spcBef>
              <a:spcAft>
                <a:spcPts val="0"/>
              </a:spcAft>
              <a:buNone/>
              <a:defRPr>
                <a:solidFill>
                  <a:srgbClr val="B7B7B7"/>
                </a:solidFill>
                <a:latin typeface="Lato"/>
                <a:ea typeface="Lato"/>
                <a:cs typeface="Lato"/>
                <a:sym typeface="Lat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7" name="Shape 117"/>
        <p:cNvGrpSpPr/>
        <p:nvPr/>
      </p:nvGrpSpPr>
      <p:grpSpPr>
        <a:xfrm>
          <a:off x="0" y="0"/>
          <a:ext cx="0" cy="0"/>
          <a:chOff x="0" y="0"/>
          <a:chExt cx="0" cy="0"/>
        </a:xfrm>
      </p:grpSpPr>
      <p:cxnSp>
        <p:nvCxnSpPr>
          <p:cNvPr id="118" name="Google Shape;118;p1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19" name="Google Shape;119;p19"/>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400"/>
              <a:buChar char="●"/>
              <a:defRPr sz="2400"/>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20" name="Google Shape;120;p19"/>
          <p:cNvSpPr txBox="1"/>
          <p:nvPr>
            <p:ph idx="1" type="body"/>
          </p:nvPr>
        </p:nvSpPr>
        <p:spPr>
          <a:xfrm>
            <a:off x="319500" y="1846804"/>
            <a:ext cx="2808000" cy="28062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1" name="Google Shape;121;p1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122" name="Shape 122"/>
        <p:cNvGrpSpPr/>
        <p:nvPr/>
      </p:nvGrpSpPr>
      <p:grpSpPr>
        <a:xfrm>
          <a:off x="0" y="0"/>
          <a:ext cx="0" cy="0"/>
          <a:chOff x="0" y="0"/>
          <a:chExt cx="0" cy="0"/>
        </a:xfrm>
      </p:grpSpPr>
      <p:cxnSp>
        <p:nvCxnSpPr>
          <p:cNvPr id="123" name="Google Shape;123;p2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24" name="Google Shape;124;p20"/>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4800"/>
              <a:buChar char="●"/>
              <a:defRPr sz="4800">
                <a:solidFill>
                  <a:schemeClr val="lt1"/>
                </a:solidFill>
              </a:defRPr>
            </a:lvl1pPr>
            <a:lvl2pPr lvl="1" rtl="0">
              <a:spcBef>
                <a:spcPts val="0"/>
              </a:spcBef>
              <a:spcAft>
                <a:spcPts val="0"/>
              </a:spcAft>
              <a:buClr>
                <a:schemeClr val="lt1"/>
              </a:buClr>
              <a:buSzPts val="4800"/>
              <a:buChar char="○"/>
              <a:defRPr sz="4800">
                <a:solidFill>
                  <a:schemeClr val="lt1"/>
                </a:solidFill>
              </a:defRPr>
            </a:lvl2pPr>
            <a:lvl3pPr lvl="2" rtl="0">
              <a:spcBef>
                <a:spcPts val="0"/>
              </a:spcBef>
              <a:spcAft>
                <a:spcPts val="0"/>
              </a:spcAft>
              <a:buClr>
                <a:schemeClr val="lt1"/>
              </a:buClr>
              <a:buSzPts val="4800"/>
              <a:buChar char="■"/>
              <a:defRPr sz="4800">
                <a:solidFill>
                  <a:schemeClr val="lt1"/>
                </a:solidFill>
              </a:defRPr>
            </a:lvl3pPr>
            <a:lvl4pPr lvl="3" rtl="0">
              <a:spcBef>
                <a:spcPts val="0"/>
              </a:spcBef>
              <a:spcAft>
                <a:spcPts val="0"/>
              </a:spcAft>
              <a:buClr>
                <a:schemeClr val="lt1"/>
              </a:buClr>
              <a:buSzPts val="4800"/>
              <a:buChar char="●"/>
              <a:defRPr sz="4800">
                <a:solidFill>
                  <a:schemeClr val="lt1"/>
                </a:solidFill>
              </a:defRPr>
            </a:lvl4pPr>
            <a:lvl5pPr lvl="4" rtl="0">
              <a:spcBef>
                <a:spcPts val="0"/>
              </a:spcBef>
              <a:spcAft>
                <a:spcPts val="0"/>
              </a:spcAft>
              <a:buClr>
                <a:schemeClr val="lt1"/>
              </a:buClr>
              <a:buSzPts val="4800"/>
              <a:buChar char="○"/>
              <a:defRPr sz="4800">
                <a:solidFill>
                  <a:schemeClr val="lt1"/>
                </a:solidFill>
              </a:defRPr>
            </a:lvl5pPr>
            <a:lvl6pPr lvl="5" rtl="0">
              <a:spcBef>
                <a:spcPts val="0"/>
              </a:spcBef>
              <a:spcAft>
                <a:spcPts val="0"/>
              </a:spcAft>
              <a:buClr>
                <a:schemeClr val="lt1"/>
              </a:buClr>
              <a:buSzPts val="4800"/>
              <a:buChar char="■"/>
              <a:defRPr sz="4800">
                <a:solidFill>
                  <a:schemeClr val="lt1"/>
                </a:solidFill>
              </a:defRPr>
            </a:lvl6pPr>
            <a:lvl7pPr lvl="6" rtl="0">
              <a:spcBef>
                <a:spcPts val="0"/>
              </a:spcBef>
              <a:spcAft>
                <a:spcPts val="0"/>
              </a:spcAft>
              <a:buClr>
                <a:schemeClr val="lt1"/>
              </a:buClr>
              <a:buSzPts val="4800"/>
              <a:buChar char="●"/>
              <a:defRPr sz="4800">
                <a:solidFill>
                  <a:schemeClr val="lt1"/>
                </a:solidFill>
              </a:defRPr>
            </a:lvl7pPr>
            <a:lvl8pPr lvl="7" rtl="0">
              <a:spcBef>
                <a:spcPts val="0"/>
              </a:spcBef>
              <a:spcAft>
                <a:spcPts val="0"/>
              </a:spcAft>
              <a:buClr>
                <a:schemeClr val="lt1"/>
              </a:buClr>
              <a:buSzPts val="4800"/>
              <a:buChar char="○"/>
              <a:defRPr sz="4800">
                <a:solidFill>
                  <a:schemeClr val="lt1"/>
                </a:solidFill>
              </a:defRPr>
            </a:lvl8pPr>
            <a:lvl9pPr lvl="8" rtl="0">
              <a:spcBef>
                <a:spcPts val="0"/>
              </a:spcBef>
              <a:spcAft>
                <a:spcPts val="0"/>
              </a:spcAft>
              <a:buClr>
                <a:schemeClr val="lt1"/>
              </a:buClr>
              <a:buSzPts val="4800"/>
              <a:buChar char="■"/>
              <a:defRPr sz="4800">
                <a:solidFill>
                  <a:schemeClr val="lt1"/>
                </a:solidFill>
              </a:defRPr>
            </a:lvl9pPr>
          </a:lstStyle>
          <a:p/>
        </p:txBody>
      </p:sp>
      <p:sp>
        <p:nvSpPr>
          <p:cNvPr id="125" name="Google Shape;125;p2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rmal Study">
  <p:cSld name="SECTION_TITLE_AND_DESCRIPTION">
    <p:spTree>
      <p:nvGrpSpPr>
        <p:cNvPr id="126" name="Shape 126"/>
        <p:cNvGrpSpPr/>
        <p:nvPr/>
      </p:nvGrpSpPr>
      <p:grpSpPr>
        <a:xfrm>
          <a:off x="0" y="0"/>
          <a:ext cx="0" cy="0"/>
          <a:chOff x="0" y="0"/>
          <a:chExt cx="0" cy="0"/>
        </a:xfrm>
      </p:grpSpPr>
      <p:sp>
        <p:nvSpPr>
          <p:cNvPr id="127" name="Google Shape;127;p21"/>
          <p:cNvSpPr/>
          <p:nvPr/>
        </p:nvSpPr>
        <p:spPr>
          <a:xfrm>
            <a:off x="6674725" y="125"/>
            <a:ext cx="2469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txBox="1"/>
          <p:nvPr>
            <p:ph type="title"/>
          </p:nvPr>
        </p:nvSpPr>
        <p:spPr>
          <a:xfrm>
            <a:off x="6919125" y="1045908"/>
            <a:ext cx="2034300" cy="2188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FFFFFF"/>
              </a:buClr>
              <a:buSzPts val="3600"/>
              <a:buFont typeface="Lato"/>
              <a:buChar char="●"/>
              <a:defRPr sz="3600">
                <a:solidFill>
                  <a:srgbClr val="FFFFFF"/>
                </a:solidFill>
                <a:latin typeface="Lato"/>
                <a:ea typeface="Lato"/>
                <a:cs typeface="Lato"/>
                <a:sym typeface="Lato"/>
              </a:defRPr>
            </a:lvl1pPr>
            <a:lvl2pPr lvl="1" rtl="0" algn="ctr">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2pPr>
            <a:lvl3pPr lvl="2" rtl="0" algn="ctr">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3pPr>
            <a:lvl4pPr lvl="3" rtl="0" algn="ctr">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4pPr>
            <a:lvl5pPr lvl="4" rtl="0" algn="ctr">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5pPr>
            <a:lvl6pPr lvl="5" rtl="0" algn="ctr">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6pPr>
            <a:lvl7pPr lvl="6" rtl="0" algn="ctr">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7pPr>
            <a:lvl8pPr lvl="7" rtl="0" algn="ctr">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8pPr>
            <a:lvl9pPr lvl="8" rtl="0" algn="ctr">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9pPr>
          </a:lstStyle>
          <a:p/>
        </p:txBody>
      </p:sp>
      <p:sp>
        <p:nvSpPr>
          <p:cNvPr id="129" name="Google Shape;129;p21"/>
          <p:cNvSpPr txBox="1"/>
          <p:nvPr>
            <p:ph idx="1" type="body"/>
          </p:nvPr>
        </p:nvSpPr>
        <p:spPr>
          <a:xfrm>
            <a:off x="296750" y="298150"/>
            <a:ext cx="3837000" cy="42645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130" name="Google Shape;130;p2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latin typeface="Lato"/>
                <a:ea typeface="Lato"/>
                <a:cs typeface="Lato"/>
                <a:sym typeface="Lato"/>
              </a:defRPr>
            </a:lvl1pPr>
            <a:lvl2pPr lvl="1" rtl="0">
              <a:buNone/>
              <a:defRPr>
                <a:solidFill>
                  <a:schemeClr val="lt1"/>
                </a:solidFill>
                <a:latin typeface="Lato"/>
                <a:ea typeface="Lato"/>
                <a:cs typeface="Lato"/>
                <a:sym typeface="Lato"/>
              </a:defRPr>
            </a:lvl2pPr>
            <a:lvl3pPr lvl="2" rtl="0">
              <a:buNone/>
              <a:defRPr>
                <a:solidFill>
                  <a:schemeClr val="lt1"/>
                </a:solidFill>
                <a:latin typeface="Lato"/>
                <a:ea typeface="Lato"/>
                <a:cs typeface="Lato"/>
                <a:sym typeface="Lato"/>
              </a:defRPr>
            </a:lvl3pPr>
            <a:lvl4pPr lvl="3" rtl="0">
              <a:buNone/>
              <a:defRPr>
                <a:solidFill>
                  <a:schemeClr val="lt1"/>
                </a:solidFill>
                <a:latin typeface="Lato"/>
                <a:ea typeface="Lato"/>
                <a:cs typeface="Lato"/>
                <a:sym typeface="Lato"/>
              </a:defRPr>
            </a:lvl4pPr>
            <a:lvl5pPr lvl="4" rtl="0">
              <a:buNone/>
              <a:defRPr>
                <a:solidFill>
                  <a:schemeClr val="lt1"/>
                </a:solidFill>
                <a:latin typeface="Lato"/>
                <a:ea typeface="Lato"/>
                <a:cs typeface="Lato"/>
                <a:sym typeface="Lato"/>
              </a:defRPr>
            </a:lvl5pPr>
            <a:lvl6pPr lvl="5" rtl="0">
              <a:buNone/>
              <a:defRPr>
                <a:solidFill>
                  <a:schemeClr val="lt1"/>
                </a:solidFill>
                <a:latin typeface="Lato"/>
                <a:ea typeface="Lato"/>
                <a:cs typeface="Lato"/>
                <a:sym typeface="Lato"/>
              </a:defRPr>
            </a:lvl6pPr>
            <a:lvl7pPr lvl="6" rtl="0">
              <a:buNone/>
              <a:defRPr>
                <a:solidFill>
                  <a:schemeClr val="lt1"/>
                </a:solidFill>
                <a:latin typeface="Lato"/>
                <a:ea typeface="Lato"/>
                <a:cs typeface="Lato"/>
                <a:sym typeface="Lato"/>
              </a:defRPr>
            </a:lvl7pPr>
            <a:lvl8pPr lvl="7" rtl="0">
              <a:buNone/>
              <a:defRPr>
                <a:solidFill>
                  <a:schemeClr val="lt1"/>
                </a:solidFill>
                <a:latin typeface="Lato"/>
                <a:ea typeface="Lato"/>
                <a:cs typeface="Lato"/>
                <a:sym typeface="Lato"/>
              </a:defRPr>
            </a:lvl8pPr>
            <a:lvl9pPr lvl="8" rtl="0">
              <a:buNone/>
              <a:defRPr>
                <a:solidFill>
                  <a:schemeClr val="lt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21"/>
          <p:cNvSpPr txBox="1"/>
          <p:nvPr>
            <p:ph idx="2" type="body"/>
          </p:nvPr>
        </p:nvSpPr>
        <p:spPr>
          <a:xfrm>
            <a:off x="4321175" y="4837150"/>
            <a:ext cx="2264400" cy="2796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Font typeface="Lato"/>
              <a:buChar char="●"/>
              <a:defRPr>
                <a:latin typeface="Lato"/>
                <a:ea typeface="Lato"/>
                <a:cs typeface="Lato"/>
                <a:sym typeface="Lato"/>
              </a:defRPr>
            </a:lvl1pPr>
            <a:lvl2pPr indent="-317500" lvl="1" marL="914400" rtl="0">
              <a:spcBef>
                <a:spcPts val="0"/>
              </a:spcBef>
              <a:spcAft>
                <a:spcPts val="0"/>
              </a:spcAft>
              <a:buSzPts val="1400"/>
              <a:buFont typeface="Lato"/>
              <a:buChar char="○"/>
              <a:defRPr>
                <a:latin typeface="Lato"/>
                <a:ea typeface="Lato"/>
                <a:cs typeface="Lato"/>
                <a:sym typeface="Lato"/>
              </a:defRPr>
            </a:lvl2pPr>
            <a:lvl3pPr indent="-317500" lvl="2" marL="1371600" rtl="0">
              <a:spcBef>
                <a:spcPts val="0"/>
              </a:spcBef>
              <a:spcAft>
                <a:spcPts val="0"/>
              </a:spcAft>
              <a:buSzPts val="1400"/>
              <a:buFont typeface="Lato"/>
              <a:buChar char="■"/>
              <a:defRPr>
                <a:latin typeface="Lato"/>
                <a:ea typeface="Lato"/>
                <a:cs typeface="Lato"/>
                <a:sym typeface="Lato"/>
              </a:defRPr>
            </a:lvl3pPr>
            <a:lvl4pPr indent="-317500" lvl="3" marL="1828800" rtl="0">
              <a:spcBef>
                <a:spcPts val="0"/>
              </a:spcBef>
              <a:spcAft>
                <a:spcPts val="0"/>
              </a:spcAft>
              <a:buSzPts val="1400"/>
              <a:buFont typeface="Lato"/>
              <a:buChar char="●"/>
              <a:defRPr>
                <a:latin typeface="Lato"/>
                <a:ea typeface="Lato"/>
                <a:cs typeface="Lato"/>
                <a:sym typeface="Lato"/>
              </a:defRPr>
            </a:lvl4pPr>
            <a:lvl5pPr indent="-317500" lvl="4" marL="2286000" rtl="0">
              <a:spcBef>
                <a:spcPts val="0"/>
              </a:spcBef>
              <a:spcAft>
                <a:spcPts val="0"/>
              </a:spcAft>
              <a:buSzPts val="1400"/>
              <a:buFont typeface="Lato"/>
              <a:buChar char="○"/>
              <a:defRPr>
                <a:latin typeface="Lato"/>
                <a:ea typeface="Lato"/>
                <a:cs typeface="Lato"/>
                <a:sym typeface="Lato"/>
              </a:defRPr>
            </a:lvl5pPr>
            <a:lvl6pPr indent="-317500" lvl="5" marL="2743200" rtl="0" algn="r">
              <a:spcBef>
                <a:spcPts val="0"/>
              </a:spcBef>
              <a:spcAft>
                <a:spcPts val="0"/>
              </a:spcAft>
              <a:buClr>
                <a:srgbClr val="B7B7B7"/>
              </a:buClr>
              <a:buSzPts val="1400"/>
              <a:buFont typeface="Lato"/>
              <a:buChar char="■"/>
              <a:defRPr>
                <a:solidFill>
                  <a:srgbClr val="B7B7B7"/>
                </a:solidFill>
                <a:latin typeface="Lato"/>
                <a:ea typeface="Lato"/>
                <a:cs typeface="Lato"/>
                <a:sym typeface="Lato"/>
              </a:defRPr>
            </a:lvl6pPr>
            <a:lvl7pPr indent="-317500" lvl="6" marL="3200400" rtl="0">
              <a:spcBef>
                <a:spcPts val="0"/>
              </a:spcBef>
              <a:spcAft>
                <a:spcPts val="0"/>
              </a:spcAft>
              <a:buSzPts val="1400"/>
              <a:buFont typeface="Lato"/>
              <a:buChar char="●"/>
              <a:defRPr>
                <a:latin typeface="Lato"/>
                <a:ea typeface="Lato"/>
                <a:cs typeface="Lato"/>
                <a:sym typeface="Lato"/>
              </a:defRPr>
            </a:lvl7pPr>
            <a:lvl8pPr indent="-317500" lvl="7" marL="3657600" rtl="0">
              <a:spcBef>
                <a:spcPts val="0"/>
              </a:spcBef>
              <a:spcAft>
                <a:spcPts val="0"/>
              </a:spcAft>
              <a:buSzPts val="1400"/>
              <a:buFont typeface="Lato"/>
              <a:buChar char="○"/>
              <a:defRPr>
                <a:latin typeface="Lato"/>
                <a:ea typeface="Lato"/>
                <a:cs typeface="Lato"/>
                <a:sym typeface="Lato"/>
              </a:defRPr>
            </a:lvl8pPr>
            <a:lvl9pPr indent="-317500" lvl="8" marL="4114800" rtl="0">
              <a:spcBef>
                <a:spcPts val="0"/>
              </a:spcBef>
              <a:spcAft>
                <a:spcPts val="0"/>
              </a:spcAft>
              <a:buSzPts val="1400"/>
              <a:buFont typeface="Lato"/>
              <a:buChar char="■"/>
              <a:defRPr>
                <a:latin typeface="Lato"/>
                <a:ea typeface="Lato"/>
                <a:cs typeface="Lato"/>
                <a:sym typeface="Lat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ation" type="secHead">
  <p:cSld name="SECTION_HEADER">
    <p:bg>
      <p:bgPr>
        <a:solidFill>
          <a:schemeClr val="dk1"/>
        </a:solidFill>
      </p:bgPr>
    </p:bg>
    <p:spTree>
      <p:nvGrpSpPr>
        <p:cNvPr id="13" name="Shape 13"/>
        <p:cNvGrpSpPr/>
        <p:nvPr/>
      </p:nvGrpSpPr>
      <p:grpSpPr>
        <a:xfrm>
          <a:off x="0" y="0"/>
          <a:ext cx="0" cy="0"/>
          <a:chOff x="0" y="0"/>
          <a:chExt cx="0" cy="0"/>
        </a:xfrm>
      </p:grpSpPr>
      <p:cxnSp>
        <p:nvCxnSpPr>
          <p:cNvPr id="14" name="Google Shape;14;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5" name="Google Shape;15;p3"/>
          <p:cNvCxnSpPr/>
          <p:nvPr/>
        </p:nvCxnSpPr>
        <p:spPr>
          <a:xfrm>
            <a:off x="425200" y="4663800"/>
            <a:ext cx="8296800" cy="0"/>
          </a:xfrm>
          <a:prstGeom prst="straightConnector1">
            <a:avLst/>
          </a:prstGeom>
          <a:noFill/>
          <a:ln cap="flat" cmpd="sng" w="19050">
            <a:solidFill>
              <a:schemeClr val="lt1"/>
            </a:solidFill>
            <a:prstDash val="solid"/>
            <a:round/>
            <a:headEnd len="sm" w="sm" type="none"/>
            <a:tailEnd len="sm" w="sm" type="none"/>
          </a:ln>
        </p:spPr>
      </p:cxnSp>
      <p:sp>
        <p:nvSpPr>
          <p:cNvPr id="16" name="Google Shape;16;p3"/>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lt1"/>
              </a:buClr>
              <a:buSzPts val="4800"/>
              <a:buChar char="●"/>
              <a:defRPr sz="4800">
                <a:solidFill>
                  <a:schemeClr val="lt1"/>
                </a:solidFill>
              </a:defRPr>
            </a:lvl1pPr>
            <a:lvl2pPr lvl="1" algn="ctr">
              <a:spcBef>
                <a:spcPts val="0"/>
              </a:spcBef>
              <a:spcAft>
                <a:spcPts val="0"/>
              </a:spcAft>
              <a:buClr>
                <a:schemeClr val="lt1"/>
              </a:buClr>
              <a:buSzPts val="4800"/>
              <a:buChar char="○"/>
              <a:defRPr sz="4800">
                <a:solidFill>
                  <a:schemeClr val="lt1"/>
                </a:solidFill>
              </a:defRPr>
            </a:lvl2pPr>
            <a:lvl3pPr lvl="2" algn="ctr">
              <a:spcBef>
                <a:spcPts val="0"/>
              </a:spcBef>
              <a:spcAft>
                <a:spcPts val="0"/>
              </a:spcAft>
              <a:buClr>
                <a:schemeClr val="lt1"/>
              </a:buClr>
              <a:buSzPts val="4800"/>
              <a:buChar char="■"/>
              <a:defRPr sz="4800">
                <a:solidFill>
                  <a:schemeClr val="lt1"/>
                </a:solidFill>
              </a:defRPr>
            </a:lvl3pPr>
            <a:lvl4pPr lvl="3" algn="ctr">
              <a:spcBef>
                <a:spcPts val="0"/>
              </a:spcBef>
              <a:spcAft>
                <a:spcPts val="0"/>
              </a:spcAft>
              <a:buClr>
                <a:schemeClr val="lt1"/>
              </a:buClr>
              <a:buSzPts val="4800"/>
              <a:buChar char="●"/>
              <a:defRPr sz="4800">
                <a:solidFill>
                  <a:schemeClr val="lt1"/>
                </a:solidFill>
              </a:defRPr>
            </a:lvl4pPr>
            <a:lvl5pPr lvl="4" algn="ctr">
              <a:spcBef>
                <a:spcPts val="0"/>
              </a:spcBef>
              <a:spcAft>
                <a:spcPts val="0"/>
              </a:spcAft>
              <a:buClr>
                <a:schemeClr val="lt1"/>
              </a:buClr>
              <a:buSzPts val="4800"/>
              <a:buChar char="○"/>
              <a:defRPr sz="4800">
                <a:solidFill>
                  <a:schemeClr val="lt1"/>
                </a:solidFill>
              </a:defRPr>
            </a:lvl5pPr>
            <a:lvl6pPr lvl="5" algn="ctr">
              <a:spcBef>
                <a:spcPts val="0"/>
              </a:spcBef>
              <a:spcAft>
                <a:spcPts val="0"/>
              </a:spcAft>
              <a:buClr>
                <a:schemeClr val="lt1"/>
              </a:buClr>
              <a:buSzPts val="4800"/>
              <a:buChar char="■"/>
              <a:defRPr sz="4800">
                <a:solidFill>
                  <a:schemeClr val="lt1"/>
                </a:solidFill>
              </a:defRPr>
            </a:lvl6pPr>
            <a:lvl7pPr lvl="6" algn="ctr">
              <a:spcBef>
                <a:spcPts val="0"/>
              </a:spcBef>
              <a:spcAft>
                <a:spcPts val="0"/>
              </a:spcAft>
              <a:buClr>
                <a:schemeClr val="lt1"/>
              </a:buClr>
              <a:buSzPts val="4800"/>
              <a:buChar char="●"/>
              <a:defRPr sz="4800">
                <a:solidFill>
                  <a:schemeClr val="lt1"/>
                </a:solidFill>
              </a:defRPr>
            </a:lvl7pPr>
            <a:lvl8pPr lvl="7" algn="ctr">
              <a:spcBef>
                <a:spcPts val="0"/>
              </a:spcBef>
              <a:spcAft>
                <a:spcPts val="0"/>
              </a:spcAft>
              <a:buClr>
                <a:schemeClr val="lt1"/>
              </a:buClr>
              <a:buSzPts val="4800"/>
              <a:buChar char="○"/>
              <a:defRPr sz="4800">
                <a:solidFill>
                  <a:schemeClr val="lt1"/>
                </a:solidFill>
              </a:defRPr>
            </a:lvl8pPr>
            <a:lvl9pPr lvl="8" algn="ctr">
              <a:spcBef>
                <a:spcPts val="0"/>
              </a:spcBef>
              <a:spcAft>
                <a:spcPts val="0"/>
              </a:spcAft>
              <a:buClr>
                <a:schemeClr val="lt1"/>
              </a:buClr>
              <a:buSzPts val="4800"/>
              <a:buChar char="■"/>
              <a:defRPr sz="4800">
                <a:solidFill>
                  <a:schemeClr val="lt1"/>
                </a:solidFill>
              </a:defRPr>
            </a:lvl9pPr>
          </a:lstStyle>
          <a:p/>
        </p:txBody>
      </p:sp>
      <p:sp>
        <p:nvSpPr>
          <p:cNvPr id="17" name="Google Shape;17;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
        <p:nvSpPr>
          <p:cNvPr id="18" name="Google Shape;18;p3"/>
          <p:cNvSpPr txBox="1"/>
          <p:nvPr/>
        </p:nvSpPr>
        <p:spPr>
          <a:xfrm>
            <a:off x="425200" y="415650"/>
            <a:ext cx="8487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rgbClr val="FFFFFF"/>
                </a:solidFill>
              </a:rPr>
              <a:t>“</a:t>
            </a:r>
            <a:endParaRPr sz="9600">
              <a:solidFill>
                <a:srgbClr val="FFFFFF"/>
              </a:solidFill>
            </a:endParaRPr>
          </a:p>
        </p:txBody>
      </p:sp>
      <p:sp>
        <p:nvSpPr>
          <p:cNvPr id="19" name="Google Shape;19;p3"/>
          <p:cNvSpPr txBox="1"/>
          <p:nvPr/>
        </p:nvSpPr>
        <p:spPr>
          <a:xfrm rot="10674803">
            <a:off x="7933988" y="3713132"/>
            <a:ext cx="848663" cy="87447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rgbClr val="FFFFFF"/>
                </a:solidFill>
              </a:rPr>
              <a:t>“</a:t>
            </a:r>
            <a:endParaRPr sz="9600">
              <a:solidFill>
                <a:srgbClr val="FFFFFF"/>
              </a:solidFill>
            </a:endParaRPr>
          </a:p>
        </p:txBody>
      </p:sp>
      <p:sp>
        <p:nvSpPr>
          <p:cNvPr id="20" name="Google Shape;20;p3"/>
          <p:cNvSpPr txBox="1"/>
          <p:nvPr/>
        </p:nvSpPr>
        <p:spPr>
          <a:xfrm>
            <a:off x="450125" y="4287775"/>
            <a:ext cx="8348100" cy="2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Author</a:t>
            </a:r>
            <a:endParaRPr/>
          </a:p>
        </p:txBody>
      </p:sp>
      <p:sp>
        <p:nvSpPr>
          <p:cNvPr id="21" name="Google Shape;21;p3"/>
          <p:cNvSpPr txBox="1"/>
          <p:nvPr/>
        </p:nvSpPr>
        <p:spPr>
          <a:xfrm>
            <a:off x="450125" y="4663800"/>
            <a:ext cx="1324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Student</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2" name="Shape 132"/>
        <p:cNvGrpSpPr/>
        <p:nvPr/>
      </p:nvGrpSpPr>
      <p:grpSpPr>
        <a:xfrm>
          <a:off x="0" y="0"/>
          <a:ext cx="0" cy="0"/>
          <a:chOff x="0" y="0"/>
          <a:chExt cx="0" cy="0"/>
        </a:xfrm>
      </p:grpSpPr>
      <p:sp>
        <p:nvSpPr>
          <p:cNvPr id="133" name="Google Shape;133;p2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graphicFrame>
        <p:nvGraphicFramePr>
          <p:cNvPr id="134" name="Google Shape;134;p22"/>
          <p:cNvGraphicFramePr/>
          <p:nvPr/>
        </p:nvGraphicFramePr>
        <p:xfrm>
          <a:off x="257625" y="768450"/>
          <a:ext cx="3000000" cy="3000000"/>
        </p:xfrm>
        <a:graphic>
          <a:graphicData uri="http://schemas.openxmlformats.org/drawingml/2006/table">
            <a:tbl>
              <a:tblPr>
                <a:noFill/>
                <a:tableStyleId>{98847E9D-02C0-4E41-BD63-3757D0E5E8E7}</a:tableStyleId>
              </a:tblPr>
              <a:tblGrid>
                <a:gridCol w="2876250"/>
                <a:gridCol w="2876250"/>
                <a:gridCol w="2876250"/>
              </a:tblGrid>
              <a:tr h="458300">
                <a:tc>
                  <a:txBody>
                    <a:bodyPr/>
                    <a:lstStyle/>
                    <a:p>
                      <a:pPr indent="0" lvl="0" marL="0" rtl="0" algn="l">
                        <a:spcBef>
                          <a:spcPts val="0"/>
                        </a:spcBef>
                        <a:spcAft>
                          <a:spcPts val="0"/>
                        </a:spcAft>
                        <a:buNone/>
                      </a:pPr>
                      <a:r>
                        <a:rPr lang="en"/>
                        <a:t>Responsibilities.</a:t>
                      </a:r>
                      <a:endParaRPr/>
                    </a:p>
                  </a:txBody>
                  <a:tcPr marT="91425" marB="91425" marR="91425" marL="91425"/>
                </a:tc>
                <a:tc>
                  <a:txBody>
                    <a:bodyPr/>
                    <a:lstStyle/>
                    <a:p>
                      <a:pPr indent="0" lvl="0" marL="0" rtl="0" algn="l">
                        <a:spcBef>
                          <a:spcPts val="0"/>
                        </a:spcBef>
                        <a:spcAft>
                          <a:spcPts val="0"/>
                        </a:spcAft>
                        <a:buNone/>
                      </a:pPr>
                      <a:r>
                        <a:rPr lang="en"/>
                        <a:t>What they did right.</a:t>
                      </a:r>
                      <a:endParaRPr/>
                    </a:p>
                  </a:txBody>
                  <a:tcPr marT="91425" marB="91425" marR="91425" marL="91425"/>
                </a:tc>
                <a:tc>
                  <a:txBody>
                    <a:bodyPr/>
                    <a:lstStyle/>
                    <a:p>
                      <a:pPr indent="0" lvl="0" marL="0" rtl="0" algn="l">
                        <a:spcBef>
                          <a:spcPts val="0"/>
                        </a:spcBef>
                        <a:spcAft>
                          <a:spcPts val="0"/>
                        </a:spcAft>
                        <a:buNone/>
                      </a:pPr>
                      <a:r>
                        <a:rPr lang="en"/>
                        <a:t>What they did wrong.</a:t>
                      </a:r>
                      <a:endParaRPr/>
                    </a:p>
                  </a:txBody>
                  <a:tcPr marT="91425" marB="91425" marR="91425" marL="91425"/>
                </a:tc>
              </a:tr>
              <a:tr h="37392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35" name="Google Shape;135;p22"/>
          <p:cNvSpPr txBox="1"/>
          <p:nvPr>
            <p:ph type="title"/>
          </p:nvPr>
        </p:nvSpPr>
        <p:spPr>
          <a:xfrm>
            <a:off x="194825" y="103900"/>
            <a:ext cx="8628900" cy="7923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b="1" sz="2400">
                <a:solidFill>
                  <a:srgbClr val="FF9900"/>
                </a:solidFill>
                <a:latin typeface="Lato"/>
                <a:ea typeface="Lato"/>
                <a:cs typeface="Lato"/>
                <a:sym typeface="Lato"/>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36" name="Shape 136"/>
        <p:cNvGrpSpPr/>
        <p:nvPr/>
      </p:nvGrpSpPr>
      <p:grpSpPr>
        <a:xfrm>
          <a:off x="0" y="0"/>
          <a:ext cx="0" cy="0"/>
          <a:chOff x="0" y="0"/>
          <a:chExt cx="0" cy="0"/>
        </a:xfrm>
      </p:grpSpPr>
      <p:sp>
        <p:nvSpPr>
          <p:cNvPr id="137" name="Google Shape;137;p2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138" name="Google Shape;138;p23"/>
          <p:cNvCxnSpPr/>
          <p:nvPr/>
        </p:nvCxnSpPr>
        <p:spPr>
          <a:xfrm flipH="1" rot="10800000">
            <a:off x="0" y="-75"/>
            <a:ext cx="9153000" cy="102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type="blank">
  <p:cSld name="BLANK">
    <p:spTree>
      <p:nvGrpSpPr>
        <p:cNvPr id="139" name="Shape 139"/>
        <p:cNvGrpSpPr/>
        <p:nvPr/>
      </p:nvGrpSpPr>
      <p:grpSpPr>
        <a:xfrm>
          <a:off x="0" y="0"/>
          <a:ext cx="0" cy="0"/>
          <a:chOff x="0" y="0"/>
          <a:chExt cx="0" cy="0"/>
        </a:xfrm>
      </p:grpSpPr>
      <p:sp>
        <p:nvSpPr>
          <p:cNvPr id="140" name="Google Shape;140;p2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41" name="Google Shape;141;p24"/>
          <p:cNvSpPr/>
          <p:nvPr/>
        </p:nvSpPr>
        <p:spPr>
          <a:xfrm>
            <a:off x="340934" y="24276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142" name="Google Shape;142;p24"/>
          <p:cNvGrpSpPr/>
          <p:nvPr/>
        </p:nvGrpSpPr>
        <p:grpSpPr>
          <a:xfrm>
            <a:off x="912820" y="1838815"/>
            <a:ext cx="198900" cy="593656"/>
            <a:chOff x="777447" y="1610215"/>
            <a:chExt cx="198900" cy="593656"/>
          </a:xfrm>
        </p:grpSpPr>
        <p:cxnSp>
          <p:nvCxnSpPr>
            <p:cNvPr id="143" name="Google Shape;143;p24"/>
            <p:cNvCxnSpPr/>
            <p:nvPr/>
          </p:nvCxnSpPr>
          <p:spPr>
            <a:xfrm>
              <a:off x="876909"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144" name="Google Shape;144;p24"/>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24"/>
          <p:cNvSpPr/>
          <p:nvPr/>
        </p:nvSpPr>
        <p:spPr>
          <a:xfrm>
            <a:off x="1817054"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146" name="Google Shape;146;p24"/>
          <p:cNvGrpSpPr/>
          <p:nvPr/>
        </p:nvGrpSpPr>
        <p:grpSpPr>
          <a:xfrm>
            <a:off x="2266282" y="3167558"/>
            <a:ext cx="198900" cy="593656"/>
            <a:chOff x="2223534" y="2938958"/>
            <a:chExt cx="198900" cy="593656"/>
          </a:xfrm>
        </p:grpSpPr>
        <p:cxnSp>
          <p:nvCxnSpPr>
            <p:cNvPr id="147" name="Google Shape;147;p24"/>
            <p:cNvCxnSpPr/>
            <p:nvPr/>
          </p:nvCxnSpPr>
          <p:spPr>
            <a:xfrm rot="10800000">
              <a:off x="2322997" y="2938958"/>
              <a:ext cx="0" cy="554700"/>
            </a:xfrm>
            <a:prstGeom prst="straightConnector1">
              <a:avLst/>
            </a:prstGeom>
            <a:noFill/>
            <a:ln cap="flat" cmpd="sng" w="9525">
              <a:solidFill>
                <a:schemeClr val="dk2"/>
              </a:solidFill>
              <a:prstDash val="solid"/>
              <a:round/>
              <a:headEnd len="med" w="med" type="none"/>
              <a:tailEnd len="med" w="med" type="none"/>
            </a:ln>
          </p:spPr>
        </p:cxnSp>
        <p:sp>
          <p:nvSpPr>
            <p:cNvPr id="148" name="Google Shape;148;p24"/>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4"/>
          <p:cNvSpPr/>
          <p:nvPr/>
        </p:nvSpPr>
        <p:spPr>
          <a:xfrm>
            <a:off x="3471973"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150" name="Google Shape;150;p24"/>
          <p:cNvGrpSpPr/>
          <p:nvPr/>
        </p:nvGrpSpPr>
        <p:grpSpPr>
          <a:xfrm>
            <a:off x="4058732" y="1838815"/>
            <a:ext cx="198900" cy="593656"/>
            <a:chOff x="3918084" y="1610215"/>
            <a:chExt cx="198900" cy="593656"/>
          </a:xfrm>
        </p:grpSpPr>
        <p:cxnSp>
          <p:nvCxnSpPr>
            <p:cNvPr id="151" name="Google Shape;151;p24"/>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152" name="Google Shape;152;p24"/>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24"/>
          <p:cNvSpPr/>
          <p:nvPr/>
        </p:nvSpPr>
        <p:spPr>
          <a:xfrm>
            <a:off x="5126893"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154" name="Google Shape;154;p24"/>
          <p:cNvGrpSpPr/>
          <p:nvPr/>
        </p:nvGrpSpPr>
        <p:grpSpPr>
          <a:xfrm>
            <a:off x="5973070" y="3167558"/>
            <a:ext cx="198900" cy="593656"/>
            <a:chOff x="5958946" y="2938958"/>
            <a:chExt cx="198900" cy="593656"/>
          </a:xfrm>
        </p:grpSpPr>
        <p:cxnSp>
          <p:nvCxnSpPr>
            <p:cNvPr id="155" name="Google Shape;155;p24"/>
            <p:cNvCxnSpPr/>
            <p:nvPr/>
          </p:nvCxnSpPr>
          <p:spPr>
            <a:xfrm rot="10800000">
              <a:off x="6058409" y="2938958"/>
              <a:ext cx="0" cy="554700"/>
            </a:xfrm>
            <a:prstGeom prst="straightConnector1">
              <a:avLst/>
            </a:prstGeom>
            <a:noFill/>
            <a:ln cap="flat" cmpd="sng" w="9525">
              <a:solidFill>
                <a:schemeClr val="dk2"/>
              </a:solidFill>
              <a:prstDash val="solid"/>
              <a:round/>
              <a:headEnd len="med" w="med" type="none"/>
              <a:tailEnd len="med" w="med" type="none"/>
            </a:ln>
          </p:spPr>
        </p:cxnSp>
        <p:sp>
          <p:nvSpPr>
            <p:cNvPr id="156" name="Google Shape;156;p24"/>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24"/>
          <p:cNvSpPr/>
          <p:nvPr/>
        </p:nvSpPr>
        <p:spPr>
          <a:xfrm>
            <a:off x="6781813"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158" name="Google Shape;158;p24"/>
          <p:cNvGrpSpPr/>
          <p:nvPr/>
        </p:nvGrpSpPr>
        <p:grpSpPr>
          <a:xfrm>
            <a:off x="7669807" y="1838815"/>
            <a:ext cx="198900" cy="593656"/>
            <a:chOff x="3918084" y="1610215"/>
            <a:chExt cx="198900" cy="593656"/>
          </a:xfrm>
        </p:grpSpPr>
        <p:cxnSp>
          <p:nvCxnSpPr>
            <p:cNvPr id="159" name="Google Shape;159;p24"/>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160" name="Google Shape;160;p24"/>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24"/>
          <p:cNvSpPr txBox="1"/>
          <p:nvPr/>
        </p:nvSpPr>
        <p:spPr>
          <a:xfrm>
            <a:off x="-12850" y="0"/>
            <a:ext cx="2478000" cy="593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Lato"/>
                <a:ea typeface="Lato"/>
                <a:cs typeface="Lato"/>
                <a:sym typeface="Lato"/>
              </a:rPr>
              <a:t>Timeline</a:t>
            </a:r>
            <a:endParaRPr sz="3600">
              <a:solidFill>
                <a:srgbClr val="FFFFFF"/>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000000"/>
        </a:solidFill>
      </p:bgPr>
    </p:bg>
    <p:spTree>
      <p:nvGrpSpPr>
        <p:cNvPr id="22" name="Shape 22"/>
        <p:cNvGrpSpPr/>
        <p:nvPr/>
      </p:nvGrpSpPr>
      <p:grpSpPr>
        <a:xfrm>
          <a:off x="0" y="0"/>
          <a:ext cx="0" cy="0"/>
          <a:chOff x="0" y="0"/>
          <a:chExt cx="0" cy="0"/>
        </a:xfrm>
      </p:grpSpPr>
      <p:sp>
        <p:nvSpPr>
          <p:cNvPr id="23" name="Google Shape;23;p4"/>
          <p:cNvSpPr txBox="1"/>
          <p:nvPr/>
        </p:nvSpPr>
        <p:spPr>
          <a:xfrm>
            <a:off x="-12850" y="0"/>
            <a:ext cx="2417700" cy="874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FFFF"/>
                </a:solidFill>
              </a:rPr>
              <a:t>Movie</a:t>
            </a:r>
            <a:endParaRPr sz="6000">
              <a:solidFill>
                <a:srgbClr val="FFFFFF"/>
              </a:solidFill>
            </a:endParaRPr>
          </a:p>
        </p:txBody>
      </p:sp>
      <p:sp>
        <p:nvSpPr>
          <p:cNvPr id="24" name="Google Shape;24;p4"/>
          <p:cNvSpPr txBox="1"/>
          <p:nvPr/>
        </p:nvSpPr>
        <p:spPr>
          <a:xfrm>
            <a:off x="2556400" y="-39925"/>
            <a:ext cx="12783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Student</a:t>
            </a:r>
            <a:endParaRPr>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pular Opinion"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a:off x="0" y="15050"/>
            <a:ext cx="2469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244400" y="984633"/>
            <a:ext cx="2034300" cy="2188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FFFFFF"/>
              </a:buClr>
              <a:buSzPts val="3600"/>
              <a:buChar char="●"/>
              <a:defRPr sz="3600">
                <a:solidFill>
                  <a:srgbClr val="FFFFFF"/>
                </a:solidFill>
              </a:defRPr>
            </a:lvl1pPr>
            <a:lvl2pPr lvl="1" rtl="0" algn="ctr">
              <a:spcBef>
                <a:spcPts val="0"/>
              </a:spcBef>
              <a:spcAft>
                <a:spcPts val="0"/>
              </a:spcAft>
              <a:buClr>
                <a:schemeClr val="dk1"/>
              </a:buClr>
              <a:buSzPts val="3600"/>
              <a:buChar char="○"/>
              <a:defRPr sz="3600">
                <a:solidFill>
                  <a:schemeClr val="dk1"/>
                </a:solidFill>
              </a:defRPr>
            </a:lvl2pPr>
            <a:lvl3pPr lvl="2" rtl="0" algn="ctr">
              <a:spcBef>
                <a:spcPts val="0"/>
              </a:spcBef>
              <a:spcAft>
                <a:spcPts val="0"/>
              </a:spcAft>
              <a:buClr>
                <a:schemeClr val="dk1"/>
              </a:buClr>
              <a:buSzPts val="3600"/>
              <a:buChar char="■"/>
              <a:defRPr sz="3600">
                <a:solidFill>
                  <a:schemeClr val="dk1"/>
                </a:solidFill>
              </a:defRPr>
            </a:lvl3pPr>
            <a:lvl4pPr lvl="3" rtl="0" algn="ctr">
              <a:spcBef>
                <a:spcPts val="0"/>
              </a:spcBef>
              <a:spcAft>
                <a:spcPts val="0"/>
              </a:spcAft>
              <a:buClr>
                <a:schemeClr val="dk1"/>
              </a:buClr>
              <a:buSzPts val="3600"/>
              <a:buChar char="●"/>
              <a:defRPr sz="3600">
                <a:solidFill>
                  <a:schemeClr val="dk1"/>
                </a:solidFill>
              </a:defRPr>
            </a:lvl4pPr>
            <a:lvl5pPr lvl="4" rtl="0" algn="ctr">
              <a:spcBef>
                <a:spcPts val="0"/>
              </a:spcBef>
              <a:spcAft>
                <a:spcPts val="0"/>
              </a:spcAft>
              <a:buClr>
                <a:schemeClr val="dk1"/>
              </a:buClr>
              <a:buSzPts val="3600"/>
              <a:buChar char="○"/>
              <a:defRPr sz="3600">
                <a:solidFill>
                  <a:schemeClr val="dk1"/>
                </a:solidFill>
              </a:defRPr>
            </a:lvl5pPr>
            <a:lvl6pPr lvl="5" rtl="0" algn="ctr">
              <a:spcBef>
                <a:spcPts val="0"/>
              </a:spcBef>
              <a:spcAft>
                <a:spcPts val="0"/>
              </a:spcAft>
              <a:buClr>
                <a:schemeClr val="dk1"/>
              </a:buClr>
              <a:buSzPts val="3600"/>
              <a:buChar char="■"/>
              <a:defRPr sz="3600">
                <a:solidFill>
                  <a:schemeClr val="dk1"/>
                </a:solidFill>
              </a:defRPr>
            </a:lvl6pPr>
            <a:lvl7pPr lvl="6" rtl="0" algn="ctr">
              <a:spcBef>
                <a:spcPts val="0"/>
              </a:spcBef>
              <a:spcAft>
                <a:spcPts val="0"/>
              </a:spcAft>
              <a:buClr>
                <a:schemeClr val="dk1"/>
              </a:buClr>
              <a:buSzPts val="3600"/>
              <a:buChar char="●"/>
              <a:defRPr sz="3600">
                <a:solidFill>
                  <a:schemeClr val="dk1"/>
                </a:solidFill>
              </a:defRPr>
            </a:lvl7pPr>
            <a:lvl8pPr lvl="7" rtl="0" algn="ctr">
              <a:spcBef>
                <a:spcPts val="0"/>
              </a:spcBef>
              <a:spcAft>
                <a:spcPts val="0"/>
              </a:spcAft>
              <a:buClr>
                <a:schemeClr val="dk1"/>
              </a:buClr>
              <a:buSzPts val="3600"/>
              <a:buChar char="○"/>
              <a:defRPr sz="3600">
                <a:solidFill>
                  <a:schemeClr val="dk1"/>
                </a:solidFill>
              </a:defRPr>
            </a:lvl8pPr>
            <a:lvl9pPr lvl="8" rtl="0" algn="ctr">
              <a:spcBef>
                <a:spcPts val="0"/>
              </a:spcBef>
              <a:spcAft>
                <a:spcPts val="0"/>
              </a:spcAft>
              <a:buClr>
                <a:schemeClr val="dk1"/>
              </a:buClr>
              <a:buSzPts val="3600"/>
              <a:buChar char="■"/>
              <a:defRPr sz="3600">
                <a:solidFill>
                  <a:schemeClr val="dk1"/>
                </a:solidFill>
              </a:defRPr>
            </a:lvl9pPr>
          </a:lstStyle>
          <a:p/>
        </p:txBody>
      </p:sp>
      <p:sp>
        <p:nvSpPr>
          <p:cNvPr id="28" name="Google Shape;28;p5"/>
          <p:cNvSpPr txBox="1"/>
          <p:nvPr>
            <p:ph idx="1" type="subTitle"/>
          </p:nvPr>
        </p:nvSpPr>
        <p:spPr>
          <a:xfrm>
            <a:off x="244375" y="3192525"/>
            <a:ext cx="2034300" cy="1345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 name="Google Shape;29;p5"/>
          <p:cNvSpPr txBox="1"/>
          <p:nvPr>
            <p:ph idx="2" type="body"/>
          </p:nvPr>
        </p:nvSpPr>
        <p:spPr>
          <a:xfrm>
            <a:off x="2726475" y="273525"/>
            <a:ext cx="6263100" cy="42645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Clr>
                <a:schemeClr val="dk1"/>
              </a:buClr>
              <a:buSzPts val="14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30" name="Google Shape;30;p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
        <p:nvSpPr>
          <p:cNvPr id="31" name="Google Shape;31;p5"/>
          <p:cNvSpPr txBox="1"/>
          <p:nvPr/>
        </p:nvSpPr>
        <p:spPr>
          <a:xfrm>
            <a:off x="2610725" y="4776200"/>
            <a:ext cx="5503500" cy="2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Student </a:t>
            </a:r>
            <a:endParaRPr>
              <a:solidFill>
                <a:srgbClr val="666666"/>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fographic" type="titleOnly">
  <p:cSld name="TITLE_ONLY">
    <p:spTree>
      <p:nvGrpSpPr>
        <p:cNvPr id="32" name="Shape 32"/>
        <p:cNvGrpSpPr/>
        <p:nvPr/>
      </p:nvGrpSpPr>
      <p:grpSpPr>
        <a:xfrm>
          <a:off x="0" y="0"/>
          <a:ext cx="0" cy="0"/>
          <a:chOff x="0" y="0"/>
          <a:chExt cx="0" cy="0"/>
        </a:xfrm>
      </p:grpSpPr>
      <p:sp>
        <p:nvSpPr>
          <p:cNvPr id="33" name="Google Shape;33;p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4" name="Google Shape;34;p6"/>
          <p:cNvSpPr txBox="1"/>
          <p:nvPr/>
        </p:nvSpPr>
        <p:spPr>
          <a:xfrm>
            <a:off x="-12850" y="0"/>
            <a:ext cx="4629900" cy="874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FFFF"/>
                </a:solidFill>
              </a:rPr>
              <a:t>InfoGraphic</a:t>
            </a:r>
            <a:endParaRPr sz="6000">
              <a:solidFill>
                <a:srgbClr val="FFFFFF"/>
              </a:solidFill>
            </a:endParaRPr>
          </a:p>
        </p:txBody>
      </p:sp>
      <p:sp>
        <p:nvSpPr>
          <p:cNvPr id="35" name="Google Shape;35;p6"/>
          <p:cNvSpPr txBox="1"/>
          <p:nvPr/>
        </p:nvSpPr>
        <p:spPr>
          <a:xfrm>
            <a:off x="4784200" y="141475"/>
            <a:ext cx="1671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Student</a:t>
            </a:r>
            <a:endParaRPr>
              <a:solidFill>
                <a:srgbClr val="666666"/>
              </a:solidFill>
            </a:endParaRPr>
          </a:p>
        </p:txBody>
      </p:sp>
      <p:sp>
        <p:nvSpPr>
          <p:cNvPr id="36" name="Google Shape;36;p6"/>
          <p:cNvSpPr txBox="1"/>
          <p:nvPr/>
        </p:nvSpPr>
        <p:spPr>
          <a:xfrm>
            <a:off x="128600" y="990275"/>
            <a:ext cx="1723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Source</a:t>
            </a:r>
            <a:endParaRPr>
              <a:solidFill>
                <a:srgbClr val="99999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7" name="Shape 37"/>
        <p:cNvGrpSpPr/>
        <p:nvPr/>
      </p:nvGrpSpPr>
      <p:grpSpPr>
        <a:xfrm>
          <a:off x="0" y="0"/>
          <a:ext cx="0" cy="0"/>
          <a:chOff x="0" y="0"/>
          <a:chExt cx="0" cy="0"/>
        </a:xfrm>
      </p:grpSpPr>
      <p:cxnSp>
        <p:nvCxnSpPr>
          <p:cNvPr id="38" name="Google Shape;38;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9" name="Google Shape;39;p7"/>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40" name="Google Shape;40;p7"/>
          <p:cNvSpPr txBox="1"/>
          <p:nvPr>
            <p:ph idx="1" type="body"/>
          </p:nvPr>
        </p:nvSpPr>
        <p:spPr>
          <a:xfrm>
            <a:off x="319500" y="1846804"/>
            <a:ext cx="2808000" cy="28062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2" name="Shape 42"/>
        <p:cNvGrpSpPr/>
        <p:nvPr/>
      </p:nvGrpSpPr>
      <p:grpSpPr>
        <a:xfrm>
          <a:off x="0" y="0"/>
          <a:ext cx="0" cy="0"/>
          <a:chOff x="0" y="0"/>
          <a:chExt cx="0" cy="0"/>
        </a:xfrm>
      </p:grpSpPr>
      <p:cxnSp>
        <p:nvCxnSpPr>
          <p:cNvPr id="43" name="Google Shape;43;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8"/>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4800"/>
              <a:buChar char="●"/>
              <a:defRPr sz="4800">
                <a:solidFill>
                  <a:schemeClr val="lt1"/>
                </a:solidFill>
              </a:defRPr>
            </a:lvl1pPr>
            <a:lvl2pPr lvl="1">
              <a:spcBef>
                <a:spcPts val="0"/>
              </a:spcBef>
              <a:spcAft>
                <a:spcPts val="0"/>
              </a:spcAft>
              <a:buClr>
                <a:schemeClr val="lt1"/>
              </a:buClr>
              <a:buSzPts val="4800"/>
              <a:buChar char="○"/>
              <a:defRPr sz="4800">
                <a:solidFill>
                  <a:schemeClr val="lt1"/>
                </a:solidFill>
              </a:defRPr>
            </a:lvl2pPr>
            <a:lvl3pPr lvl="2">
              <a:spcBef>
                <a:spcPts val="0"/>
              </a:spcBef>
              <a:spcAft>
                <a:spcPts val="0"/>
              </a:spcAft>
              <a:buClr>
                <a:schemeClr val="lt1"/>
              </a:buClr>
              <a:buSzPts val="4800"/>
              <a:buChar char="■"/>
              <a:defRPr sz="4800">
                <a:solidFill>
                  <a:schemeClr val="lt1"/>
                </a:solidFill>
              </a:defRPr>
            </a:lvl3pPr>
            <a:lvl4pPr lvl="3">
              <a:spcBef>
                <a:spcPts val="0"/>
              </a:spcBef>
              <a:spcAft>
                <a:spcPts val="0"/>
              </a:spcAft>
              <a:buClr>
                <a:schemeClr val="lt1"/>
              </a:buClr>
              <a:buSzPts val="4800"/>
              <a:buChar char="●"/>
              <a:defRPr sz="4800">
                <a:solidFill>
                  <a:schemeClr val="lt1"/>
                </a:solidFill>
              </a:defRPr>
            </a:lvl4pPr>
            <a:lvl5pPr lvl="4">
              <a:spcBef>
                <a:spcPts val="0"/>
              </a:spcBef>
              <a:spcAft>
                <a:spcPts val="0"/>
              </a:spcAft>
              <a:buClr>
                <a:schemeClr val="lt1"/>
              </a:buClr>
              <a:buSzPts val="4800"/>
              <a:buChar char="○"/>
              <a:defRPr sz="4800">
                <a:solidFill>
                  <a:schemeClr val="lt1"/>
                </a:solidFill>
              </a:defRPr>
            </a:lvl5pPr>
            <a:lvl6pPr lvl="5">
              <a:spcBef>
                <a:spcPts val="0"/>
              </a:spcBef>
              <a:spcAft>
                <a:spcPts val="0"/>
              </a:spcAft>
              <a:buClr>
                <a:schemeClr val="lt1"/>
              </a:buClr>
              <a:buSzPts val="4800"/>
              <a:buChar char="■"/>
              <a:defRPr sz="4800">
                <a:solidFill>
                  <a:schemeClr val="lt1"/>
                </a:solidFill>
              </a:defRPr>
            </a:lvl6pPr>
            <a:lvl7pPr lvl="6">
              <a:spcBef>
                <a:spcPts val="0"/>
              </a:spcBef>
              <a:spcAft>
                <a:spcPts val="0"/>
              </a:spcAft>
              <a:buClr>
                <a:schemeClr val="lt1"/>
              </a:buClr>
              <a:buSzPts val="4800"/>
              <a:buChar char="●"/>
              <a:defRPr sz="4800">
                <a:solidFill>
                  <a:schemeClr val="lt1"/>
                </a:solidFill>
              </a:defRPr>
            </a:lvl7pPr>
            <a:lvl8pPr lvl="7">
              <a:spcBef>
                <a:spcPts val="0"/>
              </a:spcBef>
              <a:spcAft>
                <a:spcPts val="0"/>
              </a:spcAft>
              <a:buClr>
                <a:schemeClr val="lt1"/>
              </a:buClr>
              <a:buSzPts val="4800"/>
              <a:buChar char="○"/>
              <a:defRPr sz="4800">
                <a:solidFill>
                  <a:schemeClr val="lt1"/>
                </a:solidFill>
              </a:defRPr>
            </a:lvl8pPr>
            <a:lvl9pPr lvl="8">
              <a:spcBef>
                <a:spcPts val="0"/>
              </a:spcBef>
              <a:spcAft>
                <a:spcPts val="0"/>
              </a:spcAft>
              <a:buClr>
                <a:schemeClr val="lt1"/>
              </a:buClr>
              <a:buSzPts val="4800"/>
              <a:buChar char="■"/>
              <a:defRPr sz="4800">
                <a:solidFill>
                  <a:schemeClr val="lt1"/>
                </a:solidFill>
              </a:defRPr>
            </a:lvl9pPr>
          </a:lstStyle>
          <a:p/>
        </p:txBody>
      </p:sp>
      <p:sp>
        <p:nvSpPr>
          <p:cNvPr id="45" name="Google Shape;45;p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rmal Study">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6674725" y="125"/>
            <a:ext cx="2469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6919125" y="1045908"/>
            <a:ext cx="2034300" cy="21882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rgbClr val="FFFFFF"/>
              </a:buClr>
              <a:buSzPts val="3600"/>
              <a:buChar char="●"/>
              <a:defRPr sz="3600">
                <a:solidFill>
                  <a:srgbClr val="FFFFFF"/>
                </a:solidFill>
              </a:defRPr>
            </a:lvl1pPr>
            <a:lvl2pPr lvl="1" algn="ctr">
              <a:spcBef>
                <a:spcPts val="0"/>
              </a:spcBef>
              <a:spcAft>
                <a:spcPts val="0"/>
              </a:spcAft>
              <a:buClr>
                <a:schemeClr val="dk1"/>
              </a:buClr>
              <a:buSzPts val="3600"/>
              <a:buChar char="○"/>
              <a:defRPr sz="3600">
                <a:solidFill>
                  <a:schemeClr val="dk1"/>
                </a:solidFill>
              </a:defRPr>
            </a:lvl2pPr>
            <a:lvl3pPr lvl="2" algn="ctr">
              <a:spcBef>
                <a:spcPts val="0"/>
              </a:spcBef>
              <a:spcAft>
                <a:spcPts val="0"/>
              </a:spcAft>
              <a:buClr>
                <a:schemeClr val="dk1"/>
              </a:buClr>
              <a:buSzPts val="3600"/>
              <a:buChar char="■"/>
              <a:defRPr sz="3600">
                <a:solidFill>
                  <a:schemeClr val="dk1"/>
                </a:solidFill>
              </a:defRPr>
            </a:lvl3pPr>
            <a:lvl4pPr lvl="3" algn="ctr">
              <a:spcBef>
                <a:spcPts val="0"/>
              </a:spcBef>
              <a:spcAft>
                <a:spcPts val="0"/>
              </a:spcAft>
              <a:buClr>
                <a:schemeClr val="dk1"/>
              </a:buClr>
              <a:buSzPts val="3600"/>
              <a:buChar char="●"/>
              <a:defRPr sz="3600">
                <a:solidFill>
                  <a:schemeClr val="dk1"/>
                </a:solidFill>
              </a:defRPr>
            </a:lvl4pPr>
            <a:lvl5pPr lvl="4" algn="ctr">
              <a:spcBef>
                <a:spcPts val="0"/>
              </a:spcBef>
              <a:spcAft>
                <a:spcPts val="0"/>
              </a:spcAft>
              <a:buClr>
                <a:schemeClr val="dk1"/>
              </a:buClr>
              <a:buSzPts val="3600"/>
              <a:buChar char="○"/>
              <a:defRPr sz="3600">
                <a:solidFill>
                  <a:schemeClr val="dk1"/>
                </a:solidFill>
              </a:defRPr>
            </a:lvl5pPr>
            <a:lvl6pPr lvl="5" algn="ctr">
              <a:spcBef>
                <a:spcPts val="0"/>
              </a:spcBef>
              <a:spcAft>
                <a:spcPts val="0"/>
              </a:spcAft>
              <a:buClr>
                <a:schemeClr val="dk1"/>
              </a:buClr>
              <a:buSzPts val="3600"/>
              <a:buChar char="■"/>
              <a:defRPr sz="3600">
                <a:solidFill>
                  <a:schemeClr val="dk1"/>
                </a:solidFill>
              </a:defRPr>
            </a:lvl6pPr>
            <a:lvl7pPr lvl="6" algn="ctr">
              <a:spcBef>
                <a:spcPts val="0"/>
              </a:spcBef>
              <a:spcAft>
                <a:spcPts val="0"/>
              </a:spcAft>
              <a:buClr>
                <a:schemeClr val="dk1"/>
              </a:buClr>
              <a:buSzPts val="3600"/>
              <a:buChar char="●"/>
              <a:defRPr sz="3600">
                <a:solidFill>
                  <a:schemeClr val="dk1"/>
                </a:solidFill>
              </a:defRPr>
            </a:lvl7pPr>
            <a:lvl8pPr lvl="7" algn="ctr">
              <a:spcBef>
                <a:spcPts val="0"/>
              </a:spcBef>
              <a:spcAft>
                <a:spcPts val="0"/>
              </a:spcAft>
              <a:buClr>
                <a:schemeClr val="dk1"/>
              </a:buClr>
              <a:buSzPts val="3600"/>
              <a:buChar char="○"/>
              <a:defRPr sz="3600">
                <a:solidFill>
                  <a:schemeClr val="dk1"/>
                </a:solidFill>
              </a:defRPr>
            </a:lvl8pPr>
            <a:lvl9pPr lvl="8" algn="ctr">
              <a:spcBef>
                <a:spcPts val="0"/>
              </a:spcBef>
              <a:spcAft>
                <a:spcPts val="0"/>
              </a:spcAft>
              <a:buClr>
                <a:schemeClr val="dk1"/>
              </a:buClr>
              <a:buSzPts val="3600"/>
              <a:buChar char="■"/>
              <a:defRPr sz="3600">
                <a:solidFill>
                  <a:schemeClr val="dk1"/>
                </a:solidFill>
              </a:defRPr>
            </a:lvl9pPr>
          </a:lstStyle>
          <a:p/>
        </p:txBody>
      </p:sp>
      <p:sp>
        <p:nvSpPr>
          <p:cNvPr id="49" name="Google Shape;49;p9"/>
          <p:cNvSpPr txBox="1"/>
          <p:nvPr>
            <p:ph idx="1" type="subTitle"/>
          </p:nvPr>
        </p:nvSpPr>
        <p:spPr>
          <a:xfrm>
            <a:off x="6919100" y="3253800"/>
            <a:ext cx="2034300" cy="134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296750" y="298150"/>
            <a:ext cx="3837000" cy="42645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Clr>
                <a:schemeClr val="dk1"/>
              </a:buClr>
              <a:buSzPts val="14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51" name="Google Shape;51;p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
        <p:nvSpPr>
          <p:cNvPr id="52" name="Google Shape;52;p9"/>
          <p:cNvSpPr txBox="1"/>
          <p:nvPr/>
        </p:nvSpPr>
        <p:spPr>
          <a:xfrm>
            <a:off x="5284800" y="4776200"/>
            <a:ext cx="2829300" cy="2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Student </a:t>
            </a:r>
            <a:endParaRPr>
              <a:solidFill>
                <a:srgbClr val="666666"/>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cxnSp>
        <p:nvCxnSpPr>
          <p:cNvPr id="54" name="Google Shape;54;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5" name="Google Shape;55;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6" name="Google Shape;56;p10"/>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
        <p:nvSpPr>
          <p:cNvPr id="57" name="Google Shape;57;p1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88" name="Shape 8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hyperlink" Target="http://www.spiegel.de/wirtschaft/unternehmen/volkswagen-dutzende-manager-in-vw-skandal-verwickelt-a-1057741.html" TargetMode="External"/><Relationship Id="rId4" Type="http://schemas.openxmlformats.org/officeDocument/2006/relationships/hyperlink" Target="http://thenewdaily.com.au/news/world/2016/01/23/vws-cheating-software-open-secret/" TargetMode="External"/><Relationship Id="rId5" Type="http://schemas.openxmlformats.org/officeDocument/2006/relationships/hyperlink" Target="https://arstechnica.com/cars/2016/02/volkswagen-ceo-may-have-known-about-defeat-device-scandal-in-2014/" TargetMode="External"/><Relationship Id="rId6" Type="http://schemas.openxmlformats.org/officeDocument/2006/relationships/hyperlink" Target="https://arstechnica.com/cars/2016/03/volkswagen-says-ceo-was-in-fact-briefed-about-emissions-issues-in-2014/" TargetMode="External"/><Relationship Id="rId7" Type="http://schemas.openxmlformats.org/officeDocument/2006/relationships/hyperlink" Target="https://arstechnica.com/tech-policy/2015/10/volkswagen-pulls-2016-diesel-lineup-from-us-market/?comments=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hyperlink" Target="http://spectrum.ieee.org/cars-that-think/at-work/education/vw-scandal-shocking-but-not-surprising-ethicists-say" TargetMode="External"/><Relationship Id="rId4" Type="http://schemas.openxmlformats.org/officeDocument/2006/relationships/hyperlink" Target="http://blog.caranddriver.com/everything-you-need-to-know-about-the-vw-diesel-emissions-scandal/" TargetMode="External"/><Relationship Id="rId5" Type="http://schemas.openxmlformats.org/officeDocument/2006/relationships/hyperlink" Target="http://www.vsb.org/pro-guidelines/index.php/rules/preamble/" TargetMode="External"/><Relationship Id="rId6" Type="http://schemas.openxmlformats.org/officeDocument/2006/relationships/hyperlink" Target="https://www.wsj.com/articles/volkswagen-emissions-problem-exposed-by-routine-university-research-1443023854" TargetMode="External"/><Relationship Id="rId7" Type="http://schemas.openxmlformats.org/officeDocument/2006/relationships/hyperlink" Target="https://www.fueleconomy.gov/feg/how_tested.shtml" TargetMode="External"/><Relationship Id="rId8" Type="http://schemas.openxmlformats.org/officeDocument/2006/relationships/hyperlink" Target="http://www.reuters.com/article/usa-volkswagen-idUSL1N11R17F2015092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hyperlink" Target="https://www.epa.gov/laws-regulations/summary-clean-air-act" TargetMode="External"/><Relationship Id="rId4" Type="http://schemas.openxmlformats.org/officeDocument/2006/relationships/hyperlink" Target="http://jalopnik.com/volkswagen-will-not-fire-its-employees-for-whistleblowi-1742176416" TargetMode="External"/><Relationship Id="rId5" Type="http://schemas.openxmlformats.org/officeDocument/2006/relationships/hyperlink" Target="http://uk.reuters.com/article/us-volkswagen-emissions-epa-idUKKBN14V1T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hyperlink" Target="http://oregonstate.instructure.com/" TargetMode="External"/><Relationship Id="rId4" Type="http://schemas.openxmlformats.org/officeDocument/2006/relationships/hyperlink" Target="http://people.oregonstate.edu/~vanlondp/cs391/writing.php" TargetMode="External"/><Relationship Id="rId5" Type="http://schemas.openxmlformats.org/officeDocument/2006/relationships/hyperlink" Target="http://people.oregonstate.edu/~vanlondp/cs391/research.ph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hyperlink" Target="http://uk.reuters.com/article/us-volkswagen-emissions-epa-idUKKBN14V1T0" TargetMode="External"/><Relationship Id="rId4" Type="http://schemas.openxmlformats.org/officeDocument/2006/relationships/hyperlink" Target="http://www.reuters.com/article/usa-volkswagen-idUSL1N11R17F2015092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hyperlink" Target="https://www.epa.gov/laws-regulations/summary-clean-air-act" TargetMode="External"/><Relationship Id="rId4" Type="http://schemas.openxmlformats.org/officeDocument/2006/relationships/hyperlink" Target="https://www.nytimes.com/2015/10/05/business/engine-shortfall-pushed-volkswagen-to-evade-emissions-testing.html" TargetMode="External"/><Relationship Id="rId5" Type="http://schemas.openxmlformats.org/officeDocument/2006/relationships/hyperlink" Target="http://www.spiegel.de/wirtschaft/unternehmen/volkswagen-dutzende-manager-in-vw-skandal-verwickelt-a-1057741.html" TargetMode="External"/><Relationship Id="rId6" Type="http://schemas.openxmlformats.org/officeDocument/2006/relationships/hyperlink" Target="https://arstechnica.com/tech-policy/2015/10/volkswagen-pulls-2016-diesel-lineup-from-us-market/?comments=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hyperlink" Target="https://www.epa.gov/laws-regulations/summary-clean-air-act" TargetMode="External"/><Relationship Id="rId4" Type="http://schemas.openxmlformats.org/officeDocument/2006/relationships/hyperlink" Target="https://www.epa.gov/vw/learn-about-volkswagen-violations#timeline" TargetMode="External"/><Relationship Id="rId5" Type="http://schemas.openxmlformats.org/officeDocument/2006/relationships/hyperlink" Target="http://www.reuters.com/article/usa-volkswagen-idUSL1N11R17F2015092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hyperlink" Target="https://www.wsj.com/articles/volkswagen-emissions-problem-exposed-by-routine-university-research-1443023854" TargetMode="External"/><Relationship Id="rId4" Type="http://schemas.openxmlformats.org/officeDocument/2006/relationships/hyperlink" Target="https://www.fueleconomy.gov/feg/how_tested.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hyperlink" Target="https://www.nytimes.com/2016/04/22/business/international/volkswagen-emissions-settlement.html?_r=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hyperlink" Target="http://jalopnik.com/volkswagen-will-not-fire-its-employees-for-whistleblowi-174217641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ctrTitle"/>
          </p:nvPr>
        </p:nvSpPr>
        <p:spPr>
          <a:xfrm>
            <a:off x="2371725" y="630225"/>
            <a:ext cx="6331500" cy="331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t>Case:	 </a:t>
            </a:r>
            <a:r>
              <a:rPr lang="en" sz="4400"/>
              <a:t>Volkswagen</a:t>
            </a:r>
            <a:r>
              <a:rPr lang="en" sz="4400"/>
              <a:t> Secret Software</a:t>
            </a:r>
            <a:endParaRPr sz="4400">
              <a:latin typeface="Lato"/>
              <a:ea typeface="Lato"/>
              <a:cs typeface="Lato"/>
              <a:sym typeface="Lato"/>
            </a:endParaRPr>
          </a:p>
        </p:txBody>
      </p:sp>
      <p:sp>
        <p:nvSpPr>
          <p:cNvPr id="167" name="Google Shape;167;p25"/>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Nicholas Skinner</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4"/>
          <p:cNvSpPr txBox="1"/>
          <p:nvPr/>
        </p:nvSpPr>
        <p:spPr>
          <a:xfrm>
            <a:off x="460400" y="178825"/>
            <a:ext cx="8244600" cy="6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9900"/>
                </a:solidFill>
                <a:latin typeface="Lato"/>
                <a:ea typeface="Lato"/>
                <a:cs typeface="Lato"/>
                <a:sym typeface="Lato"/>
              </a:rPr>
              <a:t>And the blame goes to...</a:t>
            </a:r>
            <a:endParaRPr sz="3000">
              <a:solidFill>
                <a:srgbClr val="FF9900"/>
              </a:solidFill>
              <a:latin typeface="Lato"/>
              <a:ea typeface="Lato"/>
              <a:cs typeface="Lato"/>
              <a:sym typeface="Lato"/>
            </a:endParaRPr>
          </a:p>
        </p:txBody>
      </p:sp>
      <p:graphicFrame>
        <p:nvGraphicFramePr>
          <p:cNvPr id="247" name="Google Shape;247;p34"/>
          <p:cNvGraphicFramePr/>
          <p:nvPr/>
        </p:nvGraphicFramePr>
        <p:xfrm>
          <a:off x="422475" y="954100"/>
          <a:ext cx="3000000" cy="3000000"/>
        </p:xfrm>
        <a:graphic>
          <a:graphicData uri="http://schemas.openxmlformats.org/drawingml/2006/table">
            <a:tbl>
              <a:tblPr>
                <a:noFill/>
                <a:tableStyleId>{98847E9D-02C0-4E41-BD63-3757D0E5E8E7}</a:tableStyleId>
              </a:tblPr>
              <a:tblGrid>
                <a:gridCol w="2082800"/>
                <a:gridCol w="2082800"/>
                <a:gridCol w="2082800"/>
                <a:gridCol w="2082800"/>
              </a:tblGrid>
              <a:tr h="4153050">
                <a:tc>
                  <a:txBody>
                    <a:bodyPr/>
                    <a:lstStyle/>
                    <a:p>
                      <a:pPr indent="0" lvl="0" marL="0" rtl="0" algn="ctr">
                        <a:spcBef>
                          <a:spcPts val="0"/>
                        </a:spcBef>
                        <a:spcAft>
                          <a:spcPts val="0"/>
                        </a:spcAft>
                        <a:buNone/>
                      </a:pPr>
                      <a:r>
                        <a:rPr lang="en" sz="2000">
                          <a:solidFill>
                            <a:schemeClr val="accent5"/>
                          </a:solidFill>
                          <a:latin typeface="Lato"/>
                          <a:ea typeface="Lato"/>
                          <a:cs typeface="Lato"/>
                          <a:sym typeface="Lato"/>
                        </a:rPr>
                        <a:t>Executive Team</a:t>
                      </a:r>
                      <a:br>
                        <a:rPr lang="en" sz="3000">
                          <a:solidFill>
                            <a:schemeClr val="accent5"/>
                          </a:solidFill>
                          <a:latin typeface="Lato"/>
                          <a:ea typeface="Lato"/>
                          <a:cs typeface="Lato"/>
                          <a:sym typeface="Lato"/>
                        </a:rPr>
                      </a:br>
                      <a:r>
                        <a:rPr lang="en" sz="3000">
                          <a:solidFill>
                            <a:schemeClr val="accent5"/>
                          </a:solidFill>
                          <a:latin typeface="Lato"/>
                          <a:ea typeface="Lato"/>
                          <a:cs typeface="Lato"/>
                          <a:sym typeface="Lato"/>
                        </a:rPr>
                        <a:t>50</a:t>
                      </a:r>
                      <a:r>
                        <a:rPr lang="en" sz="3000">
                          <a:solidFill>
                            <a:schemeClr val="accent5"/>
                          </a:solidFill>
                          <a:latin typeface="Lato"/>
                          <a:ea typeface="Lato"/>
                          <a:cs typeface="Lato"/>
                          <a:sym typeface="Lato"/>
                        </a:rPr>
                        <a:t>%</a:t>
                      </a:r>
                      <a:endParaRPr sz="3000">
                        <a:solidFill>
                          <a:schemeClr val="accent5"/>
                        </a:solidFill>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Because…</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Kantianism, It's one thing to not know about these changes and accidentally let them happen, it's another thing entirely when one is seeking for a way to game the system and deceive the testing department, and the consumer. They managed to treat the customer as a means to an end, instead of treating with humanity, violating the ethical structure of Kantianism.</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2000">
                          <a:solidFill>
                            <a:schemeClr val="accent5"/>
                          </a:solidFill>
                          <a:latin typeface="Lato"/>
                          <a:ea typeface="Lato"/>
                          <a:cs typeface="Lato"/>
                          <a:sym typeface="Lato"/>
                        </a:rPr>
                        <a:t>In house Programmers</a:t>
                      </a:r>
                      <a:br>
                        <a:rPr lang="en" sz="3000">
                          <a:solidFill>
                            <a:schemeClr val="accent5"/>
                          </a:solidFill>
                          <a:latin typeface="Lato"/>
                          <a:ea typeface="Lato"/>
                          <a:cs typeface="Lato"/>
                          <a:sym typeface="Lato"/>
                        </a:rPr>
                      </a:br>
                      <a:r>
                        <a:rPr lang="en" sz="3000">
                          <a:solidFill>
                            <a:schemeClr val="accent5"/>
                          </a:solidFill>
                          <a:latin typeface="Lato"/>
                          <a:ea typeface="Lato"/>
                          <a:cs typeface="Lato"/>
                          <a:sym typeface="Lato"/>
                        </a:rPr>
                        <a:t>30%</a:t>
                      </a:r>
                      <a:endParaRPr sz="3000">
                        <a:solidFill>
                          <a:schemeClr val="accent5"/>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200">
                          <a:solidFill>
                            <a:schemeClr val="dk2"/>
                          </a:solidFill>
                          <a:latin typeface="Lato"/>
                          <a:ea typeface="Lato"/>
                          <a:cs typeface="Lato"/>
                          <a:sym typeface="Lato"/>
                        </a:rPr>
                        <a:t>Because…</a:t>
                      </a:r>
                      <a:endParaRPr sz="12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200">
                          <a:solidFill>
                            <a:schemeClr val="dk2"/>
                          </a:solidFill>
                          <a:latin typeface="Lato"/>
                          <a:ea typeface="Lato"/>
                          <a:cs typeface="Lato"/>
                          <a:sym typeface="Lato"/>
                        </a:rPr>
                        <a:t>While it is very unethical to develop a device to game the established system, the engineers are not the ones who had final say on the implementation of the device inside of the vehicles that they were going to sell.</a:t>
                      </a:r>
                      <a:endParaRPr sz="1200">
                        <a:solidFill>
                          <a:schemeClr val="dk2"/>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2000">
                          <a:solidFill>
                            <a:schemeClr val="accent5"/>
                          </a:solidFill>
                          <a:latin typeface="Lato"/>
                          <a:ea typeface="Lato"/>
                          <a:cs typeface="Lato"/>
                          <a:sym typeface="Lato"/>
                        </a:rPr>
                        <a:t>Consultants or Governing Organizations</a:t>
                      </a:r>
                      <a:endParaRPr sz="2000">
                        <a:solidFill>
                          <a:schemeClr val="accent5"/>
                        </a:solidFill>
                        <a:latin typeface="Lato"/>
                        <a:ea typeface="Lato"/>
                        <a:cs typeface="Lato"/>
                        <a:sym typeface="Lato"/>
                      </a:endParaRPr>
                    </a:p>
                    <a:p>
                      <a:pPr indent="0" lvl="0" marL="0" rtl="0" algn="ctr">
                        <a:spcBef>
                          <a:spcPts val="0"/>
                        </a:spcBef>
                        <a:spcAft>
                          <a:spcPts val="0"/>
                        </a:spcAft>
                        <a:buNone/>
                      </a:pPr>
                      <a:r>
                        <a:rPr lang="en" sz="3000">
                          <a:solidFill>
                            <a:schemeClr val="accent5"/>
                          </a:solidFill>
                          <a:latin typeface="Lato"/>
                          <a:ea typeface="Lato"/>
                          <a:cs typeface="Lato"/>
                          <a:sym typeface="Lato"/>
                        </a:rPr>
                        <a:t>20</a:t>
                      </a:r>
                      <a:r>
                        <a:rPr lang="en" sz="3000">
                          <a:solidFill>
                            <a:schemeClr val="accent5"/>
                          </a:solidFill>
                          <a:latin typeface="Lato"/>
                          <a:ea typeface="Lato"/>
                          <a:cs typeface="Lato"/>
                          <a:sym typeface="Lato"/>
                        </a:rPr>
                        <a:t>%</a:t>
                      </a:r>
                      <a:endParaRPr sz="2000">
                        <a:solidFill>
                          <a:schemeClr val="accent5"/>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200">
                          <a:solidFill>
                            <a:schemeClr val="dk2"/>
                          </a:solidFill>
                          <a:latin typeface="Lato"/>
                          <a:ea typeface="Lato"/>
                          <a:cs typeface="Lato"/>
                          <a:sym typeface="Lato"/>
                        </a:rPr>
                        <a:t>Because…</a:t>
                      </a:r>
                      <a:endParaRPr sz="12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200">
                          <a:solidFill>
                            <a:schemeClr val="dk2"/>
                          </a:solidFill>
                          <a:latin typeface="Lato"/>
                          <a:ea typeface="Lato"/>
                          <a:cs typeface="Lato"/>
                          <a:sym typeface="Lato"/>
                        </a:rPr>
                        <a:t>While there are testing regiments, there's nothing in place to display the car’s actual performance while being used, this relies on more Kantianism, some sort of mutual trust with the vehicle companies that they won't do anything to game the process. </a:t>
                      </a:r>
                      <a:endParaRPr sz="1200">
                        <a:solidFill>
                          <a:schemeClr val="dk2"/>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2000">
                          <a:solidFill>
                            <a:schemeClr val="accent5"/>
                          </a:solidFill>
                          <a:latin typeface="Lato"/>
                          <a:ea typeface="Lato"/>
                          <a:cs typeface="Lato"/>
                          <a:sym typeface="Lato"/>
                        </a:rPr>
                        <a:t>Victims</a:t>
                      </a:r>
                      <a:br>
                        <a:rPr lang="en" sz="3000">
                          <a:solidFill>
                            <a:schemeClr val="accent5"/>
                          </a:solidFill>
                          <a:latin typeface="Lato"/>
                          <a:ea typeface="Lato"/>
                          <a:cs typeface="Lato"/>
                          <a:sym typeface="Lato"/>
                        </a:rPr>
                      </a:br>
                      <a:r>
                        <a:rPr lang="en" sz="3000">
                          <a:solidFill>
                            <a:schemeClr val="accent5"/>
                          </a:solidFill>
                          <a:latin typeface="Lato"/>
                          <a:ea typeface="Lato"/>
                          <a:cs typeface="Lato"/>
                          <a:sym typeface="Lato"/>
                        </a:rPr>
                        <a:t>0%</a:t>
                      </a:r>
                      <a:endParaRPr sz="3000">
                        <a:solidFill>
                          <a:schemeClr val="accent5"/>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200">
                          <a:solidFill>
                            <a:schemeClr val="dk2"/>
                          </a:solidFill>
                          <a:latin typeface="Lato"/>
                          <a:ea typeface="Lato"/>
                          <a:cs typeface="Lato"/>
                          <a:sym typeface="Lato"/>
                        </a:rPr>
                        <a:t>Because…</a:t>
                      </a:r>
                      <a:endParaRPr sz="12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200">
                          <a:solidFill>
                            <a:schemeClr val="dk2"/>
                          </a:solidFill>
                          <a:latin typeface="Lato"/>
                          <a:ea typeface="Lato"/>
                          <a:cs typeface="Lato"/>
                          <a:sym typeface="Lato"/>
                        </a:rPr>
                        <a:t>The information that the victims had access to was created by the EPA under false pretenses of Volkswagen having created a genuine product, The customers have somewhat of an implied Kantianism contract with the company, the company makes the vehicle and it is implied that the vehicle is the quality that is claimed. If there were sooner reports, some form of blame could be placed on the customer.</a:t>
                      </a:r>
                      <a:endParaRPr sz="1200">
                        <a:solidFill>
                          <a:schemeClr val="dk2"/>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5"/>
          <p:cNvSpPr txBox="1"/>
          <p:nvPr/>
        </p:nvSpPr>
        <p:spPr>
          <a:xfrm>
            <a:off x="0" y="424800"/>
            <a:ext cx="9144000" cy="46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Hawranek, Dietmar. "Abgasaffäre: Dutzende Manager in VW-Skandal Verwickelt." SPIEGEL ONLINE. SPIEGEL ONLINE, 14 Oct. 2015. Web. 20 Feb. 2017.</a:t>
            </a:r>
            <a:endParaRPr/>
          </a:p>
          <a:p>
            <a:pPr indent="0" lvl="0" marL="0" rtl="0" algn="l">
              <a:spcBef>
                <a:spcPts val="0"/>
              </a:spcBef>
              <a:spcAft>
                <a:spcPts val="0"/>
              </a:spcAft>
              <a:buNone/>
            </a:pPr>
            <a:r>
              <a:rPr lang="en" u="sng">
                <a:solidFill>
                  <a:schemeClr val="hlink"/>
                </a:solidFill>
                <a:hlinkClick r:id="rId3"/>
              </a:rPr>
              <a:t>http://www.spiegel.de/wirtschaft/unternehmen/volkswagen-dutzende-manager-in-vw-skandal-verwickelt-a-1057741.html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"VW Cheating Software Was an 'open Secret'." The New Daily. N.p., 22 Jan. 2016. Web. 20 Feb. 2017.</a:t>
            </a:r>
            <a:endParaRPr/>
          </a:p>
          <a:p>
            <a:pPr indent="0" lvl="0" marL="0" rtl="0" algn="l">
              <a:spcBef>
                <a:spcPts val="0"/>
              </a:spcBef>
              <a:spcAft>
                <a:spcPts val="0"/>
              </a:spcAft>
              <a:buNone/>
            </a:pPr>
            <a:r>
              <a:rPr lang="en" u="sng">
                <a:solidFill>
                  <a:schemeClr val="hlink"/>
                </a:solidFill>
                <a:hlinkClick r:id="rId4"/>
              </a:rPr>
              <a:t>http://thenewdaily.com.au/news/world/2016/01/23/vws-cheating-software-open-secret/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Geuss, Megan. "Volkswagen CEO May Have Known about Defeat Device Scandal in 2014." Ars Technica. N.p., 18 Feb. 2016. Web. 20 Feb. 2017.</a:t>
            </a:r>
            <a:endParaRPr/>
          </a:p>
          <a:p>
            <a:pPr indent="0" lvl="0" marL="0" rtl="0" algn="l">
              <a:spcBef>
                <a:spcPts val="0"/>
              </a:spcBef>
              <a:spcAft>
                <a:spcPts val="0"/>
              </a:spcAft>
              <a:buNone/>
            </a:pPr>
            <a:r>
              <a:rPr lang="en" u="sng">
                <a:solidFill>
                  <a:schemeClr val="hlink"/>
                </a:solidFill>
                <a:hlinkClick r:id="rId5"/>
              </a:rPr>
              <a:t>https://arstechnica.com/cars/2016/02/volkswagen-ceo-may-have-known-about-defeat-device-scandal-in-2014/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"Volkswagen Says CEO Was, in Fact, Briefed about Emissions Issues in 2014 - Ars Technica OpenForum." Volkswagen Says CEO Was, in Fact, Briefed about Emissions Issues in 2014 - Ars Technica OpenForum. N.p., n.d. Web. 20 Feb. 2017.</a:t>
            </a:r>
            <a:endParaRPr/>
          </a:p>
          <a:p>
            <a:pPr indent="0" lvl="0" marL="0" rtl="0" algn="l">
              <a:spcBef>
                <a:spcPts val="0"/>
              </a:spcBef>
              <a:spcAft>
                <a:spcPts val="0"/>
              </a:spcAft>
              <a:buNone/>
            </a:pPr>
            <a:r>
              <a:rPr lang="en" u="sng">
                <a:solidFill>
                  <a:schemeClr val="hlink"/>
                </a:solidFill>
                <a:hlinkClick r:id="rId6"/>
              </a:rPr>
              <a:t>https://arstechnica.com/cars/2016/03/volkswagen-says-ceo-was-in-fact-briefed-about-emissions-issues-in-2014/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Kravets, David. "VW Says Rogue Engineers, Not Executives, Responsible for Emissions Scandal." Ars Technica. N.p., 08 Oct. 2015. Web. 20 Feb. 2017.</a:t>
            </a:r>
            <a:endParaRPr/>
          </a:p>
          <a:p>
            <a:pPr indent="0" lvl="0" marL="0" rtl="0" algn="l">
              <a:spcBef>
                <a:spcPts val="0"/>
              </a:spcBef>
              <a:spcAft>
                <a:spcPts val="0"/>
              </a:spcAft>
              <a:buNone/>
            </a:pPr>
            <a:r>
              <a:rPr lang="en" u="sng">
                <a:solidFill>
                  <a:schemeClr val="hlink"/>
                </a:solidFill>
                <a:hlinkClick r:id="rId7"/>
              </a:rPr>
              <a:t>https://arstechnica.com/tech-policy/2015/10/volkswagen-pulls-2016-diesel-lineup-from-us-market/?comments=1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6"/>
          <p:cNvSpPr txBox="1"/>
          <p:nvPr/>
        </p:nvSpPr>
        <p:spPr>
          <a:xfrm>
            <a:off x="0" y="424800"/>
            <a:ext cx="9144000" cy="46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Patel, Prachi. "Engineers, Ethics, and the VW Scandal." IEEE Spectrum: Technology, Engineering, and Science News. N.p., 25 Sept. 2015. Web. 20 Feb. 2017.</a:t>
            </a:r>
            <a:endParaRPr>
              <a:solidFill>
                <a:schemeClr val="dk2"/>
              </a:solidFill>
            </a:endParaRPr>
          </a:p>
          <a:p>
            <a:pPr indent="0" lvl="0" marL="0" rtl="0" algn="l">
              <a:spcBef>
                <a:spcPts val="0"/>
              </a:spcBef>
              <a:spcAft>
                <a:spcPts val="0"/>
              </a:spcAft>
              <a:buNone/>
            </a:pPr>
            <a:r>
              <a:rPr lang="en" u="sng">
                <a:solidFill>
                  <a:schemeClr val="hlink"/>
                </a:solidFill>
                <a:hlinkClick r:id="rId3"/>
              </a:rPr>
              <a:t>http://spectrum.ieee.org/cars-that-think/at-work/education/vw-scandal-shocking-but-not-surprising-ethicists-say</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"Everything You Need to Know about the VW Diesel-Emissions Scandal." Car and Driver Blog Everything You Need to Know about the VW DieselEmissions Scandal Comments. N.p., n.d. Web. 20 Feb. 2017.</a:t>
            </a:r>
            <a:endParaRPr>
              <a:solidFill>
                <a:schemeClr val="dk2"/>
              </a:solidFill>
            </a:endParaRPr>
          </a:p>
          <a:p>
            <a:pPr indent="0" lvl="0" marL="0" rtl="0" algn="l">
              <a:spcBef>
                <a:spcPts val="0"/>
              </a:spcBef>
              <a:spcAft>
                <a:spcPts val="0"/>
              </a:spcAft>
              <a:buNone/>
            </a:pPr>
            <a:r>
              <a:rPr lang="en" u="sng">
                <a:solidFill>
                  <a:schemeClr val="hlink"/>
                </a:solidFill>
                <a:hlinkClick r:id="rId4"/>
              </a:rPr>
              <a:t>http://blog.caranddriver.com/everything-you-need-to-know-about-the-vw-diesel-emissions-scandal/</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"Professional Guidelines." Preamble: A Lawyer’s Responsibilities - Professional Guidelines and Rules of Conduct - Professional Guidelines. N.p., n.d. Web. 20 Feb. 2017.</a:t>
            </a:r>
            <a:endParaRPr>
              <a:solidFill>
                <a:schemeClr val="dk2"/>
              </a:solidFill>
            </a:endParaRPr>
          </a:p>
          <a:p>
            <a:pPr indent="0" lvl="0" marL="0" rtl="0" algn="l">
              <a:spcBef>
                <a:spcPts val="0"/>
              </a:spcBef>
              <a:spcAft>
                <a:spcPts val="0"/>
              </a:spcAft>
              <a:buNone/>
            </a:pPr>
            <a:r>
              <a:rPr lang="en" u="sng">
                <a:solidFill>
                  <a:schemeClr val="hlink"/>
                </a:solidFill>
                <a:hlinkClick r:id="rId5"/>
              </a:rPr>
              <a:t>http://www.vsb.org/pro-guidelines/index.php/rules/preamble/</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Ramsey, Mike. "Volkswagen Emissions Problem Exposed by Routine University Research." The Wall Street Journal. Dow Jones &amp; Company, 23 Sept. 2015. Web. 20 Feb. 2017.</a:t>
            </a:r>
            <a:endParaRPr>
              <a:solidFill>
                <a:schemeClr val="dk2"/>
              </a:solidFill>
            </a:endParaRPr>
          </a:p>
          <a:p>
            <a:pPr indent="0" lvl="0" marL="0" rtl="0" algn="l">
              <a:spcBef>
                <a:spcPts val="0"/>
              </a:spcBef>
              <a:spcAft>
                <a:spcPts val="0"/>
              </a:spcAft>
              <a:buNone/>
            </a:pPr>
            <a:r>
              <a:rPr lang="en" u="sng">
                <a:solidFill>
                  <a:schemeClr val="hlink"/>
                </a:solidFill>
                <a:hlinkClick r:id="rId6"/>
              </a:rPr>
              <a:t>https://www.wsj.com/articles/volkswagen-emissions-problem-exposed-by-routine-university-research-1443023854</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"How Vehicles Are Tested." How Vehicles Are Tested. N.p., n.d. Web. 20 Feb. 2017.</a:t>
            </a:r>
            <a:endParaRPr>
              <a:solidFill>
                <a:schemeClr val="dk2"/>
              </a:solidFill>
            </a:endParaRPr>
          </a:p>
          <a:p>
            <a:pPr indent="0" lvl="0" marL="0" rtl="0" algn="l">
              <a:spcBef>
                <a:spcPts val="0"/>
              </a:spcBef>
              <a:spcAft>
                <a:spcPts val="0"/>
              </a:spcAft>
              <a:buNone/>
            </a:pPr>
            <a:r>
              <a:rPr lang="en" u="sng">
                <a:solidFill>
                  <a:schemeClr val="hlink"/>
                </a:solidFill>
                <a:hlinkClick r:id="rId7"/>
              </a:rPr>
              <a:t>https://www.fueleconomy.gov/feg/how_tested.shtml</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Lienert, Paul, and Timothy Gardner. "VW's 'clean Diesel' Strategy Unraveled by outside Emissions Tests." Reuters. Thomson Reuters, 21 Sept. 2015. Web. 20 Feb. 2017.</a:t>
            </a:r>
            <a:endParaRPr>
              <a:solidFill>
                <a:schemeClr val="dk2"/>
              </a:solidFill>
            </a:endParaRPr>
          </a:p>
          <a:p>
            <a:pPr indent="0" lvl="0" marL="0" rtl="0" algn="l">
              <a:spcBef>
                <a:spcPts val="0"/>
              </a:spcBef>
              <a:spcAft>
                <a:spcPts val="0"/>
              </a:spcAft>
              <a:buNone/>
            </a:pPr>
            <a:r>
              <a:rPr lang="en" u="sng">
                <a:solidFill>
                  <a:schemeClr val="hlink"/>
                </a:solidFill>
                <a:hlinkClick r:id="rId8"/>
              </a:rPr>
              <a:t>http://www.reuters.com/article/usa-volkswagen-idUSL1N11R17F20150921</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7"/>
          <p:cNvSpPr txBox="1"/>
          <p:nvPr/>
        </p:nvSpPr>
        <p:spPr>
          <a:xfrm>
            <a:off x="0" y="424800"/>
            <a:ext cx="9144000" cy="46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"Summary of the Clean Air Act." EPA. Environmental Protection Agency, 07 Feb. 2017. Web. 20 Feb. 2017.</a:t>
            </a:r>
            <a:endParaRPr>
              <a:solidFill>
                <a:schemeClr val="dk2"/>
              </a:solidFill>
            </a:endParaRPr>
          </a:p>
          <a:p>
            <a:pPr indent="0" lvl="0" marL="0" rtl="0" algn="l">
              <a:spcBef>
                <a:spcPts val="0"/>
              </a:spcBef>
              <a:spcAft>
                <a:spcPts val="0"/>
              </a:spcAft>
              <a:buNone/>
            </a:pPr>
            <a:r>
              <a:rPr lang="en" u="sng">
                <a:solidFill>
                  <a:schemeClr val="hlink"/>
                </a:solidFill>
                <a:hlinkClick r:id="rId3"/>
              </a:rPr>
              <a:t>https://www.epa.gov/laws-regulations/summary-clean-air-act</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t>Tracy, David. "Volkswagen Will Not Fire Its Employees For Whistleblowing." Jalopnik. Jalopnik.com, 12 Nov. 2015. Web. 20 Feb. 2017.</a:t>
            </a:r>
            <a:endParaRPr/>
          </a:p>
          <a:p>
            <a:pPr indent="0" lvl="0" marL="0" rtl="0" algn="l">
              <a:spcBef>
                <a:spcPts val="0"/>
              </a:spcBef>
              <a:spcAft>
                <a:spcPts val="0"/>
              </a:spcAft>
              <a:buNone/>
            </a:pPr>
            <a:r>
              <a:rPr lang="en" u="sng">
                <a:solidFill>
                  <a:schemeClr val="hlink"/>
                </a:solidFill>
                <a:hlinkClick r:id="rId4"/>
              </a:rPr>
              <a:t>http://jalopnik.com/volkswagen-will-not-fire-its-employees-for-whistleblowi-1742176416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Shepardson, David. "U.S. Indicts Six as Volkswagen Agrees to $4.3 Billion Diesel Settlement." Reuters. Thomson Reuters, 11 Jan. 2017. Web. 20 Feb. 2017.</a:t>
            </a:r>
            <a:endParaRPr/>
          </a:p>
          <a:p>
            <a:pPr indent="0" lvl="0" marL="0" rtl="0" algn="l">
              <a:spcBef>
                <a:spcPts val="0"/>
              </a:spcBef>
              <a:spcAft>
                <a:spcPts val="0"/>
              </a:spcAft>
              <a:buNone/>
            </a:pPr>
            <a:r>
              <a:rPr lang="en" u="sng">
                <a:solidFill>
                  <a:schemeClr val="hlink"/>
                </a:solidFill>
                <a:hlinkClick r:id="rId5"/>
              </a:rPr>
              <a:t>http://uk.reuters.com/article/us-volkswagen-emissions-epa-idUKKBN14V1T0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nvSpPr>
        <p:spPr>
          <a:xfrm>
            <a:off x="3118500" y="0"/>
            <a:ext cx="6025500" cy="587100"/>
          </a:xfrm>
          <a:prstGeom prst="rect">
            <a:avLst/>
          </a:prstGeom>
          <a:solidFill>
            <a:srgbClr val="F46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Lato"/>
                <a:ea typeface="Lato"/>
                <a:cs typeface="Lato"/>
                <a:sym typeface="Lato"/>
              </a:rPr>
              <a:t>Instructions</a:t>
            </a:r>
            <a:endParaRPr sz="3600">
              <a:solidFill>
                <a:srgbClr val="FFFFFF"/>
              </a:solidFill>
              <a:latin typeface="Lato"/>
              <a:ea typeface="Lato"/>
              <a:cs typeface="Lato"/>
              <a:sym typeface="Lato"/>
            </a:endParaRPr>
          </a:p>
        </p:txBody>
      </p:sp>
      <p:sp>
        <p:nvSpPr>
          <p:cNvPr id="173" name="Google Shape;173;p26"/>
          <p:cNvSpPr txBox="1"/>
          <p:nvPr/>
        </p:nvSpPr>
        <p:spPr>
          <a:xfrm>
            <a:off x="0" y="587100"/>
            <a:ext cx="9144000" cy="4556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13D31E"/>
              </a:buClr>
              <a:buSzPts val="1600"/>
              <a:buFont typeface="Lato"/>
              <a:buAutoNum type="arabicPeriod"/>
            </a:pPr>
            <a:r>
              <a:rPr b="1" lang="en" sz="1600">
                <a:solidFill>
                  <a:srgbClr val="13D31E"/>
                </a:solidFill>
                <a:latin typeface="Lato"/>
                <a:ea typeface="Lato"/>
                <a:cs typeface="Lato"/>
                <a:sym typeface="Lato"/>
              </a:rPr>
              <a:t>For each slide, synthesize your research and write in complete sentences in essay format using 14pt type. </a:t>
            </a:r>
            <a:endParaRPr b="1" sz="1600">
              <a:solidFill>
                <a:srgbClr val="13D31E"/>
              </a:solidFill>
              <a:latin typeface="Lato"/>
              <a:ea typeface="Lato"/>
              <a:cs typeface="Lato"/>
              <a:sym typeface="Lato"/>
            </a:endParaRPr>
          </a:p>
          <a:p>
            <a:pPr indent="-330200" lvl="1" marL="914400" rtl="0" algn="l">
              <a:spcBef>
                <a:spcPts val="0"/>
              </a:spcBef>
              <a:spcAft>
                <a:spcPts val="0"/>
              </a:spcAft>
              <a:buClr>
                <a:srgbClr val="000000"/>
              </a:buClr>
              <a:buSzPts val="1600"/>
              <a:buFont typeface="Lato"/>
              <a:buAutoNum type="alphaLcPeriod"/>
            </a:pPr>
            <a:r>
              <a:rPr lang="en" sz="1600">
                <a:latin typeface="Lato"/>
                <a:ea typeface="Lato"/>
                <a:cs typeface="Lato"/>
                <a:sym typeface="Lato"/>
              </a:rPr>
              <a:t>Write about each area/question on each slide. </a:t>
            </a:r>
            <a:endParaRPr sz="1600">
              <a:latin typeface="Lato"/>
              <a:ea typeface="Lato"/>
              <a:cs typeface="Lato"/>
              <a:sym typeface="Lato"/>
            </a:endParaRPr>
          </a:p>
          <a:p>
            <a:pPr indent="-330200" lvl="1" marL="914400" rtl="0" algn="l">
              <a:spcBef>
                <a:spcPts val="0"/>
              </a:spcBef>
              <a:spcAft>
                <a:spcPts val="0"/>
              </a:spcAft>
              <a:buClr>
                <a:srgbClr val="000000"/>
              </a:buClr>
              <a:buSzPts val="1600"/>
              <a:buFont typeface="Lato"/>
              <a:buAutoNum type="alphaLcPeriod"/>
            </a:pPr>
            <a:r>
              <a:rPr lang="en" sz="1600">
                <a:highlight>
                  <a:srgbClr val="FFFFFF"/>
                </a:highlight>
                <a:latin typeface="Lato"/>
                <a:ea typeface="Lato"/>
                <a:cs typeface="Lato"/>
                <a:sym typeface="Lato"/>
              </a:rPr>
              <a:t>Add additional slides if you need more room.</a:t>
            </a:r>
            <a:endParaRPr sz="1600">
              <a:latin typeface="Lato"/>
              <a:ea typeface="Lato"/>
              <a:cs typeface="Lato"/>
              <a:sym typeface="Lato"/>
            </a:endParaRPr>
          </a:p>
          <a:p>
            <a:pPr indent="-330200" lvl="1" marL="914400" rtl="0" algn="l">
              <a:spcBef>
                <a:spcPts val="0"/>
              </a:spcBef>
              <a:spcAft>
                <a:spcPts val="0"/>
              </a:spcAft>
              <a:buClr>
                <a:srgbClr val="000000"/>
              </a:buClr>
              <a:buSzPts val="1600"/>
              <a:buFont typeface="Lato"/>
              <a:buAutoNum type="alphaLcPeriod"/>
            </a:pPr>
            <a:r>
              <a:rPr lang="en" sz="1600">
                <a:latin typeface="Lato"/>
                <a:ea typeface="Lato"/>
                <a:cs typeface="Lato"/>
                <a:sym typeface="Lato"/>
              </a:rPr>
              <a:t>Use the green instructions in the notes below each slide to focus your research.</a:t>
            </a:r>
            <a:endParaRPr sz="1600">
              <a:latin typeface="Lato"/>
              <a:ea typeface="Lato"/>
              <a:cs typeface="Lato"/>
              <a:sym typeface="Lato"/>
            </a:endParaRPr>
          </a:p>
          <a:p>
            <a:pPr indent="-330200" lvl="1" marL="914400" rtl="0" algn="l">
              <a:spcBef>
                <a:spcPts val="0"/>
              </a:spcBef>
              <a:spcAft>
                <a:spcPts val="0"/>
              </a:spcAft>
              <a:buClr>
                <a:srgbClr val="FF9900"/>
              </a:buClr>
              <a:buSzPts val="1600"/>
              <a:buFont typeface="Lato"/>
              <a:buAutoNum type="alphaLcPeriod"/>
            </a:pPr>
            <a:r>
              <a:rPr b="1" lang="en" sz="1600">
                <a:solidFill>
                  <a:srgbClr val="FF9900"/>
                </a:solidFill>
                <a:latin typeface="Lato"/>
                <a:ea typeface="Lato"/>
                <a:cs typeface="Lato"/>
                <a:sym typeface="Lato"/>
              </a:rPr>
              <a:t>Research similar cases to expand your knowledge. </a:t>
            </a:r>
            <a:endParaRPr b="1" sz="1600">
              <a:solidFill>
                <a:srgbClr val="FF9900"/>
              </a:solidFill>
              <a:latin typeface="Lato"/>
              <a:ea typeface="Lato"/>
              <a:cs typeface="Lato"/>
              <a:sym typeface="Lato"/>
            </a:endParaRPr>
          </a:p>
          <a:p>
            <a:pPr indent="-330200" lvl="1" marL="914400" rtl="0" algn="l">
              <a:spcBef>
                <a:spcPts val="0"/>
              </a:spcBef>
              <a:spcAft>
                <a:spcPts val="0"/>
              </a:spcAft>
              <a:buClr>
                <a:srgbClr val="FF9900"/>
              </a:buClr>
              <a:buSzPts val="1600"/>
              <a:buFont typeface="Lato"/>
              <a:buAutoNum type="alphaLcPeriod"/>
            </a:pPr>
            <a:r>
              <a:rPr b="1" lang="en" sz="1600">
                <a:solidFill>
                  <a:srgbClr val="FF9900"/>
                </a:solidFill>
                <a:latin typeface="Lato"/>
                <a:ea typeface="Lato"/>
                <a:cs typeface="Lato"/>
                <a:sym typeface="Lato"/>
              </a:rPr>
              <a:t>If an area/person doesn’t seem to fit your topic, then broaden your research as needed.</a:t>
            </a:r>
            <a:endParaRPr sz="1600">
              <a:solidFill>
                <a:srgbClr val="FF9900"/>
              </a:solidFill>
              <a:latin typeface="Lato"/>
              <a:ea typeface="Lato"/>
              <a:cs typeface="Lato"/>
              <a:sym typeface="Lato"/>
            </a:endParaRPr>
          </a:p>
          <a:p>
            <a:pPr indent="-330200" lvl="2" marL="1371600" rtl="0" algn="l">
              <a:spcBef>
                <a:spcPts val="0"/>
              </a:spcBef>
              <a:spcAft>
                <a:spcPts val="0"/>
              </a:spcAft>
              <a:buClr>
                <a:srgbClr val="000000"/>
              </a:buClr>
              <a:buSzPts val="1600"/>
              <a:buFont typeface="Lato"/>
              <a:buAutoNum type="romanLcPeriod"/>
            </a:pPr>
            <a:r>
              <a:rPr lang="en" sz="1600">
                <a:solidFill>
                  <a:schemeClr val="dk2"/>
                </a:solidFill>
                <a:latin typeface="Lato"/>
                <a:ea typeface="Lato"/>
                <a:cs typeface="Lato"/>
                <a:sym typeface="Lato"/>
              </a:rPr>
              <a:t>When in doubt, write the instructor for clarification using the Canvas Inbox.</a:t>
            </a:r>
            <a:endParaRPr b="1" sz="1600">
              <a:latin typeface="Lato"/>
              <a:ea typeface="Lato"/>
              <a:cs typeface="Lato"/>
              <a:sym typeface="Lato"/>
            </a:endParaRPr>
          </a:p>
          <a:p>
            <a:pPr indent="-330200" lvl="1" marL="914400" rtl="0" algn="l">
              <a:spcBef>
                <a:spcPts val="0"/>
              </a:spcBef>
              <a:spcAft>
                <a:spcPts val="0"/>
              </a:spcAft>
              <a:buClr>
                <a:srgbClr val="000000"/>
              </a:buClr>
              <a:buSzPts val="1600"/>
              <a:buFont typeface="Lato"/>
              <a:buAutoNum type="alphaLcPeriod"/>
            </a:pPr>
            <a:r>
              <a:rPr lang="en" sz="1600">
                <a:highlight>
                  <a:srgbClr val="FFFFFF"/>
                </a:highlight>
                <a:latin typeface="Lato"/>
                <a:ea typeface="Lato"/>
                <a:cs typeface="Lato"/>
                <a:sym typeface="Lato"/>
              </a:rPr>
              <a:t>Cite sources using hyperlinks, like this: </a:t>
            </a:r>
            <a:r>
              <a:rPr lang="en" sz="1600" u="sng">
                <a:highlight>
                  <a:srgbClr val="FFFFFF"/>
                </a:highlight>
                <a:latin typeface="Lato"/>
                <a:ea typeface="Lato"/>
                <a:cs typeface="Lato"/>
                <a:sym typeface="Lato"/>
                <a:hlinkClick r:id="rId3"/>
              </a:rPr>
              <a:t>Title of the Article</a:t>
            </a:r>
            <a:r>
              <a:rPr lang="en" sz="1600">
                <a:highlight>
                  <a:srgbClr val="FFFFFF"/>
                </a:highlight>
                <a:latin typeface="Lato"/>
                <a:ea typeface="Lato"/>
                <a:cs typeface="Lato"/>
                <a:sym typeface="Lato"/>
              </a:rPr>
              <a:t> or </a:t>
            </a:r>
            <a:r>
              <a:rPr lang="en" sz="1600" u="sng">
                <a:highlight>
                  <a:srgbClr val="FFFFFF"/>
                </a:highlight>
                <a:latin typeface="Lato"/>
                <a:ea typeface="Lato"/>
                <a:cs typeface="Lato"/>
                <a:sym typeface="Lato"/>
              </a:rPr>
              <a:t>Law</a:t>
            </a:r>
            <a:r>
              <a:rPr lang="en" sz="1600">
                <a:highlight>
                  <a:srgbClr val="FFFFFF"/>
                </a:highlight>
                <a:latin typeface="Lato"/>
                <a:ea typeface="Lato"/>
                <a:cs typeface="Lato"/>
                <a:sym typeface="Lato"/>
              </a:rPr>
              <a:t> in the sentence. See the example on the </a:t>
            </a:r>
            <a:r>
              <a:rPr lang="en" sz="1600" u="sng">
                <a:solidFill>
                  <a:srgbClr val="0277BD"/>
                </a:solidFill>
                <a:highlight>
                  <a:srgbClr val="FFFFFF"/>
                </a:highlight>
                <a:latin typeface="Lato"/>
                <a:ea typeface="Lato"/>
                <a:cs typeface="Lato"/>
                <a:sym typeface="Lato"/>
                <a:hlinkClick r:id="rId4"/>
              </a:rPr>
              <a:t>Writing Requirements</a:t>
            </a:r>
            <a:r>
              <a:rPr lang="en" sz="1600">
                <a:highlight>
                  <a:srgbClr val="FFFFFF"/>
                </a:highlight>
                <a:latin typeface="Lato"/>
                <a:ea typeface="Lato"/>
                <a:cs typeface="Lato"/>
                <a:sym typeface="Lato"/>
              </a:rPr>
              <a:t> page. </a:t>
            </a:r>
            <a:endParaRPr sz="1600">
              <a:highlight>
                <a:srgbClr val="FFFFFF"/>
              </a:highlight>
              <a:latin typeface="Lato"/>
              <a:ea typeface="Lato"/>
              <a:cs typeface="Lato"/>
              <a:sym typeface="Lato"/>
            </a:endParaRPr>
          </a:p>
          <a:p>
            <a:pPr indent="-330200" lvl="2" marL="1371600" rtl="0" algn="l">
              <a:spcBef>
                <a:spcPts val="0"/>
              </a:spcBef>
              <a:spcAft>
                <a:spcPts val="0"/>
              </a:spcAft>
              <a:buClr>
                <a:srgbClr val="000000"/>
              </a:buClr>
              <a:buSzPts val="1600"/>
              <a:buFont typeface="Lato"/>
              <a:buAutoNum type="romanLcPeriod"/>
            </a:pPr>
            <a:r>
              <a:rPr lang="en" sz="1600">
                <a:highlight>
                  <a:srgbClr val="FFFFFF"/>
                </a:highlight>
                <a:latin typeface="Lato"/>
                <a:ea typeface="Lato"/>
                <a:cs typeface="Lato"/>
                <a:sym typeface="Lato"/>
              </a:rPr>
              <a:t>Cite Laws, Acts, Agencies, Cases, Articles, Studies, etc.</a:t>
            </a:r>
            <a:endParaRPr sz="1600">
              <a:highlight>
                <a:srgbClr val="FFFFFF"/>
              </a:highlight>
              <a:latin typeface="Lato"/>
              <a:ea typeface="Lato"/>
              <a:cs typeface="Lato"/>
              <a:sym typeface="Lato"/>
            </a:endParaRPr>
          </a:p>
          <a:p>
            <a:pPr indent="-330200" lvl="1" marL="914400" rtl="0" algn="l">
              <a:spcBef>
                <a:spcPts val="0"/>
              </a:spcBef>
              <a:spcAft>
                <a:spcPts val="0"/>
              </a:spcAft>
              <a:buClr>
                <a:srgbClr val="000000"/>
              </a:buClr>
              <a:buSzPts val="1600"/>
              <a:buFont typeface="Lato"/>
              <a:buAutoNum type="alphaLcPeriod"/>
            </a:pPr>
            <a:r>
              <a:rPr lang="en" sz="1600">
                <a:highlight>
                  <a:srgbClr val="FFFFFF"/>
                </a:highlight>
                <a:latin typeface="Lato"/>
                <a:ea typeface="Lato"/>
                <a:cs typeface="Lato"/>
                <a:sym typeface="Lato"/>
              </a:rPr>
              <a:t>Get help with research by consulting the </a:t>
            </a:r>
            <a:r>
              <a:rPr lang="en" sz="1600" u="sng">
                <a:solidFill>
                  <a:srgbClr val="0277BD"/>
                </a:solidFill>
                <a:highlight>
                  <a:srgbClr val="FFFFFF"/>
                </a:highlight>
                <a:latin typeface="Lato"/>
                <a:ea typeface="Lato"/>
                <a:cs typeface="Lato"/>
                <a:sym typeface="Lato"/>
                <a:hlinkClick r:id="rId5"/>
              </a:rPr>
              <a:t>Research Tools</a:t>
            </a:r>
            <a:r>
              <a:rPr lang="en" sz="1600">
                <a:highlight>
                  <a:srgbClr val="FFFFFF"/>
                </a:highlight>
                <a:latin typeface="Lato"/>
                <a:ea typeface="Lato"/>
                <a:cs typeface="Lato"/>
                <a:sym typeface="Lato"/>
              </a:rPr>
              <a:t> page. </a:t>
            </a:r>
            <a:endParaRPr sz="1600">
              <a:highlight>
                <a:srgbClr val="FFFFFF"/>
              </a:highlight>
              <a:latin typeface="Lato"/>
              <a:ea typeface="Lato"/>
              <a:cs typeface="Lato"/>
              <a:sym typeface="Lato"/>
            </a:endParaRPr>
          </a:p>
          <a:p>
            <a:pPr indent="-330200" lvl="1" marL="914400" rtl="0" algn="l">
              <a:spcBef>
                <a:spcPts val="0"/>
              </a:spcBef>
              <a:spcAft>
                <a:spcPts val="0"/>
              </a:spcAft>
              <a:buClr>
                <a:srgbClr val="000000"/>
              </a:buClr>
              <a:buSzPts val="1600"/>
              <a:buFont typeface="Lato"/>
              <a:buAutoNum type="alphaLcPeriod"/>
            </a:pPr>
            <a:r>
              <a:rPr lang="en" sz="1600">
                <a:highlight>
                  <a:srgbClr val="FFFFFF"/>
                </a:highlight>
                <a:latin typeface="Lato"/>
                <a:ea typeface="Lato"/>
                <a:cs typeface="Lato"/>
                <a:sym typeface="Lato"/>
              </a:rPr>
              <a:t>Locate Laws and Acts in the Canvas Modules area.</a:t>
            </a:r>
            <a:endParaRPr sz="1600">
              <a:highlight>
                <a:srgbClr val="FFFFFF"/>
              </a:highlight>
              <a:latin typeface="Lato"/>
              <a:ea typeface="Lato"/>
              <a:cs typeface="Lato"/>
              <a:sym typeface="Lato"/>
            </a:endParaRPr>
          </a:p>
          <a:p>
            <a:pPr indent="-330200" lvl="0" marL="457200" marR="0" rtl="0" algn="l">
              <a:lnSpc>
                <a:spcPct val="100000"/>
              </a:lnSpc>
              <a:spcBef>
                <a:spcPts val="0"/>
              </a:spcBef>
              <a:spcAft>
                <a:spcPts val="0"/>
              </a:spcAft>
              <a:buClr>
                <a:srgbClr val="13D31E"/>
              </a:buClr>
              <a:buSzPts val="1600"/>
              <a:buFont typeface="Lato"/>
              <a:buAutoNum type="arabicPeriod"/>
            </a:pPr>
            <a:r>
              <a:rPr b="1" lang="en" sz="1600">
                <a:solidFill>
                  <a:srgbClr val="13D31E"/>
                </a:solidFill>
                <a:highlight>
                  <a:srgbClr val="FFFFFF"/>
                </a:highlight>
                <a:latin typeface="Lato"/>
                <a:ea typeface="Lato"/>
                <a:cs typeface="Lato"/>
                <a:sym typeface="Lato"/>
              </a:rPr>
              <a:t>Add all sources to the Bibliography page.</a:t>
            </a:r>
            <a:endParaRPr b="1" sz="1600">
              <a:solidFill>
                <a:srgbClr val="13D31E"/>
              </a:solidFill>
              <a:highlight>
                <a:srgbClr val="FFFFFF"/>
              </a:highlight>
              <a:latin typeface="Lato"/>
              <a:ea typeface="Lato"/>
              <a:cs typeface="Lato"/>
              <a:sym typeface="Lato"/>
            </a:endParaRPr>
          </a:p>
          <a:p>
            <a:pPr indent="-330200" lvl="1" marL="914400" rtl="0" algn="l">
              <a:spcBef>
                <a:spcPts val="0"/>
              </a:spcBef>
              <a:spcAft>
                <a:spcPts val="0"/>
              </a:spcAft>
              <a:buClr>
                <a:srgbClr val="000000"/>
              </a:buClr>
              <a:buSzPts val="1600"/>
              <a:buFont typeface="Lato"/>
              <a:buAutoNum type="alphaLcPeriod"/>
            </a:pPr>
            <a:r>
              <a:rPr lang="en" sz="1600">
                <a:highlight>
                  <a:srgbClr val="FFFFFF"/>
                </a:highlight>
                <a:latin typeface="Lato"/>
                <a:ea typeface="Lato"/>
                <a:cs typeface="Lato"/>
                <a:sym typeface="Lato"/>
              </a:rPr>
              <a:t>Include author, title, publisher, date, and URL.</a:t>
            </a:r>
            <a:endParaRPr sz="1600">
              <a:highlight>
                <a:srgbClr val="FFFFFF"/>
              </a:highlight>
              <a:latin typeface="Lato"/>
              <a:ea typeface="Lato"/>
              <a:cs typeface="Lato"/>
              <a:sym typeface="Lato"/>
            </a:endParaRPr>
          </a:p>
          <a:p>
            <a:pPr indent="0" lvl="0" marL="0" rtl="0" algn="l">
              <a:spcBef>
                <a:spcPts val="0"/>
              </a:spcBef>
              <a:spcAft>
                <a:spcPts val="0"/>
              </a:spcAft>
              <a:buNone/>
            </a:pPr>
            <a:r>
              <a:t/>
            </a:r>
            <a:endParaRPr sz="1600">
              <a:solidFill>
                <a:srgbClr val="51B9A3"/>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nvSpPr>
        <p:spPr>
          <a:xfrm>
            <a:off x="6331875" y="0"/>
            <a:ext cx="2649600" cy="1828800"/>
          </a:xfrm>
          <a:prstGeom prst="rect">
            <a:avLst/>
          </a:prstGeom>
          <a:noFill/>
          <a:ln cap="flat" cmpd="sng" w="9525">
            <a:solidFill>
              <a:srgbClr val="D9D9D9"/>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Lawsuits, refunds, and recalls continue, VW agrees to plead guilty to the emissions scandal and to pay $4.3 billion in penalties. Six VW executives are charged. According to David Shepardson’s article ‘</a:t>
            </a:r>
            <a:r>
              <a:rPr lang="en" sz="1200" u="sng">
                <a:solidFill>
                  <a:schemeClr val="hlink"/>
                </a:solidFill>
                <a:latin typeface="Lato"/>
                <a:ea typeface="Lato"/>
                <a:cs typeface="Lato"/>
                <a:sym typeface="Lato"/>
                <a:hlinkClick r:id="rId3"/>
              </a:rPr>
              <a:t>U.S. indicts six as Volkswagen agrees to $4.3 billion diesel settlement</a:t>
            </a:r>
            <a:r>
              <a:rPr lang="en" sz="1200">
                <a:latin typeface="Lato"/>
                <a:ea typeface="Lato"/>
                <a:cs typeface="Lato"/>
                <a:sym typeface="Lato"/>
              </a:rPr>
              <a:t>’</a:t>
            </a:r>
            <a:endParaRPr sz="1200">
              <a:latin typeface="Lato"/>
              <a:ea typeface="Lato"/>
              <a:cs typeface="Lato"/>
              <a:sym typeface="Lato"/>
            </a:endParaRPr>
          </a:p>
        </p:txBody>
      </p:sp>
      <p:sp>
        <p:nvSpPr>
          <p:cNvPr id="179" name="Google Shape;179;p27"/>
          <p:cNvSpPr txBox="1"/>
          <p:nvPr/>
        </p:nvSpPr>
        <p:spPr>
          <a:xfrm>
            <a:off x="340923" y="2565150"/>
            <a:ext cx="14556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Lato"/>
                <a:ea typeface="Lato"/>
                <a:cs typeface="Lato"/>
                <a:sym typeface="Lato"/>
              </a:rPr>
              <a:t>1999</a:t>
            </a:r>
            <a:endParaRPr>
              <a:solidFill>
                <a:schemeClr val="lt1"/>
              </a:solidFill>
              <a:latin typeface="Lato"/>
              <a:ea typeface="Lato"/>
              <a:cs typeface="Lato"/>
              <a:sym typeface="Lato"/>
            </a:endParaRPr>
          </a:p>
        </p:txBody>
      </p:sp>
      <p:sp>
        <p:nvSpPr>
          <p:cNvPr id="180" name="Google Shape;180;p27"/>
          <p:cNvSpPr txBox="1"/>
          <p:nvPr/>
        </p:nvSpPr>
        <p:spPr>
          <a:xfrm>
            <a:off x="123800" y="755700"/>
            <a:ext cx="2791200" cy="10314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US Tier 2 emission limits change from established values, decreasing from 1.0 g/mi to .07 g/mi future vehicles will need to adjust to be labeled as eco-friendly.</a:t>
            </a:r>
            <a:endParaRPr sz="1200">
              <a:latin typeface="Lato"/>
              <a:ea typeface="Lato"/>
              <a:cs typeface="Lato"/>
              <a:sym typeface="Lato"/>
            </a:endParaRPr>
          </a:p>
        </p:txBody>
      </p:sp>
      <p:sp>
        <p:nvSpPr>
          <p:cNvPr id="181" name="Google Shape;181;p27"/>
          <p:cNvSpPr txBox="1"/>
          <p:nvPr/>
        </p:nvSpPr>
        <p:spPr>
          <a:xfrm>
            <a:off x="2126317" y="25651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Lato"/>
                <a:ea typeface="Lato"/>
                <a:cs typeface="Lato"/>
                <a:sym typeface="Lato"/>
              </a:rPr>
              <a:t>2008</a:t>
            </a:r>
            <a:endParaRPr>
              <a:solidFill>
                <a:schemeClr val="lt1"/>
              </a:solidFill>
              <a:latin typeface="Lato"/>
              <a:ea typeface="Lato"/>
              <a:cs typeface="Lato"/>
              <a:sym typeface="Lato"/>
            </a:endParaRPr>
          </a:p>
        </p:txBody>
      </p:sp>
      <p:sp>
        <p:nvSpPr>
          <p:cNvPr id="182" name="Google Shape;182;p27"/>
          <p:cNvSpPr txBox="1"/>
          <p:nvPr/>
        </p:nvSpPr>
        <p:spPr>
          <a:xfrm>
            <a:off x="3767755" y="25651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Lato"/>
                <a:ea typeface="Lato"/>
                <a:cs typeface="Lato"/>
                <a:sym typeface="Lato"/>
              </a:rPr>
              <a:t>2014</a:t>
            </a:r>
            <a:endParaRPr>
              <a:solidFill>
                <a:schemeClr val="lt1"/>
              </a:solidFill>
              <a:latin typeface="Lato"/>
              <a:ea typeface="Lato"/>
              <a:cs typeface="Lato"/>
              <a:sym typeface="Lato"/>
            </a:endParaRPr>
          </a:p>
        </p:txBody>
      </p:sp>
      <p:sp>
        <p:nvSpPr>
          <p:cNvPr id="183" name="Google Shape;183;p27"/>
          <p:cNvSpPr txBox="1"/>
          <p:nvPr/>
        </p:nvSpPr>
        <p:spPr>
          <a:xfrm>
            <a:off x="5416699" y="25651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Lato"/>
                <a:ea typeface="Lato"/>
                <a:cs typeface="Lato"/>
                <a:sym typeface="Lato"/>
              </a:rPr>
              <a:t>2015</a:t>
            </a:r>
            <a:endParaRPr>
              <a:solidFill>
                <a:schemeClr val="lt1"/>
              </a:solidFill>
              <a:latin typeface="Lato"/>
              <a:ea typeface="Lato"/>
              <a:cs typeface="Lato"/>
              <a:sym typeface="Lato"/>
            </a:endParaRPr>
          </a:p>
        </p:txBody>
      </p:sp>
      <p:sp>
        <p:nvSpPr>
          <p:cNvPr id="184" name="Google Shape;184;p27"/>
          <p:cNvSpPr txBox="1"/>
          <p:nvPr/>
        </p:nvSpPr>
        <p:spPr>
          <a:xfrm>
            <a:off x="7111512" y="25651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Lato"/>
                <a:ea typeface="Lato"/>
                <a:cs typeface="Lato"/>
                <a:sym typeface="Lato"/>
              </a:rPr>
              <a:t>2017</a:t>
            </a:r>
            <a:endParaRPr>
              <a:solidFill>
                <a:schemeClr val="lt1"/>
              </a:solidFill>
              <a:latin typeface="Lato"/>
              <a:ea typeface="Lato"/>
              <a:cs typeface="Lato"/>
              <a:sym typeface="Lato"/>
            </a:endParaRPr>
          </a:p>
        </p:txBody>
      </p:sp>
      <p:sp>
        <p:nvSpPr>
          <p:cNvPr id="185" name="Google Shape;185;p27"/>
          <p:cNvSpPr txBox="1"/>
          <p:nvPr/>
        </p:nvSpPr>
        <p:spPr>
          <a:xfrm>
            <a:off x="3173900" y="101300"/>
            <a:ext cx="2929500" cy="1685700"/>
          </a:xfrm>
          <a:prstGeom prst="rect">
            <a:avLst/>
          </a:prstGeom>
          <a:noFill/>
          <a:ln cap="flat" cmpd="sng" w="9525">
            <a:solidFill>
              <a:srgbClr val="D9D9D9"/>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CAFEE finds discrepancies in VW’s vehicles showing that they have poor on-road emissions. Results were presented at a public forum and published, getting attention of the Environmental Protection Agency</a:t>
            </a:r>
            <a:endParaRPr sz="1200">
              <a:latin typeface="Lato"/>
              <a:ea typeface="Lato"/>
              <a:cs typeface="Lato"/>
              <a:sym typeface="Lato"/>
            </a:endParaRPr>
          </a:p>
        </p:txBody>
      </p:sp>
      <p:sp>
        <p:nvSpPr>
          <p:cNvPr id="186" name="Google Shape;186;p27"/>
          <p:cNvSpPr txBox="1"/>
          <p:nvPr/>
        </p:nvSpPr>
        <p:spPr>
          <a:xfrm>
            <a:off x="393925" y="3824325"/>
            <a:ext cx="4175700" cy="12507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Volkswagen produces new vehicle that passes these new friendly tests, and gets labelled as eco-friendly. These vehicles contained software that would intentionally change performance when the vehicle understood it was being tested.</a:t>
            </a:r>
            <a:endParaRPr sz="1200">
              <a:latin typeface="Lato"/>
              <a:ea typeface="Lato"/>
              <a:cs typeface="Lato"/>
              <a:sym typeface="Lato"/>
            </a:endParaRPr>
          </a:p>
        </p:txBody>
      </p:sp>
      <p:sp>
        <p:nvSpPr>
          <p:cNvPr id="187" name="Google Shape;187;p27"/>
          <p:cNvSpPr txBox="1"/>
          <p:nvPr/>
        </p:nvSpPr>
        <p:spPr>
          <a:xfrm>
            <a:off x="4868700" y="3824275"/>
            <a:ext cx="4000200" cy="12507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VW Admits its deception, issues a public apology on the matter, and the CEO Winterkorn resigns according to Paul Lienert and Timothy Gardner’s article ‘</a:t>
            </a:r>
            <a:r>
              <a:rPr lang="en" sz="1200" u="sng">
                <a:solidFill>
                  <a:schemeClr val="hlink"/>
                </a:solidFill>
                <a:latin typeface="Lato"/>
                <a:ea typeface="Lato"/>
                <a:cs typeface="Lato"/>
                <a:sym typeface="Lato"/>
                <a:hlinkClick r:id="rId4"/>
              </a:rPr>
              <a:t>VW's 'clean diesel' strategy unraveled by outside emissions tests</a:t>
            </a:r>
            <a:r>
              <a:rPr lang="en" sz="1200">
                <a:latin typeface="Lato"/>
                <a:ea typeface="Lato"/>
                <a:cs typeface="Lato"/>
                <a:sym typeface="Lato"/>
              </a:rPr>
              <a:t>’.</a:t>
            </a:r>
            <a:endParaRPr sz="12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194825" y="103900"/>
            <a:ext cx="8628900" cy="79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Executive Team</a:t>
            </a:r>
            <a:endParaRPr/>
          </a:p>
        </p:txBody>
      </p:sp>
      <p:sp>
        <p:nvSpPr>
          <p:cNvPr id="193" name="Google Shape;193;p28"/>
          <p:cNvSpPr txBox="1"/>
          <p:nvPr>
            <p:ph idx="1" type="body"/>
          </p:nvPr>
        </p:nvSpPr>
        <p:spPr>
          <a:xfrm>
            <a:off x="5798675" y="-643425"/>
            <a:ext cx="3156000" cy="31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t>← Student	</a:t>
            </a:r>
            <a:endParaRPr/>
          </a:p>
        </p:txBody>
      </p:sp>
      <p:sp>
        <p:nvSpPr>
          <p:cNvPr id="194" name="Google Shape;194;p28"/>
          <p:cNvSpPr txBox="1"/>
          <p:nvPr/>
        </p:nvSpPr>
        <p:spPr>
          <a:xfrm>
            <a:off x="241925" y="1241175"/>
            <a:ext cx="2871600" cy="3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The responsibility of the executive team was to create a vehicle that was capable of passing the new .07 g/mi limitation on NOx emissions According to the </a:t>
            </a:r>
            <a:r>
              <a:rPr lang="en" sz="1200" u="sng">
                <a:solidFill>
                  <a:schemeClr val="hlink"/>
                </a:solidFill>
                <a:latin typeface="Lato"/>
                <a:ea typeface="Lato"/>
                <a:cs typeface="Lato"/>
                <a:sym typeface="Lato"/>
                <a:hlinkClick r:id="rId3"/>
              </a:rPr>
              <a:t>EPA’s website</a:t>
            </a:r>
            <a:r>
              <a:rPr lang="en" sz="1200">
                <a:latin typeface="Lato"/>
                <a:ea typeface="Lato"/>
                <a:cs typeface="Lato"/>
                <a:sym typeface="Lato"/>
              </a:rPr>
              <a:t>. This would include overseeing design, in house tests, and the end quality of the product produced. They must be able to defend their use of power, through the safety, and quality of life that is given to the consumer. </a:t>
            </a:r>
            <a:endParaRPr sz="1200">
              <a:latin typeface="Lato"/>
              <a:ea typeface="Lato"/>
              <a:cs typeface="Lato"/>
              <a:sym typeface="Lato"/>
            </a:endParaRPr>
          </a:p>
        </p:txBody>
      </p:sp>
      <p:sp>
        <p:nvSpPr>
          <p:cNvPr id="195" name="Google Shape;195;p28"/>
          <p:cNvSpPr txBox="1"/>
          <p:nvPr/>
        </p:nvSpPr>
        <p:spPr>
          <a:xfrm>
            <a:off x="3136200" y="1241175"/>
            <a:ext cx="2871600" cy="3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Executives and managers all around the company had been looking into ways to reduce NOx fuel emissions. Many had expressed interest in purchasing Mercedes’ BlueTec system that had been promising a reduction in pollution, according to Jack Ewing’s article ‘</a:t>
            </a:r>
            <a:r>
              <a:rPr lang="en" sz="1200" u="sng">
                <a:solidFill>
                  <a:schemeClr val="hlink"/>
                </a:solidFill>
                <a:latin typeface="Lato"/>
                <a:ea typeface="Lato"/>
                <a:cs typeface="Lato"/>
                <a:sym typeface="Lato"/>
                <a:hlinkClick r:id="rId4"/>
              </a:rPr>
              <a:t>Volkswagen Engine-Rigging Scheme Said to Have Begun in 2008</a:t>
            </a:r>
            <a:r>
              <a:rPr lang="en" sz="1200">
                <a:latin typeface="Lato"/>
                <a:ea typeface="Lato"/>
                <a:cs typeface="Lato"/>
                <a:sym typeface="Lato"/>
              </a:rPr>
              <a:t>’. However,  many individuals had been interested in creating an in-house solution to this problem.</a:t>
            </a:r>
            <a:endParaRPr sz="1200">
              <a:latin typeface="Lato"/>
              <a:ea typeface="Lato"/>
              <a:cs typeface="Lato"/>
              <a:sym typeface="Lato"/>
            </a:endParaRPr>
          </a:p>
        </p:txBody>
      </p:sp>
      <p:sp>
        <p:nvSpPr>
          <p:cNvPr id="196" name="Google Shape;196;p28"/>
          <p:cNvSpPr txBox="1"/>
          <p:nvPr/>
        </p:nvSpPr>
        <p:spPr>
          <a:xfrm>
            <a:off x="6030475" y="1241175"/>
            <a:ext cx="2871600" cy="3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In a series of leaked emails, Executives and CEO’s knowingly decided to sell vehicles that behaved differently while testing. While there is some dispute on how many individuals knew according to Dietmar Hawranek’s article ‘</a:t>
            </a:r>
            <a:r>
              <a:rPr lang="en" sz="1200" u="sng">
                <a:solidFill>
                  <a:schemeClr val="hlink"/>
                </a:solidFill>
                <a:latin typeface="Lato"/>
                <a:ea typeface="Lato"/>
                <a:cs typeface="Lato"/>
                <a:sym typeface="Lato"/>
                <a:hlinkClick r:id="rId5"/>
              </a:rPr>
              <a:t>dozens of managers involved in VW scandal</a:t>
            </a:r>
            <a:r>
              <a:rPr lang="en" sz="1200">
                <a:latin typeface="Lato"/>
                <a:ea typeface="Lato"/>
                <a:cs typeface="Lato"/>
                <a:sym typeface="Lato"/>
              </a:rPr>
              <a:t>’, it's clear that there was intent to cheat the system. In an attempt to defend themselves, they attempted to deflect all accusations by claiming that ‘rogue software developers’ had created the cheat system, and put in place with no one knowing according to David Kravet’s article ‘</a:t>
            </a:r>
            <a:r>
              <a:rPr lang="en" sz="1200" u="sng">
                <a:solidFill>
                  <a:schemeClr val="hlink"/>
                </a:solidFill>
                <a:latin typeface="Lato"/>
                <a:ea typeface="Lato"/>
                <a:cs typeface="Lato"/>
                <a:sym typeface="Lato"/>
                <a:hlinkClick r:id="rId6"/>
              </a:rPr>
              <a:t>VW says rogue engineers, not executives, responsible for emissions scandal</a:t>
            </a:r>
            <a:r>
              <a:rPr lang="en" sz="1200">
                <a:latin typeface="Lato"/>
                <a:ea typeface="Lato"/>
                <a:cs typeface="Lato"/>
                <a:sym typeface="Lato"/>
              </a:rPr>
              <a:t>’. </a:t>
            </a:r>
            <a:endParaRPr sz="12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194825" y="103900"/>
            <a:ext cx="8628900" cy="79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Attorneys and/or Governing Organizations</a:t>
            </a:r>
            <a:endParaRPr/>
          </a:p>
        </p:txBody>
      </p:sp>
      <p:sp>
        <p:nvSpPr>
          <p:cNvPr id="202" name="Google Shape;202;p29"/>
          <p:cNvSpPr txBox="1"/>
          <p:nvPr>
            <p:ph idx="1" type="body"/>
          </p:nvPr>
        </p:nvSpPr>
        <p:spPr>
          <a:xfrm>
            <a:off x="5798675" y="-643425"/>
            <a:ext cx="3156000" cy="31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t>← Student	</a:t>
            </a:r>
            <a:endParaRPr/>
          </a:p>
        </p:txBody>
      </p:sp>
      <p:sp>
        <p:nvSpPr>
          <p:cNvPr id="203" name="Google Shape;203;p29"/>
          <p:cNvSpPr txBox="1"/>
          <p:nvPr/>
        </p:nvSpPr>
        <p:spPr>
          <a:xfrm>
            <a:off x="241925" y="1241175"/>
            <a:ext cx="2871600" cy="3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The attorneys and governing organizations are in place to ensure that the company is acting in accordance with the law, this includes business, financial, and any laws residing over the product that is being sold, in this scenario the Emissions limit was in place Like the Clean Air Act listed on the </a:t>
            </a:r>
            <a:r>
              <a:rPr lang="en" sz="1200" u="sng">
                <a:solidFill>
                  <a:schemeClr val="hlink"/>
                </a:solidFill>
                <a:latin typeface="Lato"/>
                <a:ea typeface="Lato"/>
                <a:cs typeface="Lato"/>
                <a:sym typeface="Lato"/>
                <a:hlinkClick r:id="rId3"/>
              </a:rPr>
              <a:t>EPA’s website</a:t>
            </a:r>
            <a:r>
              <a:rPr lang="en" sz="1200">
                <a:latin typeface="Lato"/>
                <a:ea typeface="Lato"/>
                <a:cs typeface="Lato"/>
                <a:sym typeface="Lato"/>
              </a:rPr>
              <a:t>. Organizations like the EPA are in place to measure the NOx output of the vehicle to classify the car, so there can be appropriate tiers of environmental friendliness for the consumer to consider. They are in place to protect the Safety, and the quality of life of the customers. According to the EPA’s ‘</a:t>
            </a:r>
            <a:r>
              <a:rPr lang="en" sz="1200" u="sng">
                <a:solidFill>
                  <a:schemeClr val="hlink"/>
                </a:solidFill>
                <a:latin typeface="Lato"/>
                <a:ea typeface="Lato"/>
                <a:cs typeface="Lato"/>
                <a:sym typeface="Lato"/>
                <a:hlinkClick r:id="rId4"/>
              </a:rPr>
              <a:t>Learn About Volkswagen Violations</a:t>
            </a:r>
            <a:r>
              <a:rPr lang="en" sz="1200">
                <a:latin typeface="Lato"/>
                <a:ea typeface="Lato"/>
                <a:cs typeface="Lato"/>
                <a:sym typeface="Lato"/>
              </a:rPr>
              <a:t>’ The specific act in place that was violated was the Clean Air Act.</a:t>
            </a:r>
            <a:endParaRPr sz="12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04" name="Google Shape;204;p29"/>
          <p:cNvSpPr txBox="1"/>
          <p:nvPr/>
        </p:nvSpPr>
        <p:spPr>
          <a:xfrm>
            <a:off x="3136200" y="1241175"/>
            <a:ext cx="2871600" cy="3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After the EPA had done numerous test cases to confirm a discrepancy was found, the EPA had threatened to refuse to certify Volkswagen diesel vehicles unless a form of explanation as to why there was a discrepancy, this resulted in Volkswagen admitting that it had created a device to circumvent the testing process according to Paul Lienert and Timothy Gardner’s article ‘</a:t>
            </a:r>
            <a:r>
              <a:rPr lang="en" sz="1200" u="sng">
                <a:solidFill>
                  <a:schemeClr val="hlink"/>
                </a:solidFill>
                <a:latin typeface="Lato"/>
                <a:ea typeface="Lato"/>
                <a:cs typeface="Lato"/>
                <a:sym typeface="Lato"/>
                <a:hlinkClick r:id="rId5"/>
              </a:rPr>
              <a:t>VW's 'clean diesel' strategy unraveled by outside emissions tests</a:t>
            </a:r>
            <a:r>
              <a:rPr lang="en" sz="1200">
                <a:latin typeface="Lato"/>
                <a:ea typeface="Lato"/>
                <a:cs typeface="Lato"/>
                <a:sym typeface="Lato"/>
              </a:rPr>
              <a:t>’</a:t>
            </a:r>
            <a:endParaRPr sz="1200">
              <a:latin typeface="Lato"/>
              <a:ea typeface="Lato"/>
              <a:cs typeface="Lato"/>
              <a:sym typeface="Lato"/>
            </a:endParaRPr>
          </a:p>
        </p:txBody>
      </p:sp>
      <p:sp>
        <p:nvSpPr>
          <p:cNvPr id="205" name="Google Shape;205;p29"/>
          <p:cNvSpPr txBox="1"/>
          <p:nvPr/>
        </p:nvSpPr>
        <p:spPr>
          <a:xfrm>
            <a:off x="6030475" y="1241175"/>
            <a:ext cx="2871600" cy="3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While the EPA did contact Volkswagen at an earlier point, with test results from both their own testing, and CAFEE’s tests, Volkswagen had provided an unsatisfactory answer to the organization, the EPA sat on this information, and Volkswagen had only issued a voluntary recall, the EPA took a year of test cases, and unsatisfactory answers to finally act on September 3rd 2015 by threatening to not licence future vehicles.</a:t>
            </a:r>
            <a:endParaRPr sz="12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194825" y="103900"/>
            <a:ext cx="8628900" cy="79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Consultants and Outside Testers</a:t>
            </a:r>
            <a:endParaRPr/>
          </a:p>
        </p:txBody>
      </p:sp>
      <p:sp>
        <p:nvSpPr>
          <p:cNvPr id="211" name="Google Shape;211;p30"/>
          <p:cNvSpPr txBox="1"/>
          <p:nvPr>
            <p:ph idx="1" type="body"/>
          </p:nvPr>
        </p:nvSpPr>
        <p:spPr>
          <a:xfrm>
            <a:off x="5798675" y="-643425"/>
            <a:ext cx="3156000" cy="31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2"/>
              </a:buClr>
              <a:buSzPts val="1100"/>
              <a:buFont typeface="Arial"/>
              <a:buNone/>
            </a:pPr>
            <a:r>
              <a:rPr lang="en"/>
              <a:t>← Student</a:t>
            </a:r>
            <a:endParaRPr/>
          </a:p>
        </p:txBody>
      </p:sp>
      <p:sp>
        <p:nvSpPr>
          <p:cNvPr id="212" name="Google Shape;212;p30"/>
          <p:cNvSpPr txBox="1"/>
          <p:nvPr/>
        </p:nvSpPr>
        <p:spPr>
          <a:xfrm>
            <a:off x="241925" y="1241175"/>
            <a:ext cx="2871600" cy="3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The responsibilities of the outside testers were to oversee testing and measure the emissions that the vehicle had been putting out. If the vehicle was in a specific category, it was their responsibility to report their results, and how it lines up with the law. They are responsible for ensuring the quality of life of the product, and that it acts according to what the product’s test results had been.</a:t>
            </a:r>
            <a:endParaRPr sz="1200">
              <a:latin typeface="Lato"/>
              <a:ea typeface="Lato"/>
              <a:cs typeface="Lato"/>
              <a:sym typeface="Lato"/>
            </a:endParaRPr>
          </a:p>
        </p:txBody>
      </p:sp>
      <p:sp>
        <p:nvSpPr>
          <p:cNvPr id="213" name="Google Shape;213;p30"/>
          <p:cNvSpPr txBox="1"/>
          <p:nvPr/>
        </p:nvSpPr>
        <p:spPr>
          <a:xfrm>
            <a:off x="3136200" y="1241175"/>
            <a:ext cx="2871600" cy="3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Testers had acted and tested according to what the standard was. Run vehicle, measure emissions, record, report, and move on to the next vehicle. They had tested the Quality of life of the vehicle to the user, and the safety of the vehicle for the environment, which is what they were supposed to do.</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In their test cases, CAFEE, a group of scientists at West Virginia University, had reported the discrepancies they had found to the proper channels of the EPA, according to Mike Ramsay’s article ‘</a:t>
            </a:r>
            <a:r>
              <a:rPr lang="en" sz="1200" u="sng">
                <a:solidFill>
                  <a:schemeClr val="hlink"/>
                </a:solidFill>
                <a:latin typeface="Lato"/>
                <a:ea typeface="Lato"/>
                <a:cs typeface="Lato"/>
                <a:sym typeface="Lato"/>
                <a:hlinkClick r:id="rId3"/>
              </a:rPr>
              <a:t>Volkswagen Emissions Problem Exposed by Routine University Research</a:t>
            </a:r>
            <a:r>
              <a:rPr lang="en" sz="1200">
                <a:latin typeface="Lato"/>
                <a:ea typeface="Lato"/>
                <a:cs typeface="Lato"/>
                <a:sym typeface="Lato"/>
              </a:rPr>
              <a:t>’</a:t>
            </a:r>
            <a:endParaRPr sz="1200">
              <a:latin typeface="Lato"/>
              <a:ea typeface="Lato"/>
              <a:cs typeface="Lato"/>
              <a:sym typeface="Lato"/>
            </a:endParaRPr>
          </a:p>
        </p:txBody>
      </p:sp>
      <p:sp>
        <p:nvSpPr>
          <p:cNvPr id="214" name="Google Shape;214;p30"/>
          <p:cNvSpPr txBox="1"/>
          <p:nvPr/>
        </p:nvSpPr>
        <p:spPr>
          <a:xfrm>
            <a:off x="6030475" y="1241175"/>
            <a:ext cx="2871600" cy="3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They did not measure the vehicle's normal emissions, how it would perform when driving from place to place with a standard driver. According to an Article on </a:t>
            </a:r>
            <a:r>
              <a:rPr lang="en" sz="1200" u="sng">
                <a:solidFill>
                  <a:schemeClr val="hlink"/>
                </a:solidFill>
                <a:latin typeface="Lato"/>
                <a:ea typeface="Lato"/>
                <a:cs typeface="Lato"/>
                <a:sym typeface="Lato"/>
                <a:hlinkClick r:id="rId4"/>
              </a:rPr>
              <a:t>Fueleconomy.gov</a:t>
            </a:r>
            <a:r>
              <a:rPr lang="en" sz="1200">
                <a:latin typeface="Lato"/>
                <a:ea typeface="Lato"/>
                <a:cs typeface="Lato"/>
                <a:sym typeface="Lato"/>
              </a:rPr>
              <a:t>, testing consists of a vehicle, and a dynamometer, where the dynamometer simulates an individual driving.</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This created a normalized test environment that was easily known about, and could software could be implemented to manipulate the results of the test, allowing this scenario to be created made room for a company to cheat, and have an unsafe product.</a:t>
            </a:r>
            <a:endParaRPr sz="12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194825" y="103900"/>
            <a:ext cx="8628900" cy="79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In-house Programmers</a:t>
            </a:r>
            <a:endParaRPr/>
          </a:p>
        </p:txBody>
      </p:sp>
      <p:sp>
        <p:nvSpPr>
          <p:cNvPr id="220" name="Google Shape;220;p31"/>
          <p:cNvSpPr txBox="1"/>
          <p:nvPr>
            <p:ph idx="1" type="body"/>
          </p:nvPr>
        </p:nvSpPr>
        <p:spPr>
          <a:xfrm>
            <a:off x="5798675" y="-643425"/>
            <a:ext cx="3156000" cy="31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2"/>
              </a:buClr>
              <a:buSzPts val="1100"/>
              <a:buFont typeface="Arial"/>
              <a:buNone/>
            </a:pPr>
            <a:r>
              <a:rPr lang="en"/>
              <a:t>← Student</a:t>
            </a:r>
            <a:endParaRPr/>
          </a:p>
        </p:txBody>
      </p:sp>
      <p:sp>
        <p:nvSpPr>
          <p:cNvPr id="221" name="Google Shape;221;p31"/>
          <p:cNvSpPr txBox="1"/>
          <p:nvPr/>
        </p:nvSpPr>
        <p:spPr>
          <a:xfrm>
            <a:off x="241925" y="1241175"/>
            <a:ext cx="2871600" cy="3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The responsibility of the vehicle, and software, engineers is to produce a viable product to be sold. The vehicle engineers are responsible for the mechanics of the vehicle itself, the engine, and all of the physical safety features. The software engineer's job is to create the software that the car will run, this will include the things like the transmission computer, the safety software such as anti-lock brakes, and the software that the car will run on an onboard computer.</a:t>
            </a:r>
            <a:endParaRPr>
              <a:latin typeface="Lato"/>
              <a:ea typeface="Lato"/>
              <a:cs typeface="Lato"/>
              <a:sym typeface="Lato"/>
            </a:endParaRPr>
          </a:p>
        </p:txBody>
      </p:sp>
      <p:sp>
        <p:nvSpPr>
          <p:cNvPr id="222" name="Google Shape;222;p31"/>
          <p:cNvSpPr txBox="1"/>
          <p:nvPr/>
        </p:nvSpPr>
        <p:spPr>
          <a:xfrm>
            <a:off x="3136200" y="1241175"/>
            <a:ext cx="2871600" cy="3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latin typeface="Lato"/>
                <a:ea typeface="Lato"/>
                <a:cs typeface="Lato"/>
                <a:sym typeface="Lato"/>
              </a:rPr>
              <a:t>The engineers created a vehicle that was able to reach every one of its goals for safety, and road performance so that it could be placed onto the american market . Aside from the NOx emissions, these cars seemed well built, and well functioning.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23" name="Google Shape;223;p31"/>
          <p:cNvSpPr txBox="1"/>
          <p:nvPr/>
        </p:nvSpPr>
        <p:spPr>
          <a:xfrm>
            <a:off x="6030475" y="1241175"/>
            <a:ext cx="2871600" cy="3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They created a means to cheat the established tests run by engineering software that understands the difference between normal usage and testing, and adjusts its fuel emission appropriately. The sole reason for this software was to pass the efficiency test.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194825" y="103900"/>
            <a:ext cx="8628900" cy="79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Users, Consumers, Victims</a:t>
            </a:r>
            <a:endParaRPr/>
          </a:p>
        </p:txBody>
      </p:sp>
      <p:sp>
        <p:nvSpPr>
          <p:cNvPr id="229" name="Google Shape;229;p32"/>
          <p:cNvSpPr txBox="1"/>
          <p:nvPr>
            <p:ph idx="1" type="body"/>
          </p:nvPr>
        </p:nvSpPr>
        <p:spPr>
          <a:xfrm>
            <a:off x="5798675" y="-643425"/>
            <a:ext cx="3156000" cy="31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2"/>
              </a:buClr>
              <a:buSzPts val="1100"/>
              <a:buFont typeface="Arial"/>
              <a:buNone/>
            </a:pPr>
            <a:r>
              <a:rPr lang="en"/>
              <a:t>← Student</a:t>
            </a:r>
            <a:endParaRPr/>
          </a:p>
        </p:txBody>
      </p:sp>
      <p:sp>
        <p:nvSpPr>
          <p:cNvPr id="230" name="Google Shape;230;p32"/>
          <p:cNvSpPr txBox="1"/>
          <p:nvPr/>
        </p:nvSpPr>
        <p:spPr>
          <a:xfrm>
            <a:off x="241925" y="1241175"/>
            <a:ext cx="2871600" cy="3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If they are so inclined, they may research the emissions statistics of the vehicle, and decide which vehicle they want to purchase, they are entitled to the product that is described, and unless in specific circumstances, they are responsible for whatever damage may happen after the product is purchased, but are also entitled to a refund if the product does not match what was promised.</a:t>
            </a:r>
            <a:endParaRPr sz="1200">
              <a:latin typeface="Lato"/>
              <a:ea typeface="Lato"/>
              <a:cs typeface="Lato"/>
              <a:sym typeface="Lato"/>
            </a:endParaRPr>
          </a:p>
        </p:txBody>
      </p:sp>
      <p:sp>
        <p:nvSpPr>
          <p:cNvPr id="231" name="Google Shape;231;p32"/>
          <p:cNvSpPr txBox="1"/>
          <p:nvPr/>
        </p:nvSpPr>
        <p:spPr>
          <a:xfrm>
            <a:off x="3136200" y="1241175"/>
            <a:ext cx="2871600" cy="3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Looked into the vehicle's emission reports presented by the EPA, and had chosen a fairly inexpensive vehicle with a positive reputation for many years.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Many consumers had participated in both the voluntary, and the post-scandal recall of these Volkswagen vehicles, Volkswagen had offered a buy back for 500,000 cars sold in the United States as stated in Jack Ewing’s article ‘</a:t>
            </a:r>
            <a:r>
              <a:rPr lang="en" sz="1200" u="sng">
                <a:solidFill>
                  <a:schemeClr val="hlink"/>
                </a:solidFill>
                <a:latin typeface="Lato"/>
                <a:ea typeface="Lato"/>
                <a:cs typeface="Lato"/>
                <a:sym typeface="Lato"/>
                <a:hlinkClick r:id="rId3"/>
              </a:rPr>
              <a:t>Volkswagen Reaches Deal in U.S. Over Emissions Scandal</a:t>
            </a:r>
            <a:r>
              <a:rPr lang="en" sz="1200">
                <a:latin typeface="Lato"/>
                <a:ea typeface="Lato"/>
                <a:cs typeface="Lato"/>
                <a:sym typeface="Lato"/>
              </a:rPr>
              <a:t>’.</a:t>
            </a:r>
            <a:endParaRPr sz="1200">
              <a:latin typeface="Lato"/>
              <a:ea typeface="Lato"/>
              <a:cs typeface="Lato"/>
              <a:sym typeface="Lato"/>
            </a:endParaRPr>
          </a:p>
        </p:txBody>
      </p:sp>
      <p:sp>
        <p:nvSpPr>
          <p:cNvPr id="232" name="Google Shape;232;p32"/>
          <p:cNvSpPr txBox="1"/>
          <p:nvPr/>
        </p:nvSpPr>
        <p:spPr>
          <a:xfrm>
            <a:off x="6030475" y="1241175"/>
            <a:ext cx="2871600" cy="3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There is not much room for discussion on what is the consumer’s fault here, it could be said that this could be found earlier if drivers paid careful attention to the mileage their vehicle was receiving, compared to the milage they were promised.</a:t>
            </a:r>
            <a:endParaRPr sz="12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194825" y="103900"/>
            <a:ext cx="8628900" cy="79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Hackers or Culprits</a:t>
            </a:r>
            <a:endParaRPr/>
          </a:p>
        </p:txBody>
      </p:sp>
      <p:sp>
        <p:nvSpPr>
          <p:cNvPr id="238" name="Google Shape;238;p33"/>
          <p:cNvSpPr txBox="1"/>
          <p:nvPr>
            <p:ph idx="1" type="body"/>
          </p:nvPr>
        </p:nvSpPr>
        <p:spPr>
          <a:xfrm>
            <a:off x="5798675" y="-643425"/>
            <a:ext cx="3156000" cy="31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2"/>
              </a:buClr>
              <a:buSzPts val="1100"/>
              <a:buFont typeface="Arial"/>
              <a:buNone/>
            </a:pPr>
            <a:r>
              <a:rPr lang="en"/>
              <a:t>← Student</a:t>
            </a:r>
            <a:endParaRPr/>
          </a:p>
        </p:txBody>
      </p:sp>
      <p:sp>
        <p:nvSpPr>
          <p:cNvPr id="239" name="Google Shape;239;p33"/>
          <p:cNvSpPr txBox="1"/>
          <p:nvPr/>
        </p:nvSpPr>
        <p:spPr>
          <a:xfrm>
            <a:off x="241925" y="1241175"/>
            <a:ext cx="2871600" cy="3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The Culprits in this situation are a combination of the programming team, and the executives. The ones responsible for this unsafe, and the immoral action of deceiving the testers, and the customers. These individuals had abused their Use of Power, they had taken advantage of the consumer’s assumptions of the quality of life of the vehicle, and violates the safety promised about environmental impact through less efficient fuel emissions.</a:t>
            </a:r>
            <a:endParaRPr sz="1200">
              <a:latin typeface="Lato"/>
              <a:ea typeface="Lato"/>
              <a:cs typeface="Lato"/>
              <a:sym typeface="Lato"/>
            </a:endParaRPr>
          </a:p>
        </p:txBody>
      </p:sp>
      <p:sp>
        <p:nvSpPr>
          <p:cNvPr id="240" name="Google Shape;240;p33"/>
          <p:cNvSpPr txBox="1"/>
          <p:nvPr/>
        </p:nvSpPr>
        <p:spPr>
          <a:xfrm>
            <a:off x="3136200" y="1241175"/>
            <a:ext cx="2871600" cy="3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After the initial whistleblowers reported the incident, volkswagen made an announcement that if any employee had anything to say about the incident, they could say it before a specific date, and they would not be fired according to David Tracy’s article ‘</a:t>
            </a:r>
            <a:r>
              <a:rPr lang="en" sz="1200" u="sng">
                <a:solidFill>
                  <a:schemeClr val="hlink"/>
                </a:solidFill>
                <a:latin typeface="Lato"/>
                <a:ea typeface="Lato"/>
                <a:cs typeface="Lato"/>
                <a:sym typeface="Lato"/>
                <a:hlinkClick r:id="rId3"/>
              </a:rPr>
              <a:t>Volkswagen Will Not Fire Its Employees For Whistleblowing</a:t>
            </a:r>
            <a:r>
              <a:rPr lang="en" sz="1200">
                <a:latin typeface="Lato"/>
                <a:ea typeface="Lato"/>
                <a:cs typeface="Lato"/>
                <a:sym typeface="Lato"/>
              </a:rPr>
              <a:t>’. </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Volkswagen also (after some negotiation) had offered refunds, recalls, and other services to attempt to rectify the situation that they had created. They even went as far as to create a website for a customer to determine if their vehicle qualified for a refund.</a:t>
            </a:r>
            <a:endParaRPr sz="1200">
              <a:latin typeface="Lato"/>
              <a:ea typeface="Lato"/>
              <a:cs typeface="Lato"/>
              <a:sym typeface="Lato"/>
            </a:endParaRPr>
          </a:p>
        </p:txBody>
      </p:sp>
      <p:sp>
        <p:nvSpPr>
          <p:cNvPr id="241" name="Google Shape;241;p33"/>
          <p:cNvSpPr txBox="1"/>
          <p:nvPr/>
        </p:nvSpPr>
        <p:spPr>
          <a:xfrm>
            <a:off x="6030475" y="1241175"/>
            <a:ext cx="2871600" cy="3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To circumvent engineering their vehicle to specific standards, they instead decided to intentionally create a program that recognizes when it is being tested, and behave differently than if it was being used normally. Aside from the blatant dishonesty to the consumer, this has caused multiple billions in damage to the company, and created an unsafe quality of life for consumers, workers, investors, and everyone else involved..</a:t>
            </a:r>
            <a:endParaRPr sz="12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