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6C3B053-3814-4243-9133-C75AAD8F05FF}">
  <a:tblStyle styleId="{36C3B053-3814-4243-9133-C75AAD8F05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lvl1pPr>
            <a:lvl2pPr indent="-228600" lvl="1" marL="914400" marR="0" rtl="0" algn="l">
              <a:spcBef>
                <a:spcPts val="0"/>
              </a:spcBef>
              <a:spcAft>
                <a:spcPts val="0"/>
              </a:spcAft>
              <a:buSzPts val="1400"/>
              <a:buNone/>
              <a:defRPr b="0" i="0" sz="1100" u="none" cap="none" strike="noStrike"/>
            </a:lvl2pPr>
            <a:lvl3pPr indent="-228600" lvl="2" marL="1371600" marR="0" rtl="0" algn="l">
              <a:spcBef>
                <a:spcPts val="0"/>
              </a:spcBef>
              <a:spcAft>
                <a:spcPts val="0"/>
              </a:spcAft>
              <a:buSzPts val="1400"/>
              <a:buNone/>
              <a:defRPr b="0" i="0" sz="1100" u="none" cap="none" strike="noStrike"/>
            </a:lvl3pPr>
            <a:lvl4pPr indent="-228600" lvl="3" marL="1828800" marR="0" rtl="0" algn="l">
              <a:spcBef>
                <a:spcPts val="0"/>
              </a:spcBef>
              <a:spcAft>
                <a:spcPts val="0"/>
              </a:spcAft>
              <a:buSzPts val="1400"/>
              <a:buNone/>
              <a:defRPr b="0" i="0" sz="1100" u="none" cap="none" strike="noStrike"/>
            </a:lvl4pPr>
            <a:lvl5pPr indent="-228600" lvl="4" marL="2286000" marR="0" rtl="0" algn="l">
              <a:spcBef>
                <a:spcPts val="0"/>
              </a:spcBef>
              <a:spcAft>
                <a:spcPts val="0"/>
              </a:spcAft>
              <a:buSzPts val="1400"/>
              <a:buNone/>
              <a:defRPr b="0" i="0" sz="1100" u="none" cap="none" strike="noStrike"/>
            </a:lvl5pPr>
            <a:lvl6pPr indent="-228600" lvl="5" marL="2743200" marR="0" rtl="0" algn="l">
              <a:spcBef>
                <a:spcPts val="0"/>
              </a:spcBef>
              <a:spcAft>
                <a:spcPts val="0"/>
              </a:spcAft>
              <a:buSzPts val="1400"/>
              <a:buNone/>
              <a:defRPr b="0" i="0" sz="1100" u="none" cap="none" strike="noStrike"/>
            </a:lvl6pPr>
            <a:lvl7pPr indent="-228600" lvl="6" marL="3200400" marR="0" rtl="0" algn="l">
              <a:spcBef>
                <a:spcPts val="0"/>
              </a:spcBef>
              <a:spcAft>
                <a:spcPts val="0"/>
              </a:spcAft>
              <a:buSzPts val="1400"/>
              <a:buNone/>
              <a:defRPr b="0" i="0" sz="1100" u="none" cap="none" strike="noStrike"/>
            </a:lvl7pPr>
            <a:lvl8pPr indent="-228600" lvl="7" marL="3657600" marR="0" rtl="0" algn="l">
              <a:spcBef>
                <a:spcPts val="0"/>
              </a:spcBef>
              <a:spcAft>
                <a:spcPts val="0"/>
              </a:spcAft>
              <a:buSzPts val="1400"/>
              <a:buNone/>
              <a:defRPr b="0" i="0" sz="1100" u="none" cap="none" strike="noStrike"/>
            </a:lvl8pPr>
            <a:lvl9pPr indent="-228600" lvl="8" marL="4114800" marR="0" rtl="0" algn="l">
              <a:spcBef>
                <a:spcPts val="0"/>
              </a:spcBef>
              <a:spcAft>
                <a:spcPts val="0"/>
              </a:spcAft>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thics.acm.org/code-of-ethic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whistleblowers.gov/"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ople.oregonstate.edu/~vanlondp/cs391/theories/" TargetMode="External"/><Relationship Id="rId3" Type="http://schemas.openxmlformats.org/officeDocument/2006/relationships/hyperlink" Target="http://people.oregonstate.edu/~vanlondp/cs391/theories/" TargetMode="External"/><Relationship Id="rId4" Type="http://schemas.openxmlformats.org/officeDocument/2006/relationships/hyperlink" Target="http://people.oregonstate.edu/~vanlondp/cs391/theorie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ople.oregonstate.edu/~vanlondp/cs391/theories/" TargetMode="External"/><Relationship Id="rId3" Type="http://schemas.openxmlformats.org/officeDocument/2006/relationships/hyperlink" Target="http://people.oregonstate.edu/~vanlondp/cs391/theories/" TargetMode="External"/><Relationship Id="rId4" Type="http://schemas.openxmlformats.org/officeDocument/2006/relationships/hyperlink" Target="http://people.oregonstate.edu/~vanlondp/cs391/theorie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ople.oregonstate.edu/~vanlondp/cs391/theories/" TargetMode="External"/><Relationship Id="rId3" Type="http://schemas.openxmlformats.org/officeDocument/2006/relationships/hyperlink" Target="http://people.oregonstate.edu/~vanlondp/cs391/theories/" TargetMode="External"/><Relationship Id="rId4" Type="http://schemas.openxmlformats.org/officeDocument/2006/relationships/hyperlink" Target="http://people.oregonstate.edu/~vanlondp/cs391/theorie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thics.acm.org/code-of-ethic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thics.acm.org/code-of-ethic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thics.acm.org/code-of-ethic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thics.acm.org/code-of-ethic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thics.acm.org/code-of-ethic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thics.acm.org/code-of-ethic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thics.acm.org/code-of-ethic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381187" y="685800"/>
            <a:ext cx="6096299"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2"/>
              </a:buClr>
              <a:buFont typeface="Arial"/>
              <a:buNone/>
            </a:pPr>
            <a:r>
              <a:rPr b="0" i="0" lang="en" sz="1400" u="none" cap="none" strike="noStrike">
                <a:solidFill>
                  <a:schemeClr val="accent2"/>
                </a:solidFill>
                <a:latin typeface="Lato"/>
                <a:ea typeface="Lato"/>
                <a:cs typeface="Lato"/>
                <a:sym typeface="Lato"/>
              </a:rPr>
              <a:t>Assume you are a professional working in your chosen field. </a:t>
            </a:r>
            <a:endParaRPr sz="1400">
              <a:solidFill>
                <a:schemeClr val="accent2"/>
              </a:solidFill>
              <a:latin typeface="Lato"/>
              <a:ea typeface="Lato"/>
              <a:cs typeface="Lato"/>
              <a:sym typeface="Lato"/>
            </a:endParaRPr>
          </a:p>
          <a:p>
            <a:pPr indent="0" lvl="0" marL="0" marR="0" rtl="0" algn="l">
              <a:spcBef>
                <a:spcPts val="0"/>
              </a:spcBef>
              <a:spcAft>
                <a:spcPts val="0"/>
              </a:spcAft>
              <a:buClr>
                <a:schemeClr val="dk2"/>
              </a:buClr>
              <a:buFont typeface="Arial"/>
              <a:buNone/>
            </a:pPr>
            <a:r>
              <a:rPr b="0" i="0" lang="en" sz="1400" u="none" cap="none" strike="noStrike">
                <a:solidFill>
                  <a:schemeClr val="accent2"/>
                </a:solidFill>
                <a:latin typeface="Lato"/>
                <a:ea typeface="Lato"/>
                <a:cs typeface="Lato"/>
                <a:sym typeface="Lato"/>
              </a:rPr>
              <a:t>Replace ‘Job Title’ with your future intended job title.</a:t>
            </a:r>
            <a:endParaRPr sz="1400">
              <a:solidFill>
                <a:schemeClr val="accent2"/>
              </a:solidFill>
              <a:latin typeface="Lato"/>
              <a:ea typeface="Lato"/>
              <a:cs typeface="Lato"/>
              <a:sym typeface="Lato"/>
            </a:endParaRPr>
          </a:p>
          <a:p>
            <a:pPr indent="0" lvl="0" marL="0" marR="0" rtl="0" algn="l">
              <a:spcBef>
                <a:spcPts val="0"/>
              </a:spcBef>
              <a:spcAft>
                <a:spcPts val="0"/>
              </a:spcAft>
              <a:buClr>
                <a:schemeClr val="dk2"/>
              </a:buClr>
              <a:buFont typeface="Arial"/>
              <a:buNone/>
            </a:pPr>
            <a:r>
              <a:t/>
            </a:r>
            <a:endParaRPr sz="1400">
              <a:solidFill>
                <a:schemeClr val="accent2"/>
              </a:solidFill>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Font typeface="Arial"/>
              <a:buNone/>
            </a:pPr>
            <a:r>
              <a:rPr lang="en" sz="1400">
                <a:solidFill>
                  <a:schemeClr val="accent2"/>
                </a:solidFill>
                <a:latin typeface="Lato"/>
                <a:ea typeface="Lato"/>
                <a:cs typeface="Lato"/>
                <a:sym typeface="Lato"/>
              </a:rPr>
              <a:t>Describe a moral dilemma related to Information Technology in </a:t>
            </a:r>
            <a:r>
              <a:rPr i="1" lang="en" sz="1400">
                <a:solidFill>
                  <a:schemeClr val="accent2"/>
                </a:solidFill>
                <a:latin typeface="Lato"/>
                <a:ea typeface="Lato"/>
                <a:cs typeface="Lato"/>
                <a:sym typeface="Lato"/>
              </a:rPr>
              <a:t>your</a:t>
            </a:r>
            <a:r>
              <a:rPr lang="en" sz="1400">
                <a:solidFill>
                  <a:schemeClr val="accent2"/>
                </a:solidFill>
                <a:latin typeface="Lato"/>
                <a:ea typeface="Lato"/>
                <a:cs typeface="Lato"/>
                <a:sym typeface="Lato"/>
              </a:rPr>
              <a:t> field of study. Describe the action you could take to prevent or solve the problem. Remember issues you've studied all term as well as the </a:t>
            </a:r>
            <a:r>
              <a:rPr lang="en" sz="1400" u="sng">
                <a:solidFill>
                  <a:schemeClr val="accent2"/>
                </a:solidFill>
                <a:latin typeface="Lato"/>
                <a:ea typeface="Lato"/>
                <a:cs typeface="Lato"/>
                <a:sym typeface="Lato"/>
                <a:hlinkClick r:id="rId2"/>
              </a:rPr>
              <a:t>ACM Code of Ethics</a:t>
            </a:r>
            <a:r>
              <a:rPr lang="en" sz="1400">
                <a:solidFill>
                  <a:schemeClr val="accent2"/>
                </a:solidFill>
                <a:latin typeface="Lato"/>
                <a:ea typeface="Lato"/>
                <a:cs typeface="Lato"/>
                <a:sym typeface="Lato"/>
              </a:rPr>
              <a:t>. Write the problem and the action in a complete sentences. Phrases are often unclear.</a:t>
            </a:r>
            <a:endParaRPr b="1" sz="1400">
              <a:solidFill>
                <a:schemeClr val="accent2"/>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Font typeface="Arial"/>
              <a:buNone/>
            </a:pPr>
            <a:r>
              <a:rPr b="1" lang="en" sz="1400">
                <a:solidFill>
                  <a:schemeClr val="accent2"/>
                </a:solidFill>
                <a:latin typeface="Lato"/>
                <a:ea typeface="Lato"/>
                <a:cs typeface="Lato"/>
                <a:sym typeface="Lato"/>
              </a:rPr>
              <a:t>Note where </a:t>
            </a:r>
            <a:r>
              <a:rPr b="1" lang="en" sz="1400" u="sng">
                <a:solidFill>
                  <a:schemeClr val="accent2"/>
                </a:solidFill>
                <a:latin typeface="Lato"/>
                <a:ea typeface="Lato"/>
                <a:cs typeface="Lato"/>
                <a:sym typeface="Lato"/>
                <a:hlinkClick r:id="rId2"/>
              </a:rPr>
              <a:t>Whistleblowing</a:t>
            </a:r>
            <a:r>
              <a:rPr b="1" lang="en" sz="1400">
                <a:solidFill>
                  <a:schemeClr val="accent2"/>
                </a:solidFill>
                <a:latin typeface="Lato"/>
                <a:ea typeface="Lato"/>
                <a:cs typeface="Lato"/>
                <a:sym typeface="Lato"/>
              </a:rPr>
              <a:t> may come into play </a:t>
            </a:r>
            <a:r>
              <a:rPr lang="en" sz="1400">
                <a:solidFill>
                  <a:schemeClr val="accent2"/>
                </a:solidFill>
                <a:latin typeface="Lato"/>
                <a:ea typeface="Lato"/>
                <a:cs typeface="Lato"/>
                <a:sym typeface="Lato"/>
              </a:rPr>
              <a:t>and what the consequences might be based on the industry, culture, and US laws.  </a:t>
            </a:r>
            <a:endParaRPr b="0" i="0" sz="1100" u="none" cap="none" strike="noStrike">
              <a:solidFill>
                <a:schemeClr val="accent2"/>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Lato"/>
              <a:buNone/>
            </a:pPr>
            <a:r>
              <a:rPr b="1" i="0" lang="en" sz="1400" u="none" cap="none" strike="noStrike">
                <a:solidFill>
                  <a:schemeClr val="accent2"/>
                </a:solidFill>
                <a:latin typeface="Lato"/>
                <a:ea typeface="Lato"/>
                <a:cs typeface="Lato"/>
                <a:sym typeface="Lato"/>
              </a:rPr>
              <a:t>Which </a:t>
            </a:r>
            <a:r>
              <a:rPr b="1" i="0" lang="en" sz="1400" u="sng" cap="none" strike="noStrike">
                <a:solidFill>
                  <a:schemeClr val="accent2"/>
                </a:solidFill>
                <a:latin typeface="Lato"/>
                <a:ea typeface="Lato"/>
                <a:cs typeface="Lato"/>
                <a:sym typeface="Lato"/>
                <a:hlinkClick r:id="rId2"/>
              </a:rPr>
              <a:t>workable </a:t>
            </a:r>
            <a:r>
              <a:rPr b="1" lang="en" sz="1400" u="sng">
                <a:solidFill>
                  <a:schemeClr val="accent2"/>
                </a:solidFill>
                <a:latin typeface="Lato"/>
                <a:ea typeface="Lato"/>
                <a:cs typeface="Lato"/>
                <a:sym typeface="Lato"/>
                <a:hlinkClick r:id="rId3"/>
              </a:rPr>
              <a:t>ethical</a:t>
            </a:r>
            <a:r>
              <a:rPr b="1" i="0" lang="en" sz="1400" u="sng" cap="none" strike="noStrike">
                <a:solidFill>
                  <a:schemeClr val="accent2"/>
                </a:solidFill>
                <a:latin typeface="Lato"/>
                <a:ea typeface="Lato"/>
                <a:cs typeface="Lato"/>
                <a:sym typeface="Lato"/>
                <a:hlinkClick r:id="rId4"/>
              </a:rPr>
              <a:t> theory</a:t>
            </a:r>
            <a:r>
              <a:rPr b="1" i="0" lang="en" sz="1400" u="none" cap="none" strike="noStrike">
                <a:solidFill>
                  <a:schemeClr val="accent2"/>
                </a:solidFill>
                <a:latin typeface="Lato"/>
                <a:ea typeface="Lato"/>
                <a:cs typeface="Lato"/>
                <a:sym typeface="Lato"/>
              </a:rPr>
              <a:t> governs </a:t>
            </a:r>
            <a:r>
              <a:rPr i="0" lang="en" sz="1400" u="none" cap="none" strike="noStrike">
                <a:solidFill>
                  <a:schemeClr val="accent2"/>
                </a:solidFill>
                <a:latin typeface="Lato"/>
                <a:ea typeface="Lato"/>
                <a:cs typeface="Lato"/>
                <a:sym typeface="Lato"/>
              </a:rPr>
              <a:t>most of your moral decision making for the majority of the </a:t>
            </a:r>
            <a:r>
              <a:rPr lang="en" sz="1400">
                <a:solidFill>
                  <a:schemeClr val="accent2"/>
                </a:solidFill>
                <a:latin typeface="Lato"/>
                <a:ea typeface="Lato"/>
                <a:cs typeface="Lato"/>
                <a:sym typeface="Lato"/>
              </a:rPr>
              <a:t>8</a:t>
            </a:r>
            <a:r>
              <a:rPr i="0" lang="en" sz="1400" u="none" cap="none" strike="noStrike">
                <a:solidFill>
                  <a:schemeClr val="accent2"/>
                </a:solidFill>
                <a:latin typeface="Lato"/>
                <a:ea typeface="Lato"/>
                <a:cs typeface="Lato"/>
                <a:sym typeface="Lato"/>
              </a:rPr>
              <a:t> dilemmas, and why?</a:t>
            </a:r>
            <a:r>
              <a:rPr lang="en" sz="1400">
                <a:solidFill>
                  <a:schemeClr val="accent2"/>
                </a:solidFill>
                <a:latin typeface="Lato"/>
                <a:ea typeface="Lato"/>
                <a:cs typeface="Lato"/>
                <a:sym typeface="Lato"/>
              </a:rPr>
              <a:t> </a:t>
            </a:r>
            <a:endParaRPr sz="1400">
              <a:solidFill>
                <a:schemeClr val="accent2"/>
              </a:solidFill>
              <a:latin typeface="Lato"/>
              <a:ea typeface="Lato"/>
              <a:cs typeface="Lato"/>
              <a:sym typeface="La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1f109db62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f109db62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Lato"/>
              <a:buNone/>
            </a:pPr>
            <a:r>
              <a:rPr b="1" i="0" lang="en" sz="1400" u="none" cap="none" strike="noStrike">
                <a:solidFill>
                  <a:schemeClr val="accent2"/>
                </a:solidFill>
                <a:latin typeface="Lato"/>
                <a:ea typeface="Lato"/>
                <a:cs typeface="Lato"/>
                <a:sym typeface="Lato"/>
              </a:rPr>
              <a:t>Which </a:t>
            </a:r>
            <a:r>
              <a:rPr b="1" i="0" lang="en" sz="1400" u="sng" cap="none" strike="noStrike">
                <a:solidFill>
                  <a:schemeClr val="accent2"/>
                </a:solidFill>
                <a:latin typeface="Lato"/>
                <a:ea typeface="Lato"/>
                <a:cs typeface="Lato"/>
                <a:sym typeface="Lato"/>
                <a:hlinkClick r:id="rId2"/>
              </a:rPr>
              <a:t>workable </a:t>
            </a:r>
            <a:r>
              <a:rPr b="1" lang="en" sz="1400" u="sng">
                <a:solidFill>
                  <a:schemeClr val="accent2"/>
                </a:solidFill>
                <a:latin typeface="Lato"/>
                <a:ea typeface="Lato"/>
                <a:cs typeface="Lato"/>
                <a:sym typeface="Lato"/>
                <a:hlinkClick r:id="rId3"/>
              </a:rPr>
              <a:t>ethical</a:t>
            </a:r>
            <a:r>
              <a:rPr b="1" i="0" lang="en" sz="1400" u="sng" cap="none" strike="noStrike">
                <a:solidFill>
                  <a:schemeClr val="accent2"/>
                </a:solidFill>
                <a:latin typeface="Lato"/>
                <a:ea typeface="Lato"/>
                <a:cs typeface="Lato"/>
                <a:sym typeface="Lato"/>
                <a:hlinkClick r:id="rId4"/>
              </a:rPr>
              <a:t> theory</a:t>
            </a:r>
            <a:r>
              <a:rPr b="1" i="0" lang="en" sz="1400" u="none" cap="none" strike="noStrike">
                <a:solidFill>
                  <a:schemeClr val="accent2"/>
                </a:solidFill>
                <a:latin typeface="Lato"/>
                <a:ea typeface="Lato"/>
                <a:cs typeface="Lato"/>
                <a:sym typeface="Lato"/>
              </a:rPr>
              <a:t> governs </a:t>
            </a:r>
            <a:r>
              <a:rPr i="0" lang="en" sz="1400" u="none" cap="none" strike="noStrike">
                <a:solidFill>
                  <a:schemeClr val="accent2"/>
                </a:solidFill>
                <a:latin typeface="Lato"/>
                <a:ea typeface="Lato"/>
                <a:cs typeface="Lato"/>
                <a:sym typeface="Lato"/>
              </a:rPr>
              <a:t>most of your moral decision making for the majority of the </a:t>
            </a:r>
            <a:r>
              <a:rPr lang="en" sz="1400">
                <a:solidFill>
                  <a:schemeClr val="accent2"/>
                </a:solidFill>
                <a:latin typeface="Lato"/>
                <a:ea typeface="Lato"/>
                <a:cs typeface="Lato"/>
                <a:sym typeface="Lato"/>
              </a:rPr>
              <a:t>8</a:t>
            </a:r>
            <a:r>
              <a:rPr i="0" lang="en" sz="1400" u="none" cap="none" strike="noStrike">
                <a:solidFill>
                  <a:schemeClr val="accent2"/>
                </a:solidFill>
                <a:latin typeface="Lato"/>
                <a:ea typeface="Lato"/>
                <a:cs typeface="Lato"/>
                <a:sym typeface="Lato"/>
              </a:rPr>
              <a:t> dilemmas, and why?</a:t>
            </a:r>
            <a:r>
              <a:rPr lang="en" sz="1400">
                <a:solidFill>
                  <a:schemeClr val="accent2"/>
                </a:solidFill>
                <a:latin typeface="Lato"/>
                <a:ea typeface="Lato"/>
                <a:cs typeface="Lato"/>
                <a:sym typeface="Lato"/>
              </a:rPr>
              <a:t> </a:t>
            </a:r>
            <a:endParaRPr sz="1400">
              <a:solidFill>
                <a:schemeClr val="accent2"/>
              </a:solidFill>
              <a:latin typeface="Lato"/>
              <a:ea typeface="Lato"/>
              <a:cs typeface="Lato"/>
              <a:sym typeface="La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1f109db62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f109db621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Lato"/>
              <a:buNone/>
            </a:pPr>
            <a:r>
              <a:rPr b="1" i="0" lang="en" sz="1400" u="none" cap="none" strike="noStrike">
                <a:solidFill>
                  <a:schemeClr val="accent2"/>
                </a:solidFill>
                <a:latin typeface="Lato"/>
                <a:ea typeface="Lato"/>
                <a:cs typeface="Lato"/>
                <a:sym typeface="Lato"/>
              </a:rPr>
              <a:t>Which </a:t>
            </a:r>
            <a:r>
              <a:rPr b="1" i="0" lang="en" sz="1400" u="sng" cap="none" strike="noStrike">
                <a:solidFill>
                  <a:schemeClr val="accent2"/>
                </a:solidFill>
                <a:latin typeface="Lato"/>
                <a:ea typeface="Lato"/>
                <a:cs typeface="Lato"/>
                <a:sym typeface="Lato"/>
                <a:hlinkClick r:id="rId2"/>
              </a:rPr>
              <a:t>workable </a:t>
            </a:r>
            <a:r>
              <a:rPr b="1" lang="en" sz="1400" u="sng">
                <a:solidFill>
                  <a:schemeClr val="accent2"/>
                </a:solidFill>
                <a:latin typeface="Lato"/>
                <a:ea typeface="Lato"/>
                <a:cs typeface="Lato"/>
                <a:sym typeface="Lato"/>
                <a:hlinkClick r:id="rId3"/>
              </a:rPr>
              <a:t>ethical</a:t>
            </a:r>
            <a:r>
              <a:rPr b="1" i="0" lang="en" sz="1400" u="sng" cap="none" strike="noStrike">
                <a:solidFill>
                  <a:schemeClr val="accent2"/>
                </a:solidFill>
                <a:latin typeface="Lato"/>
                <a:ea typeface="Lato"/>
                <a:cs typeface="Lato"/>
                <a:sym typeface="Lato"/>
                <a:hlinkClick r:id="rId4"/>
              </a:rPr>
              <a:t> theory</a:t>
            </a:r>
            <a:r>
              <a:rPr b="1" i="0" lang="en" sz="1400" u="none" cap="none" strike="noStrike">
                <a:solidFill>
                  <a:schemeClr val="accent2"/>
                </a:solidFill>
                <a:latin typeface="Lato"/>
                <a:ea typeface="Lato"/>
                <a:cs typeface="Lato"/>
                <a:sym typeface="Lato"/>
              </a:rPr>
              <a:t> governs </a:t>
            </a:r>
            <a:r>
              <a:rPr i="0" lang="en" sz="1400" u="none" cap="none" strike="noStrike">
                <a:solidFill>
                  <a:schemeClr val="accent2"/>
                </a:solidFill>
                <a:latin typeface="Lato"/>
                <a:ea typeface="Lato"/>
                <a:cs typeface="Lato"/>
                <a:sym typeface="Lato"/>
              </a:rPr>
              <a:t>most of your moral decision making for the majority of the </a:t>
            </a:r>
            <a:r>
              <a:rPr lang="en" sz="1400">
                <a:solidFill>
                  <a:schemeClr val="accent2"/>
                </a:solidFill>
                <a:latin typeface="Lato"/>
                <a:ea typeface="Lato"/>
                <a:cs typeface="Lato"/>
                <a:sym typeface="Lato"/>
              </a:rPr>
              <a:t>8</a:t>
            </a:r>
            <a:r>
              <a:rPr i="0" lang="en" sz="1400" u="none" cap="none" strike="noStrike">
                <a:solidFill>
                  <a:schemeClr val="accent2"/>
                </a:solidFill>
                <a:latin typeface="Lato"/>
                <a:ea typeface="Lato"/>
                <a:cs typeface="Lato"/>
                <a:sym typeface="Lato"/>
              </a:rPr>
              <a:t> dilemmas, and why?</a:t>
            </a:r>
            <a:r>
              <a:rPr lang="en" sz="1400">
                <a:solidFill>
                  <a:schemeClr val="accent2"/>
                </a:solidFill>
                <a:latin typeface="Lato"/>
                <a:ea typeface="Lato"/>
                <a:cs typeface="Lato"/>
                <a:sym typeface="Lato"/>
              </a:rPr>
              <a:t> </a:t>
            </a:r>
            <a:endParaRPr sz="1400">
              <a:solidFill>
                <a:schemeClr val="accent2"/>
              </a:solidFill>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1" i="0" lang="en" sz="1400" u="none" cap="none" strike="noStrike">
                <a:solidFill>
                  <a:schemeClr val="accent2"/>
                </a:solidFill>
                <a:latin typeface="Lato"/>
                <a:ea typeface="Lato"/>
                <a:cs typeface="Lato"/>
                <a:sym typeface="Lato"/>
              </a:rPr>
              <a:t>Note whether your field requires degrees, topic-specific exams, certification, adherence to codes of ethics, and practical experience such as internships/apprenticeships.</a:t>
            </a:r>
            <a:endParaRPr>
              <a:solidFill>
                <a:schemeClr val="accent2"/>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Font typeface="Arial"/>
              <a:buNone/>
            </a:pPr>
            <a:r>
              <a:rPr lang="en" sz="1400">
                <a:solidFill>
                  <a:schemeClr val="accent2"/>
                </a:solidFill>
                <a:latin typeface="Lato"/>
                <a:ea typeface="Lato"/>
                <a:cs typeface="Lato"/>
                <a:sym typeface="Lato"/>
              </a:rPr>
              <a:t>Describe a moral dilemma related to Information Technology in </a:t>
            </a:r>
            <a:r>
              <a:rPr i="1" lang="en" sz="1400">
                <a:solidFill>
                  <a:schemeClr val="accent2"/>
                </a:solidFill>
                <a:latin typeface="Lato"/>
                <a:ea typeface="Lato"/>
                <a:cs typeface="Lato"/>
                <a:sym typeface="Lato"/>
              </a:rPr>
              <a:t>your</a:t>
            </a:r>
            <a:r>
              <a:rPr lang="en" sz="1400">
                <a:solidFill>
                  <a:schemeClr val="accent2"/>
                </a:solidFill>
                <a:latin typeface="Lato"/>
                <a:ea typeface="Lato"/>
                <a:cs typeface="Lato"/>
                <a:sym typeface="Lato"/>
              </a:rPr>
              <a:t> field of study. Describe the action you could take to prevent or solve the problem. </a:t>
            </a:r>
            <a:endParaRPr sz="1400">
              <a:solidFill>
                <a:schemeClr val="accent2"/>
              </a:solidFill>
              <a:latin typeface="Lato"/>
              <a:ea typeface="Lato"/>
              <a:cs typeface="Lato"/>
              <a:sym typeface="Lato"/>
            </a:endParaRPr>
          </a:p>
          <a:p>
            <a:pPr indent="0" lvl="0" marL="0" rtl="0" algn="l">
              <a:lnSpc>
                <a:spcPct val="115000"/>
              </a:lnSpc>
              <a:spcBef>
                <a:spcPts val="0"/>
              </a:spcBef>
              <a:spcAft>
                <a:spcPts val="0"/>
              </a:spcAft>
              <a:buClr>
                <a:schemeClr val="dk2"/>
              </a:buClr>
              <a:buFont typeface="Arial"/>
              <a:buNone/>
            </a:pPr>
            <a:r>
              <a:rPr lang="en" sz="1400">
                <a:solidFill>
                  <a:schemeClr val="accent2"/>
                </a:solidFill>
                <a:latin typeface="Lato"/>
                <a:ea typeface="Lato"/>
                <a:cs typeface="Lato"/>
                <a:sym typeface="Lato"/>
              </a:rPr>
              <a:t>Remember issues you've studied all term as well as the </a:t>
            </a:r>
            <a:r>
              <a:rPr lang="en" sz="1400" u="sng">
                <a:solidFill>
                  <a:schemeClr val="accent2"/>
                </a:solidFill>
                <a:latin typeface="Lato"/>
                <a:ea typeface="Lato"/>
                <a:cs typeface="Lato"/>
                <a:sym typeface="Lato"/>
                <a:hlinkClick r:id="rId2"/>
              </a:rPr>
              <a:t>ACM Code of Ethics</a:t>
            </a:r>
            <a:r>
              <a:rPr lang="en" sz="1400">
                <a:solidFill>
                  <a:schemeClr val="accent2"/>
                </a:solidFill>
                <a:latin typeface="Lato"/>
                <a:ea typeface="Lato"/>
                <a:cs typeface="Lato"/>
                <a:sym typeface="Lato"/>
              </a:rPr>
              <a:t>.  Write the problem and the action in a complete sentences. (phrases are often unclear).</a:t>
            </a:r>
            <a:endParaRPr>
              <a:solidFill>
                <a:schemeClr val="accent2"/>
              </a:solidFill>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Font typeface="Arial"/>
              <a:buNone/>
            </a:pPr>
            <a:r>
              <a:rPr lang="en" sz="1400">
                <a:solidFill>
                  <a:schemeClr val="accent2"/>
                </a:solidFill>
                <a:latin typeface="Lato"/>
                <a:ea typeface="Lato"/>
                <a:cs typeface="Lato"/>
                <a:sym typeface="Lato"/>
              </a:rPr>
              <a:t>Describe a moral dilemma related to Information Technology in </a:t>
            </a:r>
            <a:r>
              <a:rPr i="1" lang="en" sz="1400">
                <a:solidFill>
                  <a:schemeClr val="accent2"/>
                </a:solidFill>
                <a:latin typeface="Lato"/>
                <a:ea typeface="Lato"/>
                <a:cs typeface="Lato"/>
                <a:sym typeface="Lato"/>
              </a:rPr>
              <a:t>your</a:t>
            </a:r>
            <a:r>
              <a:rPr lang="en" sz="1400">
                <a:solidFill>
                  <a:schemeClr val="accent2"/>
                </a:solidFill>
                <a:latin typeface="Lato"/>
                <a:ea typeface="Lato"/>
                <a:cs typeface="Lato"/>
                <a:sym typeface="Lato"/>
              </a:rPr>
              <a:t> field of study. Describe the action you could take to prevent or solve the problem. Remember issues you've studied all term as well as the </a:t>
            </a:r>
            <a:r>
              <a:rPr lang="en" sz="1400" u="sng">
                <a:solidFill>
                  <a:schemeClr val="accent2"/>
                </a:solidFill>
                <a:latin typeface="Lato"/>
                <a:ea typeface="Lato"/>
                <a:cs typeface="Lato"/>
                <a:sym typeface="Lato"/>
                <a:hlinkClick r:id="rId2"/>
              </a:rPr>
              <a:t>ACM Code of Ethics</a:t>
            </a:r>
            <a:r>
              <a:rPr lang="en" sz="1400">
                <a:solidFill>
                  <a:schemeClr val="accent2"/>
                </a:solidFill>
                <a:latin typeface="Lato"/>
                <a:ea typeface="Lato"/>
                <a:cs typeface="Lato"/>
                <a:sym typeface="Lato"/>
              </a:rPr>
              <a:t>. Write the problem and the action in a complete sentences. Phrases are often unclear.</a:t>
            </a:r>
            <a:endParaRPr>
              <a:solidFill>
                <a:schemeClr val="accent2"/>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Font typeface="Arial"/>
              <a:buNone/>
            </a:pPr>
            <a:r>
              <a:rPr lang="en" sz="1400">
                <a:solidFill>
                  <a:schemeClr val="accent2"/>
                </a:solidFill>
                <a:latin typeface="Lato"/>
                <a:ea typeface="Lato"/>
                <a:cs typeface="Lato"/>
                <a:sym typeface="Lato"/>
              </a:rPr>
              <a:t>Describe a moral dilemma related to Information Technology in </a:t>
            </a:r>
            <a:r>
              <a:rPr i="1" lang="en" sz="1400">
                <a:solidFill>
                  <a:schemeClr val="accent2"/>
                </a:solidFill>
                <a:latin typeface="Lato"/>
                <a:ea typeface="Lato"/>
                <a:cs typeface="Lato"/>
                <a:sym typeface="Lato"/>
              </a:rPr>
              <a:t>your</a:t>
            </a:r>
            <a:r>
              <a:rPr lang="en" sz="1400">
                <a:solidFill>
                  <a:schemeClr val="accent2"/>
                </a:solidFill>
                <a:latin typeface="Lato"/>
                <a:ea typeface="Lato"/>
                <a:cs typeface="Lato"/>
                <a:sym typeface="Lato"/>
              </a:rPr>
              <a:t> field of study. Describe the action you could take to prevent or solve the problem. Remember issues you've studied all term as well as the </a:t>
            </a:r>
            <a:r>
              <a:rPr lang="en" sz="1400" u="sng">
                <a:solidFill>
                  <a:schemeClr val="accent2"/>
                </a:solidFill>
                <a:latin typeface="Lato"/>
                <a:ea typeface="Lato"/>
                <a:cs typeface="Lato"/>
                <a:sym typeface="Lato"/>
                <a:hlinkClick r:id="rId2"/>
              </a:rPr>
              <a:t>ACM Code of Ethics</a:t>
            </a:r>
            <a:r>
              <a:rPr lang="en" sz="1400">
                <a:solidFill>
                  <a:schemeClr val="accent2"/>
                </a:solidFill>
                <a:latin typeface="Lato"/>
                <a:ea typeface="Lato"/>
                <a:cs typeface="Lato"/>
                <a:sym typeface="Lato"/>
              </a:rPr>
              <a:t>. Write the problem and the action in a complete sentences. Phrases are often unclear.</a:t>
            </a:r>
            <a:endParaRPr>
              <a:solidFill>
                <a:schemeClr val="accent2"/>
              </a:solidFill>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Font typeface="Arial"/>
              <a:buNone/>
            </a:pPr>
            <a:r>
              <a:rPr lang="en" sz="1400">
                <a:solidFill>
                  <a:schemeClr val="accent2"/>
                </a:solidFill>
                <a:latin typeface="Lato"/>
                <a:ea typeface="Lato"/>
                <a:cs typeface="Lato"/>
                <a:sym typeface="Lato"/>
              </a:rPr>
              <a:t>Describe a moral dilemma related to Information Technology in </a:t>
            </a:r>
            <a:r>
              <a:rPr i="1" lang="en" sz="1400">
                <a:solidFill>
                  <a:schemeClr val="accent2"/>
                </a:solidFill>
                <a:latin typeface="Lato"/>
                <a:ea typeface="Lato"/>
                <a:cs typeface="Lato"/>
                <a:sym typeface="Lato"/>
              </a:rPr>
              <a:t>your</a:t>
            </a:r>
            <a:r>
              <a:rPr lang="en" sz="1400">
                <a:solidFill>
                  <a:schemeClr val="accent2"/>
                </a:solidFill>
                <a:latin typeface="Lato"/>
                <a:ea typeface="Lato"/>
                <a:cs typeface="Lato"/>
                <a:sym typeface="Lato"/>
              </a:rPr>
              <a:t> field of study. Describe the action you could take to prevent or solve the problem. Remember issues you've studied all term as well as the </a:t>
            </a:r>
            <a:r>
              <a:rPr lang="en" sz="1400" u="sng">
                <a:solidFill>
                  <a:schemeClr val="accent2"/>
                </a:solidFill>
                <a:latin typeface="Lato"/>
                <a:ea typeface="Lato"/>
                <a:cs typeface="Lato"/>
                <a:sym typeface="Lato"/>
                <a:hlinkClick r:id="rId2"/>
              </a:rPr>
              <a:t>ACM Code of Ethics</a:t>
            </a:r>
            <a:r>
              <a:rPr lang="en" sz="1400">
                <a:solidFill>
                  <a:schemeClr val="accent2"/>
                </a:solidFill>
                <a:latin typeface="Lato"/>
                <a:ea typeface="Lato"/>
                <a:cs typeface="Lato"/>
                <a:sym typeface="Lato"/>
              </a:rPr>
              <a:t>. Write the problem and the action in a complete sentences. Phrases are often unclear.</a:t>
            </a:r>
            <a:endParaRPr>
              <a:solidFill>
                <a:schemeClr val="accent2"/>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Font typeface="Arial"/>
              <a:buNone/>
            </a:pPr>
            <a:r>
              <a:rPr lang="en" sz="1400">
                <a:solidFill>
                  <a:schemeClr val="accent2"/>
                </a:solidFill>
                <a:latin typeface="Lato"/>
                <a:ea typeface="Lato"/>
                <a:cs typeface="Lato"/>
                <a:sym typeface="Lato"/>
              </a:rPr>
              <a:t>Describe a moral dilemma related to Information Technology in </a:t>
            </a:r>
            <a:r>
              <a:rPr i="1" lang="en" sz="1400">
                <a:solidFill>
                  <a:schemeClr val="accent2"/>
                </a:solidFill>
                <a:latin typeface="Lato"/>
                <a:ea typeface="Lato"/>
                <a:cs typeface="Lato"/>
                <a:sym typeface="Lato"/>
              </a:rPr>
              <a:t>your</a:t>
            </a:r>
            <a:r>
              <a:rPr lang="en" sz="1400">
                <a:solidFill>
                  <a:schemeClr val="accent2"/>
                </a:solidFill>
                <a:latin typeface="Lato"/>
                <a:ea typeface="Lato"/>
                <a:cs typeface="Lato"/>
                <a:sym typeface="Lato"/>
              </a:rPr>
              <a:t> field of study. Describe the action you could take to prevent or solve the problem. Remember issues you've studied all term as well as the </a:t>
            </a:r>
            <a:r>
              <a:rPr lang="en" sz="1400" u="sng">
                <a:solidFill>
                  <a:schemeClr val="accent2"/>
                </a:solidFill>
                <a:latin typeface="Lato"/>
                <a:ea typeface="Lato"/>
                <a:cs typeface="Lato"/>
                <a:sym typeface="Lato"/>
                <a:hlinkClick r:id="rId2"/>
              </a:rPr>
              <a:t>ACM Code of Ethics</a:t>
            </a:r>
            <a:r>
              <a:rPr lang="en" sz="1400">
                <a:solidFill>
                  <a:schemeClr val="accent2"/>
                </a:solidFill>
                <a:latin typeface="Lato"/>
                <a:ea typeface="Lato"/>
                <a:cs typeface="Lato"/>
                <a:sym typeface="Lato"/>
              </a:rPr>
              <a:t>.  Write the problem and the action in a complete sentences. Phrases are often unclear.</a:t>
            </a:r>
            <a:endParaRPr>
              <a:solidFill>
                <a:schemeClr val="accent2"/>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Font typeface="Arial"/>
              <a:buNone/>
            </a:pPr>
            <a:r>
              <a:rPr lang="en" sz="1400">
                <a:solidFill>
                  <a:schemeClr val="accent2"/>
                </a:solidFill>
                <a:latin typeface="Lato"/>
                <a:ea typeface="Lato"/>
                <a:cs typeface="Lato"/>
                <a:sym typeface="Lato"/>
              </a:rPr>
              <a:t>Describe a moral dilemma related to Information Technology in </a:t>
            </a:r>
            <a:r>
              <a:rPr i="1" lang="en" sz="1400">
                <a:solidFill>
                  <a:schemeClr val="accent2"/>
                </a:solidFill>
                <a:latin typeface="Lato"/>
                <a:ea typeface="Lato"/>
                <a:cs typeface="Lato"/>
                <a:sym typeface="Lato"/>
              </a:rPr>
              <a:t>your</a:t>
            </a:r>
            <a:r>
              <a:rPr lang="en" sz="1400">
                <a:solidFill>
                  <a:schemeClr val="accent2"/>
                </a:solidFill>
                <a:latin typeface="Lato"/>
                <a:ea typeface="Lato"/>
                <a:cs typeface="Lato"/>
                <a:sym typeface="Lato"/>
              </a:rPr>
              <a:t> field of study. Describe the action you could take to prevent or solve the problem. Remember issues you've studied all term as well as the </a:t>
            </a:r>
            <a:r>
              <a:rPr lang="en" sz="1400" u="sng">
                <a:solidFill>
                  <a:schemeClr val="accent2"/>
                </a:solidFill>
                <a:latin typeface="Lato"/>
                <a:ea typeface="Lato"/>
                <a:cs typeface="Lato"/>
                <a:sym typeface="Lato"/>
                <a:hlinkClick r:id="rId2"/>
              </a:rPr>
              <a:t>ACM Code of Ethics</a:t>
            </a:r>
            <a:r>
              <a:rPr lang="en" sz="1400">
                <a:solidFill>
                  <a:schemeClr val="accent2"/>
                </a:solidFill>
                <a:latin typeface="Lato"/>
                <a:ea typeface="Lato"/>
                <a:cs typeface="Lato"/>
                <a:sym typeface="Lato"/>
              </a:rPr>
              <a:t>. Write the problem and the action in a complete sentences. Phrases are often unclear.</a:t>
            </a:r>
            <a:endParaRPr>
              <a:solidFill>
                <a:schemeClr val="accent2"/>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Font typeface="Arial"/>
              <a:buNone/>
            </a:pPr>
            <a:r>
              <a:rPr lang="en" sz="1400">
                <a:solidFill>
                  <a:schemeClr val="accent2"/>
                </a:solidFill>
                <a:latin typeface="Lato"/>
                <a:ea typeface="Lato"/>
                <a:cs typeface="Lato"/>
                <a:sym typeface="Lato"/>
              </a:rPr>
              <a:t>Describe a moral dilemma related to Information Technology in </a:t>
            </a:r>
            <a:r>
              <a:rPr i="1" lang="en" sz="1400">
                <a:solidFill>
                  <a:schemeClr val="accent2"/>
                </a:solidFill>
                <a:latin typeface="Lato"/>
                <a:ea typeface="Lato"/>
                <a:cs typeface="Lato"/>
                <a:sym typeface="Lato"/>
              </a:rPr>
              <a:t>your</a:t>
            </a:r>
            <a:r>
              <a:rPr lang="en" sz="1400">
                <a:solidFill>
                  <a:schemeClr val="accent2"/>
                </a:solidFill>
                <a:latin typeface="Lato"/>
                <a:ea typeface="Lato"/>
                <a:cs typeface="Lato"/>
                <a:sym typeface="Lato"/>
              </a:rPr>
              <a:t> field of study. Describe the action you could take to prevent or solve the problem. Remember issues you've studied all term as well as the </a:t>
            </a:r>
            <a:r>
              <a:rPr lang="en" sz="1400" u="sng">
                <a:solidFill>
                  <a:schemeClr val="accent2"/>
                </a:solidFill>
                <a:latin typeface="Lato"/>
                <a:ea typeface="Lato"/>
                <a:cs typeface="Lato"/>
                <a:sym typeface="Lato"/>
                <a:hlinkClick r:id="rId2"/>
              </a:rPr>
              <a:t>ACM Code of Ethics</a:t>
            </a:r>
            <a:r>
              <a:rPr lang="en" sz="1400">
                <a:solidFill>
                  <a:schemeClr val="accent2"/>
                </a:solidFill>
                <a:latin typeface="Lato"/>
                <a:ea typeface="Lato"/>
                <a:cs typeface="Lato"/>
                <a:sym typeface="Lato"/>
              </a:rPr>
              <a:t>.  Write the problem and the action in a complete sentences. Phrases are often unclear.</a:t>
            </a:r>
            <a:endParaRPr b="1" sz="1400">
              <a:solidFill>
                <a:schemeClr val="accent2"/>
              </a:solidFill>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ssue Title" type="title">
  <p:cSld name="TITLE">
    <p:bg>
      <p:bgPr>
        <a:solidFill>
          <a:schemeClr val="dk1"/>
        </a:solidFill>
      </p:bgPr>
    </p:bg>
    <p:spTree>
      <p:nvGrpSpPr>
        <p:cNvPr id="6" name="Shape 6"/>
        <p:cNvGrpSpPr/>
        <p:nvPr/>
      </p:nvGrpSpPr>
      <p:grpSpPr>
        <a:xfrm>
          <a:off x="0" y="0"/>
          <a:ext cx="0" cy="0"/>
          <a:chOff x="0" y="0"/>
          <a:chExt cx="0" cy="0"/>
        </a:xfrm>
      </p:grpSpPr>
      <p:cxnSp>
        <p:nvCxnSpPr>
          <p:cNvPr id="7" name="Google Shape;7;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8" name="Google Shape;8;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sp>
        <p:nvSpPr>
          <p:cNvPr id="9" name="Google Shape;9;p2"/>
          <p:cNvSpPr txBox="1"/>
          <p:nvPr>
            <p:ph type="ctrTitle"/>
          </p:nvPr>
        </p:nvSpPr>
        <p:spPr>
          <a:xfrm>
            <a:off x="2371725" y="630225"/>
            <a:ext cx="6331500" cy="1542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48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4800">
                <a:solidFill>
                  <a:schemeClr val="lt1"/>
                </a:solidFill>
              </a:defRPr>
            </a:lvl2pPr>
            <a:lvl3pPr indent="0" lvl="2" rtl="0">
              <a:spcBef>
                <a:spcPts val="0"/>
              </a:spcBef>
              <a:spcAft>
                <a:spcPts val="0"/>
              </a:spcAft>
              <a:buSzPts val="1400"/>
              <a:buNone/>
              <a:defRPr sz="4800">
                <a:solidFill>
                  <a:schemeClr val="lt1"/>
                </a:solidFill>
              </a:defRPr>
            </a:lvl3pPr>
            <a:lvl4pPr indent="0" lvl="3" rtl="0">
              <a:spcBef>
                <a:spcPts val="0"/>
              </a:spcBef>
              <a:spcAft>
                <a:spcPts val="0"/>
              </a:spcAft>
              <a:buSzPts val="1400"/>
              <a:buNone/>
              <a:defRPr sz="4800">
                <a:solidFill>
                  <a:schemeClr val="lt1"/>
                </a:solidFill>
              </a:defRPr>
            </a:lvl4pPr>
            <a:lvl5pPr indent="0" lvl="4" rtl="0">
              <a:spcBef>
                <a:spcPts val="0"/>
              </a:spcBef>
              <a:spcAft>
                <a:spcPts val="0"/>
              </a:spcAft>
              <a:buSzPts val="1400"/>
              <a:buNone/>
              <a:defRPr sz="4800">
                <a:solidFill>
                  <a:schemeClr val="lt1"/>
                </a:solidFill>
              </a:defRPr>
            </a:lvl5pPr>
            <a:lvl6pPr indent="0" lvl="5" rtl="0">
              <a:spcBef>
                <a:spcPts val="0"/>
              </a:spcBef>
              <a:spcAft>
                <a:spcPts val="0"/>
              </a:spcAft>
              <a:buSzPts val="1400"/>
              <a:buNone/>
              <a:defRPr sz="4800">
                <a:solidFill>
                  <a:schemeClr val="lt1"/>
                </a:solidFill>
              </a:defRPr>
            </a:lvl6pPr>
            <a:lvl7pPr indent="0" lvl="6" rtl="0">
              <a:spcBef>
                <a:spcPts val="0"/>
              </a:spcBef>
              <a:spcAft>
                <a:spcPts val="0"/>
              </a:spcAft>
              <a:buSzPts val="1400"/>
              <a:buNone/>
              <a:defRPr sz="4800">
                <a:solidFill>
                  <a:schemeClr val="lt1"/>
                </a:solidFill>
              </a:defRPr>
            </a:lvl7pPr>
            <a:lvl8pPr indent="0" lvl="7" rtl="0">
              <a:spcBef>
                <a:spcPts val="0"/>
              </a:spcBef>
              <a:spcAft>
                <a:spcPts val="0"/>
              </a:spcAft>
              <a:buSzPts val="1400"/>
              <a:buNone/>
              <a:defRPr sz="4800">
                <a:solidFill>
                  <a:schemeClr val="lt1"/>
                </a:solidFill>
              </a:defRPr>
            </a:lvl8pPr>
            <a:lvl9pPr indent="0" lvl="8" rtl="0">
              <a:spcBef>
                <a:spcPts val="0"/>
              </a:spcBef>
              <a:spcAft>
                <a:spcPts val="0"/>
              </a:spcAft>
              <a:buSzPts val="1400"/>
              <a:buNone/>
              <a:defRPr sz="4800">
                <a:solidFill>
                  <a:schemeClr val="lt1"/>
                </a:solidFill>
              </a:defRPr>
            </a:lvl9pPr>
          </a:lstStyle>
          <a:p/>
        </p:txBody>
      </p:sp>
      <p:sp>
        <p:nvSpPr>
          <p:cNvPr id="10" name="Google Shape;10;p2"/>
          <p:cNvSpPr txBox="1"/>
          <p:nvPr>
            <p:ph idx="1" type="subTitle"/>
          </p:nvPr>
        </p:nvSpPr>
        <p:spPr>
          <a:xfrm>
            <a:off x="2390266" y="3238450"/>
            <a:ext cx="6331500" cy="12417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457200"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2pPr>
            <a:lvl3pPr indent="0" lvl="2" marL="914400"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3pPr>
            <a:lvl4pPr indent="0" lvl="3" marL="1371600"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4pPr>
            <a:lvl5pPr indent="0" lvl="4" marL="1828800"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5pPr>
            <a:lvl6pPr indent="0" lvl="5" marL="2286000"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6pPr>
            <a:lvl7pPr indent="0" lvl="6" marL="2743200"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7pPr>
            <a:lvl8pPr indent="0" lvl="7" marL="3200400"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8pPr>
            <a:lvl9pPr indent="0" lvl="8" marL="3657600" marR="0" rtl="0" algn="l">
              <a:lnSpc>
                <a:spcPct val="100000"/>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1" name="Google Shape;11;p2"/>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55" name="Shape 55"/>
        <p:cNvGrpSpPr/>
        <p:nvPr/>
      </p:nvGrpSpPr>
      <p:grpSpPr>
        <a:xfrm>
          <a:off x="0" y="0"/>
          <a:ext cx="0" cy="0"/>
          <a:chOff x="0" y="0"/>
          <a:chExt cx="0" cy="0"/>
        </a:xfrm>
      </p:grpSpPr>
      <p:cxnSp>
        <p:nvCxnSpPr>
          <p:cNvPr id="56" name="Google Shape;56;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58" name="Google Shape;58;p11"/>
          <p:cNvSpPr txBox="1"/>
          <p:nvPr>
            <p:ph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Lato"/>
              <a:buNone/>
              <a:defRPr b="0" i="0" sz="9600" u="none" cap="none" strike="noStrike">
                <a:solidFill>
                  <a:schemeClr val="dk1"/>
                </a:solidFill>
                <a:latin typeface="Lato"/>
                <a:ea typeface="Lato"/>
                <a:cs typeface="Lato"/>
                <a:sym typeface="Lato"/>
              </a:defRPr>
            </a:lvl1pPr>
            <a:lvl2pPr indent="0" lvl="1" rtl="0" algn="ctr">
              <a:spcBef>
                <a:spcPts val="0"/>
              </a:spcBef>
              <a:spcAft>
                <a:spcPts val="0"/>
              </a:spcAft>
              <a:buSzPts val="1400"/>
              <a:buNone/>
              <a:defRPr sz="9600">
                <a:solidFill>
                  <a:schemeClr val="dk1"/>
                </a:solidFill>
                <a:latin typeface="Lato"/>
                <a:ea typeface="Lato"/>
                <a:cs typeface="Lato"/>
                <a:sym typeface="Lato"/>
              </a:defRPr>
            </a:lvl2pPr>
            <a:lvl3pPr indent="0" lvl="2" rtl="0" algn="ctr">
              <a:spcBef>
                <a:spcPts val="0"/>
              </a:spcBef>
              <a:spcAft>
                <a:spcPts val="0"/>
              </a:spcAft>
              <a:buSzPts val="1400"/>
              <a:buNone/>
              <a:defRPr sz="9600">
                <a:solidFill>
                  <a:schemeClr val="dk1"/>
                </a:solidFill>
                <a:latin typeface="Lato"/>
                <a:ea typeface="Lato"/>
                <a:cs typeface="Lato"/>
                <a:sym typeface="Lato"/>
              </a:defRPr>
            </a:lvl3pPr>
            <a:lvl4pPr indent="0" lvl="3" rtl="0" algn="ctr">
              <a:spcBef>
                <a:spcPts val="0"/>
              </a:spcBef>
              <a:spcAft>
                <a:spcPts val="0"/>
              </a:spcAft>
              <a:buSzPts val="1400"/>
              <a:buNone/>
              <a:defRPr sz="9600">
                <a:solidFill>
                  <a:schemeClr val="dk1"/>
                </a:solidFill>
                <a:latin typeface="Lato"/>
                <a:ea typeface="Lato"/>
                <a:cs typeface="Lato"/>
                <a:sym typeface="Lato"/>
              </a:defRPr>
            </a:lvl4pPr>
            <a:lvl5pPr indent="0" lvl="4" rtl="0" algn="ctr">
              <a:spcBef>
                <a:spcPts val="0"/>
              </a:spcBef>
              <a:spcAft>
                <a:spcPts val="0"/>
              </a:spcAft>
              <a:buSzPts val="1400"/>
              <a:buNone/>
              <a:defRPr sz="9600">
                <a:solidFill>
                  <a:schemeClr val="dk1"/>
                </a:solidFill>
                <a:latin typeface="Lato"/>
                <a:ea typeface="Lato"/>
                <a:cs typeface="Lato"/>
                <a:sym typeface="Lato"/>
              </a:defRPr>
            </a:lvl5pPr>
            <a:lvl6pPr indent="0" lvl="5" rtl="0" algn="ctr">
              <a:spcBef>
                <a:spcPts val="0"/>
              </a:spcBef>
              <a:spcAft>
                <a:spcPts val="0"/>
              </a:spcAft>
              <a:buSzPts val="1400"/>
              <a:buNone/>
              <a:defRPr sz="9600">
                <a:solidFill>
                  <a:schemeClr val="dk1"/>
                </a:solidFill>
                <a:latin typeface="Lato"/>
                <a:ea typeface="Lato"/>
                <a:cs typeface="Lato"/>
                <a:sym typeface="Lato"/>
              </a:defRPr>
            </a:lvl6pPr>
            <a:lvl7pPr indent="0" lvl="6" rtl="0" algn="ctr">
              <a:spcBef>
                <a:spcPts val="0"/>
              </a:spcBef>
              <a:spcAft>
                <a:spcPts val="0"/>
              </a:spcAft>
              <a:buSzPts val="1400"/>
              <a:buNone/>
              <a:defRPr sz="9600">
                <a:solidFill>
                  <a:schemeClr val="dk1"/>
                </a:solidFill>
                <a:latin typeface="Lato"/>
                <a:ea typeface="Lato"/>
                <a:cs typeface="Lato"/>
                <a:sym typeface="Lato"/>
              </a:defRPr>
            </a:lvl7pPr>
            <a:lvl8pPr indent="0" lvl="7" rtl="0" algn="ctr">
              <a:spcBef>
                <a:spcPts val="0"/>
              </a:spcBef>
              <a:spcAft>
                <a:spcPts val="0"/>
              </a:spcAft>
              <a:buSzPts val="1400"/>
              <a:buNone/>
              <a:defRPr sz="9600">
                <a:solidFill>
                  <a:schemeClr val="dk1"/>
                </a:solidFill>
                <a:latin typeface="Lato"/>
                <a:ea typeface="Lato"/>
                <a:cs typeface="Lato"/>
                <a:sym typeface="Lato"/>
              </a:defRPr>
            </a:lvl8pPr>
            <a:lvl9pPr indent="0" lvl="8" rtl="0" algn="ctr">
              <a:spcBef>
                <a:spcPts val="0"/>
              </a:spcBef>
              <a:spcAft>
                <a:spcPts val="0"/>
              </a:spcAft>
              <a:buSzPts val="1400"/>
              <a:buNone/>
              <a:defRPr sz="9600">
                <a:solidFill>
                  <a:schemeClr val="dk1"/>
                </a:solidFill>
                <a:latin typeface="Lato"/>
                <a:ea typeface="Lato"/>
                <a:cs typeface="Lato"/>
                <a:sym typeface="Lato"/>
              </a:defRPr>
            </a:lvl9pPr>
          </a:lstStyle>
          <a:p/>
        </p:txBody>
      </p:sp>
      <p:sp>
        <p:nvSpPr>
          <p:cNvPr id="59" name="Google Shape;59;p11"/>
          <p:cNvSpPr txBox="1"/>
          <p:nvPr>
            <p:ph idx="1" type="body"/>
          </p:nvPr>
        </p:nvSpPr>
        <p:spPr>
          <a:xfrm>
            <a:off x="853950" y="2919450"/>
            <a:ext cx="7436100" cy="10716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0" name="Google Shape;60;p11"/>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meline"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63" name="Google Shape;63;p12"/>
          <p:cNvSpPr/>
          <p:nvPr/>
        </p:nvSpPr>
        <p:spPr>
          <a:xfrm>
            <a:off x="340933" y="24276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64" name="Google Shape;64;p12"/>
          <p:cNvGrpSpPr/>
          <p:nvPr/>
        </p:nvGrpSpPr>
        <p:grpSpPr>
          <a:xfrm>
            <a:off x="912819" y="1838815"/>
            <a:ext cx="198900" cy="593656"/>
            <a:chOff x="777446" y="1610215"/>
            <a:chExt cx="198900" cy="593656"/>
          </a:xfrm>
        </p:grpSpPr>
        <p:cxnSp>
          <p:nvCxnSpPr>
            <p:cNvPr id="65" name="Google Shape;65;p12"/>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66" name="Google Shape;66;p12"/>
            <p:cNvSpPr/>
            <p:nvPr/>
          </p:nvSpPr>
          <p:spPr>
            <a:xfrm>
              <a:off x="777446"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12"/>
          <p:cNvSpPr/>
          <p:nvPr/>
        </p:nvSpPr>
        <p:spPr>
          <a:xfrm>
            <a:off x="181705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p12"/>
          <p:cNvGrpSpPr/>
          <p:nvPr/>
        </p:nvGrpSpPr>
        <p:grpSpPr>
          <a:xfrm>
            <a:off x="2266282" y="3167557"/>
            <a:ext cx="198900" cy="593656"/>
            <a:chOff x="2223534" y="2938957"/>
            <a:chExt cx="198900" cy="593656"/>
          </a:xfrm>
        </p:grpSpPr>
        <p:cxnSp>
          <p:nvCxnSpPr>
            <p:cNvPr id="69" name="Google Shape;69;p12"/>
            <p:cNvCxnSpPr/>
            <p:nvPr/>
          </p:nvCxnSpPr>
          <p:spPr>
            <a:xfrm rot="10800000">
              <a:off x="2322996" y="2938957"/>
              <a:ext cx="0" cy="554700"/>
            </a:xfrm>
            <a:prstGeom prst="straightConnector1">
              <a:avLst/>
            </a:prstGeom>
            <a:noFill/>
            <a:ln cap="flat" cmpd="sng" w="9525">
              <a:solidFill>
                <a:schemeClr val="dk2"/>
              </a:solidFill>
              <a:prstDash val="solid"/>
              <a:round/>
              <a:headEnd len="sm" w="sm" type="none"/>
              <a:tailEnd len="sm" w="sm" type="none"/>
            </a:ln>
          </p:spPr>
        </p:cxnSp>
        <p:sp>
          <p:nvSpPr>
            <p:cNvPr id="70" name="Google Shape;70;p12"/>
            <p:cNvSpPr/>
            <p:nvPr/>
          </p:nvSpPr>
          <p:spPr>
            <a:xfrm flipH="1" rot="10800000">
              <a:off x="2223534" y="3333713"/>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12"/>
          <p:cNvSpPr/>
          <p:nvPr/>
        </p:nvSpPr>
        <p:spPr>
          <a:xfrm>
            <a:off x="347197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72" name="Google Shape;72;p12"/>
          <p:cNvGrpSpPr/>
          <p:nvPr/>
        </p:nvGrpSpPr>
        <p:grpSpPr>
          <a:xfrm>
            <a:off x="4058732" y="1838815"/>
            <a:ext cx="198900" cy="593656"/>
            <a:chOff x="3918083" y="1610215"/>
            <a:chExt cx="198900" cy="593656"/>
          </a:xfrm>
        </p:grpSpPr>
        <p:cxnSp>
          <p:nvCxnSpPr>
            <p:cNvPr id="73" name="Google Shape;73;p1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74" name="Google Shape;74;p12"/>
            <p:cNvSpPr/>
            <p:nvPr/>
          </p:nvSpPr>
          <p:spPr>
            <a:xfrm>
              <a:off x="3918083"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12"/>
          <p:cNvSpPr/>
          <p:nvPr/>
        </p:nvSpPr>
        <p:spPr>
          <a:xfrm>
            <a:off x="5126893" y="2427600"/>
            <a:ext cx="2051099"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76" name="Google Shape;76;p12"/>
          <p:cNvGrpSpPr/>
          <p:nvPr/>
        </p:nvGrpSpPr>
        <p:grpSpPr>
          <a:xfrm>
            <a:off x="5973069" y="3167557"/>
            <a:ext cx="198900" cy="593656"/>
            <a:chOff x="5958946" y="2938957"/>
            <a:chExt cx="198900" cy="593656"/>
          </a:xfrm>
        </p:grpSpPr>
        <p:cxnSp>
          <p:nvCxnSpPr>
            <p:cNvPr id="77" name="Google Shape;77;p12"/>
            <p:cNvCxnSpPr/>
            <p:nvPr/>
          </p:nvCxnSpPr>
          <p:spPr>
            <a:xfrm rot="10800000">
              <a:off x="6058408" y="2938957"/>
              <a:ext cx="0" cy="554700"/>
            </a:xfrm>
            <a:prstGeom prst="straightConnector1">
              <a:avLst/>
            </a:prstGeom>
            <a:noFill/>
            <a:ln cap="flat" cmpd="sng" w="9525">
              <a:solidFill>
                <a:schemeClr val="dk2"/>
              </a:solidFill>
              <a:prstDash val="solid"/>
              <a:round/>
              <a:headEnd len="sm" w="sm" type="none"/>
              <a:tailEnd len="sm" w="sm" type="none"/>
            </a:ln>
          </p:spPr>
        </p:cxnSp>
        <p:sp>
          <p:nvSpPr>
            <p:cNvPr id="78" name="Google Shape;78;p12"/>
            <p:cNvSpPr/>
            <p:nvPr/>
          </p:nvSpPr>
          <p:spPr>
            <a:xfrm flipH="1" rot="10800000">
              <a:off x="5958946" y="3333713"/>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12"/>
          <p:cNvSpPr/>
          <p:nvPr/>
        </p:nvSpPr>
        <p:spPr>
          <a:xfrm>
            <a:off x="6781813" y="24276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2"/>
          <p:cNvGrpSpPr/>
          <p:nvPr/>
        </p:nvGrpSpPr>
        <p:grpSpPr>
          <a:xfrm>
            <a:off x="7669807" y="1838815"/>
            <a:ext cx="198900" cy="593656"/>
            <a:chOff x="3918083" y="1610215"/>
            <a:chExt cx="198900" cy="593656"/>
          </a:xfrm>
        </p:grpSpPr>
        <p:cxnSp>
          <p:nvCxnSpPr>
            <p:cNvPr id="81" name="Google Shape;81;p1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82" name="Google Shape;82;p12"/>
            <p:cNvSpPr/>
            <p:nvPr/>
          </p:nvSpPr>
          <p:spPr>
            <a:xfrm>
              <a:off x="3918083"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p12"/>
          <p:cNvSpPr txBox="1"/>
          <p:nvPr/>
        </p:nvSpPr>
        <p:spPr>
          <a:xfrm>
            <a:off x="-12850" y="0"/>
            <a:ext cx="2478000" cy="593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Arial"/>
              <a:buNone/>
            </a:pPr>
            <a:r>
              <a:rPr b="0" i="0" lang="en" sz="3600" u="none" cap="none" strike="noStrike">
                <a:solidFill>
                  <a:srgbClr val="FFFFFF"/>
                </a:solidFill>
                <a:latin typeface="Arial"/>
                <a:ea typeface="Arial"/>
                <a:cs typeface="Arial"/>
                <a:sym typeface="Arial"/>
              </a:rPr>
              <a:t>Timeline</a:t>
            </a:r>
            <a:endParaRPr/>
          </a:p>
        </p:txBody>
      </p:sp>
      <p:sp>
        <p:nvSpPr>
          <p:cNvPr id="84" name="Google Shape;84;p12"/>
          <p:cNvSpPr txBox="1"/>
          <p:nvPr/>
        </p:nvSpPr>
        <p:spPr>
          <a:xfrm>
            <a:off x="2572150" y="115750"/>
            <a:ext cx="1029000" cy="37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666666"/>
              </a:buClr>
              <a:buFont typeface="Arial"/>
              <a:buNone/>
            </a:pPr>
            <a:r>
              <a:rPr b="0" i="0" lang="en" sz="1400" u="none" cap="none" strike="noStrike">
                <a:solidFill>
                  <a:srgbClr val="666666"/>
                </a:solidFill>
                <a:latin typeface="Arial"/>
                <a:ea typeface="Arial"/>
                <a:cs typeface="Arial"/>
                <a:sym typeface="Arial"/>
              </a:rPr>
              <a:t>Student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pular Opinion" type="twoColTx">
  <p:cSld name="TITLE_AND_TWO_COLUMNS">
    <p:spTree>
      <p:nvGrpSpPr>
        <p:cNvPr id="12" name="Shape 12"/>
        <p:cNvGrpSpPr/>
        <p:nvPr/>
      </p:nvGrpSpPr>
      <p:grpSpPr>
        <a:xfrm>
          <a:off x="0" y="0"/>
          <a:ext cx="0" cy="0"/>
          <a:chOff x="0" y="0"/>
          <a:chExt cx="0" cy="0"/>
        </a:xfrm>
      </p:grpSpPr>
      <p:sp>
        <p:nvSpPr>
          <p:cNvPr id="13" name="Google Shape;13;p3"/>
          <p:cNvSpPr/>
          <p:nvPr/>
        </p:nvSpPr>
        <p:spPr>
          <a:xfrm>
            <a:off x="0" y="15050"/>
            <a:ext cx="2469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txBox="1"/>
          <p:nvPr>
            <p:ph type="title"/>
          </p:nvPr>
        </p:nvSpPr>
        <p:spPr>
          <a:xfrm>
            <a:off x="244400" y="984633"/>
            <a:ext cx="2034300" cy="2188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1400"/>
              <a:buFont typeface="Arial"/>
              <a:buNone/>
              <a:defRPr b="0" i="0" sz="3600" u="none" cap="none" strike="noStrike">
                <a:solidFill>
                  <a:srgbClr val="FFFFFF"/>
                </a:solidFill>
                <a:latin typeface="Arial"/>
                <a:ea typeface="Arial"/>
                <a:cs typeface="Arial"/>
                <a:sym typeface="Arial"/>
              </a:defRPr>
            </a:lvl1pPr>
            <a:lvl2pPr indent="0" lvl="1" rtl="0" algn="ctr">
              <a:spcBef>
                <a:spcPts val="0"/>
              </a:spcBef>
              <a:spcAft>
                <a:spcPts val="0"/>
              </a:spcAft>
              <a:buSzPts val="1400"/>
              <a:buNone/>
              <a:defRPr sz="3600">
                <a:solidFill>
                  <a:schemeClr val="dk1"/>
                </a:solidFill>
              </a:defRPr>
            </a:lvl2pPr>
            <a:lvl3pPr indent="0" lvl="2" rtl="0" algn="ctr">
              <a:spcBef>
                <a:spcPts val="0"/>
              </a:spcBef>
              <a:spcAft>
                <a:spcPts val="0"/>
              </a:spcAft>
              <a:buSzPts val="1400"/>
              <a:buNone/>
              <a:defRPr sz="3600">
                <a:solidFill>
                  <a:schemeClr val="dk1"/>
                </a:solidFill>
              </a:defRPr>
            </a:lvl3pPr>
            <a:lvl4pPr indent="0" lvl="3" rtl="0" algn="ctr">
              <a:spcBef>
                <a:spcPts val="0"/>
              </a:spcBef>
              <a:spcAft>
                <a:spcPts val="0"/>
              </a:spcAft>
              <a:buSzPts val="1400"/>
              <a:buNone/>
              <a:defRPr sz="3600">
                <a:solidFill>
                  <a:schemeClr val="dk1"/>
                </a:solidFill>
              </a:defRPr>
            </a:lvl4pPr>
            <a:lvl5pPr indent="0" lvl="4" rtl="0" algn="ctr">
              <a:spcBef>
                <a:spcPts val="0"/>
              </a:spcBef>
              <a:spcAft>
                <a:spcPts val="0"/>
              </a:spcAft>
              <a:buSzPts val="1400"/>
              <a:buNone/>
              <a:defRPr sz="3600">
                <a:solidFill>
                  <a:schemeClr val="dk1"/>
                </a:solidFill>
              </a:defRPr>
            </a:lvl5pPr>
            <a:lvl6pPr indent="0" lvl="5" rtl="0" algn="ctr">
              <a:spcBef>
                <a:spcPts val="0"/>
              </a:spcBef>
              <a:spcAft>
                <a:spcPts val="0"/>
              </a:spcAft>
              <a:buSzPts val="1400"/>
              <a:buNone/>
              <a:defRPr sz="3600">
                <a:solidFill>
                  <a:schemeClr val="dk1"/>
                </a:solidFill>
              </a:defRPr>
            </a:lvl6pPr>
            <a:lvl7pPr indent="0" lvl="6" rtl="0" algn="ctr">
              <a:spcBef>
                <a:spcPts val="0"/>
              </a:spcBef>
              <a:spcAft>
                <a:spcPts val="0"/>
              </a:spcAft>
              <a:buSzPts val="1400"/>
              <a:buNone/>
              <a:defRPr sz="3600">
                <a:solidFill>
                  <a:schemeClr val="dk1"/>
                </a:solidFill>
              </a:defRPr>
            </a:lvl7pPr>
            <a:lvl8pPr indent="0" lvl="7" rtl="0" algn="ctr">
              <a:spcBef>
                <a:spcPts val="0"/>
              </a:spcBef>
              <a:spcAft>
                <a:spcPts val="0"/>
              </a:spcAft>
              <a:buSzPts val="1400"/>
              <a:buNone/>
              <a:defRPr sz="3600">
                <a:solidFill>
                  <a:schemeClr val="dk1"/>
                </a:solidFill>
              </a:defRPr>
            </a:lvl8pPr>
            <a:lvl9pPr indent="0" lvl="8" rtl="0" algn="ctr">
              <a:spcBef>
                <a:spcPts val="0"/>
              </a:spcBef>
              <a:spcAft>
                <a:spcPts val="0"/>
              </a:spcAft>
              <a:buSzPts val="1400"/>
              <a:buNone/>
              <a:defRPr sz="3600">
                <a:solidFill>
                  <a:schemeClr val="dk1"/>
                </a:solidFill>
              </a:defRPr>
            </a:lvl9pPr>
          </a:lstStyle>
          <a:p/>
        </p:txBody>
      </p:sp>
      <p:sp>
        <p:nvSpPr>
          <p:cNvPr id="15" name="Google Shape;15;p3"/>
          <p:cNvSpPr txBox="1"/>
          <p:nvPr>
            <p:ph idx="1" type="subTitle"/>
          </p:nvPr>
        </p:nvSpPr>
        <p:spPr>
          <a:xfrm>
            <a:off x="244375" y="3192525"/>
            <a:ext cx="2034300" cy="13455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1pPr>
            <a:lvl2pPr indent="0" lvl="1" marL="457200" marR="0" rtl="0" algn="ctr">
              <a:lnSpc>
                <a:spcPct val="100000"/>
              </a:lnSpc>
              <a:spcBef>
                <a:spcPts val="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2pPr>
            <a:lvl3pPr indent="0" lvl="2" marL="914400" marR="0" rtl="0" algn="ctr">
              <a:lnSpc>
                <a:spcPct val="100000"/>
              </a:lnSpc>
              <a:spcBef>
                <a:spcPts val="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3pPr>
            <a:lvl4pPr indent="0" lvl="3" marL="1371600" marR="0" rtl="0" algn="ctr">
              <a:lnSpc>
                <a:spcPct val="100000"/>
              </a:lnSpc>
              <a:spcBef>
                <a:spcPts val="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4pPr>
            <a:lvl5pPr indent="0" lvl="4" marL="1828800" marR="0" rtl="0" algn="ctr">
              <a:lnSpc>
                <a:spcPct val="100000"/>
              </a:lnSpc>
              <a:spcBef>
                <a:spcPts val="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5pPr>
            <a:lvl6pPr indent="0" lvl="5" marL="2286000" marR="0" rtl="0" algn="ctr">
              <a:lnSpc>
                <a:spcPct val="100000"/>
              </a:lnSpc>
              <a:spcBef>
                <a:spcPts val="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6pPr>
            <a:lvl7pPr indent="0" lvl="6" marL="2743200" marR="0" rtl="0" algn="ctr">
              <a:lnSpc>
                <a:spcPct val="100000"/>
              </a:lnSpc>
              <a:spcBef>
                <a:spcPts val="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7pPr>
            <a:lvl8pPr indent="0" lvl="7" marL="3200400" marR="0" rtl="0" algn="ctr">
              <a:lnSpc>
                <a:spcPct val="100000"/>
              </a:lnSpc>
              <a:spcBef>
                <a:spcPts val="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8pPr>
            <a:lvl9pPr indent="0" lvl="8" marL="3657600" marR="0" rtl="0" algn="ctr">
              <a:lnSpc>
                <a:spcPct val="100000"/>
              </a:lnSpc>
              <a:spcBef>
                <a:spcPts val="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9pPr>
          </a:lstStyle>
          <a:p/>
        </p:txBody>
      </p:sp>
      <p:sp>
        <p:nvSpPr>
          <p:cNvPr id="16" name="Google Shape;16;p3"/>
          <p:cNvSpPr txBox="1"/>
          <p:nvPr>
            <p:ph idx="2" type="body"/>
          </p:nvPr>
        </p:nvSpPr>
        <p:spPr>
          <a:xfrm>
            <a:off x="2726475" y="273525"/>
            <a:ext cx="6263100" cy="4563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17" name="Google Shape;17;p3"/>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solidFill>
                <a:srgbClr val="000000"/>
              </a:solidFill>
            </a:endParaRPr>
          </a:p>
        </p:txBody>
      </p:sp>
      <p:sp>
        <p:nvSpPr>
          <p:cNvPr id="18" name="Google Shape;18;p3"/>
          <p:cNvSpPr txBox="1"/>
          <p:nvPr>
            <p:ph idx="3" type="subTitle"/>
          </p:nvPr>
        </p:nvSpPr>
        <p:spPr>
          <a:xfrm>
            <a:off x="2572650" y="4837150"/>
            <a:ext cx="4185000" cy="3063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CCCCCC"/>
              </a:buClr>
              <a:buSzPts val="1400"/>
              <a:buFont typeface="Arial"/>
              <a:buNone/>
              <a:defRPr b="0" i="0" sz="1400" u="none" cap="none" strike="noStrike">
                <a:solidFill>
                  <a:srgbClr val="CCCCCC"/>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ographic" type="titleOnly">
  <p:cSld name="TITLE_ONLY">
    <p:spTree>
      <p:nvGrpSpPr>
        <p:cNvPr id="19" name="Shape 19"/>
        <p:cNvGrpSpPr/>
        <p:nvPr/>
      </p:nvGrpSpPr>
      <p:grpSpPr>
        <a:xfrm>
          <a:off x="0" y="0"/>
          <a:ext cx="0" cy="0"/>
          <a:chOff x="0" y="0"/>
          <a:chExt cx="0" cy="0"/>
        </a:xfrm>
      </p:grpSpPr>
      <p:sp>
        <p:nvSpPr>
          <p:cNvPr id="20" name="Google Shape;20;p4"/>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21" name="Google Shape;21;p4"/>
          <p:cNvSpPr txBox="1"/>
          <p:nvPr>
            <p:ph idx="1" type="subTitle"/>
          </p:nvPr>
        </p:nvSpPr>
        <p:spPr>
          <a:xfrm>
            <a:off x="6400800" y="0"/>
            <a:ext cx="2743200" cy="3369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B7B7B7"/>
              </a:buClr>
              <a:buSzPts val="1400"/>
              <a:buFont typeface="Arial"/>
              <a:buNone/>
              <a:defRPr b="0" i="0" sz="1400" u="none" cap="none" strike="noStrike">
                <a:solidFill>
                  <a:srgbClr val="B7B7B7"/>
                </a:solidFill>
                <a:latin typeface="Arial"/>
                <a:ea typeface="Arial"/>
                <a:cs typeface="Arial"/>
                <a:sym typeface="Arial"/>
              </a:defRPr>
            </a:lvl1pPr>
            <a:lvl2pPr indent="0" lvl="1" marL="457200" marR="0" rtl="0" algn="l">
              <a:lnSpc>
                <a:spcPct val="100000"/>
              </a:lnSpc>
              <a:spcBef>
                <a:spcPts val="0"/>
              </a:spcBef>
              <a:spcAft>
                <a:spcPts val="0"/>
              </a:spcAft>
              <a:buClr>
                <a:srgbClr val="B7B7B7"/>
              </a:buClr>
              <a:buSzPts val="1400"/>
              <a:buFont typeface="Arial"/>
              <a:buNone/>
              <a:defRPr b="0" i="0" sz="1400" u="none" cap="none" strike="noStrike">
                <a:solidFill>
                  <a:srgbClr val="B7B7B7"/>
                </a:solidFill>
                <a:latin typeface="Arial"/>
                <a:ea typeface="Arial"/>
                <a:cs typeface="Arial"/>
                <a:sym typeface="Arial"/>
              </a:defRPr>
            </a:lvl2pPr>
            <a:lvl3pPr indent="0" lvl="2" marL="914400" marR="0" rtl="0" algn="l">
              <a:lnSpc>
                <a:spcPct val="100000"/>
              </a:lnSpc>
              <a:spcBef>
                <a:spcPts val="0"/>
              </a:spcBef>
              <a:spcAft>
                <a:spcPts val="0"/>
              </a:spcAft>
              <a:buClr>
                <a:srgbClr val="B7B7B7"/>
              </a:buClr>
              <a:buSzPts val="1400"/>
              <a:buFont typeface="Arial"/>
              <a:buNone/>
              <a:defRPr b="0" i="0" sz="1400" u="none" cap="none" strike="noStrike">
                <a:solidFill>
                  <a:srgbClr val="B7B7B7"/>
                </a:solidFill>
                <a:latin typeface="Arial"/>
                <a:ea typeface="Arial"/>
                <a:cs typeface="Arial"/>
                <a:sym typeface="Arial"/>
              </a:defRPr>
            </a:lvl3pPr>
            <a:lvl4pPr indent="0" lvl="3" marL="1371600" marR="0" rtl="0" algn="l">
              <a:lnSpc>
                <a:spcPct val="100000"/>
              </a:lnSpc>
              <a:spcBef>
                <a:spcPts val="0"/>
              </a:spcBef>
              <a:spcAft>
                <a:spcPts val="0"/>
              </a:spcAft>
              <a:buClr>
                <a:srgbClr val="B7B7B7"/>
              </a:buClr>
              <a:buSzPts val="1400"/>
              <a:buFont typeface="Arial"/>
              <a:buNone/>
              <a:defRPr b="0" i="0" sz="1400" u="none" cap="none" strike="noStrike">
                <a:solidFill>
                  <a:srgbClr val="B7B7B7"/>
                </a:solidFill>
                <a:latin typeface="Arial"/>
                <a:ea typeface="Arial"/>
                <a:cs typeface="Arial"/>
                <a:sym typeface="Arial"/>
              </a:defRPr>
            </a:lvl4pPr>
            <a:lvl5pPr indent="0" lvl="4" marL="1828800" marR="0" rtl="0" algn="l">
              <a:lnSpc>
                <a:spcPct val="100000"/>
              </a:lnSpc>
              <a:spcBef>
                <a:spcPts val="0"/>
              </a:spcBef>
              <a:spcAft>
                <a:spcPts val="0"/>
              </a:spcAft>
              <a:buClr>
                <a:srgbClr val="B7B7B7"/>
              </a:buClr>
              <a:buSzPts val="1400"/>
              <a:buFont typeface="Arial"/>
              <a:buNone/>
              <a:defRPr b="0" i="0" sz="1400" u="none" cap="none" strike="noStrike">
                <a:solidFill>
                  <a:srgbClr val="B7B7B7"/>
                </a:solidFill>
                <a:latin typeface="Arial"/>
                <a:ea typeface="Arial"/>
                <a:cs typeface="Arial"/>
                <a:sym typeface="Arial"/>
              </a:defRPr>
            </a:lvl5pPr>
            <a:lvl6pPr indent="0" lvl="5" marL="2286000" marR="0" rtl="0" algn="l">
              <a:lnSpc>
                <a:spcPct val="100000"/>
              </a:lnSpc>
              <a:spcBef>
                <a:spcPts val="0"/>
              </a:spcBef>
              <a:spcAft>
                <a:spcPts val="0"/>
              </a:spcAft>
              <a:buClr>
                <a:srgbClr val="B7B7B7"/>
              </a:buClr>
              <a:buSzPts val="1400"/>
              <a:buFont typeface="Arial"/>
              <a:buNone/>
              <a:defRPr b="0" i="0" sz="1400" u="none" cap="none" strike="noStrike">
                <a:solidFill>
                  <a:srgbClr val="B7B7B7"/>
                </a:solidFill>
                <a:latin typeface="Arial"/>
                <a:ea typeface="Arial"/>
                <a:cs typeface="Arial"/>
                <a:sym typeface="Arial"/>
              </a:defRPr>
            </a:lvl6pPr>
            <a:lvl7pPr indent="0" lvl="6" marL="2743200" marR="0" rtl="0" algn="l">
              <a:lnSpc>
                <a:spcPct val="100000"/>
              </a:lnSpc>
              <a:spcBef>
                <a:spcPts val="0"/>
              </a:spcBef>
              <a:spcAft>
                <a:spcPts val="0"/>
              </a:spcAft>
              <a:buClr>
                <a:srgbClr val="B7B7B7"/>
              </a:buClr>
              <a:buSzPts val="1400"/>
              <a:buFont typeface="Arial"/>
              <a:buNone/>
              <a:defRPr b="0" i="0" sz="1400" u="none" cap="none" strike="noStrike">
                <a:solidFill>
                  <a:srgbClr val="B7B7B7"/>
                </a:solidFill>
                <a:latin typeface="Arial"/>
                <a:ea typeface="Arial"/>
                <a:cs typeface="Arial"/>
                <a:sym typeface="Arial"/>
              </a:defRPr>
            </a:lvl7pPr>
            <a:lvl8pPr indent="0" lvl="7" marL="3200400" marR="0" rtl="0" algn="l">
              <a:lnSpc>
                <a:spcPct val="100000"/>
              </a:lnSpc>
              <a:spcBef>
                <a:spcPts val="0"/>
              </a:spcBef>
              <a:spcAft>
                <a:spcPts val="0"/>
              </a:spcAft>
              <a:buClr>
                <a:srgbClr val="B7B7B7"/>
              </a:buClr>
              <a:buSzPts val="1400"/>
              <a:buFont typeface="Arial"/>
              <a:buNone/>
              <a:defRPr b="0" i="0" sz="1400" u="none" cap="none" strike="noStrike">
                <a:solidFill>
                  <a:srgbClr val="B7B7B7"/>
                </a:solidFill>
                <a:latin typeface="Arial"/>
                <a:ea typeface="Arial"/>
                <a:cs typeface="Arial"/>
                <a:sym typeface="Arial"/>
              </a:defRPr>
            </a:lvl8pPr>
            <a:lvl9pPr indent="0" lvl="8" marL="3657600" marR="0" rtl="0" algn="l">
              <a:lnSpc>
                <a:spcPct val="100000"/>
              </a:lnSpc>
              <a:spcBef>
                <a:spcPts val="0"/>
              </a:spcBef>
              <a:spcAft>
                <a:spcPts val="0"/>
              </a:spcAft>
              <a:buClr>
                <a:srgbClr val="B7B7B7"/>
              </a:buClr>
              <a:buSzPts val="1400"/>
              <a:buFont typeface="Arial"/>
              <a:buNone/>
              <a:defRPr b="0" i="0" sz="1400" u="none" cap="none" strike="noStrike">
                <a:solidFill>
                  <a:srgbClr val="B7B7B7"/>
                </a:solidFill>
                <a:latin typeface="Arial"/>
                <a:ea typeface="Arial"/>
                <a:cs typeface="Arial"/>
                <a:sym typeface="Arial"/>
              </a:defRPr>
            </a:lvl9pPr>
          </a:lstStyle>
          <a:p/>
        </p:txBody>
      </p:sp>
      <p:sp>
        <p:nvSpPr>
          <p:cNvPr id="22" name="Google Shape;22;p4"/>
          <p:cNvSpPr txBox="1"/>
          <p:nvPr>
            <p:ph type="title"/>
          </p:nvPr>
        </p:nvSpPr>
        <p:spPr>
          <a:xfrm>
            <a:off x="-12675" y="12300"/>
            <a:ext cx="6277499" cy="654900"/>
          </a:xfrm>
          <a:prstGeom prst="rect">
            <a:avLst/>
          </a:prstGeom>
          <a:solidFill>
            <a:srgbClr val="FF9900"/>
          </a:solid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FFFFFF"/>
              </a:buClr>
              <a:buSzPts val="1400"/>
              <a:buFont typeface="Lato"/>
              <a:buNone/>
              <a:defRPr b="0" i="0" sz="3600" u="none" cap="none" strike="noStrike">
                <a:solidFill>
                  <a:srgbClr val="FFFFFF"/>
                </a:solidFill>
                <a:latin typeface="Lato"/>
                <a:ea typeface="Lato"/>
                <a:cs typeface="Lato"/>
                <a:sym typeface="Lato"/>
              </a:defRPr>
            </a:lvl1pPr>
            <a:lvl2pPr indent="0" lvl="1">
              <a:spcBef>
                <a:spcPts val="0"/>
              </a:spcBef>
              <a:spcAft>
                <a:spcPts val="0"/>
              </a:spcAft>
              <a:buClr>
                <a:srgbClr val="FFFFFF"/>
              </a:buClr>
              <a:buSzPts val="1400"/>
              <a:buFont typeface="Arial"/>
              <a:buNone/>
              <a:defRPr sz="1800">
                <a:solidFill>
                  <a:srgbClr val="FFFFFF"/>
                </a:solidFill>
              </a:defRPr>
            </a:lvl2pPr>
            <a:lvl3pPr indent="0" lvl="2">
              <a:spcBef>
                <a:spcPts val="0"/>
              </a:spcBef>
              <a:spcAft>
                <a:spcPts val="0"/>
              </a:spcAft>
              <a:buClr>
                <a:srgbClr val="FFFFFF"/>
              </a:buClr>
              <a:buSzPts val="1400"/>
              <a:buFont typeface="Arial"/>
              <a:buNone/>
              <a:defRPr sz="1800">
                <a:solidFill>
                  <a:srgbClr val="FFFFFF"/>
                </a:solidFill>
              </a:defRPr>
            </a:lvl3pPr>
            <a:lvl4pPr indent="0" lvl="3">
              <a:spcBef>
                <a:spcPts val="0"/>
              </a:spcBef>
              <a:spcAft>
                <a:spcPts val="0"/>
              </a:spcAft>
              <a:buClr>
                <a:srgbClr val="FFFFFF"/>
              </a:buClr>
              <a:buSzPts val="1400"/>
              <a:buFont typeface="Arial"/>
              <a:buNone/>
              <a:defRPr sz="1800">
                <a:solidFill>
                  <a:srgbClr val="FFFFFF"/>
                </a:solidFill>
              </a:defRPr>
            </a:lvl4pPr>
            <a:lvl5pPr indent="0" lvl="4">
              <a:spcBef>
                <a:spcPts val="0"/>
              </a:spcBef>
              <a:spcAft>
                <a:spcPts val="0"/>
              </a:spcAft>
              <a:buClr>
                <a:srgbClr val="FFFFFF"/>
              </a:buClr>
              <a:buSzPts val="1400"/>
              <a:buFont typeface="Arial"/>
              <a:buNone/>
              <a:defRPr sz="1800">
                <a:solidFill>
                  <a:srgbClr val="FFFFFF"/>
                </a:solidFill>
              </a:defRPr>
            </a:lvl5pPr>
            <a:lvl6pPr indent="0" lvl="5">
              <a:spcBef>
                <a:spcPts val="0"/>
              </a:spcBef>
              <a:spcAft>
                <a:spcPts val="0"/>
              </a:spcAft>
              <a:buClr>
                <a:srgbClr val="FFFFFF"/>
              </a:buClr>
              <a:buSzPts val="1400"/>
              <a:buFont typeface="Arial"/>
              <a:buNone/>
              <a:defRPr sz="1800">
                <a:solidFill>
                  <a:srgbClr val="FFFFFF"/>
                </a:solidFill>
              </a:defRPr>
            </a:lvl6pPr>
            <a:lvl7pPr indent="0" lvl="6">
              <a:spcBef>
                <a:spcPts val="0"/>
              </a:spcBef>
              <a:spcAft>
                <a:spcPts val="0"/>
              </a:spcAft>
              <a:buClr>
                <a:srgbClr val="FFFFFF"/>
              </a:buClr>
              <a:buSzPts val="1400"/>
              <a:buFont typeface="Arial"/>
              <a:buNone/>
              <a:defRPr sz="1800">
                <a:solidFill>
                  <a:srgbClr val="FFFFFF"/>
                </a:solidFill>
              </a:defRPr>
            </a:lvl7pPr>
            <a:lvl8pPr indent="0" lvl="7">
              <a:spcBef>
                <a:spcPts val="0"/>
              </a:spcBef>
              <a:spcAft>
                <a:spcPts val="0"/>
              </a:spcAft>
              <a:buClr>
                <a:srgbClr val="FFFFFF"/>
              </a:buClr>
              <a:buSzPts val="1400"/>
              <a:buFont typeface="Arial"/>
              <a:buNone/>
              <a:defRPr sz="1800">
                <a:solidFill>
                  <a:srgbClr val="FFFFFF"/>
                </a:solidFill>
              </a:defRPr>
            </a:lvl8pPr>
            <a:lvl9pPr indent="0" lvl="8">
              <a:spcBef>
                <a:spcPts val="0"/>
              </a:spcBef>
              <a:spcAft>
                <a:spcPts val="0"/>
              </a:spcAft>
              <a:buClr>
                <a:srgbClr val="FFFFFF"/>
              </a:buClr>
              <a:buSzPts val="1400"/>
              <a:buFont typeface="Arial"/>
              <a:buNone/>
              <a:defRPr sz="1800">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rmal Study">
  <p:cSld name="Formal Study">
    <p:spTree>
      <p:nvGrpSpPr>
        <p:cNvPr id="23" name="Shape 23"/>
        <p:cNvGrpSpPr/>
        <p:nvPr/>
      </p:nvGrpSpPr>
      <p:grpSpPr>
        <a:xfrm>
          <a:off x="0" y="0"/>
          <a:ext cx="0" cy="0"/>
          <a:chOff x="0" y="0"/>
          <a:chExt cx="0" cy="0"/>
        </a:xfrm>
      </p:grpSpPr>
      <p:sp>
        <p:nvSpPr>
          <p:cNvPr id="24" name="Google Shape;24;p5"/>
          <p:cNvSpPr/>
          <p:nvPr/>
        </p:nvSpPr>
        <p:spPr>
          <a:xfrm>
            <a:off x="6674725" y="125"/>
            <a:ext cx="2469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6919125" y="1045908"/>
            <a:ext cx="2034300" cy="2188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1400"/>
              <a:buFont typeface="Arial"/>
              <a:buNone/>
              <a:defRPr b="0" i="0" sz="3600" u="none" cap="none" strike="noStrike">
                <a:solidFill>
                  <a:srgbClr val="FFFFFF"/>
                </a:solidFill>
                <a:latin typeface="Arial"/>
                <a:ea typeface="Arial"/>
                <a:cs typeface="Arial"/>
                <a:sym typeface="Arial"/>
              </a:defRPr>
            </a:lvl1pPr>
            <a:lvl2pPr indent="0" lvl="1" rtl="0" algn="ctr">
              <a:spcBef>
                <a:spcPts val="0"/>
              </a:spcBef>
              <a:spcAft>
                <a:spcPts val="0"/>
              </a:spcAft>
              <a:buSzPts val="1400"/>
              <a:buNone/>
              <a:defRPr sz="3600">
                <a:solidFill>
                  <a:schemeClr val="dk1"/>
                </a:solidFill>
              </a:defRPr>
            </a:lvl2pPr>
            <a:lvl3pPr indent="0" lvl="2" rtl="0" algn="ctr">
              <a:spcBef>
                <a:spcPts val="0"/>
              </a:spcBef>
              <a:spcAft>
                <a:spcPts val="0"/>
              </a:spcAft>
              <a:buSzPts val="1400"/>
              <a:buNone/>
              <a:defRPr sz="3600">
                <a:solidFill>
                  <a:schemeClr val="dk1"/>
                </a:solidFill>
              </a:defRPr>
            </a:lvl3pPr>
            <a:lvl4pPr indent="0" lvl="3" rtl="0" algn="ctr">
              <a:spcBef>
                <a:spcPts val="0"/>
              </a:spcBef>
              <a:spcAft>
                <a:spcPts val="0"/>
              </a:spcAft>
              <a:buSzPts val="1400"/>
              <a:buNone/>
              <a:defRPr sz="3600">
                <a:solidFill>
                  <a:schemeClr val="dk1"/>
                </a:solidFill>
              </a:defRPr>
            </a:lvl4pPr>
            <a:lvl5pPr indent="0" lvl="4" rtl="0" algn="ctr">
              <a:spcBef>
                <a:spcPts val="0"/>
              </a:spcBef>
              <a:spcAft>
                <a:spcPts val="0"/>
              </a:spcAft>
              <a:buSzPts val="1400"/>
              <a:buNone/>
              <a:defRPr sz="3600">
                <a:solidFill>
                  <a:schemeClr val="dk1"/>
                </a:solidFill>
              </a:defRPr>
            </a:lvl5pPr>
            <a:lvl6pPr indent="0" lvl="5" rtl="0" algn="ctr">
              <a:spcBef>
                <a:spcPts val="0"/>
              </a:spcBef>
              <a:spcAft>
                <a:spcPts val="0"/>
              </a:spcAft>
              <a:buSzPts val="1400"/>
              <a:buNone/>
              <a:defRPr sz="3600">
                <a:solidFill>
                  <a:schemeClr val="dk1"/>
                </a:solidFill>
              </a:defRPr>
            </a:lvl6pPr>
            <a:lvl7pPr indent="0" lvl="6" rtl="0" algn="ctr">
              <a:spcBef>
                <a:spcPts val="0"/>
              </a:spcBef>
              <a:spcAft>
                <a:spcPts val="0"/>
              </a:spcAft>
              <a:buSzPts val="1400"/>
              <a:buNone/>
              <a:defRPr sz="3600">
                <a:solidFill>
                  <a:schemeClr val="dk1"/>
                </a:solidFill>
              </a:defRPr>
            </a:lvl7pPr>
            <a:lvl8pPr indent="0" lvl="7" rtl="0" algn="ctr">
              <a:spcBef>
                <a:spcPts val="0"/>
              </a:spcBef>
              <a:spcAft>
                <a:spcPts val="0"/>
              </a:spcAft>
              <a:buSzPts val="1400"/>
              <a:buNone/>
              <a:defRPr sz="3600">
                <a:solidFill>
                  <a:schemeClr val="dk1"/>
                </a:solidFill>
              </a:defRPr>
            </a:lvl8pPr>
            <a:lvl9pPr indent="0" lvl="8" rtl="0" algn="ctr">
              <a:spcBef>
                <a:spcPts val="0"/>
              </a:spcBef>
              <a:spcAft>
                <a:spcPts val="0"/>
              </a:spcAft>
              <a:buSzPts val="1400"/>
              <a:buNone/>
              <a:defRPr sz="3600">
                <a:solidFill>
                  <a:schemeClr val="dk1"/>
                </a:solidFill>
              </a:defRPr>
            </a:lvl9pPr>
          </a:lstStyle>
          <a:p/>
        </p:txBody>
      </p:sp>
      <p:sp>
        <p:nvSpPr>
          <p:cNvPr id="26" name="Google Shape;26;p5"/>
          <p:cNvSpPr txBox="1"/>
          <p:nvPr>
            <p:ph idx="1" type="subTitle"/>
          </p:nvPr>
        </p:nvSpPr>
        <p:spPr>
          <a:xfrm>
            <a:off x="6919100" y="3253800"/>
            <a:ext cx="2034300" cy="13455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1pPr>
            <a:lvl2pPr indent="0" lvl="1" marL="457200" marR="0" rtl="0" algn="ctr">
              <a:lnSpc>
                <a:spcPct val="100000"/>
              </a:lnSpc>
              <a:spcBef>
                <a:spcPts val="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2pPr>
            <a:lvl3pPr indent="0" lvl="2" marL="914400" marR="0" rtl="0" algn="ctr">
              <a:lnSpc>
                <a:spcPct val="100000"/>
              </a:lnSpc>
              <a:spcBef>
                <a:spcPts val="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3pPr>
            <a:lvl4pPr indent="0" lvl="3" marL="1371600" marR="0" rtl="0" algn="ctr">
              <a:lnSpc>
                <a:spcPct val="100000"/>
              </a:lnSpc>
              <a:spcBef>
                <a:spcPts val="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4pPr>
            <a:lvl5pPr indent="0" lvl="4" marL="1828800" marR="0" rtl="0" algn="ctr">
              <a:lnSpc>
                <a:spcPct val="100000"/>
              </a:lnSpc>
              <a:spcBef>
                <a:spcPts val="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5pPr>
            <a:lvl6pPr indent="0" lvl="5" marL="2286000" marR="0" rtl="0" algn="ctr">
              <a:lnSpc>
                <a:spcPct val="100000"/>
              </a:lnSpc>
              <a:spcBef>
                <a:spcPts val="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6pPr>
            <a:lvl7pPr indent="0" lvl="6" marL="2743200" marR="0" rtl="0" algn="ctr">
              <a:lnSpc>
                <a:spcPct val="100000"/>
              </a:lnSpc>
              <a:spcBef>
                <a:spcPts val="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7pPr>
            <a:lvl8pPr indent="0" lvl="7" marL="3200400" marR="0" rtl="0" algn="ctr">
              <a:lnSpc>
                <a:spcPct val="100000"/>
              </a:lnSpc>
              <a:spcBef>
                <a:spcPts val="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8pPr>
            <a:lvl9pPr indent="0" lvl="8" marL="3657600" marR="0" rtl="0" algn="ctr">
              <a:lnSpc>
                <a:spcPct val="100000"/>
              </a:lnSpc>
              <a:spcBef>
                <a:spcPts val="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9pPr>
          </a:lstStyle>
          <a:p/>
        </p:txBody>
      </p:sp>
      <p:sp>
        <p:nvSpPr>
          <p:cNvPr id="27" name="Google Shape;27;p5"/>
          <p:cNvSpPr txBox="1"/>
          <p:nvPr>
            <p:ph idx="2" type="body"/>
          </p:nvPr>
        </p:nvSpPr>
        <p:spPr>
          <a:xfrm>
            <a:off x="296750" y="298150"/>
            <a:ext cx="3837000" cy="42645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8" name="Google Shape;28;p5"/>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solidFill>
                <a:srgbClr val="000000"/>
              </a:solidFill>
            </a:endParaRPr>
          </a:p>
        </p:txBody>
      </p:sp>
      <p:sp>
        <p:nvSpPr>
          <p:cNvPr id="29" name="Google Shape;29;p5"/>
          <p:cNvSpPr txBox="1"/>
          <p:nvPr>
            <p:ph idx="3" type="body"/>
          </p:nvPr>
        </p:nvSpPr>
        <p:spPr>
          <a:xfrm>
            <a:off x="4321175" y="4837150"/>
            <a:ext cx="2264400" cy="279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r">
              <a:lnSpc>
                <a:spcPct val="100000"/>
              </a:lnSpc>
              <a:spcBef>
                <a:spcPts val="0"/>
              </a:spcBef>
              <a:spcAft>
                <a:spcPts val="0"/>
              </a:spcAft>
              <a:buClr>
                <a:srgbClr val="B7B7B7"/>
              </a:buClr>
              <a:buSzPts val="1400"/>
              <a:buFont typeface="Arial"/>
              <a:buNone/>
              <a:defRPr b="0" i="0" sz="1400" u="none" cap="none" strike="noStrike">
                <a:solidFill>
                  <a:srgbClr val="B7B7B7"/>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ation" type="secHead">
  <p:cSld name="SECTION_HEADER">
    <p:bg>
      <p:bgPr>
        <a:solidFill>
          <a:schemeClr val="dk1"/>
        </a:solidFill>
      </p:bgPr>
    </p:bg>
    <p:spTree>
      <p:nvGrpSpPr>
        <p:cNvPr id="30" name="Shape 30"/>
        <p:cNvGrpSpPr/>
        <p:nvPr/>
      </p:nvGrpSpPr>
      <p:grpSpPr>
        <a:xfrm>
          <a:off x="0" y="0"/>
          <a:ext cx="0" cy="0"/>
          <a:chOff x="0" y="0"/>
          <a:chExt cx="0" cy="0"/>
        </a:xfrm>
      </p:grpSpPr>
      <p:cxnSp>
        <p:nvCxnSpPr>
          <p:cNvPr id="31" name="Google Shape;31;p6"/>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32" name="Google Shape;32;p6"/>
          <p:cNvCxnSpPr/>
          <p:nvPr/>
        </p:nvCxnSpPr>
        <p:spPr>
          <a:xfrm>
            <a:off x="425200" y="4663800"/>
            <a:ext cx="8296800" cy="0"/>
          </a:xfrm>
          <a:prstGeom prst="straightConnector1">
            <a:avLst/>
          </a:prstGeom>
          <a:noFill/>
          <a:ln cap="flat" cmpd="sng" w="19050">
            <a:solidFill>
              <a:schemeClr val="lt1"/>
            </a:solidFill>
            <a:prstDash val="solid"/>
            <a:round/>
            <a:headEnd len="sm" w="sm" type="none"/>
            <a:tailEnd len="sm" w="sm" type="none"/>
          </a:ln>
        </p:spPr>
      </p:cxnSp>
      <p:sp>
        <p:nvSpPr>
          <p:cNvPr id="33" name="Google Shape;33;p6"/>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lt1"/>
              </a:buClr>
              <a:buSzPts val="1400"/>
              <a:buFont typeface="Arial"/>
              <a:buNone/>
              <a:defRPr b="0" i="0" sz="4800" u="none" cap="none" strike="noStrike">
                <a:solidFill>
                  <a:schemeClr val="lt1"/>
                </a:solidFill>
                <a:latin typeface="Arial"/>
                <a:ea typeface="Arial"/>
                <a:cs typeface="Arial"/>
                <a:sym typeface="Arial"/>
              </a:defRPr>
            </a:lvl1pPr>
            <a:lvl2pPr indent="0" lvl="1" rtl="0" algn="ctr">
              <a:spcBef>
                <a:spcPts val="0"/>
              </a:spcBef>
              <a:spcAft>
                <a:spcPts val="0"/>
              </a:spcAft>
              <a:buSzPts val="1400"/>
              <a:buNone/>
              <a:defRPr sz="4800">
                <a:solidFill>
                  <a:schemeClr val="lt1"/>
                </a:solidFill>
              </a:defRPr>
            </a:lvl2pPr>
            <a:lvl3pPr indent="0" lvl="2" rtl="0" algn="ctr">
              <a:spcBef>
                <a:spcPts val="0"/>
              </a:spcBef>
              <a:spcAft>
                <a:spcPts val="0"/>
              </a:spcAft>
              <a:buSzPts val="1400"/>
              <a:buNone/>
              <a:defRPr sz="4800">
                <a:solidFill>
                  <a:schemeClr val="lt1"/>
                </a:solidFill>
              </a:defRPr>
            </a:lvl3pPr>
            <a:lvl4pPr indent="0" lvl="3" rtl="0" algn="ctr">
              <a:spcBef>
                <a:spcPts val="0"/>
              </a:spcBef>
              <a:spcAft>
                <a:spcPts val="0"/>
              </a:spcAft>
              <a:buSzPts val="1400"/>
              <a:buNone/>
              <a:defRPr sz="4800">
                <a:solidFill>
                  <a:schemeClr val="lt1"/>
                </a:solidFill>
              </a:defRPr>
            </a:lvl4pPr>
            <a:lvl5pPr indent="0" lvl="4" rtl="0" algn="ctr">
              <a:spcBef>
                <a:spcPts val="0"/>
              </a:spcBef>
              <a:spcAft>
                <a:spcPts val="0"/>
              </a:spcAft>
              <a:buSzPts val="1400"/>
              <a:buNone/>
              <a:defRPr sz="4800">
                <a:solidFill>
                  <a:schemeClr val="lt1"/>
                </a:solidFill>
              </a:defRPr>
            </a:lvl5pPr>
            <a:lvl6pPr indent="0" lvl="5" rtl="0" algn="ctr">
              <a:spcBef>
                <a:spcPts val="0"/>
              </a:spcBef>
              <a:spcAft>
                <a:spcPts val="0"/>
              </a:spcAft>
              <a:buSzPts val="1400"/>
              <a:buNone/>
              <a:defRPr sz="4800">
                <a:solidFill>
                  <a:schemeClr val="lt1"/>
                </a:solidFill>
              </a:defRPr>
            </a:lvl6pPr>
            <a:lvl7pPr indent="0" lvl="6" rtl="0" algn="ctr">
              <a:spcBef>
                <a:spcPts val="0"/>
              </a:spcBef>
              <a:spcAft>
                <a:spcPts val="0"/>
              </a:spcAft>
              <a:buSzPts val="1400"/>
              <a:buNone/>
              <a:defRPr sz="4800">
                <a:solidFill>
                  <a:schemeClr val="lt1"/>
                </a:solidFill>
              </a:defRPr>
            </a:lvl7pPr>
            <a:lvl8pPr indent="0" lvl="7" rtl="0" algn="ctr">
              <a:spcBef>
                <a:spcPts val="0"/>
              </a:spcBef>
              <a:spcAft>
                <a:spcPts val="0"/>
              </a:spcAft>
              <a:buSzPts val="1400"/>
              <a:buNone/>
              <a:defRPr sz="4800">
                <a:solidFill>
                  <a:schemeClr val="lt1"/>
                </a:solidFill>
              </a:defRPr>
            </a:lvl8pPr>
            <a:lvl9pPr indent="0" lvl="8" rtl="0" algn="ctr">
              <a:spcBef>
                <a:spcPts val="0"/>
              </a:spcBef>
              <a:spcAft>
                <a:spcPts val="0"/>
              </a:spcAft>
              <a:buSzPts val="1400"/>
              <a:buNone/>
              <a:defRPr sz="4800">
                <a:solidFill>
                  <a:schemeClr val="lt1"/>
                </a:solidFill>
              </a:defRPr>
            </a:lvl9pPr>
          </a:lstStyle>
          <a:p/>
        </p:txBody>
      </p:sp>
      <p:sp>
        <p:nvSpPr>
          <p:cNvPr id="34" name="Google Shape;34;p6"/>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solidFill>
                <a:srgbClr val="000000"/>
              </a:solidFill>
            </a:endParaRPr>
          </a:p>
        </p:txBody>
      </p:sp>
      <p:sp>
        <p:nvSpPr>
          <p:cNvPr id="35" name="Google Shape;35;p6"/>
          <p:cNvSpPr txBox="1"/>
          <p:nvPr/>
        </p:nvSpPr>
        <p:spPr>
          <a:xfrm>
            <a:off x="425200" y="415650"/>
            <a:ext cx="848700" cy="87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Arial"/>
              <a:buNone/>
            </a:pPr>
            <a:r>
              <a:rPr b="0" i="0" lang="en" sz="9600" u="none" cap="none" strike="noStrike">
                <a:solidFill>
                  <a:srgbClr val="FFFFFF"/>
                </a:solidFill>
                <a:latin typeface="Arial"/>
                <a:ea typeface="Arial"/>
                <a:cs typeface="Arial"/>
                <a:sym typeface="Arial"/>
              </a:rPr>
              <a:t>“</a:t>
            </a:r>
            <a:endParaRPr/>
          </a:p>
        </p:txBody>
      </p:sp>
      <p:sp>
        <p:nvSpPr>
          <p:cNvPr id="36" name="Google Shape;36;p6"/>
          <p:cNvSpPr txBox="1"/>
          <p:nvPr/>
        </p:nvSpPr>
        <p:spPr>
          <a:xfrm rot="10674803">
            <a:off x="7933987" y="3713132"/>
            <a:ext cx="848662" cy="87447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Arial"/>
              <a:buNone/>
            </a:pPr>
            <a:r>
              <a:rPr b="0" i="0" lang="en" sz="9600" u="none" cap="none" strike="noStrike">
                <a:solidFill>
                  <a:srgbClr val="FFFFFF"/>
                </a:solidFill>
                <a:latin typeface="Arial"/>
                <a:ea typeface="Arial"/>
                <a:cs typeface="Arial"/>
                <a:sym typeface="Arial"/>
              </a:rPr>
              <a:t>“</a:t>
            </a:r>
            <a:endParaRPr/>
          </a:p>
        </p:txBody>
      </p:sp>
      <p:sp>
        <p:nvSpPr>
          <p:cNvPr id="37" name="Google Shape;37;p6"/>
          <p:cNvSpPr txBox="1"/>
          <p:nvPr>
            <p:ph idx="1" type="subTitle"/>
          </p:nvPr>
        </p:nvSpPr>
        <p:spPr>
          <a:xfrm>
            <a:off x="422800" y="4264275"/>
            <a:ext cx="82968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1pPr>
            <a:lvl2pPr indent="0" lvl="1" marL="457200" marR="0" rtl="0" algn="ctr">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2pPr>
            <a:lvl3pPr indent="0" lvl="2" marL="914400" marR="0" rtl="0" algn="ctr">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3pPr>
            <a:lvl4pPr indent="0" lvl="3" marL="1371600" marR="0" rtl="0" algn="ctr">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4pPr>
            <a:lvl5pPr indent="0" lvl="4" marL="1828800" marR="0" rtl="0" algn="ctr">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5pPr>
            <a:lvl6pPr indent="0" lvl="5" marL="2286000" marR="0" rtl="0" algn="ctr">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6pPr>
            <a:lvl7pPr indent="0" lvl="6" marL="2743200" marR="0" rtl="0" algn="ctr">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7pPr>
            <a:lvl8pPr indent="0" lvl="7" marL="3200400" marR="0" rtl="0" algn="ctr">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8pPr>
            <a:lvl9pPr indent="0" lvl="8" marL="3657600" marR="0" rtl="0" algn="ctr">
              <a:lnSpc>
                <a:spcPct val="100000"/>
              </a:lnSpc>
              <a:spcBef>
                <a:spcPts val="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9pPr>
          </a:lstStyle>
          <a:p/>
        </p:txBody>
      </p:sp>
      <p:sp>
        <p:nvSpPr>
          <p:cNvPr id="38" name="Google Shape;38;p6"/>
          <p:cNvSpPr txBox="1"/>
          <p:nvPr>
            <p:ph idx="2" type="subTitle"/>
          </p:nvPr>
        </p:nvSpPr>
        <p:spPr>
          <a:xfrm>
            <a:off x="429975" y="4672325"/>
            <a:ext cx="4335600" cy="4713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D9D9D9"/>
              </a:buClr>
              <a:buSzPts val="1400"/>
              <a:buFont typeface="Arial"/>
              <a:buNone/>
              <a:defRPr b="0" i="0" sz="1400" u="none" cap="none" strike="noStrike">
                <a:solidFill>
                  <a:srgbClr val="D9D9D9"/>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000000"/>
        </a:solidFill>
      </p:bgPr>
    </p:bg>
    <p:spTree>
      <p:nvGrpSpPr>
        <p:cNvPr id="39" name="Shape 39"/>
        <p:cNvGrpSpPr/>
        <p:nvPr/>
      </p:nvGrpSpPr>
      <p:grpSpPr>
        <a:xfrm>
          <a:off x="0" y="0"/>
          <a:ext cx="0" cy="0"/>
          <a:chOff x="0" y="0"/>
          <a:chExt cx="0" cy="0"/>
        </a:xfrm>
      </p:grpSpPr>
      <p:sp>
        <p:nvSpPr>
          <p:cNvPr id="40" name="Google Shape;40;p7"/>
          <p:cNvSpPr txBox="1"/>
          <p:nvPr/>
        </p:nvSpPr>
        <p:spPr>
          <a:xfrm>
            <a:off x="-12850" y="0"/>
            <a:ext cx="2417700" cy="874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Arial"/>
              <a:buNone/>
            </a:pPr>
            <a:r>
              <a:rPr b="0" i="0" lang="en" sz="6000" u="none" cap="none" strike="noStrike">
                <a:solidFill>
                  <a:srgbClr val="FFFFFF"/>
                </a:solidFill>
                <a:latin typeface="Arial"/>
                <a:ea typeface="Arial"/>
                <a:cs typeface="Arial"/>
                <a:sym typeface="Arial"/>
              </a:rPr>
              <a:t>Movie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41" name="Shape 41"/>
        <p:cNvGrpSpPr/>
        <p:nvPr/>
      </p:nvGrpSpPr>
      <p:grpSpPr>
        <a:xfrm>
          <a:off x="0" y="0"/>
          <a:ext cx="0" cy="0"/>
          <a:chOff x="0" y="0"/>
          <a:chExt cx="0" cy="0"/>
        </a:xfrm>
      </p:grpSpPr>
      <p:cxnSp>
        <p:nvCxnSpPr>
          <p:cNvPr id="42" name="Google Shape;42;p8"/>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3" name="Google Shape;43;p8"/>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indent="0" lvl="1" rtl="0">
              <a:spcBef>
                <a:spcPts val="0"/>
              </a:spcBef>
              <a:spcAft>
                <a:spcPts val="0"/>
              </a:spcAft>
              <a:buSzPts val="1400"/>
              <a:buNone/>
              <a:defRPr sz="2400"/>
            </a:lvl2pPr>
            <a:lvl3pPr indent="0" lvl="2" rtl="0">
              <a:spcBef>
                <a:spcPts val="0"/>
              </a:spcBef>
              <a:spcAft>
                <a:spcPts val="0"/>
              </a:spcAft>
              <a:buSzPts val="1400"/>
              <a:buNone/>
              <a:defRPr sz="2400"/>
            </a:lvl3pPr>
            <a:lvl4pPr indent="0" lvl="3" rtl="0">
              <a:spcBef>
                <a:spcPts val="0"/>
              </a:spcBef>
              <a:spcAft>
                <a:spcPts val="0"/>
              </a:spcAft>
              <a:buSzPts val="1400"/>
              <a:buNone/>
              <a:defRPr sz="2400"/>
            </a:lvl4pPr>
            <a:lvl5pPr indent="0" lvl="4" rtl="0">
              <a:spcBef>
                <a:spcPts val="0"/>
              </a:spcBef>
              <a:spcAft>
                <a:spcPts val="0"/>
              </a:spcAft>
              <a:buSzPts val="1400"/>
              <a:buNone/>
              <a:defRPr sz="2400"/>
            </a:lvl5pPr>
            <a:lvl6pPr indent="0" lvl="5" rtl="0">
              <a:spcBef>
                <a:spcPts val="0"/>
              </a:spcBef>
              <a:spcAft>
                <a:spcPts val="0"/>
              </a:spcAft>
              <a:buSzPts val="1400"/>
              <a:buNone/>
              <a:defRPr sz="2400"/>
            </a:lvl6pPr>
            <a:lvl7pPr indent="0" lvl="6" rtl="0">
              <a:spcBef>
                <a:spcPts val="0"/>
              </a:spcBef>
              <a:spcAft>
                <a:spcPts val="0"/>
              </a:spcAft>
              <a:buSzPts val="1400"/>
              <a:buNone/>
              <a:defRPr sz="2400"/>
            </a:lvl7pPr>
            <a:lvl8pPr indent="0" lvl="7" rtl="0">
              <a:spcBef>
                <a:spcPts val="0"/>
              </a:spcBef>
              <a:spcAft>
                <a:spcPts val="0"/>
              </a:spcAft>
              <a:buSzPts val="1400"/>
              <a:buNone/>
              <a:defRPr sz="2400"/>
            </a:lvl8pPr>
            <a:lvl9pPr indent="0" lvl="8" rtl="0">
              <a:spcBef>
                <a:spcPts val="0"/>
              </a:spcBef>
              <a:spcAft>
                <a:spcPts val="0"/>
              </a:spcAft>
              <a:buSzPts val="1400"/>
              <a:buNone/>
              <a:defRPr sz="2400"/>
            </a:lvl9pPr>
          </a:lstStyle>
          <a:p/>
        </p:txBody>
      </p:sp>
      <p:sp>
        <p:nvSpPr>
          <p:cNvPr id="44" name="Google Shape;44;p8"/>
          <p:cNvSpPr txBox="1"/>
          <p:nvPr>
            <p:ph idx="1" type="body"/>
          </p:nvPr>
        </p:nvSpPr>
        <p:spPr>
          <a:xfrm>
            <a:off x="319500" y="1846803"/>
            <a:ext cx="2808000" cy="28062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45" name="Google Shape;45;p8"/>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bg>
      <p:bgPr>
        <a:solidFill>
          <a:schemeClr val="lt2"/>
        </a:solidFill>
      </p:bgPr>
    </p:bg>
    <p:spTree>
      <p:nvGrpSpPr>
        <p:cNvPr id="46" name="Shape 46"/>
        <p:cNvGrpSpPr/>
        <p:nvPr/>
      </p:nvGrpSpPr>
      <p:grpSpPr>
        <a:xfrm>
          <a:off x="0" y="0"/>
          <a:ext cx="0" cy="0"/>
          <a:chOff x="0" y="0"/>
          <a:chExt cx="0" cy="0"/>
        </a:xfrm>
      </p:grpSpPr>
      <p:cxnSp>
        <p:nvCxnSpPr>
          <p:cNvPr id="47" name="Google Shape;47;p9"/>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83103" y="712140"/>
            <a:ext cx="6244200" cy="38355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4800" u="none" cap="none" strike="noStrike">
                <a:solidFill>
                  <a:schemeClr val="lt1"/>
                </a:solidFill>
                <a:latin typeface="Arial"/>
                <a:ea typeface="Arial"/>
                <a:cs typeface="Arial"/>
                <a:sym typeface="Arial"/>
              </a:defRPr>
            </a:lvl1pPr>
            <a:lvl2pPr indent="0" lvl="1" rtl="0">
              <a:spcBef>
                <a:spcPts val="0"/>
              </a:spcBef>
              <a:spcAft>
                <a:spcPts val="0"/>
              </a:spcAft>
              <a:buSzPts val="1400"/>
              <a:buNone/>
              <a:defRPr sz="4800">
                <a:solidFill>
                  <a:schemeClr val="lt1"/>
                </a:solidFill>
              </a:defRPr>
            </a:lvl2pPr>
            <a:lvl3pPr indent="0" lvl="2" rtl="0">
              <a:spcBef>
                <a:spcPts val="0"/>
              </a:spcBef>
              <a:spcAft>
                <a:spcPts val="0"/>
              </a:spcAft>
              <a:buSzPts val="1400"/>
              <a:buNone/>
              <a:defRPr sz="4800">
                <a:solidFill>
                  <a:schemeClr val="lt1"/>
                </a:solidFill>
              </a:defRPr>
            </a:lvl3pPr>
            <a:lvl4pPr indent="0" lvl="3" rtl="0">
              <a:spcBef>
                <a:spcPts val="0"/>
              </a:spcBef>
              <a:spcAft>
                <a:spcPts val="0"/>
              </a:spcAft>
              <a:buSzPts val="1400"/>
              <a:buNone/>
              <a:defRPr sz="4800">
                <a:solidFill>
                  <a:schemeClr val="lt1"/>
                </a:solidFill>
              </a:defRPr>
            </a:lvl4pPr>
            <a:lvl5pPr indent="0" lvl="4" rtl="0">
              <a:spcBef>
                <a:spcPts val="0"/>
              </a:spcBef>
              <a:spcAft>
                <a:spcPts val="0"/>
              </a:spcAft>
              <a:buSzPts val="1400"/>
              <a:buNone/>
              <a:defRPr sz="4800">
                <a:solidFill>
                  <a:schemeClr val="lt1"/>
                </a:solidFill>
              </a:defRPr>
            </a:lvl5pPr>
            <a:lvl6pPr indent="0" lvl="5" rtl="0">
              <a:spcBef>
                <a:spcPts val="0"/>
              </a:spcBef>
              <a:spcAft>
                <a:spcPts val="0"/>
              </a:spcAft>
              <a:buSzPts val="1400"/>
              <a:buNone/>
              <a:defRPr sz="4800">
                <a:solidFill>
                  <a:schemeClr val="lt1"/>
                </a:solidFill>
              </a:defRPr>
            </a:lvl6pPr>
            <a:lvl7pPr indent="0" lvl="6" rtl="0">
              <a:spcBef>
                <a:spcPts val="0"/>
              </a:spcBef>
              <a:spcAft>
                <a:spcPts val="0"/>
              </a:spcAft>
              <a:buSzPts val="1400"/>
              <a:buNone/>
              <a:defRPr sz="4800">
                <a:solidFill>
                  <a:schemeClr val="lt1"/>
                </a:solidFill>
              </a:defRPr>
            </a:lvl7pPr>
            <a:lvl8pPr indent="0" lvl="7" rtl="0">
              <a:spcBef>
                <a:spcPts val="0"/>
              </a:spcBef>
              <a:spcAft>
                <a:spcPts val="0"/>
              </a:spcAft>
              <a:buSzPts val="1400"/>
              <a:buNone/>
              <a:defRPr sz="4800">
                <a:solidFill>
                  <a:schemeClr val="lt1"/>
                </a:solidFill>
              </a:defRPr>
            </a:lvl8pPr>
            <a:lvl9pPr indent="0" lvl="8" rtl="0">
              <a:spcBef>
                <a:spcPts val="0"/>
              </a:spcBef>
              <a:spcAft>
                <a:spcPts val="0"/>
              </a:spcAft>
              <a:buSzPts val="1400"/>
              <a:buNone/>
              <a:defRPr sz="4800">
                <a:solidFill>
                  <a:schemeClr val="lt1"/>
                </a:solidFill>
              </a:defRPr>
            </a:lvl9pPr>
          </a:lstStyle>
          <a:p/>
        </p:txBody>
      </p:sp>
      <p:sp>
        <p:nvSpPr>
          <p:cNvPr id="49" name="Google Shape;49;p9"/>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50" name="Shape 50"/>
        <p:cNvGrpSpPr/>
        <p:nvPr/>
      </p:nvGrpSpPr>
      <p:grpSpPr>
        <a:xfrm>
          <a:off x="0" y="0"/>
          <a:ext cx="0" cy="0"/>
          <a:chOff x="0" y="0"/>
          <a:chExt cx="0" cy="0"/>
        </a:xfrm>
      </p:grpSpPr>
      <p:cxnSp>
        <p:nvCxnSpPr>
          <p:cNvPr id="51" name="Google Shape;51;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2" name="Google Shape;52;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3" name="Google Shape;53;p10"/>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 name="Google Shape;54;p10"/>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ethics.acm.org/code-of-ethics/" TargetMode="External"/><Relationship Id="rId4" Type="http://schemas.openxmlformats.org/officeDocument/2006/relationships/hyperlink" Target="https://www.acm.org/about-acm/acm-code-of-ethics-and-professional-conduc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www.usda.gov/oig/webdocs/whistle1989.pdf" TargetMode="External"/><Relationship Id="rId4" Type="http://schemas.openxmlformats.org/officeDocument/2006/relationships/hyperlink" Target="https://www.eeoc.gov/eeoc/statistics/nofear/qanda.cf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www.youtube.com/watch?v=-a739VjqdSI" TargetMode="External"/><Relationship Id="rId4" Type="http://schemas.openxmlformats.org/officeDocument/2006/relationships/hyperlink" Target="https://www.acm.org/about-acm/acm-code-of-ethics-and-professional-conduc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www.acm.org/about/se-code" TargetMode="External"/><Relationship Id="rId4" Type="http://schemas.openxmlformats.org/officeDocument/2006/relationships/hyperlink" Target="http://education.oracle.com/pls/web_prod-plq-dad/db_pages.getpage?page_id=39" TargetMode="External"/><Relationship Id="rId5" Type="http://schemas.openxmlformats.org/officeDocument/2006/relationships/hyperlink" Target="https://cppinstitute.org/" TargetMode="External"/><Relationship Id="rId6" Type="http://schemas.openxmlformats.org/officeDocument/2006/relationships/hyperlink" Target="https://www.youtube.com/watch?v=-a739VjqdS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ftc.gov/enforcement/cases-proceedings/refunds/volkswagen-settlement" TargetMode="External"/><Relationship Id="rId4" Type="http://schemas.openxmlformats.org/officeDocument/2006/relationships/hyperlink" Target="http://study.com/articles/Software_Developer_Educational_Requirements_for_a_Computer_Software_Enginee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tudy.com/articles/Software_Developer_Educational_Requirements_for_a_Computer_Software_Engineer.html" TargetMode="External"/><Relationship Id="rId4" Type="http://schemas.openxmlformats.org/officeDocument/2006/relationships/hyperlink" Target="http://education.oracle.com/pls/web_prod-plq-dad/db_pages.getpage?page_id=39" TargetMode="External"/><Relationship Id="rId5" Type="http://schemas.openxmlformats.org/officeDocument/2006/relationships/hyperlink" Target="https://cppinstitute.org/" TargetMode="External"/><Relationship Id="rId6" Type="http://schemas.openxmlformats.org/officeDocument/2006/relationships/hyperlink" Target="https://www.acm.org/about-acm/acm-code-of-ethics-and-professional-condu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ethics.acm.org/code-of-ethics/" TargetMode="External"/><Relationship Id="rId4" Type="http://schemas.openxmlformats.org/officeDocument/2006/relationships/hyperlink" Target="https://www.acm.org/about-acm/acm-code-of-ethics-and-professional-conduc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ethics.acm.org/code-of-ethics/" TargetMode="External"/><Relationship Id="rId4" Type="http://schemas.openxmlformats.org/officeDocument/2006/relationships/hyperlink" Target="https://www.acm.org/about-acm/acm-code-of-ethics-and-professional-condu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ethics.acm.org/code-of-ethics/" TargetMode="External"/><Relationship Id="rId4" Type="http://schemas.openxmlformats.org/officeDocument/2006/relationships/hyperlink" Target="https://www.acm.org/about-acm/acm-code-of-ethics-and-professional-conduc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ethics.acm.org/code-of-ethics/" TargetMode="External"/><Relationship Id="rId4" Type="http://schemas.openxmlformats.org/officeDocument/2006/relationships/hyperlink" Target="https://www.acm.org/about-acm/acm-code-of-ethics-and-professional-conduc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ethics.acm.org/code-of-ethics/" TargetMode="External"/><Relationship Id="rId4" Type="http://schemas.openxmlformats.org/officeDocument/2006/relationships/hyperlink" Target="https://www.acm.org/about-acm/acm-code-of-ethics-and-professional-condu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ethics.acm.org/code-of-ethics/" TargetMode="External"/><Relationship Id="rId4" Type="http://schemas.openxmlformats.org/officeDocument/2006/relationships/hyperlink" Target="https://www.ftc.gov/enforcement/cases-proceedings/refunds/volkswagen-settlement" TargetMode="External"/><Relationship Id="rId5" Type="http://schemas.openxmlformats.org/officeDocument/2006/relationships/hyperlink" Target="https://www.acm.org/about-acm/acm-code-of-ethics-and-professional-conduc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ethics.acm.org/code-of-ethics/" TargetMode="External"/><Relationship Id="rId4" Type="http://schemas.openxmlformats.org/officeDocument/2006/relationships/hyperlink" Target="https://www.acm.org/about-acm/acm-code-of-ethics-and-professional-conduc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ctrTitle"/>
          </p:nvPr>
        </p:nvSpPr>
        <p:spPr>
          <a:xfrm>
            <a:off x="2390275" y="403475"/>
            <a:ext cx="6331500" cy="3618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b="1" i="0" lang="en" sz="1400" u="none" cap="none" strike="noStrike">
                <a:solidFill>
                  <a:srgbClr val="FFFFFF"/>
                </a:solidFill>
                <a:latin typeface="Lato"/>
                <a:ea typeface="Lato"/>
                <a:cs typeface="Lato"/>
                <a:sym typeface="Lato"/>
              </a:rPr>
              <a:t>Professional Codes of Ethics to improve </a:t>
            </a:r>
            <a:r>
              <a:rPr b="1" lang="en" sz="1400">
                <a:solidFill>
                  <a:srgbClr val="FFFFFF"/>
                </a:solidFill>
                <a:latin typeface="Lato"/>
                <a:ea typeface="Lato"/>
                <a:cs typeface="Lato"/>
                <a:sym typeface="Lato"/>
              </a:rPr>
              <a:t>d</a:t>
            </a:r>
            <a:r>
              <a:rPr b="1" i="0" lang="en" sz="1400" u="none" cap="none" strike="noStrike">
                <a:solidFill>
                  <a:srgbClr val="FFFFFF"/>
                </a:solidFill>
                <a:latin typeface="Lato"/>
                <a:ea typeface="Lato"/>
                <a:cs typeface="Lato"/>
                <a:sym typeface="Lato"/>
              </a:rPr>
              <a:t>ecision-making </a:t>
            </a:r>
            <a:br>
              <a:rPr b="1" i="0" lang="en" sz="1400" u="none" cap="none" strike="noStrike">
                <a:solidFill>
                  <a:srgbClr val="FFFFFF"/>
                </a:solidFill>
                <a:latin typeface="Lato"/>
                <a:ea typeface="Lato"/>
                <a:cs typeface="Lato"/>
                <a:sym typeface="Lato"/>
              </a:rPr>
            </a:br>
            <a:r>
              <a:rPr b="1" i="0" lang="en" sz="1400" u="none" cap="none" strike="noStrike">
                <a:solidFill>
                  <a:srgbClr val="FFFFFF"/>
                </a:solidFill>
                <a:latin typeface="Lato"/>
                <a:ea typeface="Lato"/>
                <a:cs typeface="Lato"/>
                <a:sym typeface="Lato"/>
              </a:rPr>
              <a:t>between Moral Dilemmas and solutions in the Field of:</a:t>
            </a:r>
            <a:endParaRPr>
              <a:latin typeface="Lato"/>
              <a:ea typeface="Lato"/>
              <a:cs typeface="Lato"/>
              <a:sym typeface="Lato"/>
            </a:endParaRPr>
          </a:p>
          <a:p>
            <a:pPr indent="0" lvl="0" marL="0" marR="0" rtl="0" algn="l">
              <a:lnSpc>
                <a:spcPct val="100000"/>
              </a:lnSpc>
              <a:spcBef>
                <a:spcPts val="600"/>
              </a:spcBef>
              <a:spcAft>
                <a:spcPts val="0"/>
              </a:spcAft>
              <a:buClr>
                <a:schemeClr val="lt1"/>
              </a:buClr>
              <a:buFont typeface="Arial"/>
              <a:buNone/>
            </a:pPr>
            <a:r>
              <a:rPr lang="en">
                <a:latin typeface="Lato"/>
                <a:ea typeface="Lato"/>
                <a:cs typeface="Lato"/>
                <a:sym typeface="Lato"/>
              </a:rPr>
              <a:t>Software Developer</a:t>
            </a:r>
            <a:endParaRPr>
              <a:latin typeface="Lato"/>
              <a:ea typeface="Lato"/>
              <a:cs typeface="Lato"/>
              <a:sym typeface="Lato"/>
            </a:endParaRPr>
          </a:p>
        </p:txBody>
      </p:sp>
      <p:sp>
        <p:nvSpPr>
          <p:cNvPr id="90" name="Google Shape;90;p13"/>
          <p:cNvSpPr txBox="1"/>
          <p:nvPr>
            <p:ph idx="1" type="subTitle"/>
          </p:nvPr>
        </p:nvSpPr>
        <p:spPr>
          <a:xfrm>
            <a:off x="2390266" y="3246550"/>
            <a:ext cx="6331500" cy="1241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Font typeface="Arial"/>
              <a:buNone/>
            </a:pPr>
            <a:r>
              <a:rPr lang="en"/>
              <a:t>Nicholas Skinner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12675" y="12300"/>
            <a:ext cx="6277499" cy="654900"/>
          </a:xfrm>
          <a:prstGeom prst="rect">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Lato"/>
              <a:buNone/>
            </a:pPr>
            <a:r>
              <a:rPr b="0" i="0" lang="en" sz="3600" u="none" cap="none" strike="noStrike">
                <a:solidFill>
                  <a:srgbClr val="FFFFFF"/>
                </a:solidFill>
                <a:latin typeface="Lato"/>
                <a:ea typeface="Lato"/>
                <a:cs typeface="Lato"/>
                <a:sym typeface="Lato"/>
              </a:rPr>
              <a:t>Problem 8</a:t>
            </a:r>
            <a:endParaRPr/>
          </a:p>
        </p:txBody>
      </p:sp>
      <p:graphicFrame>
        <p:nvGraphicFramePr>
          <p:cNvPr id="144" name="Google Shape;144;p22"/>
          <p:cNvGraphicFramePr/>
          <p:nvPr/>
        </p:nvGraphicFramePr>
        <p:xfrm>
          <a:off x="1025" y="657500"/>
          <a:ext cx="3000000" cy="3000000"/>
        </p:xfrm>
        <a:graphic>
          <a:graphicData uri="http://schemas.openxmlformats.org/drawingml/2006/table">
            <a:tbl>
              <a:tblPr>
                <a:noFill/>
                <a:tableStyleId>{36C3B053-3814-4243-9133-C75AAD8F05FF}</a:tableStyleId>
              </a:tblPr>
              <a:tblGrid>
                <a:gridCol w="3677700"/>
                <a:gridCol w="4053525"/>
                <a:gridCol w="1423100"/>
              </a:tblGrid>
              <a:tr h="347350">
                <a:tc>
                  <a:txBody>
                    <a:bodyPr/>
                    <a:lstStyle/>
                    <a:p>
                      <a:pPr indent="0" lvl="0" marL="0" marR="0" rtl="0" algn="l">
                        <a:lnSpc>
                          <a:spcPct val="100000"/>
                        </a:lnSpc>
                        <a:spcBef>
                          <a:spcPts val="0"/>
                        </a:spcBef>
                        <a:spcAft>
                          <a:spcPts val="0"/>
                        </a:spcAft>
                        <a:buClr>
                          <a:srgbClr val="000000"/>
                        </a:buClr>
                        <a:buFont typeface="Arial"/>
                        <a:buNone/>
                      </a:pPr>
                      <a:r>
                        <a:rPr b="1" lang="en" sz="1400" u="none" cap="none" strike="noStrike"/>
                        <a:t>Problem</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sz="1400" u="none" cap="none" strike="noStrike"/>
                        <a:t>Action to take</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sz="1200" u="sng" cap="none" strike="noStrike">
                          <a:solidFill>
                            <a:schemeClr val="hlink"/>
                          </a:solidFill>
                          <a:hlinkClick r:id="rId3"/>
                        </a:rPr>
                        <a:t>Code/Clause #</a:t>
                      </a:r>
                      <a:endParaRPr/>
                    </a:p>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91425" marB="91425" marR="91425" marL="91425"/>
                </a:tc>
              </a:tr>
              <a:tr h="3816400">
                <a:tc>
                  <a:txBody>
                    <a:bodyPr/>
                    <a:lstStyle/>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Jerry has submitted some code into a team repository for the new build of a product. He had a lot of difficulty, and did not entirely understand what he had been tasked with, or how to implement it, However, he tried your best, and created something that was able to compile and run properly. Before the product gets tested, and sent out, some individuals are tasked to review the new segments of code for efficiency, and viability. An individual on Jerry’s team happens across Jerry’s code, they have some strong criticisms of it, and decides to have a sit-down private talk with Jerry about what they thought he did well, and what he could improve upon.</a:t>
                      </a:r>
                      <a:endParaRPr>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The individual in this situation should be able to accept criticism of their code, and look to improve their abilities within the field. The individual in this situation should also be prompt, honest, and forward when they do not understand a task they have been given, and possibly ask for more clarity and direction in how to approach the project, so they can be certain of steps they need to take to create the solution.</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This will adhere to the </a:t>
                      </a:r>
                      <a:r>
                        <a:rPr lang="en" u="sng">
                          <a:solidFill>
                            <a:schemeClr val="hlink"/>
                          </a:solidFill>
                          <a:latin typeface="Lato"/>
                          <a:ea typeface="Lato"/>
                          <a:cs typeface="Lato"/>
                          <a:sym typeface="Lato"/>
                          <a:hlinkClick r:id="rId4"/>
                        </a:rPr>
                        <a:t>ACM Code of Ethics</a:t>
                      </a:r>
                      <a:r>
                        <a:rPr lang="en">
                          <a:latin typeface="Lato"/>
                          <a:ea typeface="Lato"/>
                          <a:cs typeface="Lato"/>
                          <a:sym typeface="Lato"/>
                        </a:rPr>
                        <a:t> 1.3, where an individual should be honest and within his capabilities, and abilities to his employer and colleagues, the individual should also be able to follow the 2.4 guideline to accept appropriate professional review on their abilities and </a:t>
                      </a:r>
                      <a:endParaRPr>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a:t>1.3</a:t>
                      </a:r>
                      <a:endParaRPr b="1"/>
                    </a:p>
                    <a:p>
                      <a:pPr indent="0" lvl="0" marL="0" marR="0" rtl="0" algn="l">
                        <a:lnSpc>
                          <a:spcPct val="100000"/>
                        </a:lnSpc>
                        <a:spcBef>
                          <a:spcPts val="0"/>
                        </a:spcBef>
                        <a:spcAft>
                          <a:spcPts val="0"/>
                        </a:spcAft>
                        <a:buClr>
                          <a:srgbClr val="000000"/>
                        </a:buClr>
                        <a:buFont typeface="Arial"/>
                        <a:buNone/>
                      </a:pPr>
                      <a:r>
                        <a:rPr lang="en"/>
                        <a:t>Be honest and trustworthy.</a:t>
                      </a:r>
                      <a:endParaRPr/>
                    </a:p>
                    <a:p>
                      <a:pPr indent="0" lvl="0" marL="0" marR="0" rtl="0" algn="l">
                        <a:lnSpc>
                          <a:spcPct val="100000"/>
                        </a:lnSpc>
                        <a:spcBef>
                          <a:spcPts val="0"/>
                        </a:spcBef>
                        <a:spcAft>
                          <a:spcPts val="0"/>
                        </a:spcAft>
                        <a:buClr>
                          <a:srgbClr val="000000"/>
                        </a:buClr>
                        <a:buFont typeface="Arial"/>
                        <a:buNone/>
                      </a:pPr>
                      <a:r>
                        <a:t/>
                      </a:r>
                      <a:endParaRPr/>
                    </a:p>
                    <a:p>
                      <a:pPr indent="0" lvl="0" marL="0" marR="0" rtl="0" algn="l">
                        <a:lnSpc>
                          <a:spcPct val="100000"/>
                        </a:lnSpc>
                        <a:spcBef>
                          <a:spcPts val="0"/>
                        </a:spcBef>
                        <a:spcAft>
                          <a:spcPts val="0"/>
                        </a:spcAft>
                        <a:buClr>
                          <a:srgbClr val="000000"/>
                        </a:buClr>
                        <a:buFont typeface="Arial"/>
                        <a:buNone/>
                      </a:pPr>
                      <a:r>
                        <a:rPr b="1" lang="en"/>
                        <a:t>2.4</a:t>
                      </a:r>
                      <a:endParaRPr b="1"/>
                    </a:p>
                    <a:p>
                      <a:pPr indent="0" lvl="0" marL="0" marR="0" rtl="0" algn="l">
                        <a:lnSpc>
                          <a:spcPct val="100000"/>
                        </a:lnSpc>
                        <a:spcBef>
                          <a:spcPts val="0"/>
                        </a:spcBef>
                        <a:spcAft>
                          <a:spcPts val="0"/>
                        </a:spcAft>
                        <a:buClr>
                          <a:srgbClr val="000000"/>
                        </a:buClr>
                        <a:buFont typeface="Arial"/>
                        <a:buNone/>
                      </a:pPr>
                      <a:r>
                        <a:rPr lang="en"/>
                        <a:t>Accept and provide appropriate professional review.</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6919125" y="1045908"/>
            <a:ext cx="2034300" cy="21882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Clr>
                <a:srgbClr val="FFFFFF"/>
              </a:buClr>
              <a:buFont typeface="Lato"/>
              <a:buNone/>
            </a:pPr>
            <a:r>
              <a:rPr b="1" i="0" lang="en" sz="3600" u="none" cap="none" strike="noStrike">
                <a:solidFill>
                  <a:srgbClr val="FFFFFF"/>
                </a:solidFill>
                <a:latin typeface="Lato"/>
                <a:ea typeface="Lato"/>
                <a:cs typeface="Lato"/>
                <a:sym typeface="Lato"/>
              </a:rPr>
              <a:t>Whistle-blowing</a:t>
            </a:r>
            <a:endParaRPr/>
          </a:p>
        </p:txBody>
      </p:sp>
      <p:sp>
        <p:nvSpPr>
          <p:cNvPr id="150" name="Google Shape;150;p23"/>
          <p:cNvSpPr txBox="1"/>
          <p:nvPr>
            <p:ph idx="2" type="body"/>
          </p:nvPr>
        </p:nvSpPr>
        <p:spPr>
          <a:xfrm>
            <a:off x="205475" y="215750"/>
            <a:ext cx="6380100" cy="462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Font typeface="Arial"/>
              <a:buNone/>
            </a:pPr>
            <a:r>
              <a:rPr lang="en">
                <a:solidFill>
                  <a:srgbClr val="000000"/>
                </a:solidFill>
                <a:latin typeface="Lato"/>
                <a:ea typeface="Lato"/>
                <a:cs typeface="Lato"/>
                <a:sym typeface="Lato"/>
              </a:rPr>
              <a:t>Whistleblowing is the disclosure of information about an entity’s wrongdoing,  this includes legal, and ethical corruption. There exist a number of US Laws that seek to protect those who take the action of revealing a company's unethical secrets, and practices. Examples of these laws include the </a:t>
            </a:r>
            <a:r>
              <a:rPr lang="en" u="sng">
                <a:solidFill>
                  <a:schemeClr val="hlink"/>
                </a:solidFill>
                <a:latin typeface="Lato"/>
                <a:ea typeface="Lato"/>
                <a:cs typeface="Lato"/>
                <a:sym typeface="Lato"/>
                <a:hlinkClick r:id="rId3"/>
              </a:rPr>
              <a:t>Whistleblower Protection act of 1989</a:t>
            </a:r>
            <a:r>
              <a:rPr lang="en">
                <a:solidFill>
                  <a:srgbClr val="000000"/>
                </a:solidFill>
                <a:latin typeface="Lato"/>
                <a:ea typeface="Lato"/>
                <a:cs typeface="Lato"/>
                <a:sym typeface="Lato"/>
              </a:rPr>
              <a:t>, and the </a:t>
            </a:r>
            <a:r>
              <a:rPr lang="en" u="sng">
                <a:solidFill>
                  <a:schemeClr val="hlink"/>
                </a:solidFill>
                <a:latin typeface="Lato"/>
                <a:ea typeface="Lato"/>
                <a:cs typeface="Lato"/>
                <a:sym typeface="Lato"/>
                <a:hlinkClick r:id="rId4"/>
              </a:rPr>
              <a:t>No FEAR act of 2002</a:t>
            </a:r>
            <a:r>
              <a:rPr lang="en">
                <a:solidFill>
                  <a:srgbClr val="000000"/>
                </a:solidFill>
                <a:latin typeface="Lato"/>
                <a:ea typeface="Lato"/>
                <a:cs typeface="Lato"/>
                <a:sym typeface="Lato"/>
              </a:rPr>
              <a:t>. In most instances, an employee will not be fired, nor will legal action be taken against the individual, there have also been attempts to reach out to workers and be as transparent about their company as possible.</a:t>
            </a:r>
            <a:endParaRPr>
              <a:solidFill>
                <a:srgbClr val="000000"/>
              </a:solidFill>
              <a:latin typeface="Lato"/>
              <a:ea typeface="Lato"/>
              <a:cs typeface="Lato"/>
              <a:sym typeface="Lato"/>
            </a:endParaRPr>
          </a:p>
          <a:p>
            <a:pPr indent="0" lvl="0" marL="0" marR="0" rtl="0" algn="l">
              <a:lnSpc>
                <a:spcPct val="115000"/>
              </a:lnSpc>
              <a:spcBef>
                <a:spcPts val="0"/>
              </a:spcBef>
              <a:spcAft>
                <a:spcPts val="0"/>
              </a:spcAft>
              <a:buClr>
                <a:schemeClr val="dk2"/>
              </a:buClr>
              <a:buFont typeface="Arial"/>
              <a:buNone/>
            </a:pPr>
            <a:r>
              <a:t/>
            </a:r>
            <a:endParaRPr>
              <a:solidFill>
                <a:srgbClr val="000000"/>
              </a:solidFill>
              <a:latin typeface="Lato"/>
              <a:ea typeface="Lato"/>
              <a:cs typeface="Lato"/>
              <a:sym typeface="Lato"/>
            </a:endParaRPr>
          </a:p>
          <a:p>
            <a:pPr indent="0" lvl="0" marL="0" marR="0" rtl="0" algn="l">
              <a:lnSpc>
                <a:spcPct val="115000"/>
              </a:lnSpc>
              <a:spcBef>
                <a:spcPts val="0"/>
              </a:spcBef>
              <a:spcAft>
                <a:spcPts val="0"/>
              </a:spcAft>
              <a:buClr>
                <a:schemeClr val="dk2"/>
              </a:buClr>
              <a:buFont typeface="Arial"/>
              <a:buNone/>
            </a:pPr>
            <a:r>
              <a:rPr lang="en">
                <a:solidFill>
                  <a:srgbClr val="000000"/>
                </a:solidFill>
                <a:latin typeface="Lato"/>
                <a:ea typeface="Lato"/>
                <a:cs typeface="Lato"/>
                <a:sym typeface="Lato"/>
              </a:rPr>
              <a:t>In the software world, there are a number of areas where Whistleblowing can come into play, and a number of the instances that have been reported have to do with user security, and privacy. When a company oversteps their bounds and infringes on laws, or ethical territory, the occasion is brought to court and the outcome for the company will be decided there. </a:t>
            </a:r>
            <a:endParaRPr>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6689025" y="0"/>
            <a:ext cx="2454900" cy="5143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FFFFFF"/>
              </a:buClr>
              <a:buFont typeface="Lato"/>
              <a:buNone/>
            </a:pPr>
            <a:r>
              <a:rPr b="1" i="0" lang="en" sz="3600" u="none" cap="none" strike="noStrike">
                <a:solidFill>
                  <a:srgbClr val="FFFFFF"/>
                </a:solidFill>
                <a:latin typeface="Lato"/>
                <a:ea typeface="Lato"/>
                <a:cs typeface="Lato"/>
                <a:sym typeface="Lato"/>
              </a:rPr>
              <a:t>Moral Dilemmas governed by ethical theory</a:t>
            </a:r>
            <a:endParaRPr/>
          </a:p>
        </p:txBody>
      </p:sp>
      <p:sp>
        <p:nvSpPr>
          <p:cNvPr id="156" name="Google Shape;156;p24"/>
          <p:cNvSpPr txBox="1"/>
          <p:nvPr>
            <p:ph idx="2" type="body"/>
          </p:nvPr>
        </p:nvSpPr>
        <p:spPr>
          <a:xfrm>
            <a:off x="205475" y="215750"/>
            <a:ext cx="6380100" cy="462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200"/>
              </a:spcBef>
              <a:spcAft>
                <a:spcPts val="0"/>
              </a:spcAft>
              <a:buClr>
                <a:schemeClr val="dk1"/>
              </a:buClr>
              <a:buFont typeface="Arial"/>
              <a:buNone/>
            </a:pPr>
            <a:r>
              <a:rPr lang="en">
                <a:solidFill>
                  <a:schemeClr val="dk2"/>
                </a:solidFill>
                <a:latin typeface="Lato"/>
                <a:ea typeface="Lato"/>
                <a:cs typeface="Lato"/>
                <a:sym typeface="Lato"/>
              </a:rPr>
              <a:t>Act utilitarianism is applicable to almost all of the 8 dilemmas provided, According to CrashCourse’s video ‘</a:t>
            </a:r>
            <a:r>
              <a:rPr lang="en" u="sng">
                <a:solidFill>
                  <a:schemeClr val="hlink"/>
                </a:solidFill>
                <a:latin typeface="Lato"/>
                <a:ea typeface="Lato"/>
                <a:cs typeface="Lato"/>
                <a:sym typeface="Lato"/>
                <a:hlinkClick r:id="rId3"/>
              </a:rPr>
              <a:t>Utilitarianism: Crash Course Philosophy #36</a:t>
            </a:r>
            <a:r>
              <a:rPr lang="en">
                <a:solidFill>
                  <a:schemeClr val="dk2"/>
                </a:solidFill>
                <a:latin typeface="Lato"/>
                <a:ea typeface="Lato"/>
                <a:cs typeface="Lato"/>
                <a:sym typeface="Lato"/>
              </a:rPr>
              <a:t>’ it's about doing the most good for everyone, while also generating positive outcomes for all involved.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rPr lang="en">
                <a:solidFill>
                  <a:schemeClr val="dk2"/>
                </a:solidFill>
                <a:latin typeface="Lato"/>
                <a:ea typeface="Lato"/>
                <a:cs typeface="Lato"/>
                <a:sym typeface="Lato"/>
              </a:rPr>
              <a:t>An individual must be able to adhere to the guidelines presented in the </a:t>
            </a:r>
            <a:r>
              <a:rPr lang="en" u="sng">
                <a:solidFill>
                  <a:schemeClr val="hlink"/>
                </a:solidFill>
                <a:latin typeface="Lato"/>
                <a:ea typeface="Lato"/>
                <a:cs typeface="Lato"/>
                <a:sym typeface="Lato"/>
                <a:hlinkClick r:id="rId4"/>
              </a:rPr>
              <a:t>ACM Code of Ethics</a:t>
            </a:r>
            <a:r>
              <a:rPr lang="en">
                <a:solidFill>
                  <a:schemeClr val="dk2"/>
                </a:solidFill>
                <a:latin typeface="Lato"/>
                <a:ea typeface="Lato"/>
                <a:cs typeface="Lato"/>
                <a:sym typeface="Lato"/>
              </a:rPr>
              <a:t> document, especially when there are no laws directly involved in the situation.  In addition, they must also be capable of making decisions that will lead to the best outcome for all individuals involved, in many cases this will have to do with the customer, and adjusting your design, planning, and approach to the customer, and and their wishes.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rPr lang="en">
                <a:solidFill>
                  <a:schemeClr val="dk2"/>
                </a:solidFill>
                <a:latin typeface="Lato"/>
                <a:ea typeface="Lato"/>
                <a:cs typeface="Lato"/>
                <a:sym typeface="Lato"/>
              </a:rPr>
              <a:t>While some individuals will disagree with the decisions made, those few will be greatly in the minority, as it is better to deny the few and cause a lesser situation, if the end result nets significantly better outcomes for all involved.</a:t>
            </a:r>
            <a:endParaRPr>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6689025" y="0"/>
            <a:ext cx="2454900" cy="5143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FFFFFF"/>
              </a:buClr>
              <a:buFont typeface="Lato"/>
              <a:buNone/>
            </a:pPr>
            <a:r>
              <a:rPr b="1" lang="en">
                <a:latin typeface="Lato"/>
                <a:ea typeface="Lato"/>
                <a:cs typeface="Lato"/>
                <a:sym typeface="Lato"/>
              </a:rPr>
              <a:t>Biblio-</a:t>
            </a:r>
            <a:endParaRPr b="1">
              <a:latin typeface="Lato"/>
              <a:ea typeface="Lato"/>
              <a:cs typeface="Lato"/>
              <a:sym typeface="Lato"/>
            </a:endParaRPr>
          </a:p>
          <a:p>
            <a:pPr indent="0" lvl="0" marL="0" marR="0" rtl="0" algn="ctr">
              <a:lnSpc>
                <a:spcPct val="115000"/>
              </a:lnSpc>
              <a:spcBef>
                <a:spcPts val="0"/>
              </a:spcBef>
              <a:spcAft>
                <a:spcPts val="0"/>
              </a:spcAft>
              <a:buClr>
                <a:srgbClr val="FFFFFF"/>
              </a:buClr>
              <a:buFont typeface="Lato"/>
              <a:buNone/>
            </a:pPr>
            <a:r>
              <a:rPr b="1" lang="en">
                <a:latin typeface="Lato"/>
                <a:ea typeface="Lato"/>
                <a:cs typeface="Lato"/>
                <a:sym typeface="Lato"/>
              </a:rPr>
              <a:t>graphy</a:t>
            </a:r>
            <a:endParaRPr/>
          </a:p>
        </p:txBody>
      </p:sp>
      <p:sp>
        <p:nvSpPr>
          <p:cNvPr id="162" name="Google Shape;162;p25"/>
          <p:cNvSpPr txBox="1"/>
          <p:nvPr>
            <p:ph idx="2" type="body"/>
          </p:nvPr>
        </p:nvSpPr>
        <p:spPr>
          <a:xfrm>
            <a:off x="205475" y="215750"/>
            <a:ext cx="6380100" cy="4621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200"/>
              </a:spcBef>
              <a:spcAft>
                <a:spcPts val="0"/>
              </a:spcAft>
              <a:buClr>
                <a:schemeClr val="dk1"/>
              </a:buClr>
              <a:buFont typeface="Arial"/>
              <a:buNone/>
            </a:pPr>
            <a:r>
              <a:rPr lang="en">
                <a:solidFill>
                  <a:schemeClr val="dk2"/>
                </a:solidFill>
                <a:latin typeface="Lato"/>
                <a:ea typeface="Lato"/>
                <a:cs typeface="Lato"/>
                <a:sym typeface="Lato"/>
              </a:rPr>
              <a:t>"Association for Computing Machinery." Software Engineering Code of Ethics and Professional Practice — Association for Computing Machinery. N.p., n.d.</a:t>
            </a:r>
            <a:r>
              <a:rPr lang="en" u="sng">
                <a:solidFill>
                  <a:schemeClr val="hlink"/>
                </a:solidFill>
                <a:latin typeface="Lato"/>
                <a:ea typeface="Lato"/>
                <a:cs typeface="Lato"/>
                <a:sym typeface="Lato"/>
                <a:hlinkClick r:id="rId3"/>
              </a:rPr>
              <a:t>http://www.acm.org/about/se-code</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rPr lang="en">
                <a:solidFill>
                  <a:schemeClr val="dk2"/>
                </a:solidFill>
                <a:latin typeface="Lato"/>
                <a:ea typeface="Lato"/>
                <a:cs typeface="Lato"/>
                <a:sym typeface="Lato"/>
              </a:rPr>
              <a:t>“Oracle Certification." Oracle University. Oracle, n.d. Web. 20 Mar. 2017.</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rPr lang="en" u="sng">
                <a:solidFill>
                  <a:schemeClr val="hlink"/>
                </a:solidFill>
                <a:latin typeface="Lato"/>
                <a:ea typeface="Lato"/>
                <a:cs typeface="Lato"/>
                <a:sym typeface="Lato"/>
                <a:hlinkClick r:id="rId4"/>
              </a:rPr>
              <a:t>http://education.oracle.com/pls/web_prod-plq-dad/db_pages.getpage?page_id=39</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rPr lang="en">
                <a:solidFill>
                  <a:schemeClr val="dk2"/>
                </a:solidFill>
                <a:latin typeface="Lato"/>
                <a:ea typeface="Lato"/>
                <a:cs typeface="Lato"/>
                <a:sym typeface="Lato"/>
              </a:rPr>
              <a:t>"C++ Certification and Training Programs." C++ Institute. C++ Institute, n.d. Web. 20 Mar. 2017</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rPr lang="en" u="sng">
                <a:solidFill>
                  <a:schemeClr val="hlink"/>
                </a:solidFill>
                <a:latin typeface="Lato"/>
                <a:ea typeface="Lato"/>
                <a:cs typeface="Lato"/>
                <a:sym typeface="Lato"/>
                <a:hlinkClick r:id="rId5"/>
              </a:rPr>
              <a:t>https://cppinstitute.org/</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rPr lang="en">
                <a:solidFill>
                  <a:schemeClr val="dk2"/>
                </a:solidFill>
                <a:latin typeface="Lato"/>
                <a:ea typeface="Lato"/>
                <a:cs typeface="Lato"/>
                <a:sym typeface="Lato"/>
              </a:rPr>
              <a:t>Crashcourse. "Utilitarianism: Crash Course Philosophy #36." YouTube. YouTube, 21 Nov. 2016. Web. 20 Mar. 2017.</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rPr lang="en" u="sng">
                <a:solidFill>
                  <a:schemeClr val="hlink"/>
                </a:solidFill>
                <a:latin typeface="Lato"/>
                <a:ea typeface="Lato"/>
                <a:cs typeface="Lato"/>
                <a:sym typeface="Lato"/>
                <a:hlinkClick r:id="rId6"/>
              </a:rPr>
              <a:t>https://www.youtube.com/watch?v=-a739VjqdSI</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t/>
            </a:r>
            <a:endParaRPr>
              <a:solidFill>
                <a:schemeClr val="dk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6689025" y="0"/>
            <a:ext cx="2454900" cy="51435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FFFFFF"/>
              </a:buClr>
              <a:buFont typeface="Lato"/>
              <a:buNone/>
            </a:pPr>
            <a:r>
              <a:rPr b="1" lang="en">
                <a:latin typeface="Lato"/>
                <a:ea typeface="Lato"/>
                <a:cs typeface="Lato"/>
                <a:sym typeface="Lato"/>
              </a:rPr>
              <a:t>Biblio-</a:t>
            </a:r>
            <a:endParaRPr b="1">
              <a:latin typeface="Lato"/>
              <a:ea typeface="Lato"/>
              <a:cs typeface="Lato"/>
              <a:sym typeface="Lato"/>
            </a:endParaRPr>
          </a:p>
          <a:p>
            <a:pPr indent="0" lvl="0" marL="0" marR="0" rtl="0" algn="ctr">
              <a:lnSpc>
                <a:spcPct val="115000"/>
              </a:lnSpc>
              <a:spcBef>
                <a:spcPts val="0"/>
              </a:spcBef>
              <a:spcAft>
                <a:spcPts val="0"/>
              </a:spcAft>
              <a:buClr>
                <a:srgbClr val="FFFFFF"/>
              </a:buClr>
              <a:buFont typeface="Lato"/>
              <a:buNone/>
            </a:pPr>
            <a:r>
              <a:rPr b="1" lang="en">
                <a:latin typeface="Lato"/>
                <a:ea typeface="Lato"/>
                <a:cs typeface="Lato"/>
                <a:sym typeface="Lato"/>
              </a:rPr>
              <a:t>graphy</a:t>
            </a:r>
            <a:endParaRPr/>
          </a:p>
        </p:txBody>
      </p:sp>
      <p:sp>
        <p:nvSpPr>
          <p:cNvPr id="168" name="Google Shape;168;p26"/>
          <p:cNvSpPr txBox="1"/>
          <p:nvPr>
            <p:ph idx="2" type="body"/>
          </p:nvPr>
        </p:nvSpPr>
        <p:spPr>
          <a:xfrm>
            <a:off x="205475" y="215750"/>
            <a:ext cx="6380100" cy="46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00"/>
              </a:spcBef>
              <a:spcAft>
                <a:spcPts val="0"/>
              </a:spcAft>
              <a:buClr>
                <a:schemeClr val="dk1"/>
              </a:buClr>
              <a:buFont typeface="Arial"/>
              <a:buNone/>
            </a:pPr>
            <a:r>
              <a:rPr lang="en">
                <a:solidFill>
                  <a:schemeClr val="dk2"/>
                </a:solidFill>
                <a:latin typeface="Lato"/>
                <a:ea typeface="Lato"/>
                <a:cs typeface="Lato"/>
                <a:sym typeface="Lato"/>
              </a:rPr>
              <a:t>"Volkswagen 2.0L Settlement." Volkswagen 2.0L Settlement | Federal Trade Commission. N.p., 01 Oct. 2016. Web. 20 Mar. 2017.</a:t>
            </a:r>
            <a:endParaRPr>
              <a:solidFill>
                <a:schemeClr val="dk2"/>
              </a:solidFill>
              <a:latin typeface="Lato"/>
              <a:ea typeface="Lato"/>
              <a:cs typeface="Lato"/>
              <a:sym typeface="Lato"/>
            </a:endParaRPr>
          </a:p>
          <a:p>
            <a:pPr indent="0" lvl="0" marL="0" rtl="0" algn="l">
              <a:lnSpc>
                <a:spcPct val="115000"/>
              </a:lnSpc>
              <a:spcBef>
                <a:spcPts val="200"/>
              </a:spcBef>
              <a:spcAft>
                <a:spcPts val="0"/>
              </a:spcAft>
              <a:buClr>
                <a:schemeClr val="dk1"/>
              </a:buClr>
              <a:buFont typeface="Arial"/>
              <a:buNone/>
            </a:pPr>
            <a:r>
              <a:rPr lang="en" u="sng">
                <a:solidFill>
                  <a:schemeClr val="hlink"/>
                </a:solidFill>
                <a:latin typeface="Lato"/>
                <a:ea typeface="Lato"/>
                <a:cs typeface="Lato"/>
                <a:sym typeface="Lato"/>
                <a:hlinkClick r:id="rId3"/>
              </a:rPr>
              <a:t>https://www.ftc.gov/enforcement/cases-proceedings/refunds/volkswagen-settlement</a:t>
            </a:r>
            <a:endParaRPr>
              <a:solidFill>
                <a:schemeClr val="dk2"/>
              </a:solidFill>
              <a:latin typeface="Lato"/>
              <a:ea typeface="Lato"/>
              <a:cs typeface="Lato"/>
              <a:sym typeface="Lato"/>
            </a:endParaRPr>
          </a:p>
          <a:p>
            <a:pPr indent="0" lvl="0" marL="0" rtl="0" algn="l">
              <a:lnSpc>
                <a:spcPct val="115000"/>
              </a:lnSpc>
              <a:spcBef>
                <a:spcPts val="200"/>
              </a:spcBef>
              <a:spcAft>
                <a:spcPts val="0"/>
              </a:spcAft>
              <a:buClr>
                <a:schemeClr val="dk1"/>
              </a:buClr>
              <a:buFont typeface="Arial"/>
              <a:buNone/>
            </a:pPr>
            <a:r>
              <a:t/>
            </a:r>
            <a:endParaRPr>
              <a:solidFill>
                <a:schemeClr val="dk2"/>
              </a:solidFill>
              <a:latin typeface="Lato"/>
              <a:ea typeface="Lato"/>
              <a:cs typeface="Lato"/>
              <a:sym typeface="Lato"/>
            </a:endParaRPr>
          </a:p>
          <a:p>
            <a:pPr indent="0" lvl="0" marL="0" rtl="0" algn="l">
              <a:lnSpc>
                <a:spcPct val="115000"/>
              </a:lnSpc>
              <a:spcBef>
                <a:spcPts val="200"/>
              </a:spcBef>
              <a:spcAft>
                <a:spcPts val="0"/>
              </a:spcAft>
              <a:buClr>
                <a:schemeClr val="dk1"/>
              </a:buClr>
              <a:buFont typeface="Arial"/>
              <a:buNone/>
            </a:pPr>
            <a:r>
              <a:rPr lang="en">
                <a:solidFill>
                  <a:schemeClr val="dk2"/>
                </a:solidFill>
                <a:latin typeface="Lato"/>
                <a:ea typeface="Lato"/>
                <a:cs typeface="Lato"/>
                <a:sym typeface="Lato"/>
              </a:rPr>
              <a:t>"Software Developer: Educational Requirements &amp; Career Info." Study.com. N.p., n.d. Web. 20 Mar. 2017.</a:t>
            </a:r>
            <a:endParaRPr>
              <a:solidFill>
                <a:schemeClr val="dk2"/>
              </a:solidFill>
              <a:latin typeface="Lato"/>
              <a:ea typeface="Lato"/>
              <a:cs typeface="Lato"/>
              <a:sym typeface="Lato"/>
            </a:endParaRPr>
          </a:p>
          <a:p>
            <a:pPr indent="0" lvl="0" marL="0" rtl="0" algn="l">
              <a:lnSpc>
                <a:spcPct val="115000"/>
              </a:lnSpc>
              <a:spcBef>
                <a:spcPts val="200"/>
              </a:spcBef>
              <a:spcAft>
                <a:spcPts val="0"/>
              </a:spcAft>
              <a:buClr>
                <a:schemeClr val="dk1"/>
              </a:buClr>
              <a:buFont typeface="Arial"/>
              <a:buNone/>
            </a:pPr>
            <a:r>
              <a:rPr lang="en" u="sng">
                <a:solidFill>
                  <a:schemeClr val="hlink"/>
                </a:solidFill>
                <a:latin typeface="Lato"/>
                <a:ea typeface="Lato"/>
                <a:cs typeface="Lato"/>
                <a:sym typeface="Lato"/>
                <a:hlinkClick r:id="rId4"/>
              </a:rPr>
              <a:t>http://study.com/articles/Software_Developer_Educational_Requirements_for_a_Computer_Software_Engineer.html</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1"/>
              </a:buClr>
              <a:buFont typeface="Arial"/>
              <a:buNone/>
            </a:pPr>
            <a:r>
              <a:t/>
            </a:r>
            <a:endParaRPr>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ph type="title"/>
          </p:nvPr>
        </p:nvSpPr>
        <p:spPr>
          <a:xfrm flipH="1" rot="-5400000">
            <a:off x="-1302825" y="1477475"/>
            <a:ext cx="5122800" cy="233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Font typeface="Arial"/>
              <a:buNone/>
            </a:pPr>
            <a:r>
              <a:rPr b="0" i="0" lang="en" sz="3600" u="none" cap="none" strike="noStrike">
                <a:solidFill>
                  <a:srgbClr val="FFFFFF"/>
                </a:solidFill>
                <a:latin typeface="Lato"/>
                <a:ea typeface="Lato"/>
                <a:cs typeface="Lato"/>
                <a:sym typeface="Lato"/>
              </a:rPr>
              <a:t>Requirements</a:t>
            </a:r>
            <a:endParaRPr>
              <a:latin typeface="Lato"/>
              <a:ea typeface="Lato"/>
              <a:cs typeface="Lato"/>
              <a:sym typeface="Lato"/>
            </a:endParaRPr>
          </a:p>
        </p:txBody>
      </p:sp>
      <p:sp>
        <p:nvSpPr>
          <p:cNvPr id="96" name="Google Shape;96;p14"/>
          <p:cNvSpPr txBox="1"/>
          <p:nvPr>
            <p:ph idx="2" type="body"/>
          </p:nvPr>
        </p:nvSpPr>
        <p:spPr>
          <a:xfrm>
            <a:off x="2650725" y="174650"/>
            <a:ext cx="6493200" cy="496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200"/>
              </a:spcBef>
              <a:spcAft>
                <a:spcPts val="0"/>
              </a:spcAft>
              <a:buClr>
                <a:schemeClr val="dk2"/>
              </a:buClr>
              <a:buFont typeface="Arial"/>
              <a:buNone/>
            </a:pPr>
            <a:r>
              <a:rPr lang="en" u="sng">
                <a:solidFill>
                  <a:schemeClr val="hlink"/>
                </a:solidFill>
                <a:latin typeface="Lato"/>
                <a:ea typeface="Lato"/>
                <a:cs typeface="Lato"/>
                <a:sym typeface="Lato"/>
                <a:hlinkClick r:id="rId3"/>
              </a:rPr>
              <a:t>Study.com</a:t>
            </a:r>
            <a:r>
              <a:rPr lang="en">
                <a:solidFill>
                  <a:schemeClr val="dk2"/>
                </a:solidFill>
                <a:latin typeface="Lato"/>
                <a:ea typeface="Lato"/>
                <a:cs typeface="Lato"/>
                <a:sym typeface="Lato"/>
              </a:rPr>
              <a:t> possesses an article listing many of the requirements to be accepted into a modern day software development position. As far as education and degrees go, most job positions require a bachelor’s degree in computer science, or software engineering.  Often times however, programmers with significant experience, but no formal education,  are considered over those with schooling.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2"/>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2"/>
              </a:buClr>
              <a:buFont typeface="Arial"/>
              <a:buNone/>
            </a:pPr>
            <a:r>
              <a:rPr lang="en">
                <a:solidFill>
                  <a:schemeClr val="dk2"/>
                </a:solidFill>
                <a:latin typeface="Lato"/>
                <a:ea typeface="Lato"/>
                <a:cs typeface="Lato"/>
                <a:sym typeface="Lato"/>
              </a:rPr>
              <a:t>Software development also comes with a number of optional exams and certifications an individual can take part in, and achieve, most often these certifications are for mastery of specific programming languages such as </a:t>
            </a:r>
            <a:r>
              <a:rPr lang="en" u="sng">
                <a:solidFill>
                  <a:schemeClr val="hlink"/>
                </a:solidFill>
                <a:latin typeface="Lato"/>
                <a:ea typeface="Lato"/>
                <a:cs typeface="Lato"/>
                <a:sym typeface="Lato"/>
                <a:hlinkClick r:id="rId4"/>
              </a:rPr>
              <a:t>ORACLE </a:t>
            </a:r>
            <a:r>
              <a:rPr lang="en">
                <a:solidFill>
                  <a:schemeClr val="dk2"/>
                </a:solidFill>
                <a:latin typeface="Lato"/>
                <a:ea typeface="Lato"/>
                <a:cs typeface="Lato"/>
                <a:sym typeface="Lato"/>
              </a:rPr>
              <a:t>or </a:t>
            </a:r>
            <a:r>
              <a:rPr lang="en" u="sng">
                <a:solidFill>
                  <a:schemeClr val="hlink"/>
                </a:solidFill>
                <a:latin typeface="Lato"/>
                <a:ea typeface="Lato"/>
                <a:cs typeface="Lato"/>
                <a:sym typeface="Lato"/>
                <a:hlinkClick r:id="rId5"/>
              </a:rPr>
              <a:t>C++</a:t>
            </a:r>
            <a:r>
              <a:rPr lang="en">
                <a:solidFill>
                  <a:schemeClr val="dk2"/>
                </a:solidFill>
                <a:latin typeface="Lato"/>
                <a:ea typeface="Lato"/>
                <a:cs typeface="Lato"/>
                <a:sym typeface="Lato"/>
              </a:rPr>
              <a:t> . Internships during college or pre-job searching are also a highly recommended activity to complete, but are also non-mandatory for a position in the field. These additional tasks applied to an individual’s resume make them appear to be a  much stronger, and more capable individual to tackle a job.</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2"/>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2"/>
              </a:buClr>
              <a:buFont typeface="Arial"/>
              <a:buNone/>
            </a:pPr>
            <a:r>
              <a:rPr lang="en">
                <a:solidFill>
                  <a:schemeClr val="dk2"/>
                </a:solidFill>
                <a:latin typeface="Lato"/>
                <a:ea typeface="Lato"/>
                <a:cs typeface="Lato"/>
                <a:sym typeface="Lato"/>
              </a:rPr>
              <a:t>While there is no governing code of ethics for software developers and software engineers, one popular list of ethical codes to live by are the </a:t>
            </a:r>
            <a:r>
              <a:rPr lang="en" u="sng">
                <a:solidFill>
                  <a:schemeClr val="hlink"/>
                </a:solidFill>
                <a:latin typeface="Lato"/>
                <a:ea typeface="Lato"/>
                <a:cs typeface="Lato"/>
                <a:sym typeface="Lato"/>
                <a:hlinkClick r:id="rId6"/>
              </a:rPr>
              <a:t>ACM Code of Ethics</a:t>
            </a:r>
            <a:r>
              <a:rPr lang="en">
                <a:solidFill>
                  <a:schemeClr val="dk2"/>
                </a:solidFill>
                <a:latin typeface="Lato"/>
                <a:ea typeface="Lato"/>
                <a:cs typeface="Lato"/>
                <a:sym typeface="Lato"/>
              </a:rPr>
              <a:t>. Often times there appears to be a very strong adherence to these rules when it involves a  customer or other paying individual.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2"/>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2"/>
              </a:buClr>
              <a:buFont typeface="Arial"/>
              <a:buNone/>
            </a:pPr>
            <a:r>
              <a:t/>
            </a:r>
            <a:endParaRPr>
              <a:solidFill>
                <a:schemeClr val="dk2"/>
              </a:solidFill>
              <a:latin typeface="Lato"/>
              <a:ea typeface="Lato"/>
              <a:cs typeface="Lato"/>
              <a:sym typeface="Lato"/>
            </a:endParaRPr>
          </a:p>
          <a:p>
            <a:pPr indent="0" lvl="0" marL="0" marR="0" rtl="0" algn="l">
              <a:lnSpc>
                <a:spcPct val="115000"/>
              </a:lnSpc>
              <a:spcBef>
                <a:spcPts val="200"/>
              </a:spcBef>
              <a:spcAft>
                <a:spcPts val="0"/>
              </a:spcAft>
              <a:buClr>
                <a:schemeClr val="dk2"/>
              </a:buClr>
              <a:buFont typeface="Arial"/>
              <a:buNone/>
            </a:pPr>
            <a:r>
              <a:t/>
            </a:r>
            <a:endParaRPr>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12675" y="12300"/>
            <a:ext cx="6277499" cy="654900"/>
          </a:xfrm>
          <a:prstGeom prst="rect">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Lato"/>
              <a:buNone/>
            </a:pPr>
            <a:r>
              <a:rPr b="0" i="0" lang="en" sz="3600" u="none" cap="none" strike="noStrike">
                <a:solidFill>
                  <a:srgbClr val="FFFFFF"/>
                </a:solidFill>
                <a:latin typeface="Lato"/>
                <a:ea typeface="Lato"/>
                <a:cs typeface="Lato"/>
                <a:sym typeface="Lato"/>
              </a:rPr>
              <a:t>Problem 1</a:t>
            </a:r>
            <a:endParaRPr/>
          </a:p>
        </p:txBody>
      </p:sp>
      <p:graphicFrame>
        <p:nvGraphicFramePr>
          <p:cNvPr id="102" name="Google Shape;102;p15"/>
          <p:cNvGraphicFramePr/>
          <p:nvPr/>
        </p:nvGraphicFramePr>
        <p:xfrm>
          <a:off x="1025" y="657500"/>
          <a:ext cx="3000000" cy="3000000"/>
        </p:xfrm>
        <a:graphic>
          <a:graphicData uri="http://schemas.openxmlformats.org/drawingml/2006/table">
            <a:tbl>
              <a:tblPr>
                <a:noFill/>
                <a:tableStyleId>{36C3B053-3814-4243-9133-C75AAD8F05FF}</a:tableStyleId>
              </a:tblPr>
              <a:tblGrid>
                <a:gridCol w="3677700"/>
                <a:gridCol w="4053525"/>
                <a:gridCol w="1423100"/>
              </a:tblGrid>
              <a:tr h="347350">
                <a:tc>
                  <a:txBody>
                    <a:bodyPr/>
                    <a:lstStyle/>
                    <a:p>
                      <a:pPr indent="0" lvl="0" marL="0" marR="0" rtl="0" algn="l">
                        <a:lnSpc>
                          <a:spcPct val="100000"/>
                        </a:lnSpc>
                        <a:spcBef>
                          <a:spcPts val="0"/>
                        </a:spcBef>
                        <a:spcAft>
                          <a:spcPts val="0"/>
                        </a:spcAft>
                        <a:buClr>
                          <a:srgbClr val="000000"/>
                        </a:buClr>
                        <a:buFont typeface="Arial"/>
                        <a:buNone/>
                      </a:pPr>
                      <a:r>
                        <a:rPr b="1" lang="en" sz="1400" u="none" cap="none" strike="noStrike"/>
                        <a:t>Problem</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sz="1400" u="none" cap="none" strike="noStrike"/>
                        <a:t>Action to take</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sz="1200" u="sng" cap="none" strike="noStrike">
                          <a:solidFill>
                            <a:schemeClr val="hlink"/>
                          </a:solidFill>
                          <a:hlinkClick r:id="rId3"/>
                        </a:rPr>
                        <a:t>Code/Clause #</a:t>
                      </a:r>
                      <a:endParaRPr/>
                    </a:p>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91425" marB="91425" marR="91425" marL="91425"/>
                </a:tc>
              </a:tr>
              <a:tr h="3816400">
                <a:tc>
                  <a:txBody>
                    <a:bodyPr/>
                    <a:lstStyle/>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An individual and their team have given a presentation to  the Product Manager with an estimated timeline on when the product they are working on will be finished, the PM shares this date with the customer, and it is set in stone.</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During development, many test efforts continue to find defects in the program, and there is not enough time to resolve all of them before the product is to be shipped. The Product Manager asks the individual how progress is coming along.</a:t>
                      </a:r>
                      <a:endParaRPr>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The individual should be honest with the Project Manager, and tell them that there are certain defects within the product that have not been resolved, and get their assistance in contacting the customer to understand what defects could be show-stoppers, and what ones the customer may never encounter. Communication about what can be done on time is more important than meeting the deadline.</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In the </a:t>
                      </a:r>
                      <a:r>
                        <a:rPr lang="en" u="sng">
                          <a:solidFill>
                            <a:schemeClr val="hlink"/>
                          </a:solidFill>
                          <a:latin typeface="Lato"/>
                          <a:ea typeface="Lato"/>
                          <a:cs typeface="Lato"/>
                          <a:sym typeface="Lato"/>
                          <a:hlinkClick r:id="rId4"/>
                        </a:rPr>
                        <a:t>ACM Code of Ethics</a:t>
                      </a:r>
                      <a:r>
                        <a:rPr lang="en">
                          <a:latin typeface="Lato"/>
                          <a:ea typeface="Lato"/>
                          <a:cs typeface="Lato"/>
                          <a:sym typeface="Lato"/>
                        </a:rPr>
                        <a:t> document, code 1.3 says that an individual must be honest and trustworthy, they should make their best effort to not make any deceptive claims and should disclose limitations and problems to their colleagues.</a:t>
                      </a:r>
                      <a:endParaRPr>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a:latin typeface="Lato"/>
                          <a:ea typeface="Lato"/>
                          <a:cs typeface="Lato"/>
                          <a:sym typeface="Lato"/>
                        </a:rPr>
                        <a:t>1.3 </a:t>
                      </a:r>
                      <a:endParaRPr b="1">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Be Honest and Trustworthy</a:t>
                      </a:r>
                      <a:endParaRPr sz="1400" u="none" cap="none" strike="noStrike">
                        <a:latin typeface="Lato"/>
                        <a:ea typeface="Lato"/>
                        <a:cs typeface="Lato"/>
                        <a:sym typeface="Lato"/>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12675" y="12300"/>
            <a:ext cx="6277499" cy="654900"/>
          </a:xfrm>
          <a:prstGeom prst="rect">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Lato"/>
              <a:buNone/>
            </a:pPr>
            <a:r>
              <a:rPr b="0" i="0" lang="en" sz="3600" u="none" cap="none" strike="noStrike">
                <a:solidFill>
                  <a:srgbClr val="FFFFFF"/>
                </a:solidFill>
                <a:latin typeface="Lato"/>
                <a:ea typeface="Lato"/>
                <a:cs typeface="Lato"/>
                <a:sym typeface="Lato"/>
              </a:rPr>
              <a:t>Problem 2</a:t>
            </a:r>
            <a:endParaRPr/>
          </a:p>
        </p:txBody>
      </p:sp>
      <p:graphicFrame>
        <p:nvGraphicFramePr>
          <p:cNvPr id="108" name="Google Shape;108;p16"/>
          <p:cNvGraphicFramePr/>
          <p:nvPr/>
        </p:nvGraphicFramePr>
        <p:xfrm>
          <a:off x="1025" y="657500"/>
          <a:ext cx="3000000" cy="3000000"/>
        </p:xfrm>
        <a:graphic>
          <a:graphicData uri="http://schemas.openxmlformats.org/drawingml/2006/table">
            <a:tbl>
              <a:tblPr>
                <a:noFill/>
                <a:tableStyleId>{36C3B053-3814-4243-9133-C75AAD8F05FF}</a:tableStyleId>
              </a:tblPr>
              <a:tblGrid>
                <a:gridCol w="3677700"/>
                <a:gridCol w="4053525"/>
                <a:gridCol w="1423100"/>
              </a:tblGrid>
              <a:tr h="347350">
                <a:tc>
                  <a:txBody>
                    <a:bodyPr/>
                    <a:lstStyle/>
                    <a:p>
                      <a:pPr indent="0" lvl="0" marL="0" marR="0" rtl="0" algn="l">
                        <a:lnSpc>
                          <a:spcPct val="100000"/>
                        </a:lnSpc>
                        <a:spcBef>
                          <a:spcPts val="0"/>
                        </a:spcBef>
                        <a:spcAft>
                          <a:spcPts val="0"/>
                        </a:spcAft>
                        <a:buClr>
                          <a:srgbClr val="000000"/>
                        </a:buClr>
                        <a:buFont typeface="Arial"/>
                        <a:buNone/>
                      </a:pPr>
                      <a:r>
                        <a:rPr b="1" lang="en" sz="1400" u="none" cap="none" strike="noStrike"/>
                        <a:t>Problem</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sz="1400" u="none" cap="none" strike="noStrike"/>
                        <a:t>Action to take</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sz="1200" u="sng" cap="none" strike="noStrike">
                          <a:solidFill>
                            <a:schemeClr val="hlink"/>
                          </a:solidFill>
                          <a:hlinkClick r:id="rId3"/>
                        </a:rPr>
                        <a:t>Code/Clause #</a:t>
                      </a:r>
                      <a:endParaRPr/>
                    </a:p>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91425" marB="91425" marR="91425" marL="91425"/>
                </a:tc>
              </a:tr>
              <a:tr h="3816400">
                <a:tc>
                  <a:txBody>
                    <a:bodyPr/>
                    <a:lstStyle/>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An individual is working on implementing a new feature for their company's product, the individual does not fully understand how to build the framework for this feature and decide to spend some time researching implementations to learn more.</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In their research, they find a fully generic implementation of a portion of the feature on a public code repository (such as github). They decide to implement this into the program, and it works successfully. They  then decide to keep it in the final build of the product.</a:t>
                      </a:r>
                      <a:endParaRPr>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For any code copied from the internet, an individual is obliged to give the creator credit. It was not your code, nor was any of it your original work. Some form of note should be made as to where the code was found, and who the originator was.</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In the </a:t>
                      </a:r>
                      <a:r>
                        <a:rPr lang="en" u="sng">
                          <a:solidFill>
                            <a:schemeClr val="hlink"/>
                          </a:solidFill>
                          <a:latin typeface="Lato"/>
                          <a:ea typeface="Lato"/>
                          <a:cs typeface="Lato"/>
                          <a:sym typeface="Lato"/>
                          <a:hlinkClick r:id="rId4"/>
                        </a:rPr>
                        <a:t>ACM Code of Ethics</a:t>
                      </a:r>
                      <a:r>
                        <a:rPr lang="en">
                          <a:latin typeface="Lato"/>
                          <a:ea typeface="Lato"/>
                          <a:cs typeface="Lato"/>
                          <a:sym typeface="Lato"/>
                        </a:rPr>
                        <a:t>, section 1 code 6 states that an individual is not to take credit for others work, or their ideas, even if that idea is not protected by a copyright, patent, or anything else.</a:t>
                      </a:r>
                      <a:endParaRPr>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a:t>1.6 </a:t>
                      </a:r>
                      <a:endParaRPr b="1"/>
                    </a:p>
                    <a:p>
                      <a:pPr indent="0" lvl="0" marL="0" marR="0" rtl="0" algn="l">
                        <a:lnSpc>
                          <a:spcPct val="100000"/>
                        </a:lnSpc>
                        <a:spcBef>
                          <a:spcPts val="0"/>
                        </a:spcBef>
                        <a:spcAft>
                          <a:spcPts val="0"/>
                        </a:spcAft>
                        <a:buClr>
                          <a:srgbClr val="000000"/>
                        </a:buClr>
                        <a:buFont typeface="Arial"/>
                        <a:buNone/>
                      </a:pPr>
                      <a:r>
                        <a:rPr lang="en"/>
                        <a:t>Give proper credit for intellectual property.</a:t>
                      </a:r>
                      <a:endParaRPr sz="1400" u="none" cap="none" strike="noStrike"/>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12675" y="12300"/>
            <a:ext cx="6277499" cy="654900"/>
          </a:xfrm>
          <a:prstGeom prst="rect">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Lato"/>
              <a:buNone/>
            </a:pPr>
            <a:r>
              <a:rPr b="0" i="0" lang="en" sz="3600" u="none" cap="none" strike="noStrike">
                <a:solidFill>
                  <a:srgbClr val="FFFFFF"/>
                </a:solidFill>
                <a:latin typeface="Lato"/>
                <a:ea typeface="Lato"/>
                <a:cs typeface="Lato"/>
                <a:sym typeface="Lato"/>
              </a:rPr>
              <a:t>Problem 3</a:t>
            </a:r>
            <a:endParaRPr/>
          </a:p>
        </p:txBody>
      </p:sp>
      <p:graphicFrame>
        <p:nvGraphicFramePr>
          <p:cNvPr id="114" name="Google Shape;114;p17"/>
          <p:cNvGraphicFramePr/>
          <p:nvPr/>
        </p:nvGraphicFramePr>
        <p:xfrm>
          <a:off x="1025" y="657500"/>
          <a:ext cx="3000000" cy="3000000"/>
        </p:xfrm>
        <a:graphic>
          <a:graphicData uri="http://schemas.openxmlformats.org/drawingml/2006/table">
            <a:tbl>
              <a:tblPr>
                <a:noFill/>
                <a:tableStyleId>{36C3B053-3814-4243-9133-C75AAD8F05FF}</a:tableStyleId>
              </a:tblPr>
              <a:tblGrid>
                <a:gridCol w="3677700"/>
                <a:gridCol w="4053525"/>
                <a:gridCol w="1423100"/>
              </a:tblGrid>
              <a:tr h="347350">
                <a:tc>
                  <a:txBody>
                    <a:bodyPr/>
                    <a:lstStyle/>
                    <a:p>
                      <a:pPr indent="0" lvl="0" marL="0" marR="0" rtl="0" algn="l">
                        <a:lnSpc>
                          <a:spcPct val="100000"/>
                        </a:lnSpc>
                        <a:spcBef>
                          <a:spcPts val="0"/>
                        </a:spcBef>
                        <a:spcAft>
                          <a:spcPts val="0"/>
                        </a:spcAft>
                        <a:buClr>
                          <a:srgbClr val="000000"/>
                        </a:buClr>
                        <a:buFont typeface="Arial"/>
                        <a:buNone/>
                      </a:pPr>
                      <a:r>
                        <a:rPr b="1" lang="en" sz="1400" u="none" cap="none" strike="noStrike"/>
                        <a:t>Problem</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sz="1400" u="none" cap="none" strike="noStrike"/>
                        <a:t>Action to take</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sz="1200" u="sng" cap="none" strike="noStrike">
                          <a:solidFill>
                            <a:schemeClr val="hlink"/>
                          </a:solidFill>
                          <a:hlinkClick r:id="rId3"/>
                        </a:rPr>
                        <a:t>Code/Clause #</a:t>
                      </a:r>
                      <a:endParaRPr/>
                    </a:p>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91425" marB="91425" marR="91425" marL="91425"/>
                </a:tc>
              </a:tr>
              <a:tr h="3816400">
                <a:tc>
                  <a:txBody>
                    <a:bodyPr/>
                    <a:lstStyle/>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An individual, Tom, and another person from their development team had been working together to finish the last few new features for their company's  product, both of the individuals believe they have finished, and have it passed through the preset test cases, after that it is given to the customer.</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The customer finds a large defect in one of the last features that were implemented, specifically a feature that Tom had worked on, development’s manager is trying to find out who made the code, and who should fix it.</a:t>
                      </a:r>
                      <a:endParaRPr>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This would fall under section 2 code 6 of the </a:t>
                      </a:r>
                      <a:r>
                        <a:rPr lang="en" u="sng">
                          <a:solidFill>
                            <a:schemeClr val="hlink"/>
                          </a:solidFill>
                          <a:latin typeface="Lato"/>
                          <a:ea typeface="Lato"/>
                          <a:cs typeface="Lato"/>
                          <a:sym typeface="Lato"/>
                          <a:hlinkClick r:id="rId4"/>
                        </a:rPr>
                        <a:t>ACM Code of Ethics</a:t>
                      </a:r>
                      <a:r>
                        <a:rPr lang="en">
                          <a:latin typeface="Lato"/>
                          <a:ea typeface="Lato"/>
                          <a:cs typeface="Lato"/>
                          <a:sym typeface="Lato"/>
                        </a:rPr>
                        <a:t>, stating that a software engineer should accept full responsibility assigned work.</a:t>
                      </a:r>
                      <a:r>
                        <a:rPr lang="en">
                          <a:latin typeface="Lato"/>
                          <a:ea typeface="Lato"/>
                          <a:cs typeface="Lato"/>
                          <a:sym typeface="Lato"/>
                        </a:rPr>
                        <a:t> The</a:t>
                      </a:r>
                      <a:r>
                        <a:rPr lang="en">
                          <a:latin typeface="Lato"/>
                          <a:ea typeface="Lato"/>
                          <a:cs typeface="Lato"/>
                          <a:sym typeface="Lato"/>
                        </a:rPr>
                        <a:t> individual who created the feature that had the defect should be honest, and upfront. They should admit to their fault, and potentially take the case as an </a:t>
                      </a:r>
                      <a:r>
                        <a:rPr lang="en">
                          <a:latin typeface="Lato"/>
                          <a:ea typeface="Lato"/>
                          <a:cs typeface="Lato"/>
                          <a:sym typeface="Lato"/>
                        </a:rPr>
                        <a:t>opportunity</a:t>
                      </a:r>
                      <a:r>
                        <a:rPr lang="en">
                          <a:latin typeface="Lato"/>
                          <a:ea typeface="Lato"/>
                          <a:cs typeface="Lato"/>
                          <a:sym typeface="Lato"/>
                        </a:rPr>
                        <a:t> to re-imagine some test cases, and gain some insight into how the customer uses the product, versus how the company intends they product to be used. The reflection, and improved process would fall under section 2 code 4, where the individual is accepting, and able to </a:t>
                      </a:r>
                      <a:r>
                        <a:rPr lang="en">
                          <a:latin typeface="Lato"/>
                          <a:ea typeface="Lato"/>
                          <a:cs typeface="Lato"/>
                          <a:sym typeface="Lato"/>
                        </a:rPr>
                        <a:t>receive</a:t>
                      </a:r>
                      <a:r>
                        <a:rPr lang="en">
                          <a:latin typeface="Lato"/>
                          <a:ea typeface="Lato"/>
                          <a:cs typeface="Lato"/>
                          <a:sym typeface="Lato"/>
                        </a:rPr>
                        <a:t> professional review about their abilities, and process.</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Clr>
                          <a:schemeClr val="dk2"/>
                        </a:buClr>
                        <a:buFont typeface="Arial"/>
                        <a:buNone/>
                      </a:pPr>
                      <a:r>
                        <a:rPr b="1" lang="en">
                          <a:solidFill>
                            <a:schemeClr val="dk2"/>
                          </a:solidFill>
                        </a:rPr>
                        <a:t>2.4</a:t>
                      </a:r>
                      <a:endParaRPr b="1">
                        <a:solidFill>
                          <a:schemeClr val="dk2"/>
                        </a:solidFill>
                      </a:endParaRPr>
                    </a:p>
                    <a:p>
                      <a:pPr indent="0" lvl="0" marL="0" rtl="0" algn="l">
                        <a:spcBef>
                          <a:spcPts val="0"/>
                        </a:spcBef>
                        <a:spcAft>
                          <a:spcPts val="0"/>
                        </a:spcAft>
                        <a:buClr>
                          <a:schemeClr val="dk2"/>
                        </a:buClr>
                        <a:buFont typeface="Arial"/>
                        <a:buNone/>
                      </a:pPr>
                      <a:r>
                        <a:rPr lang="en">
                          <a:solidFill>
                            <a:schemeClr val="dk2"/>
                          </a:solidFill>
                        </a:rPr>
                        <a:t>Accept and provide appropriate professional review.</a:t>
                      </a:r>
                      <a:endParaRPr>
                        <a:solidFill>
                          <a:schemeClr val="dk2"/>
                        </a:solidFill>
                      </a:endParaRPr>
                    </a:p>
                    <a:p>
                      <a:pPr indent="0" lvl="0" marL="0" rtl="0" algn="l">
                        <a:spcBef>
                          <a:spcPts val="0"/>
                        </a:spcBef>
                        <a:spcAft>
                          <a:spcPts val="0"/>
                        </a:spcAft>
                        <a:buClr>
                          <a:schemeClr val="dk2"/>
                        </a:buClr>
                        <a:buFont typeface="Arial"/>
                        <a:buNone/>
                      </a:pPr>
                      <a:r>
                        <a:t/>
                      </a:r>
                      <a:endParaRPr>
                        <a:solidFill>
                          <a:schemeClr val="dk2"/>
                        </a:solidFill>
                      </a:endParaRPr>
                    </a:p>
                    <a:p>
                      <a:pPr indent="0" lvl="0" marL="0" marR="0" rtl="0" algn="l">
                        <a:lnSpc>
                          <a:spcPct val="100000"/>
                        </a:lnSpc>
                        <a:spcBef>
                          <a:spcPts val="0"/>
                        </a:spcBef>
                        <a:spcAft>
                          <a:spcPts val="0"/>
                        </a:spcAft>
                        <a:buClr>
                          <a:srgbClr val="000000"/>
                        </a:buClr>
                        <a:buFont typeface="Arial"/>
                        <a:buNone/>
                      </a:pPr>
                      <a:r>
                        <a:rPr b="1" lang="en"/>
                        <a:t>2.6 </a:t>
                      </a:r>
                      <a:endParaRPr b="1"/>
                    </a:p>
                    <a:p>
                      <a:pPr indent="0" lvl="0" marL="0" marR="0" rtl="0" algn="l">
                        <a:lnSpc>
                          <a:spcPct val="100000"/>
                        </a:lnSpc>
                        <a:spcBef>
                          <a:spcPts val="0"/>
                        </a:spcBef>
                        <a:spcAft>
                          <a:spcPts val="0"/>
                        </a:spcAft>
                        <a:buClr>
                          <a:srgbClr val="000000"/>
                        </a:buClr>
                        <a:buFont typeface="Arial"/>
                        <a:buNone/>
                      </a:pPr>
                      <a:r>
                        <a:rPr lang="en"/>
                        <a:t>Honor contracts, agreements, and assigned responsibilities.</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12675" y="12300"/>
            <a:ext cx="6277499" cy="654900"/>
          </a:xfrm>
          <a:prstGeom prst="rect">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Lato"/>
              <a:buNone/>
            </a:pPr>
            <a:r>
              <a:rPr b="0" i="0" lang="en" sz="3600" u="none" cap="none" strike="noStrike">
                <a:solidFill>
                  <a:srgbClr val="FFFFFF"/>
                </a:solidFill>
                <a:latin typeface="Lato"/>
                <a:ea typeface="Lato"/>
                <a:cs typeface="Lato"/>
                <a:sym typeface="Lato"/>
              </a:rPr>
              <a:t>Problem 4</a:t>
            </a:r>
            <a:endParaRPr/>
          </a:p>
        </p:txBody>
      </p:sp>
      <p:graphicFrame>
        <p:nvGraphicFramePr>
          <p:cNvPr id="120" name="Google Shape;120;p18"/>
          <p:cNvGraphicFramePr/>
          <p:nvPr/>
        </p:nvGraphicFramePr>
        <p:xfrm>
          <a:off x="1025" y="657500"/>
          <a:ext cx="3000000" cy="3000000"/>
        </p:xfrm>
        <a:graphic>
          <a:graphicData uri="http://schemas.openxmlformats.org/drawingml/2006/table">
            <a:tbl>
              <a:tblPr>
                <a:noFill/>
                <a:tableStyleId>{36C3B053-3814-4243-9133-C75AAD8F05FF}</a:tableStyleId>
              </a:tblPr>
              <a:tblGrid>
                <a:gridCol w="3677700"/>
                <a:gridCol w="4053525"/>
                <a:gridCol w="1423100"/>
              </a:tblGrid>
              <a:tr h="347350">
                <a:tc>
                  <a:txBody>
                    <a:bodyPr/>
                    <a:lstStyle/>
                    <a:p>
                      <a:pPr indent="0" lvl="0" marL="0" marR="0" rtl="0" algn="l">
                        <a:lnSpc>
                          <a:spcPct val="100000"/>
                        </a:lnSpc>
                        <a:spcBef>
                          <a:spcPts val="0"/>
                        </a:spcBef>
                        <a:spcAft>
                          <a:spcPts val="0"/>
                        </a:spcAft>
                        <a:buClr>
                          <a:srgbClr val="000000"/>
                        </a:buClr>
                        <a:buFont typeface="Arial"/>
                        <a:buNone/>
                      </a:pPr>
                      <a:r>
                        <a:rPr b="1" lang="en" sz="1400" u="none" cap="none" strike="noStrike"/>
                        <a:t>Problem</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sz="1400" u="none" cap="none" strike="noStrike"/>
                        <a:t>Action to take</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sz="1200" u="sng" cap="none" strike="noStrike">
                          <a:solidFill>
                            <a:schemeClr val="hlink"/>
                          </a:solidFill>
                          <a:hlinkClick r:id="rId3"/>
                        </a:rPr>
                        <a:t>Code/Clause #</a:t>
                      </a:r>
                      <a:endParaRPr/>
                    </a:p>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91425" marB="91425" marR="91425" marL="91425"/>
                </a:tc>
              </a:tr>
              <a:tr h="3816400">
                <a:tc>
                  <a:txBody>
                    <a:bodyPr/>
                    <a:lstStyle/>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After speaking with support technicians at The company, a developer learns that many individuals in support, and a number of customers don’t understand how to implement some of the more technical portions of your product that can significantly assist in the end user’s experience. Many are unable to use it to its intended, or even  maximum extent.</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This could call for much more informative documentation, and possibly the creation of a </a:t>
                      </a:r>
                      <a:r>
                        <a:rPr lang="en">
                          <a:latin typeface="Lato"/>
                          <a:ea typeface="Lato"/>
                          <a:cs typeface="Lato"/>
                          <a:sym typeface="Lato"/>
                        </a:rPr>
                        <a:t>knowledge base,</a:t>
                      </a:r>
                      <a:r>
                        <a:rPr lang="en">
                          <a:latin typeface="Lato"/>
                          <a:ea typeface="Lato"/>
                          <a:cs typeface="Lato"/>
                          <a:sym typeface="Lato"/>
                        </a:rPr>
                        <a:t> on the product, telling readers what they can do with the product, and why they would want to do it. It can also mean that there should be some hands-on training sessions with individuals that will be able to support customers and train others.</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This will </a:t>
                      </a:r>
                      <a:r>
                        <a:rPr lang="en">
                          <a:latin typeface="Lato"/>
                          <a:ea typeface="Lato"/>
                          <a:cs typeface="Lato"/>
                          <a:sym typeface="Lato"/>
                        </a:rPr>
                        <a:t>fulfill</a:t>
                      </a:r>
                      <a:r>
                        <a:rPr lang="en">
                          <a:latin typeface="Lato"/>
                          <a:ea typeface="Lato"/>
                          <a:cs typeface="Lato"/>
                          <a:sym typeface="Lato"/>
                        </a:rPr>
                        <a:t> Section 2 code 7 of the </a:t>
                      </a:r>
                      <a:r>
                        <a:rPr lang="en" u="sng">
                          <a:solidFill>
                            <a:schemeClr val="hlink"/>
                          </a:solidFill>
                          <a:latin typeface="Lato"/>
                          <a:ea typeface="Lato"/>
                          <a:cs typeface="Lato"/>
                          <a:sym typeface="Lato"/>
                          <a:hlinkClick r:id="rId4"/>
                        </a:rPr>
                        <a:t>ACM Code of Ethics</a:t>
                      </a:r>
                      <a:r>
                        <a:rPr lang="en">
                          <a:latin typeface="Lato"/>
                          <a:ea typeface="Lato"/>
                          <a:cs typeface="Lato"/>
                          <a:sym typeface="Lato"/>
                        </a:rPr>
                        <a:t>, where individuals with </a:t>
                      </a:r>
                      <a:r>
                        <a:rPr lang="en">
                          <a:latin typeface="Lato"/>
                          <a:ea typeface="Lato"/>
                          <a:cs typeface="Lato"/>
                          <a:sym typeface="Lato"/>
                        </a:rPr>
                        <a:t>knowledge</a:t>
                      </a:r>
                      <a:r>
                        <a:rPr lang="en">
                          <a:latin typeface="Lato"/>
                          <a:ea typeface="Lato"/>
                          <a:cs typeface="Lato"/>
                          <a:sym typeface="Lato"/>
                        </a:rPr>
                        <a:t> are responsible for sharing their understanding, and </a:t>
                      </a:r>
                      <a:r>
                        <a:rPr lang="en">
                          <a:latin typeface="Lato"/>
                          <a:ea typeface="Lato"/>
                          <a:cs typeface="Lato"/>
                          <a:sym typeface="Lato"/>
                        </a:rPr>
                        <a:t>assist</a:t>
                      </a:r>
                      <a:r>
                        <a:rPr lang="en">
                          <a:latin typeface="Lato"/>
                          <a:ea typeface="Lato"/>
                          <a:cs typeface="Lato"/>
                          <a:sym typeface="Lato"/>
                        </a:rPr>
                        <a:t> in displaying the impact of computer systems, and help increase the </a:t>
                      </a:r>
                      <a:r>
                        <a:rPr lang="en">
                          <a:latin typeface="Lato"/>
                          <a:ea typeface="Lato"/>
                          <a:cs typeface="Lato"/>
                          <a:sym typeface="Lato"/>
                        </a:rPr>
                        <a:t>public's</a:t>
                      </a:r>
                      <a:r>
                        <a:rPr lang="en">
                          <a:latin typeface="Lato"/>
                          <a:ea typeface="Lato"/>
                          <a:cs typeface="Lato"/>
                          <a:sym typeface="Lato"/>
                        </a:rPr>
                        <a:t> collective understanding of computers.</a:t>
                      </a:r>
                      <a:endParaRPr>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a:t>2.7 </a:t>
                      </a:r>
                      <a:endParaRPr b="1"/>
                    </a:p>
                    <a:p>
                      <a:pPr indent="0" lvl="0" marL="0" marR="0" rtl="0" algn="l">
                        <a:lnSpc>
                          <a:spcPct val="100000"/>
                        </a:lnSpc>
                        <a:spcBef>
                          <a:spcPts val="0"/>
                        </a:spcBef>
                        <a:spcAft>
                          <a:spcPts val="0"/>
                        </a:spcAft>
                        <a:buClr>
                          <a:srgbClr val="000000"/>
                        </a:buClr>
                        <a:buFont typeface="Arial"/>
                        <a:buNone/>
                      </a:pPr>
                      <a:r>
                        <a:rPr lang="en"/>
                        <a:t>Improve public understanding of computing and its consequences.</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2675" y="12300"/>
            <a:ext cx="6277499" cy="654900"/>
          </a:xfrm>
          <a:prstGeom prst="rect">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Lato"/>
              <a:buNone/>
            </a:pPr>
            <a:r>
              <a:rPr b="0" i="0" lang="en" sz="3600" u="none" cap="none" strike="noStrike">
                <a:solidFill>
                  <a:srgbClr val="FFFFFF"/>
                </a:solidFill>
                <a:latin typeface="Lato"/>
                <a:ea typeface="Lato"/>
                <a:cs typeface="Lato"/>
                <a:sym typeface="Lato"/>
              </a:rPr>
              <a:t>Problem 5</a:t>
            </a:r>
            <a:endParaRPr/>
          </a:p>
        </p:txBody>
      </p:sp>
      <p:graphicFrame>
        <p:nvGraphicFramePr>
          <p:cNvPr id="126" name="Google Shape;126;p19"/>
          <p:cNvGraphicFramePr/>
          <p:nvPr/>
        </p:nvGraphicFramePr>
        <p:xfrm>
          <a:off x="1025" y="657500"/>
          <a:ext cx="3000000" cy="3000000"/>
        </p:xfrm>
        <a:graphic>
          <a:graphicData uri="http://schemas.openxmlformats.org/drawingml/2006/table">
            <a:tbl>
              <a:tblPr>
                <a:noFill/>
                <a:tableStyleId>{36C3B053-3814-4243-9133-C75AAD8F05FF}</a:tableStyleId>
              </a:tblPr>
              <a:tblGrid>
                <a:gridCol w="3677700"/>
                <a:gridCol w="4053525"/>
                <a:gridCol w="1423100"/>
              </a:tblGrid>
              <a:tr h="347350">
                <a:tc>
                  <a:txBody>
                    <a:bodyPr/>
                    <a:lstStyle/>
                    <a:p>
                      <a:pPr indent="0" lvl="0" marL="0" marR="0" rtl="0" algn="l">
                        <a:lnSpc>
                          <a:spcPct val="100000"/>
                        </a:lnSpc>
                        <a:spcBef>
                          <a:spcPts val="0"/>
                        </a:spcBef>
                        <a:spcAft>
                          <a:spcPts val="0"/>
                        </a:spcAft>
                        <a:buClr>
                          <a:srgbClr val="000000"/>
                        </a:buClr>
                        <a:buFont typeface="Arial"/>
                        <a:buNone/>
                      </a:pPr>
                      <a:r>
                        <a:rPr b="1" lang="en" sz="1400" u="none" cap="none" strike="noStrike"/>
                        <a:t>Problem</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sz="1400" u="none" cap="none" strike="noStrike"/>
                        <a:t>Action to take</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sz="1200" u="sng" cap="none" strike="noStrike">
                          <a:solidFill>
                            <a:schemeClr val="hlink"/>
                          </a:solidFill>
                          <a:hlinkClick r:id="rId3"/>
                        </a:rPr>
                        <a:t>Code/Clause #</a:t>
                      </a:r>
                      <a:endParaRPr/>
                    </a:p>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91425" marB="91425" marR="91425" marL="91425"/>
                </a:tc>
              </a:tr>
              <a:tr h="3816400">
                <a:tc>
                  <a:txBody>
                    <a:bodyPr/>
                    <a:lstStyle/>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An individual and their team are wrapping up work on a project, and the deadline is coming up soon. As the individual is doing one of their final overviews of code before compiling, they notice that many methods and functions have been implemented in an inefficient manner, causing portions of the overall program to run slower than anticipated, and causes a negative experience with the program for the user. The fixes are quick, but are not mandatory to release the product.</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Areas to be improved should be marked, noted, and brought up to the team, the </a:t>
                      </a:r>
                      <a:r>
                        <a:rPr lang="en">
                          <a:latin typeface="Lato"/>
                          <a:ea typeface="Lato"/>
                          <a:cs typeface="Lato"/>
                          <a:sym typeface="Lato"/>
                        </a:rPr>
                        <a:t>remaining</a:t>
                      </a:r>
                      <a:r>
                        <a:rPr lang="en">
                          <a:latin typeface="Lato"/>
                          <a:ea typeface="Lato"/>
                          <a:cs typeface="Lato"/>
                          <a:sym typeface="Lato"/>
                        </a:rPr>
                        <a:t> window of time before the project deadline is able to be used to work on improving, and testing the changes to this code in order to present the best possible product to the user to prevent a negative end-user </a:t>
                      </a:r>
                      <a:r>
                        <a:rPr lang="en">
                          <a:latin typeface="Lato"/>
                          <a:ea typeface="Lato"/>
                          <a:cs typeface="Lato"/>
                          <a:sym typeface="Lato"/>
                        </a:rPr>
                        <a:t>experience</a:t>
                      </a:r>
                      <a:r>
                        <a:rPr lang="en">
                          <a:latin typeface="Lato"/>
                          <a:ea typeface="Lato"/>
                          <a:cs typeface="Lato"/>
                          <a:sym typeface="Lato"/>
                        </a:rPr>
                        <a:t>. </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This follows Section 2 code 1 of the </a:t>
                      </a:r>
                      <a:r>
                        <a:rPr lang="en" u="sng">
                          <a:solidFill>
                            <a:schemeClr val="hlink"/>
                          </a:solidFill>
                          <a:latin typeface="Lato"/>
                          <a:ea typeface="Lato"/>
                          <a:cs typeface="Lato"/>
                          <a:sym typeface="Lato"/>
                          <a:hlinkClick r:id="rId4"/>
                        </a:rPr>
                        <a:t>ACM Code of Ethics</a:t>
                      </a:r>
                      <a:r>
                        <a:rPr lang="en">
                          <a:latin typeface="Lato"/>
                          <a:ea typeface="Lato"/>
                          <a:cs typeface="Lato"/>
                          <a:sym typeface="Lato"/>
                        </a:rPr>
                        <a:t>, stating that individuals should strive for quality and excellence in both the process, and the end product. The person must also understand that there is </a:t>
                      </a:r>
                      <a:r>
                        <a:rPr lang="en">
                          <a:latin typeface="Lato"/>
                          <a:ea typeface="Lato"/>
                          <a:cs typeface="Lato"/>
                          <a:sym typeface="Lato"/>
                        </a:rPr>
                        <a:t>consequence</a:t>
                      </a:r>
                      <a:r>
                        <a:rPr lang="en">
                          <a:latin typeface="Lato"/>
                          <a:ea typeface="Lato"/>
                          <a:cs typeface="Lato"/>
                          <a:sym typeface="Lato"/>
                        </a:rPr>
                        <a:t> in </a:t>
                      </a:r>
                      <a:r>
                        <a:rPr lang="en">
                          <a:latin typeface="Lato"/>
                          <a:ea typeface="Lato"/>
                          <a:cs typeface="Lato"/>
                          <a:sym typeface="Lato"/>
                        </a:rPr>
                        <a:t>creating</a:t>
                      </a:r>
                      <a:r>
                        <a:rPr lang="en">
                          <a:latin typeface="Lato"/>
                          <a:ea typeface="Lato"/>
                          <a:cs typeface="Lato"/>
                          <a:sym typeface="Lato"/>
                        </a:rPr>
                        <a:t> a poor product and marketing that to customers. This also adheres to section 2 code 4, where an individual should present appropriate review of their colleagues capabilities</a:t>
                      </a:r>
                      <a:endParaRPr>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a:t>2.1</a:t>
                      </a:r>
                      <a:endParaRPr b="1"/>
                    </a:p>
                    <a:p>
                      <a:pPr indent="0" lvl="0" marL="0" marR="0" rtl="0" algn="l">
                        <a:lnSpc>
                          <a:spcPct val="100000"/>
                        </a:lnSpc>
                        <a:spcBef>
                          <a:spcPts val="0"/>
                        </a:spcBef>
                        <a:spcAft>
                          <a:spcPts val="0"/>
                        </a:spcAft>
                        <a:buClr>
                          <a:srgbClr val="000000"/>
                        </a:buClr>
                        <a:buFont typeface="Arial"/>
                        <a:buNone/>
                      </a:pPr>
                      <a:r>
                        <a:rPr lang="en"/>
                        <a:t>Strive to achieve the highest quality, effectiveness and dignity in both the process and products of professional work.</a:t>
                      </a:r>
                      <a:endParaRPr/>
                    </a:p>
                    <a:p>
                      <a:pPr indent="0" lvl="0" marL="0" marR="0" rtl="0" algn="l">
                        <a:lnSpc>
                          <a:spcPct val="100000"/>
                        </a:lnSpc>
                        <a:spcBef>
                          <a:spcPts val="0"/>
                        </a:spcBef>
                        <a:spcAft>
                          <a:spcPts val="0"/>
                        </a:spcAft>
                        <a:buClr>
                          <a:srgbClr val="000000"/>
                        </a:buClr>
                        <a:buFont typeface="Arial"/>
                        <a:buNone/>
                      </a:pPr>
                      <a:r>
                        <a:t/>
                      </a:r>
                      <a:endParaRPr/>
                    </a:p>
                    <a:p>
                      <a:pPr indent="0" lvl="0" marL="0" marR="0" rtl="0" algn="l">
                        <a:lnSpc>
                          <a:spcPct val="100000"/>
                        </a:lnSpc>
                        <a:spcBef>
                          <a:spcPts val="0"/>
                        </a:spcBef>
                        <a:spcAft>
                          <a:spcPts val="0"/>
                        </a:spcAft>
                        <a:buClr>
                          <a:srgbClr val="000000"/>
                        </a:buClr>
                        <a:buFont typeface="Arial"/>
                        <a:buNone/>
                      </a:pPr>
                      <a:r>
                        <a:rPr b="1" lang="en"/>
                        <a:t>2.4</a:t>
                      </a:r>
                      <a:endParaRPr b="1"/>
                    </a:p>
                    <a:p>
                      <a:pPr indent="0" lvl="0" marL="0" marR="0" rtl="0" algn="l">
                        <a:lnSpc>
                          <a:spcPct val="100000"/>
                        </a:lnSpc>
                        <a:spcBef>
                          <a:spcPts val="0"/>
                        </a:spcBef>
                        <a:spcAft>
                          <a:spcPts val="0"/>
                        </a:spcAft>
                        <a:buClr>
                          <a:srgbClr val="000000"/>
                        </a:buClr>
                        <a:buFont typeface="Arial"/>
                        <a:buNone/>
                      </a:pPr>
                      <a:r>
                        <a:rPr lang="en"/>
                        <a:t>Accept and provide appropriate professional review.</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2675" y="12300"/>
            <a:ext cx="6277499" cy="654900"/>
          </a:xfrm>
          <a:prstGeom prst="rect">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Lato"/>
              <a:buNone/>
            </a:pPr>
            <a:r>
              <a:rPr b="0" i="0" lang="en" sz="3600" u="none" cap="none" strike="noStrike">
                <a:solidFill>
                  <a:srgbClr val="FFFFFF"/>
                </a:solidFill>
                <a:latin typeface="Lato"/>
                <a:ea typeface="Lato"/>
                <a:cs typeface="Lato"/>
                <a:sym typeface="Lato"/>
              </a:rPr>
              <a:t>Problem 6</a:t>
            </a:r>
            <a:endParaRPr/>
          </a:p>
        </p:txBody>
      </p:sp>
      <p:graphicFrame>
        <p:nvGraphicFramePr>
          <p:cNvPr id="132" name="Google Shape;132;p20"/>
          <p:cNvGraphicFramePr/>
          <p:nvPr/>
        </p:nvGraphicFramePr>
        <p:xfrm>
          <a:off x="1025" y="657500"/>
          <a:ext cx="3000000" cy="3000000"/>
        </p:xfrm>
        <a:graphic>
          <a:graphicData uri="http://schemas.openxmlformats.org/drawingml/2006/table">
            <a:tbl>
              <a:tblPr>
                <a:noFill/>
                <a:tableStyleId>{36C3B053-3814-4243-9133-C75AAD8F05FF}</a:tableStyleId>
              </a:tblPr>
              <a:tblGrid>
                <a:gridCol w="3677700"/>
                <a:gridCol w="3651700"/>
                <a:gridCol w="1824925"/>
              </a:tblGrid>
              <a:tr h="347350">
                <a:tc>
                  <a:txBody>
                    <a:bodyPr/>
                    <a:lstStyle/>
                    <a:p>
                      <a:pPr indent="0" lvl="0" marL="0" marR="0" rtl="0" algn="l">
                        <a:lnSpc>
                          <a:spcPct val="100000"/>
                        </a:lnSpc>
                        <a:spcBef>
                          <a:spcPts val="0"/>
                        </a:spcBef>
                        <a:spcAft>
                          <a:spcPts val="0"/>
                        </a:spcAft>
                        <a:buClr>
                          <a:srgbClr val="000000"/>
                        </a:buClr>
                        <a:buFont typeface="Arial"/>
                        <a:buNone/>
                      </a:pPr>
                      <a:r>
                        <a:rPr b="1" lang="en" sz="1400" u="none" cap="none" strike="noStrike"/>
                        <a:t>Problem</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sz="1400" u="none" cap="none" strike="noStrike"/>
                        <a:t>Action to take</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sz="1200" u="sng" cap="none" strike="noStrike">
                          <a:solidFill>
                            <a:schemeClr val="hlink"/>
                          </a:solidFill>
                          <a:hlinkClick r:id="rId3"/>
                        </a:rPr>
                        <a:t>Code/Clause #</a:t>
                      </a:r>
                      <a:endParaRPr/>
                    </a:p>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91425" marB="91425" marR="91425" marL="91425"/>
                </a:tc>
              </a:tr>
              <a:tr h="3816400">
                <a:tc>
                  <a:txBody>
                    <a:bodyPr/>
                    <a:lstStyle/>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Similar to the </a:t>
                      </a:r>
                      <a:r>
                        <a:rPr lang="en" u="sng">
                          <a:solidFill>
                            <a:schemeClr val="hlink"/>
                          </a:solidFill>
                          <a:latin typeface="Lato"/>
                          <a:ea typeface="Lato"/>
                          <a:cs typeface="Lato"/>
                          <a:sym typeface="Lato"/>
                          <a:hlinkClick r:id="rId4"/>
                        </a:rPr>
                        <a:t>Volkswagen Emissions Scandal</a:t>
                      </a:r>
                      <a:r>
                        <a:rPr lang="en">
                          <a:latin typeface="Lato"/>
                          <a:ea typeface="Lato"/>
                          <a:cs typeface="Lato"/>
                          <a:sym typeface="Lato"/>
                        </a:rPr>
                        <a:t>, </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Jerry works as a software developer, and new law has been passed, making it more difficult for your engineers to build a product to the law’s specific standards. Jerry’s boss, and the company CEO have approached his team asking for them to produce a program that will adjust the behavior of the product when it detects that it is being tested to give some ease on the engineers, and keep the overall product affordable for the customer. </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According to a number of codes on the </a:t>
                      </a:r>
                      <a:r>
                        <a:rPr lang="en" u="sng">
                          <a:solidFill>
                            <a:schemeClr val="hlink"/>
                          </a:solidFill>
                          <a:latin typeface="Lato"/>
                          <a:ea typeface="Lato"/>
                          <a:cs typeface="Lato"/>
                          <a:sym typeface="Lato"/>
                          <a:hlinkClick r:id="rId5"/>
                        </a:rPr>
                        <a:t>ACM Code of Ethics</a:t>
                      </a:r>
                      <a:r>
                        <a:rPr lang="en">
                          <a:latin typeface="Lato"/>
                          <a:ea typeface="Lato"/>
                          <a:cs typeface="Lato"/>
                          <a:sym typeface="Lato"/>
                        </a:rPr>
                        <a:t>, the first and foremost thing an individual should be is honest, they should attempt follow the existing laws, and they should adhere to what those laws say. In this situation, the individual should note to the employer that it is unethical to break the law by creating a program to unknowingly change the performance of the product. This can create a bait and switch scenario where the customers had an idea of what the product would do, and what they </a:t>
                      </a:r>
                      <a:r>
                        <a:rPr lang="en">
                          <a:latin typeface="Lato"/>
                          <a:ea typeface="Lato"/>
                          <a:cs typeface="Lato"/>
                          <a:sym typeface="Lato"/>
                        </a:rPr>
                        <a:t>received</a:t>
                      </a:r>
                      <a:r>
                        <a:rPr lang="en">
                          <a:latin typeface="Lato"/>
                          <a:ea typeface="Lato"/>
                          <a:cs typeface="Lato"/>
                          <a:sym typeface="Lato"/>
                        </a:rPr>
                        <a:t> performs differently than what was claimed leaving the customers with a negative opinion on the product, and causing harm to the company.</a:t>
                      </a:r>
                      <a:endParaRPr sz="1400" u="none" cap="none" strike="noStrike">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a:t>1.3</a:t>
                      </a:r>
                      <a:endParaRPr b="1"/>
                    </a:p>
                    <a:p>
                      <a:pPr indent="0" lvl="0" marL="0" marR="0" rtl="0" algn="l">
                        <a:lnSpc>
                          <a:spcPct val="100000"/>
                        </a:lnSpc>
                        <a:spcBef>
                          <a:spcPts val="0"/>
                        </a:spcBef>
                        <a:spcAft>
                          <a:spcPts val="0"/>
                        </a:spcAft>
                        <a:buClr>
                          <a:srgbClr val="000000"/>
                        </a:buClr>
                        <a:buFont typeface="Arial"/>
                        <a:buNone/>
                      </a:pPr>
                      <a:r>
                        <a:rPr lang="en"/>
                        <a:t>Be honest and trustworthy.</a:t>
                      </a:r>
                      <a:endParaRPr/>
                    </a:p>
                    <a:p>
                      <a:pPr indent="0" lvl="0" marL="0" marR="0" rtl="0" algn="l">
                        <a:lnSpc>
                          <a:spcPct val="100000"/>
                        </a:lnSpc>
                        <a:spcBef>
                          <a:spcPts val="0"/>
                        </a:spcBef>
                        <a:spcAft>
                          <a:spcPts val="0"/>
                        </a:spcAft>
                        <a:buClr>
                          <a:srgbClr val="000000"/>
                        </a:buClr>
                        <a:buFont typeface="Arial"/>
                        <a:buNone/>
                      </a:pPr>
                      <a:r>
                        <a:rPr b="1" lang="en"/>
                        <a:t>2.1</a:t>
                      </a:r>
                      <a:endParaRPr b="1"/>
                    </a:p>
                    <a:p>
                      <a:pPr indent="0" lvl="0" marL="0" marR="0" rtl="0" algn="l">
                        <a:lnSpc>
                          <a:spcPct val="100000"/>
                        </a:lnSpc>
                        <a:spcBef>
                          <a:spcPts val="0"/>
                        </a:spcBef>
                        <a:spcAft>
                          <a:spcPts val="0"/>
                        </a:spcAft>
                        <a:buClr>
                          <a:srgbClr val="000000"/>
                        </a:buClr>
                        <a:buFont typeface="Arial"/>
                        <a:buNone/>
                      </a:pPr>
                      <a:r>
                        <a:rPr lang="en"/>
                        <a:t>Strive to achieve the highest quality, effectiveness and dignity in both the process and products of professional work.</a:t>
                      </a:r>
                      <a:endParaRPr/>
                    </a:p>
                    <a:p>
                      <a:pPr indent="0" lvl="0" marL="0" marR="0" rtl="0" algn="l">
                        <a:lnSpc>
                          <a:spcPct val="100000"/>
                        </a:lnSpc>
                        <a:spcBef>
                          <a:spcPts val="0"/>
                        </a:spcBef>
                        <a:spcAft>
                          <a:spcPts val="0"/>
                        </a:spcAft>
                        <a:buClr>
                          <a:srgbClr val="000000"/>
                        </a:buClr>
                        <a:buFont typeface="Arial"/>
                        <a:buNone/>
                      </a:pPr>
                      <a:r>
                        <a:rPr b="1" lang="en"/>
                        <a:t>2.3</a:t>
                      </a:r>
                      <a:endParaRPr b="1"/>
                    </a:p>
                    <a:p>
                      <a:pPr indent="0" lvl="0" marL="0" marR="0" rtl="0" algn="l">
                        <a:lnSpc>
                          <a:spcPct val="100000"/>
                        </a:lnSpc>
                        <a:spcBef>
                          <a:spcPts val="0"/>
                        </a:spcBef>
                        <a:spcAft>
                          <a:spcPts val="0"/>
                        </a:spcAft>
                        <a:buClr>
                          <a:srgbClr val="000000"/>
                        </a:buClr>
                        <a:buFont typeface="Arial"/>
                        <a:buNone/>
                      </a:pPr>
                      <a:r>
                        <a:rPr lang="en"/>
                        <a:t>Know and respect existing laws pertaining to professional work.</a:t>
                      </a:r>
                      <a:endParaRPr/>
                    </a:p>
                    <a:p>
                      <a:pPr indent="0" lvl="0" marL="0" marR="0" rtl="0" algn="l">
                        <a:lnSpc>
                          <a:spcPct val="100000"/>
                        </a:lnSpc>
                        <a:spcBef>
                          <a:spcPts val="0"/>
                        </a:spcBef>
                        <a:spcAft>
                          <a:spcPts val="0"/>
                        </a:spcAft>
                        <a:buClr>
                          <a:srgbClr val="000000"/>
                        </a:buClr>
                        <a:buFont typeface="Arial"/>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12675" y="12300"/>
            <a:ext cx="6277499" cy="654900"/>
          </a:xfrm>
          <a:prstGeom prst="rect">
            <a:avLst/>
          </a:prstGeom>
          <a:solidFill>
            <a:srgbClr val="FF9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Font typeface="Lato"/>
              <a:buNone/>
            </a:pPr>
            <a:r>
              <a:rPr b="0" i="0" lang="en" sz="3600" u="none" cap="none" strike="noStrike">
                <a:solidFill>
                  <a:srgbClr val="FFFFFF"/>
                </a:solidFill>
                <a:latin typeface="Lato"/>
                <a:ea typeface="Lato"/>
                <a:cs typeface="Lato"/>
                <a:sym typeface="Lato"/>
              </a:rPr>
              <a:t>Problem 7</a:t>
            </a:r>
            <a:endParaRPr/>
          </a:p>
        </p:txBody>
      </p:sp>
      <p:graphicFrame>
        <p:nvGraphicFramePr>
          <p:cNvPr id="138" name="Google Shape;138;p21"/>
          <p:cNvGraphicFramePr/>
          <p:nvPr/>
        </p:nvGraphicFramePr>
        <p:xfrm>
          <a:off x="1025" y="657500"/>
          <a:ext cx="3000000" cy="3000000"/>
        </p:xfrm>
        <a:graphic>
          <a:graphicData uri="http://schemas.openxmlformats.org/drawingml/2006/table">
            <a:tbl>
              <a:tblPr>
                <a:noFill/>
                <a:tableStyleId>{36C3B053-3814-4243-9133-C75AAD8F05FF}</a:tableStyleId>
              </a:tblPr>
              <a:tblGrid>
                <a:gridCol w="3677700"/>
                <a:gridCol w="4053525"/>
                <a:gridCol w="1423100"/>
              </a:tblGrid>
              <a:tr h="347350">
                <a:tc>
                  <a:txBody>
                    <a:bodyPr/>
                    <a:lstStyle/>
                    <a:p>
                      <a:pPr indent="0" lvl="0" marL="0" marR="0" rtl="0" algn="l">
                        <a:lnSpc>
                          <a:spcPct val="100000"/>
                        </a:lnSpc>
                        <a:spcBef>
                          <a:spcPts val="0"/>
                        </a:spcBef>
                        <a:spcAft>
                          <a:spcPts val="0"/>
                        </a:spcAft>
                        <a:buClr>
                          <a:srgbClr val="000000"/>
                        </a:buClr>
                        <a:buFont typeface="Arial"/>
                        <a:buNone/>
                      </a:pPr>
                      <a:r>
                        <a:rPr b="1" lang="en" sz="1400" u="none" cap="none" strike="noStrike"/>
                        <a:t>Problem</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sz="1400" u="none" cap="none" strike="noStrike"/>
                        <a:t>Action to take</a:t>
                      </a:r>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sz="1200" u="sng" cap="none" strike="noStrike">
                          <a:solidFill>
                            <a:schemeClr val="hlink"/>
                          </a:solidFill>
                          <a:hlinkClick r:id="rId3"/>
                        </a:rPr>
                        <a:t>Code/Clause #</a:t>
                      </a:r>
                      <a:endParaRPr/>
                    </a:p>
                    <a:p>
                      <a:pPr indent="0" lvl="0" marL="0" marR="0" rtl="0" algn="l">
                        <a:lnSpc>
                          <a:spcPct val="100000"/>
                        </a:lnSpc>
                        <a:spcBef>
                          <a:spcPts val="0"/>
                        </a:spcBef>
                        <a:spcAft>
                          <a:spcPts val="0"/>
                        </a:spcAft>
                        <a:buClr>
                          <a:srgbClr val="000000"/>
                        </a:buClr>
                        <a:buFont typeface="Arial"/>
                        <a:buNone/>
                      </a:pPr>
                      <a:r>
                        <a:t/>
                      </a:r>
                      <a:endParaRPr sz="1400" u="none" cap="none" strike="noStrike"/>
                    </a:p>
                  </a:txBody>
                  <a:tcPr marT="91425" marB="91425" marR="91425" marL="91425"/>
                </a:tc>
              </a:tr>
              <a:tr h="3816400">
                <a:tc>
                  <a:txBody>
                    <a:bodyPr/>
                    <a:lstStyle/>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Jerry works as a Software Developer, employer has tasked Jerry and his team to obtain additional data and information from the individuals who visit your product/companies website. After a review of the specific design documents, Jerry realizes that they are collecting private/confidential information about the user, and their usage of the internet. The design document does not contain any information about creating a consensual release of this information from the customer.</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t/>
                      </a:r>
                      <a:endParaRPr>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The individual in this situation would want to communicate with their boss about collecting private information from users </a:t>
                      </a:r>
                      <a:r>
                        <a:rPr lang="en">
                          <a:latin typeface="Lato"/>
                          <a:ea typeface="Lato"/>
                          <a:cs typeface="Lato"/>
                          <a:sym typeface="Lato"/>
                        </a:rPr>
                        <a:t>consensually</a:t>
                      </a:r>
                      <a:r>
                        <a:rPr lang="en">
                          <a:latin typeface="Lato"/>
                          <a:ea typeface="Lato"/>
                          <a:cs typeface="Lato"/>
                          <a:sym typeface="Lato"/>
                        </a:rPr>
                        <a:t>, An idea on how to approach this could</a:t>
                      </a:r>
                      <a:r>
                        <a:rPr lang="en">
                          <a:latin typeface="Lato"/>
                          <a:ea typeface="Lato"/>
                          <a:cs typeface="Lato"/>
                          <a:sym typeface="Lato"/>
                        </a:rPr>
                        <a:t> be a statement</a:t>
                      </a:r>
                      <a:r>
                        <a:rPr lang="en">
                          <a:latin typeface="Lato"/>
                          <a:ea typeface="Lato"/>
                          <a:cs typeface="Lato"/>
                          <a:sym typeface="Lato"/>
                        </a:rPr>
                        <a:t> about what kind of ‘private information’ the company would like permission to view, and a check box where the user can opt in or out of the program, the company must be an honest, and open about their intentions.</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t/>
                      </a:r>
                      <a:endParaRPr>
                        <a:latin typeface="Lato"/>
                        <a:ea typeface="Lato"/>
                        <a:cs typeface="Lato"/>
                        <a:sym typeface="Lato"/>
                      </a:endParaRPr>
                    </a:p>
                    <a:p>
                      <a:pPr indent="0" lvl="0" marL="0" marR="0" rtl="0" algn="l">
                        <a:lnSpc>
                          <a:spcPct val="100000"/>
                        </a:lnSpc>
                        <a:spcBef>
                          <a:spcPts val="0"/>
                        </a:spcBef>
                        <a:spcAft>
                          <a:spcPts val="0"/>
                        </a:spcAft>
                        <a:buClr>
                          <a:srgbClr val="000000"/>
                        </a:buClr>
                        <a:buFont typeface="Arial"/>
                        <a:buNone/>
                      </a:pPr>
                      <a:r>
                        <a:rPr lang="en">
                          <a:latin typeface="Lato"/>
                          <a:ea typeface="Lato"/>
                          <a:cs typeface="Lato"/>
                          <a:sym typeface="Lato"/>
                        </a:rPr>
                        <a:t>This Problem tackles a couple of different ideas from the </a:t>
                      </a:r>
                      <a:r>
                        <a:rPr lang="en" u="sng">
                          <a:solidFill>
                            <a:schemeClr val="hlink"/>
                          </a:solidFill>
                          <a:latin typeface="Lato"/>
                          <a:ea typeface="Lato"/>
                          <a:cs typeface="Lato"/>
                          <a:sym typeface="Lato"/>
                          <a:hlinkClick r:id="rId4"/>
                        </a:rPr>
                        <a:t>ACM Code of Ethics</a:t>
                      </a:r>
                      <a:r>
                        <a:rPr lang="en">
                          <a:latin typeface="Lato"/>
                          <a:ea typeface="Lato"/>
                          <a:cs typeface="Lato"/>
                          <a:sym typeface="Lato"/>
                        </a:rPr>
                        <a:t>, it hits 1.1 as it is trying to contribute to society and human well being, users are given a choice about the additional data collection, it also hits 1.7, as it is being honest and upfront that the company wants to collect some additional forms of data on its </a:t>
                      </a:r>
                      <a:r>
                        <a:rPr lang="en">
                          <a:latin typeface="Lato"/>
                          <a:ea typeface="Lato"/>
                          <a:cs typeface="Lato"/>
                          <a:sym typeface="Lato"/>
                        </a:rPr>
                        <a:t>potential</a:t>
                      </a:r>
                      <a:r>
                        <a:rPr lang="en">
                          <a:latin typeface="Lato"/>
                          <a:ea typeface="Lato"/>
                          <a:cs typeface="Lato"/>
                          <a:sym typeface="Lato"/>
                        </a:rPr>
                        <a:t> customers.</a:t>
                      </a:r>
                      <a:endParaRPr>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Clr>
                          <a:srgbClr val="000000"/>
                        </a:buClr>
                        <a:buFont typeface="Arial"/>
                        <a:buNone/>
                      </a:pPr>
                      <a:r>
                        <a:rPr b="1" lang="en"/>
                        <a:t>1.1</a:t>
                      </a:r>
                      <a:endParaRPr b="1"/>
                    </a:p>
                    <a:p>
                      <a:pPr indent="0" lvl="0" marL="0" marR="0" rtl="0" algn="l">
                        <a:lnSpc>
                          <a:spcPct val="100000"/>
                        </a:lnSpc>
                        <a:spcBef>
                          <a:spcPts val="0"/>
                        </a:spcBef>
                        <a:spcAft>
                          <a:spcPts val="0"/>
                        </a:spcAft>
                        <a:buClr>
                          <a:srgbClr val="000000"/>
                        </a:buClr>
                        <a:buFont typeface="Arial"/>
                        <a:buNone/>
                      </a:pPr>
                      <a:r>
                        <a:rPr lang="en"/>
                        <a:t>Contribute to society and human well-being.</a:t>
                      </a:r>
                      <a:endParaRPr/>
                    </a:p>
                    <a:p>
                      <a:pPr indent="0" lvl="0" marL="0" marR="0" rtl="0" algn="l">
                        <a:lnSpc>
                          <a:spcPct val="100000"/>
                        </a:lnSpc>
                        <a:spcBef>
                          <a:spcPts val="0"/>
                        </a:spcBef>
                        <a:spcAft>
                          <a:spcPts val="0"/>
                        </a:spcAft>
                        <a:buClr>
                          <a:srgbClr val="000000"/>
                        </a:buClr>
                        <a:buFont typeface="Arial"/>
                        <a:buNone/>
                      </a:pPr>
                      <a:r>
                        <a:t/>
                      </a:r>
                      <a:endParaRPr/>
                    </a:p>
                    <a:p>
                      <a:pPr indent="0" lvl="0" marL="0" marR="0" rtl="0" algn="l">
                        <a:lnSpc>
                          <a:spcPct val="100000"/>
                        </a:lnSpc>
                        <a:spcBef>
                          <a:spcPts val="0"/>
                        </a:spcBef>
                        <a:spcAft>
                          <a:spcPts val="0"/>
                        </a:spcAft>
                        <a:buClr>
                          <a:srgbClr val="000000"/>
                        </a:buClr>
                        <a:buFont typeface="Arial"/>
                        <a:buNone/>
                      </a:pPr>
                      <a:r>
                        <a:rPr b="1" lang="en"/>
                        <a:t>1.7</a:t>
                      </a:r>
                      <a:endParaRPr b="1"/>
                    </a:p>
                    <a:p>
                      <a:pPr indent="0" lvl="0" marL="0" marR="0" rtl="0" algn="l">
                        <a:lnSpc>
                          <a:spcPct val="100000"/>
                        </a:lnSpc>
                        <a:spcBef>
                          <a:spcPts val="0"/>
                        </a:spcBef>
                        <a:spcAft>
                          <a:spcPts val="0"/>
                        </a:spcAft>
                        <a:buClr>
                          <a:srgbClr val="000000"/>
                        </a:buClr>
                        <a:buFont typeface="Arial"/>
                        <a:buNone/>
                      </a:pPr>
                      <a:r>
                        <a:rPr lang="en"/>
                        <a:t>Respect the privacy of others.</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