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writing.php#medi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theori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12873b05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73b0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a:solidFill>
                  <a:schemeClr val="accent2"/>
                </a:solidFill>
                <a:latin typeface="Lato"/>
                <a:ea typeface="Lato"/>
                <a:cs typeface="Lato"/>
                <a:sym typeface="Lato"/>
              </a:rPr>
              <a:t>Change ‘Topic’ to</a:t>
            </a:r>
            <a:r>
              <a:rPr b="1" lang="en">
                <a:solidFill>
                  <a:schemeClr val="accent2"/>
                </a:solidFill>
                <a:latin typeface="Lato"/>
                <a:ea typeface="Lato"/>
                <a:cs typeface="Lato"/>
                <a:sym typeface="Lato"/>
              </a:rPr>
              <a:t> the issue you chose from the instructions. </a:t>
            </a:r>
            <a:endParaRPr b="1">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a:solidFill>
                  <a:schemeClr val="accent2"/>
                </a:solidFill>
                <a:latin typeface="Lato"/>
                <a:ea typeface="Lato"/>
                <a:cs typeface="Lato"/>
                <a:sym typeface="Lato"/>
              </a:rPr>
              <a:t>Add your first and last name.</a:t>
            </a:r>
            <a:endParaRPr b="1">
              <a:solidFill>
                <a:schemeClr val="accent2"/>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c207a04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c207a04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400">
                <a:solidFill>
                  <a:schemeClr val="accent2"/>
                </a:solidFill>
                <a:highlight>
                  <a:srgbClr val="FFFFFF"/>
                </a:highlight>
                <a:latin typeface="Lato"/>
                <a:ea typeface="Lato"/>
                <a:cs typeface="Lato"/>
                <a:sym typeface="Lato"/>
              </a:rPr>
              <a:t>Analyze the results/outcomes/consequences of the problem using a </a:t>
            </a:r>
            <a:r>
              <a:rPr b="1" i="1" lang="en" sz="1400" u="sng">
                <a:solidFill>
                  <a:schemeClr val="accent2"/>
                </a:solidFill>
                <a:highlight>
                  <a:srgbClr val="FFFFFF"/>
                </a:highlight>
                <a:latin typeface="Lato"/>
                <a:ea typeface="Lato"/>
                <a:cs typeface="Lato"/>
                <a:sym typeface="Lato"/>
              </a:rPr>
              <a:t>different</a:t>
            </a:r>
            <a:r>
              <a:rPr b="1" lang="en" sz="1400">
                <a:solidFill>
                  <a:schemeClr val="accent2"/>
                </a:solidFill>
                <a:highlight>
                  <a:srgbClr val="FFFFFF"/>
                </a:highlight>
                <a:latin typeface="Lato"/>
                <a:ea typeface="Lato"/>
                <a:cs typeface="Lato"/>
                <a:sym typeface="Lato"/>
              </a:rPr>
              <a:t> workable ethical theory.</a:t>
            </a:r>
            <a:endParaRPr b="1" sz="1400">
              <a:solidFill>
                <a:schemeClr val="accent2"/>
              </a:solidFill>
              <a:highlight>
                <a:srgbClr val="FFFFFF"/>
              </a:highlight>
              <a:latin typeface="Lato"/>
              <a:ea typeface="Lato"/>
              <a:cs typeface="Lato"/>
              <a:sym typeface="Lato"/>
            </a:endParaRPr>
          </a:p>
          <a:p>
            <a:pPr indent="-317500" lvl="0" marL="457200" rtl="0" algn="l">
              <a:lnSpc>
                <a:spcPct val="115000"/>
              </a:lnSpc>
              <a:spcBef>
                <a:spcPts val="90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Name, define, and cite the theory you mention. </a:t>
            </a:r>
            <a:endParaRPr sz="1400">
              <a:solidFill>
                <a:schemeClr val="accent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Does your analysis find the result/outcome morally justified or not?</a:t>
            </a:r>
            <a:endParaRPr sz="1400">
              <a:solidFill>
                <a:schemeClr val="accent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Compare and contrast the two theories discussed; note which one you favor for justifying the outcome.</a:t>
            </a:r>
            <a:endParaRPr sz="1400">
              <a:solidFill>
                <a:schemeClr val="accent2"/>
              </a:solidFill>
              <a:highlight>
                <a:srgbClr val="FFFFFF"/>
              </a:highlight>
              <a:latin typeface="Lato"/>
              <a:ea typeface="Lato"/>
              <a:cs typeface="Lato"/>
              <a:sym typeface="Lato"/>
            </a:endParaRPr>
          </a:p>
          <a:p>
            <a:pPr indent="0" lvl="0" marL="0" rtl="0" algn="l">
              <a:lnSpc>
                <a:spcPct val="115000"/>
              </a:lnSpc>
              <a:spcBef>
                <a:spcPts val="900"/>
              </a:spcBef>
              <a:spcAft>
                <a:spcPts val="900"/>
              </a:spcAft>
              <a:buNone/>
            </a:pPr>
            <a:r>
              <a:t/>
            </a:r>
            <a:endParaRPr sz="1400">
              <a:solidFill>
                <a:schemeClr val="accent2"/>
              </a:solidFill>
              <a:highlight>
                <a:srgbClr val="FFFFFF"/>
              </a:highlight>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ae5ac2c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ae5ac2c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400">
                <a:solidFill>
                  <a:schemeClr val="accent2"/>
                </a:solidFill>
                <a:highlight>
                  <a:srgbClr val="FFFFFF"/>
                </a:highlight>
                <a:latin typeface="Lato"/>
                <a:ea typeface="Lato"/>
                <a:cs typeface="Lato"/>
                <a:sym typeface="Lato"/>
              </a:rPr>
              <a:t>Determine how the results of the situation affect the future. </a:t>
            </a:r>
            <a:endParaRPr b="1" sz="1400">
              <a:solidFill>
                <a:schemeClr val="accent2"/>
              </a:solidFill>
              <a:highlight>
                <a:srgbClr val="FFFFFF"/>
              </a:highlight>
              <a:latin typeface="Lato"/>
              <a:ea typeface="Lato"/>
              <a:cs typeface="Lato"/>
              <a:sym typeface="Lato"/>
            </a:endParaRPr>
          </a:p>
          <a:p>
            <a:pPr indent="-317500" lvl="0" marL="457200" rtl="0" algn="l">
              <a:lnSpc>
                <a:spcPct val="115000"/>
              </a:lnSpc>
              <a:spcBef>
                <a:spcPts val="90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Note what can be done to ste</a:t>
            </a:r>
            <a:r>
              <a:rPr lang="en" sz="1400">
                <a:solidFill>
                  <a:schemeClr val="accent2"/>
                </a:solidFill>
                <a:highlight>
                  <a:srgbClr val="FFFFFF"/>
                </a:highlight>
                <a:latin typeface="Lato"/>
                <a:ea typeface="Lato"/>
                <a:cs typeface="Lato"/>
                <a:sym typeface="Lato"/>
              </a:rPr>
              <a:t>e</a:t>
            </a:r>
            <a:r>
              <a:rPr lang="en" sz="1400">
                <a:solidFill>
                  <a:schemeClr val="accent2"/>
                </a:solidFill>
                <a:highlight>
                  <a:srgbClr val="FFFFFF"/>
                </a:highlight>
                <a:latin typeface="Lato"/>
                <a:ea typeface="Lato"/>
                <a:cs typeface="Lato"/>
                <a:sym typeface="Lato"/>
              </a:rPr>
              <a:t>r it in a better direction.</a:t>
            </a:r>
            <a:endParaRPr sz="1400">
              <a:solidFill>
                <a:schemeClr val="accent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9c0b7dd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c0b7dd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For each source used in the previous pages, document the </a:t>
            </a:r>
            <a:br>
              <a:rPr lang="en" sz="1600">
                <a:solidFill>
                  <a:schemeClr val="accent2"/>
                </a:solidFill>
                <a:latin typeface="Lato"/>
                <a:ea typeface="Lato"/>
                <a:cs typeface="Lato"/>
                <a:sym typeface="Lato"/>
              </a:rPr>
            </a:b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1c207a047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c207a04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For each source used in the previous pages, document the </a:t>
            </a:r>
            <a:br>
              <a:rPr lang="en" sz="1600">
                <a:solidFill>
                  <a:schemeClr val="accent2"/>
                </a:solidFill>
                <a:latin typeface="Lato"/>
                <a:ea typeface="Lato"/>
                <a:cs typeface="Lato"/>
                <a:sym typeface="Lato"/>
              </a:rPr>
            </a:b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86b381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6b381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Leave font set at Lato 14pt with 1.15 line height. Do not change the type settings. </a:t>
            </a:r>
            <a:endParaRPr b="1">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2873b056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873b05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Research the history of the issue.</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What year did this issue get its start? Update the timeline.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What years did it go through major milestones? Update the timeline.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Describe each major milestone and cite where you read about it. Update the text boxes above each date.</a:t>
            </a:r>
            <a:endParaRPr sz="1400">
              <a:solidFill>
                <a:schemeClr val="accent2"/>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26bbbd2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6bbbd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2"/>
              </a:buClr>
              <a:buSzPts val="1100"/>
              <a:buFont typeface="Arial"/>
              <a:buNone/>
            </a:pPr>
            <a:r>
              <a:rPr b="1" lang="en" sz="1400">
                <a:solidFill>
                  <a:schemeClr val="accent2"/>
                </a:solidFill>
                <a:highlight>
                  <a:srgbClr val="FFFFFF"/>
                </a:highlight>
                <a:latin typeface="Lato"/>
                <a:ea typeface="Lato"/>
                <a:cs typeface="Lato"/>
                <a:sym typeface="Lato"/>
              </a:rPr>
              <a:t>Write about the basic facts of the situation</a:t>
            </a:r>
            <a:r>
              <a:rPr lang="en" sz="1400">
                <a:solidFill>
                  <a:schemeClr val="accent2"/>
                </a:solidFill>
                <a:highlight>
                  <a:srgbClr val="FFFFFF"/>
                </a:highlight>
                <a:latin typeface="Lato"/>
                <a:ea typeface="Lato"/>
                <a:cs typeface="Lato"/>
                <a:sym typeface="Lato"/>
              </a:rPr>
              <a:t>….who did what where, how, and why? </a:t>
            </a:r>
            <a:endParaRPr sz="1400">
              <a:solidFill>
                <a:schemeClr val="accent2"/>
              </a:solidFill>
              <a:highlight>
                <a:srgbClr val="FFFFFF"/>
              </a:highlight>
              <a:latin typeface="Lato"/>
              <a:ea typeface="Lato"/>
              <a:cs typeface="Lato"/>
              <a:sym typeface="Lato"/>
            </a:endParaRPr>
          </a:p>
          <a:p>
            <a:pPr indent="0" lvl="0" marL="0" rtl="0" algn="l">
              <a:spcBef>
                <a:spcPts val="900"/>
              </a:spcBef>
              <a:spcAft>
                <a:spcPts val="0"/>
              </a:spcAft>
              <a:buNone/>
            </a:pPr>
            <a:r>
              <a:t/>
            </a:r>
            <a:endParaRPr sz="1400">
              <a:solidFill>
                <a:schemeClr val="accent2"/>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ae5ac2c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e5ac2c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highlight>
                  <a:srgbClr val="FFFFFF"/>
                </a:highlight>
                <a:latin typeface="Lato"/>
                <a:ea typeface="Lato"/>
                <a:cs typeface="Lato"/>
                <a:sym typeface="Lato"/>
              </a:rPr>
              <a:t>Locate and add audio/visual media related to the situation:</a:t>
            </a:r>
            <a:endParaRPr b="1" sz="1400">
              <a:solidFill>
                <a:schemeClr val="accent2"/>
              </a:solidFill>
              <a:highlight>
                <a:srgbClr val="FFFFFF"/>
              </a:highlight>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highlight>
                  <a:srgbClr val="FFFFFF"/>
                </a:highlight>
                <a:latin typeface="Lato"/>
                <a:ea typeface="Lato"/>
                <a:cs typeface="Lato"/>
                <a:sym typeface="Lato"/>
              </a:rPr>
              <a:t>Using the Insert menu above, add a </a:t>
            </a:r>
            <a:r>
              <a:rPr lang="en" sz="1400">
                <a:solidFill>
                  <a:schemeClr val="accent2"/>
                </a:solidFill>
                <a:highlight>
                  <a:srgbClr val="FFFFFF"/>
                </a:highlight>
                <a:latin typeface="Lato"/>
                <a:ea typeface="Lato"/>
                <a:cs typeface="Lato"/>
                <a:sym typeface="Lato"/>
              </a:rPr>
              <a:t>video, chart, infographic, or diagram to support what you’re writing about.</a:t>
            </a:r>
            <a:endParaRPr sz="1400">
              <a:solidFill>
                <a:schemeClr val="accent2"/>
              </a:solidFill>
              <a:highlight>
                <a:srgbClr val="FFFFFF"/>
              </a:highlight>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highlight>
                  <a:srgbClr val="FFFFFF"/>
                </a:highlight>
                <a:latin typeface="Lato"/>
                <a:ea typeface="Lato"/>
                <a:cs typeface="Lato"/>
                <a:sym typeface="Lato"/>
              </a:rPr>
              <a:t>Add a copyright statement below or above it to demonstrate that you’ve learned how to: </a:t>
            </a:r>
            <a:endParaRPr sz="1400">
              <a:solidFill>
                <a:schemeClr val="accent2"/>
              </a:solidFill>
              <a:highlight>
                <a:srgbClr val="FFFFFF"/>
              </a:highlight>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highlight>
                  <a:schemeClr val="lt1"/>
                </a:highlight>
                <a:latin typeface="Lato"/>
                <a:ea typeface="Lato"/>
                <a:cs typeface="Lato"/>
                <a:sym typeface="Lato"/>
              </a:rPr>
              <a:t>make or copy the symbol </a:t>
            </a:r>
            <a:r>
              <a:rPr lang="en" sz="1400">
                <a:solidFill>
                  <a:schemeClr val="dk2"/>
                </a:solidFill>
                <a:highlight>
                  <a:srgbClr val="FFFFFF"/>
                </a:highlight>
              </a:rPr>
              <a:t>©.</a:t>
            </a:r>
            <a:endParaRPr sz="1400">
              <a:solidFill>
                <a:schemeClr val="accent2"/>
              </a:solidFill>
              <a:highlight>
                <a:schemeClr val="lt1"/>
              </a:highlight>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highlight>
                  <a:srgbClr val="FFFFFF"/>
                </a:highlight>
                <a:latin typeface="Lato"/>
                <a:ea typeface="Lato"/>
                <a:cs typeface="Lato"/>
                <a:sym typeface="Lato"/>
              </a:rPr>
              <a:t>locate the year of creation (usually at the bottom, in the footer of the website).</a:t>
            </a:r>
            <a:endParaRPr sz="1400">
              <a:solidFill>
                <a:schemeClr val="accent2"/>
              </a:solidFill>
              <a:highlight>
                <a:srgbClr val="FFFFFF"/>
              </a:highlight>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highlight>
                  <a:schemeClr val="lt1"/>
                </a:highlight>
                <a:latin typeface="Lato"/>
                <a:ea typeface="Lato"/>
                <a:cs typeface="Lato"/>
                <a:sym typeface="Lato"/>
              </a:rPr>
              <a:t>locate the owner (usually the photographer/artist name, or the company that owns the website, but not Google.)</a:t>
            </a:r>
            <a:endParaRPr sz="1400">
              <a:solidFill>
                <a:schemeClr val="accent2"/>
              </a:solidFill>
              <a:highlight>
                <a:srgbClr val="FFFFFF"/>
              </a:highlight>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highlight>
                  <a:srgbClr val="FFFFFF"/>
                </a:highlight>
                <a:latin typeface="Lato"/>
                <a:ea typeface="Lato"/>
                <a:cs typeface="Lato"/>
                <a:sym typeface="Lato"/>
              </a:rPr>
              <a:t>Embed the URL of the media in the copyright statement: </a:t>
            </a:r>
            <a:r>
              <a:rPr lang="en" sz="1400" u="sng">
                <a:solidFill>
                  <a:schemeClr val="hlink"/>
                </a:solidFill>
                <a:highlight>
                  <a:schemeClr val="lt1"/>
                </a:highlight>
                <a:latin typeface="Lato"/>
                <a:ea typeface="Lato"/>
                <a:cs typeface="Lato"/>
                <a:sym typeface="Lato"/>
                <a:hlinkClick r:id="rId2"/>
              </a:rPr>
              <a:t>© year Owner Name. </a:t>
            </a:r>
            <a:endParaRPr sz="1400">
              <a:solidFill>
                <a:schemeClr val="accent2"/>
              </a:solidFill>
              <a:highlight>
                <a:srgbClr val="FFFFFF"/>
              </a:highlight>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ae5ac2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e5ac2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2"/>
              </a:buClr>
              <a:buSzPts val="1100"/>
              <a:buFont typeface="Arial"/>
              <a:buNone/>
            </a:pPr>
            <a:r>
              <a:rPr b="1" lang="en" sz="1400">
                <a:solidFill>
                  <a:schemeClr val="accent2"/>
                </a:solidFill>
                <a:highlight>
                  <a:srgbClr val="FFFFFF"/>
                </a:highlight>
                <a:latin typeface="Lato"/>
                <a:ea typeface="Lato"/>
                <a:cs typeface="Lato"/>
                <a:sym typeface="Lato"/>
              </a:rPr>
              <a:t>Write about laws related to the situation. </a:t>
            </a:r>
            <a:endParaRPr b="1" sz="1400">
              <a:solidFill>
                <a:schemeClr val="accent2"/>
              </a:solidFill>
              <a:highlight>
                <a:srgbClr val="FFFFFF"/>
              </a:highlight>
              <a:latin typeface="Lato"/>
              <a:ea typeface="Lato"/>
              <a:cs typeface="Lato"/>
              <a:sym typeface="Lato"/>
            </a:endParaRPr>
          </a:p>
          <a:p>
            <a:pPr indent="-317500" lvl="0" marL="457200" rtl="0" algn="l">
              <a:lnSpc>
                <a:spcPct val="115000"/>
              </a:lnSpc>
              <a:spcBef>
                <a:spcPts val="90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Name, describe, and cite each law in your paragraphs.</a:t>
            </a:r>
            <a:endParaRPr sz="1400">
              <a:solidFill>
                <a:schemeClr val="accent2"/>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ae5ac2c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e5ac2c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2"/>
              </a:buClr>
              <a:buSzPts val="1100"/>
              <a:buFont typeface="Arial"/>
              <a:buNone/>
            </a:pPr>
            <a:r>
              <a:rPr b="1" lang="en" sz="1400">
                <a:solidFill>
                  <a:schemeClr val="accent2"/>
                </a:solidFill>
                <a:highlight>
                  <a:srgbClr val="FFFFFF"/>
                </a:highlight>
                <a:latin typeface="Lato"/>
                <a:ea typeface="Lato"/>
                <a:cs typeface="Lato"/>
                <a:sym typeface="Lato"/>
              </a:rPr>
              <a:t>Write about the interests, </a:t>
            </a:r>
            <a:r>
              <a:rPr b="1" lang="en" sz="1400">
                <a:solidFill>
                  <a:schemeClr val="accent2"/>
                </a:solidFill>
                <a:highlight>
                  <a:schemeClr val="lt1"/>
                </a:highlight>
                <a:latin typeface="Lato"/>
                <a:ea typeface="Lato"/>
                <a:cs typeface="Lato"/>
                <a:sym typeface="Lato"/>
              </a:rPr>
              <a:t>obligations, and/or responsibilities of the </a:t>
            </a:r>
            <a:r>
              <a:rPr b="1" lang="en" sz="1400">
                <a:solidFill>
                  <a:schemeClr val="accent2"/>
                </a:solidFill>
                <a:highlight>
                  <a:srgbClr val="FFFFFF"/>
                </a:highlight>
                <a:latin typeface="Lato"/>
                <a:ea typeface="Lato"/>
                <a:cs typeface="Lato"/>
                <a:sym typeface="Lato"/>
              </a:rPr>
              <a:t>people in the situation, </a:t>
            </a:r>
            <a:br>
              <a:rPr lang="en" sz="1400">
                <a:solidFill>
                  <a:schemeClr val="accent2"/>
                </a:solidFill>
                <a:highlight>
                  <a:srgbClr val="FFFFFF"/>
                </a:highlight>
                <a:latin typeface="Lato"/>
                <a:ea typeface="Lato"/>
                <a:cs typeface="Lato"/>
                <a:sym typeface="Lato"/>
              </a:rPr>
            </a:br>
            <a:r>
              <a:rPr lang="en" sz="1400">
                <a:solidFill>
                  <a:schemeClr val="accent2"/>
                </a:solidFill>
                <a:highlight>
                  <a:srgbClr val="FFFFFF"/>
                </a:highlight>
                <a:latin typeface="Lato"/>
                <a:ea typeface="Lato"/>
                <a:cs typeface="Lato"/>
                <a:sym typeface="Lato"/>
              </a:rPr>
              <a:t>such as employees of the company, the government, governing organizations,  the users, etc.</a:t>
            </a:r>
            <a:endParaRPr sz="1400">
              <a:solidFill>
                <a:schemeClr val="accent2"/>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1ae5ac2c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e5ac2c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400">
                <a:solidFill>
                  <a:schemeClr val="accent2"/>
                </a:solidFill>
                <a:highlight>
                  <a:srgbClr val="FFFFFF"/>
                </a:highlight>
                <a:latin typeface="Lato"/>
                <a:ea typeface="Lato"/>
                <a:cs typeface="Lato"/>
                <a:sym typeface="Lato"/>
              </a:rPr>
              <a:t>Analyze the results/outcomes/consequences of the problem using </a:t>
            </a:r>
            <a:r>
              <a:rPr b="1" i="1" lang="en" sz="1400" u="sng">
                <a:solidFill>
                  <a:schemeClr val="accent2"/>
                </a:solidFill>
                <a:highlight>
                  <a:srgbClr val="FFFFFF"/>
                </a:highlight>
                <a:latin typeface="Lato"/>
                <a:ea typeface="Lato"/>
                <a:cs typeface="Lato"/>
                <a:sym typeface="Lato"/>
              </a:rPr>
              <a:t>one</a:t>
            </a:r>
            <a:r>
              <a:rPr b="1" lang="en" sz="1400">
                <a:solidFill>
                  <a:schemeClr val="accent2"/>
                </a:solidFill>
                <a:highlight>
                  <a:srgbClr val="FFFFFF"/>
                </a:highlight>
                <a:latin typeface="Lato"/>
                <a:ea typeface="Lato"/>
                <a:cs typeface="Lato"/>
                <a:sym typeface="Lato"/>
              </a:rPr>
              <a:t> of the workable ethical theories you learned about earlier in </a:t>
            </a:r>
            <a:r>
              <a:rPr b="1" lang="en" sz="1400" u="sng">
                <a:solidFill>
                  <a:schemeClr val="hlink"/>
                </a:solidFill>
                <a:highlight>
                  <a:srgbClr val="FFFFFF"/>
                </a:highlight>
                <a:latin typeface="Lato"/>
                <a:ea typeface="Lato"/>
                <a:cs typeface="Lato"/>
                <a:sym typeface="Lato"/>
                <a:hlinkClick r:id="rId2"/>
              </a:rPr>
              <a:t>Devising an Ethical Framework</a:t>
            </a:r>
            <a:r>
              <a:rPr b="1" lang="en" sz="1400">
                <a:solidFill>
                  <a:schemeClr val="accent2"/>
                </a:solidFill>
                <a:highlight>
                  <a:srgbClr val="FFFFFF"/>
                </a:highlight>
                <a:latin typeface="Lato"/>
                <a:ea typeface="Lato"/>
                <a:cs typeface="Lato"/>
                <a:sym typeface="Lato"/>
              </a:rPr>
              <a:t> lesson.</a:t>
            </a:r>
            <a:endParaRPr b="1" sz="1400">
              <a:solidFill>
                <a:schemeClr val="accent2"/>
              </a:solidFill>
              <a:highlight>
                <a:srgbClr val="FFFFFF"/>
              </a:highlight>
              <a:latin typeface="Lato"/>
              <a:ea typeface="Lato"/>
              <a:cs typeface="Lato"/>
              <a:sym typeface="Lato"/>
            </a:endParaRPr>
          </a:p>
          <a:p>
            <a:pPr indent="-317500" lvl="0" marL="457200" rtl="0" algn="l">
              <a:lnSpc>
                <a:spcPct val="115000"/>
              </a:lnSpc>
              <a:spcBef>
                <a:spcPts val="90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Name, define, and cite the theory you mention. </a:t>
            </a:r>
            <a:endParaRPr sz="1400">
              <a:solidFill>
                <a:schemeClr val="accent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Does your analysis find the result/outcome morally justified or not?</a:t>
            </a:r>
            <a:endParaRPr sz="1400">
              <a:solidFill>
                <a:schemeClr val="accent2"/>
              </a:solidFill>
              <a:highlight>
                <a:srgbClr val="FFFFFF"/>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1ae84bd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e84bd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400">
                <a:solidFill>
                  <a:schemeClr val="accent2"/>
                </a:solidFill>
                <a:highlight>
                  <a:srgbClr val="FFFFFF"/>
                </a:highlight>
                <a:latin typeface="Lato"/>
                <a:ea typeface="Lato"/>
                <a:cs typeface="Lato"/>
                <a:sym typeface="Lato"/>
              </a:rPr>
              <a:t>Analyze the results/outcomes/consequences of the problem using a </a:t>
            </a:r>
            <a:r>
              <a:rPr b="1" i="1" lang="en" sz="1400" u="sng">
                <a:solidFill>
                  <a:schemeClr val="accent2"/>
                </a:solidFill>
                <a:highlight>
                  <a:srgbClr val="FFFFFF"/>
                </a:highlight>
                <a:latin typeface="Lato"/>
                <a:ea typeface="Lato"/>
                <a:cs typeface="Lato"/>
                <a:sym typeface="Lato"/>
              </a:rPr>
              <a:t>different</a:t>
            </a:r>
            <a:r>
              <a:rPr b="1" lang="en" sz="1400">
                <a:solidFill>
                  <a:schemeClr val="accent2"/>
                </a:solidFill>
                <a:highlight>
                  <a:srgbClr val="FFFFFF"/>
                </a:highlight>
                <a:latin typeface="Lato"/>
                <a:ea typeface="Lato"/>
                <a:cs typeface="Lato"/>
                <a:sym typeface="Lato"/>
              </a:rPr>
              <a:t> workable ethical theory.</a:t>
            </a:r>
            <a:endParaRPr b="1" sz="1400">
              <a:solidFill>
                <a:schemeClr val="accent2"/>
              </a:solidFill>
              <a:highlight>
                <a:srgbClr val="FFFFFF"/>
              </a:highlight>
              <a:latin typeface="Lato"/>
              <a:ea typeface="Lato"/>
              <a:cs typeface="Lato"/>
              <a:sym typeface="Lato"/>
            </a:endParaRPr>
          </a:p>
          <a:p>
            <a:pPr indent="-317500" lvl="0" marL="457200" rtl="0" algn="l">
              <a:lnSpc>
                <a:spcPct val="115000"/>
              </a:lnSpc>
              <a:spcBef>
                <a:spcPts val="90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Name, define, and cite the theory you mention. </a:t>
            </a:r>
            <a:endParaRPr sz="1400">
              <a:solidFill>
                <a:schemeClr val="accent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Does your analysis find the result/outcome morally justified or not?</a:t>
            </a:r>
            <a:endParaRPr sz="1400">
              <a:solidFill>
                <a:schemeClr val="accent2"/>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chemeClr val="accent2"/>
              </a:buClr>
              <a:buSzPts val="1400"/>
              <a:buFont typeface="Lato"/>
              <a:buChar char="●"/>
            </a:pPr>
            <a:r>
              <a:rPr lang="en" sz="1400">
                <a:solidFill>
                  <a:schemeClr val="accent2"/>
                </a:solidFill>
                <a:highlight>
                  <a:srgbClr val="FFFFFF"/>
                </a:highlight>
                <a:latin typeface="Lato"/>
                <a:ea typeface="Lato"/>
                <a:cs typeface="Lato"/>
                <a:sym typeface="Lato"/>
              </a:rPr>
              <a:t>Compare and contrast the two theories discussed; note which one you favor for justifying the outcome.</a:t>
            </a:r>
            <a:endParaRPr sz="1400">
              <a:solidFill>
                <a:schemeClr val="accent2"/>
              </a:solidFill>
              <a:highlight>
                <a:srgbClr val="FFFFFF"/>
              </a:highlight>
              <a:latin typeface="Lato"/>
              <a:ea typeface="Lato"/>
              <a:cs typeface="Lato"/>
              <a:sym typeface="Lato"/>
            </a:endParaRPr>
          </a:p>
          <a:p>
            <a:pPr indent="0" lvl="0" marL="0" rtl="0" algn="l">
              <a:lnSpc>
                <a:spcPct val="115000"/>
              </a:lnSpc>
              <a:spcBef>
                <a:spcPts val="900"/>
              </a:spcBef>
              <a:spcAft>
                <a:spcPts val="900"/>
              </a:spcAft>
              <a:buNone/>
            </a:pPr>
            <a:r>
              <a:t/>
            </a:r>
            <a:endParaRPr sz="1400">
              <a:solidFill>
                <a:schemeClr val="accent2"/>
              </a:solidFill>
              <a:highlight>
                <a:srgbClr val="FFFFFF"/>
              </a:highlight>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sue Title" type="title">
  <p:cSld name="TITLE">
    <p:bg>
      <p:bgPr>
        <a:solidFill>
          <a:schemeClr val="dk1"/>
        </a:solidFill>
      </p:bgPr>
    </p:bg>
    <p:spTree>
      <p:nvGrpSpPr>
        <p:cNvPr id="6" name="Shape 6"/>
        <p:cNvGrpSpPr/>
        <p:nvPr/>
      </p:nvGrpSpPr>
      <p:grpSpPr>
        <a:xfrm>
          <a:off x="0" y="0"/>
          <a:ext cx="0" cy="0"/>
          <a:chOff x="0" y="0"/>
          <a:chExt cx="0" cy="0"/>
        </a:xfrm>
      </p:grpSpPr>
      <p:cxnSp>
        <p:nvCxnSpPr>
          <p:cNvPr id="7" name="Google Shape;7;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8" name="Google Shape;8;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 name="Google Shape;9;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 name="Google Shape;10;p2"/>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11" name="Google Shape;11;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8" name="Shape 58"/>
        <p:cNvGrpSpPr/>
        <p:nvPr/>
      </p:nvGrpSpPr>
      <p:grpSpPr>
        <a:xfrm>
          <a:off x="0" y="0"/>
          <a:ext cx="0" cy="0"/>
          <a:chOff x="0" y="0"/>
          <a:chExt cx="0" cy="0"/>
        </a:xfrm>
      </p:grpSpPr>
      <p:cxnSp>
        <p:nvCxnSpPr>
          <p:cNvPr id="59" name="Google Shape;59;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0" name="Google Shape;60;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1" name="Google Shape;61;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9pPr>
          </a:lstStyle>
          <a:p>
            <a:r>
              <a:t>xx%</a:t>
            </a:r>
          </a:p>
        </p:txBody>
      </p:sp>
      <p:sp>
        <p:nvSpPr>
          <p:cNvPr id="62" name="Google Shape;62;p11"/>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2"/>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67" name="Google Shape;67;p12"/>
          <p:cNvGrpSpPr/>
          <p:nvPr/>
        </p:nvGrpSpPr>
        <p:grpSpPr>
          <a:xfrm>
            <a:off x="912820" y="1838815"/>
            <a:ext cx="198900" cy="593656"/>
            <a:chOff x="777447" y="1610215"/>
            <a:chExt cx="198900" cy="593656"/>
          </a:xfrm>
        </p:grpSpPr>
        <p:cxnSp>
          <p:nvCxnSpPr>
            <p:cNvPr id="68" name="Google Shape;68;p12"/>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2"/>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2"/>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1" name="Google Shape;71;p12"/>
          <p:cNvGrpSpPr/>
          <p:nvPr/>
        </p:nvGrpSpPr>
        <p:grpSpPr>
          <a:xfrm>
            <a:off x="2266282" y="3167558"/>
            <a:ext cx="198900" cy="593656"/>
            <a:chOff x="2223534" y="2938958"/>
            <a:chExt cx="198900" cy="593656"/>
          </a:xfrm>
        </p:grpSpPr>
        <p:cxnSp>
          <p:nvCxnSpPr>
            <p:cNvPr id="72" name="Google Shape;72;p12"/>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2"/>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5" name="Google Shape;75;p12"/>
          <p:cNvGrpSpPr/>
          <p:nvPr/>
        </p:nvGrpSpPr>
        <p:grpSpPr>
          <a:xfrm>
            <a:off x="4058732" y="1838815"/>
            <a:ext cx="198900" cy="593656"/>
            <a:chOff x="3918084" y="1610215"/>
            <a:chExt cx="198900" cy="593656"/>
          </a:xfrm>
        </p:grpSpPr>
        <p:cxnSp>
          <p:nvCxnSpPr>
            <p:cNvPr id="76" name="Google Shape;76;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2"/>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9" name="Google Shape;79;p12"/>
          <p:cNvGrpSpPr/>
          <p:nvPr/>
        </p:nvGrpSpPr>
        <p:grpSpPr>
          <a:xfrm>
            <a:off x="5973070" y="3167558"/>
            <a:ext cx="198900" cy="593656"/>
            <a:chOff x="5958946" y="2938958"/>
            <a:chExt cx="198900" cy="593656"/>
          </a:xfrm>
        </p:grpSpPr>
        <p:cxnSp>
          <p:nvCxnSpPr>
            <p:cNvPr id="80" name="Google Shape;80;p12"/>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81" name="Google Shape;81;p12"/>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2"/>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83" name="Google Shape;83;p12"/>
          <p:cNvGrpSpPr/>
          <p:nvPr/>
        </p:nvGrpSpPr>
        <p:grpSpPr>
          <a:xfrm>
            <a:off x="7669807" y="1838815"/>
            <a:ext cx="198900" cy="593656"/>
            <a:chOff x="3918084" y="1610215"/>
            <a:chExt cx="198900" cy="593656"/>
          </a:xfrm>
        </p:grpSpPr>
        <p:cxnSp>
          <p:nvCxnSpPr>
            <p:cNvPr id="84" name="Google Shape;84;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2"/>
          <p:cNvSpPr txBox="1"/>
          <p:nvPr/>
        </p:nvSpPr>
        <p:spPr>
          <a:xfrm>
            <a:off x="-12850" y="0"/>
            <a:ext cx="2478000" cy="593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Timeline</a:t>
            </a:r>
            <a:endParaRPr sz="3600">
              <a:solidFill>
                <a:srgbClr val="FFFFFF"/>
              </a:solidFill>
            </a:endParaRPr>
          </a:p>
        </p:txBody>
      </p:sp>
      <p:sp>
        <p:nvSpPr>
          <p:cNvPr id="87" name="Google Shape;87;p12"/>
          <p:cNvSpPr txBox="1"/>
          <p:nvPr/>
        </p:nvSpPr>
        <p:spPr>
          <a:xfrm>
            <a:off x="2572150" y="115750"/>
            <a:ext cx="10290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age" type="title">
  <p:cSld name="TITLE">
    <p:bg>
      <p:bgPr>
        <a:solidFill>
          <a:schemeClr val="dk1"/>
        </a:solidFill>
      </p:bgPr>
    </p:bg>
    <p:spTree>
      <p:nvGrpSpPr>
        <p:cNvPr id="89" name="Shape 89"/>
        <p:cNvGrpSpPr/>
        <p:nvPr/>
      </p:nvGrpSpPr>
      <p:grpSpPr>
        <a:xfrm>
          <a:off x="0" y="0"/>
          <a:ext cx="0" cy="0"/>
          <a:chOff x="0" y="0"/>
          <a:chExt cx="0" cy="0"/>
        </a:xfrm>
      </p:grpSpPr>
      <p:cxnSp>
        <p:nvCxnSpPr>
          <p:cNvPr id="90" name="Google Shape;9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91" name="Google Shape;9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2" name="Google Shape;9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14"/>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94" name="Google Shape;94;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Font typeface="Lato"/>
              <a:buNone/>
              <a:defRPr>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9pPr>
          </a:lstStyle>
          <a:p/>
        </p:txBody>
      </p:sp>
      <p:sp>
        <p:nvSpPr>
          <p:cNvPr id="95" name="Google Shape;95;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96" name="Shape 96"/>
        <p:cNvGrpSpPr/>
        <p:nvPr/>
      </p:nvGrpSpPr>
      <p:grpSpPr>
        <a:xfrm>
          <a:off x="0" y="0"/>
          <a:ext cx="0" cy="0"/>
          <a:chOff x="0" y="0"/>
          <a:chExt cx="0" cy="0"/>
        </a:xfrm>
      </p:grpSpPr>
      <p:cxnSp>
        <p:nvCxnSpPr>
          <p:cNvPr id="97" name="Google Shape;9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98" name="Google Shape;98;p15"/>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99" name="Google Shape;99;p1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100" name="Google Shape;100;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5"/>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02" name="Google Shape;102;p15"/>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latin typeface="Lato"/>
              <a:ea typeface="Lato"/>
              <a:cs typeface="Lato"/>
              <a:sym typeface="Lato"/>
            </a:endParaRPr>
          </a:p>
        </p:txBody>
      </p:sp>
      <p:sp>
        <p:nvSpPr>
          <p:cNvPr id="103" name="Google Shape;103;p15"/>
          <p:cNvSpPr txBox="1"/>
          <p:nvPr>
            <p:ph idx="1" type="subTitle"/>
          </p:nvPr>
        </p:nvSpPr>
        <p:spPr>
          <a:xfrm>
            <a:off x="422800" y="4264275"/>
            <a:ext cx="82968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latin typeface="Lato"/>
                <a:ea typeface="Lato"/>
                <a:cs typeface="Lato"/>
                <a:sym typeface="Lato"/>
              </a:defRPr>
            </a:lvl1pPr>
            <a:lvl2pPr lvl="1" rtl="0" algn="ctr">
              <a:spcBef>
                <a:spcPts val="0"/>
              </a:spcBef>
              <a:spcAft>
                <a:spcPts val="0"/>
              </a:spcAft>
              <a:buNone/>
              <a:defRPr>
                <a:solidFill>
                  <a:srgbClr val="FFFFFF"/>
                </a:solidFill>
                <a:latin typeface="Lato"/>
                <a:ea typeface="Lato"/>
                <a:cs typeface="Lato"/>
                <a:sym typeface="Lato"/>
              </a:defRPr>
            </a:lvl2pPr>
            <a:lvl3pPr lvl="2" rtl="0" algn="ctr">
              <a:spcBef>
                <a:spcPts val="0"/>
              </a:spcBef>
              <a:spcAft>
                <a:spcPts val="0"/>
              </a:spcAft>
              <a:buNone/>
              <a:defRPr>
                <a:solidFill>
                  <a:srgbClr val="FFFFFF"/>
                </a:solidFill>
                <a:latin typeface="Lato"/>
                <a:ea typeface="Lato"/>
                <a:cs typeface="Lato"/>
                <a:sym typeface="Lato"/>
              </a:defRPr>
            </a:lvl3pPr>
            <a:lvl4pPr lvl="3" rtl="0" algn="ctr">
              <a:spcBef>
                <a:spcPts val="0"/>
              </a:spcBef>
              <a:spcAft>
                <a:spcPts val="0"/>
              </a:spcAft>
              <a:buNone/>
              <a:defRPr>
                <a:solidFill>
                  <a:srgbClr val="FFFFFF"/>
                </a:solidFill>
                <a:latin typeface="Lato"/>
                <a:ea typeface="Lato"/>
                <a:cs typeface="Lato"/>
                <a:sym typeface="Lato"/>
              </a:defRPr>
            </a:lvl4pPr>
            <a:lvl5pPr lvl="4" rtl="0" algn="ctr">
              <a:spcBef>
                <a:spcPts val="0"/>
              </a:spcBef>
              <a:spcAft>
                <a:spcPts val="0"/>
              </a:spcAft>
              <a:buNone/>
              <a:defRPr>
                <a:solidFill>
                  <a:srgbClr val="FFFFFF"/>
                </a:solidFill>
                <a:latin typeface="Lato"/>
                <a:ea typeface="Lato"/>
                <a:cs typeface="Lato"/>
                <a:sym typeface="Lato"/>
              </a:defRPr>
            </a:lvl5pPr>
            <a:lvl6pPr lvl="5" rtl="0" algn="ctr">
              <a:spcBef>
                <a:spcPts val="0"/>
              </a:spcBef>
              <a:spcAft>
                <a:spcPts val="0"/>
              </a:spcAft>
              <a:buNone/>
              <a:defRPr>
                <a:solidFill>
                  <a:srgbClr val="FFFFFF"/>
                </a:solidFill>
                <a:latin typeface="Lato"/>
                <a:ea typeface="Lato"/>
                <a:cs typeface="Lato"/>
                <a:sym typeface="Lato"/>
              </a:defRPr>
            </a:lvl6pPr>
            <a:lvl7pPr lvl="6" rtl="0" algn="ctr">
              <a:spcBef>
                <a:spcPts val="0"/>
              </a:spcBef>
              <a:spcAft>
                <a:spcPts val="0"/>
              </a:spcAft>
              <a:buNone/>
              <a:defRPr>
                <a:solidFill>
                  <a:srgbClr val="FFFFFF"/>
                </a:solidFill>
                <a:latin typeface="Lato"/>
                <a:ea typeface="Lato"/>
                <a:cs typeface="Lato"/>
                <a:sym typeface="Lato"/>
              </a:defRPr>
            </a:lvl7pPr>
            <a:lvl8pPr lvl="7" rtl="0" algn="ctr">
              <a:spcBef>
                <a:spcPts val="0"/>
              </a:spcBef>
              <a:spcAft>
                <a:spcPts val="0"/>
              </a:spcAft>
              <a:buNone/>
              <a:defRPr>
                <a:solidFill>
                  <a:srgbClr val="FFFFFF"/>
                </a:solidFill>
                <a:latin typeface="Lato"/>
                <a:ea typeface="Lato"/>
                <a:cs typeface="Lato"/>
                <a:sym typeface="Lato"/>
              </a:defRPr>
            </a:lvl8pPr>
            <a:lvl9pPr lvl="8" rtl="0" algn="ctr">
              <a:spcBef>
                <a:spcPts val="0"/>
              </a:spcBef>
              <a:spcAft>
                <a:spcPts val="0"/>
              </a:spcAft>
              <a:buNone/>
              <a:defRPr>
                <a:solidFill>
                  <a:srgbClr val="FFFFFF"/>
                </a:solidFill>
                <a:latin typeface="Lato"/>
                <a:ea typeface="Lato"/>
                <a:cs typeface="Lato"/>
                <a:sym typeface="Lato"/>
              </a:defRPr>
            </a:lvl9pPr>
          </a:lstStyle>
          <a:p/>
        </p:txBody>
      </p:sp>
      <p:sp>
        <p:nvSpPr>
          <p:cNvPr id="104" name="Google Shape;104;p15"/>
          <p:cNvSpPr txBox="1"/>
          <p:nvPr>
            <p:ph idx="2" type="subTitle"/>
          </p:nvPr>
        </p:nvSpPr>
        <p:spPr>
          <a:xfrm>
            <a:off x="429975" y="4672325"/>
            <a:ext cx="4335600" cy="471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D9D9D9"/>
                </a:solidFill>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vie" type="tx">
  <p:cSld name="TITLE_AND_BODY">
    <p:bg>
      <p:bgPr>
        <a:solidFill>
          <a:srgbClr val="000000"/>
        </a:solidFill>
      </p:bgPr>
    </p:bg>
    <p:spTree>
      <p:nvGrpSpPr>
        <p:cNvPr id="105" name="Shape 105"/>
        <p:cNvGrpSpPr/>
        <p:nvPr/>
      </p:nvGrpSpPr>
      <p:grpSpPr>
        <a:xfrm>
          <a:off x="0" y="0"/>
          <a:ext cx="0" cy="0"/>
          <a:chOff x="0" y="0"/>
          <a:chExt cx="0" cy="0"/>
        </a:xfrm>
      </p:grpSpPr>
      <p:sp>
        <p:nvSpPr>
          <p:cNvPr id="106" name="Google Shape;106;p16"/>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Movie</a:t>
            </a:r>
            <a:endParaRPr sz="6000">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ts left" type="twoColTx">
  <p:cSld name="TITLE_AND_TWO_COLUMNS">
    <p:spTree>
      <p:nvGrpSpPr>
        <p:cNvPr id="107" name="Shape 107"/>
        <p:cNvGrpSpPr/>
        <p:nvPr/>
      </p:nvGrpSpPr>
      <p:grpSpPr>
        <a:xfrm>
          <a:off x="0" y="0"/>
          <a:ext cx="0" cy="0"/>
          <a:chOff x="0" y="0"/>
          <a:chExt cx="0" cy="0"/>
        </a:xfrm>
      </p:grpSpPr>
      <p:sp>
        <p:nvSpPr>
          <p:cNvPr id="108" name="Google Shape;108;p17"/>
          <p:cNvSpPr/>
          <p:nvPr/>
        </p:nvSpPr>
        <p:spPr>
          <a:xfrm>
            <a:off x="0" y="0"/>
            <a:ext cx="4599600" cy="70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76200" y="-76200"/>
            <a:ext cx="4522500" cy="702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4400"/>
              <a:buFont typeface="Lato"/>
              <a:buChar char="●"/>
              <a:defRPr sz="4400">
                <a:solidFill>
                  <a:srgbClr val="FFFFFF"/>
                </a:solidFill>
                <a:latin typeface="Lato"/>
                <a:ea typeface="Lato"/>
                <a:cs typeface="Lato"/>
                <a:sym typeface="Lato"/>
              </a:defRPr>
            </a:lvl1pPr>
            <a:lvl2pPr lvl="1"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10" name="Google Shape;110;p17"/>
          <p:cNvSpPr txBox="1"/>
          <p:nvPr>
            <p:ph idx="1" type="body"/>
          </p:nvPr>
        </p:nvSpPr>
        <p:spPr>
          <a:xfrm>
            <a:off x="0" y="717050"/>
            <a:ext cx="9092100" cy="4426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11" name="Google Shape;111;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112" name="Shape 112"/>
        <p:cNvGrpSpPr/>
        <p:nvPr/>
      </p:nvGrpSpPr>
      <p:grpSpPr>
        <a:xfrm>
          <a:off x="0" y="0"/>
          <a:ext cx="0" cy="0"/>
          <a:chOff x="0" y="0"/>
          <a:chExt cx="0" cy="0"/>
        </a:xfrm>
      </p:grpSpPr>
      <p:sp>
        <p:nvSpPr>
          <p:cNvPr id="113" name="Google Shape;113;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atin typeface="Lato"/>
                <a:ea typeface="Lato"/>
                <a:cs typeface="Lato"/>
                <a:sym typeface="Lato"/>
              </a:defRPr>
            </a:lvl1pPr>
            <a:lvl2pPr lvl="1" rtl="0">
              <a:buNone/>
              <a:defRPr>
                <a:latin typeface="Lato"/>
                <a:ea typeface="Lato"/>
                <a:cs typeface="Lato"/>
                <a:sym typeface="Lato"/>
              </a:defRPr>
            </a:lvl2pPr>
            <a:lvl3pPr lvl="2" rtl="0">
              <a:buNone/>
              <a:defRPr>
                <a:latin typeface="Lato"/>
                <a:ea typeface="Lato"/>
                <a:cs typeface="Lato"/>
                <a:sym typeface="Lato"/>
              </a:defRPr>
            </a:lvl3pPr>
            <a:lvl4pPr lvl="3" rtl="0">
              <a:buNone/>
              <a:defRPr>
                <a:latin typeface="Lato"/>
                <a:ea typeface="Lato"/>
                <a:cs typeface="Lato"/>
                <a:sym typeface="Lato"/>
              </a:defRPr>
            </a:lvl4pPr>
            <a:lvl5pPr lvl="4" rtl="0">
              <a:buNone/>
              <a:defRPr>
                <a:latin typeface="Lato"/>
                <a:ea typeface="Lato"/>
                <a:cs typeface="Lato"/>
                <a:sym typeface="Lato"/>
              </a:defRPr>
            </a:lvl5pPr>
            <a:lvl6pPr lvl="5" rtl="0">
              <a:buNone/>
              <a:defRPr>
                <a:latin typeface="Lato"/>
                <a:ea typeface="Lato"/>
                <a:cs typeface="Lato"/>
                <a:sym typeface="Lato"/>
              </a:defRPr>
            </a:lvl6pPr>
            <a:lvl7pPr lvl="6" rtl="0">
              <a:buNone/>
              <a:defRPr>
                <a:latin typeface="Lato"/>
                <a:ea typeface="Lato"/>
                <a:cs typeface="Lato"/>
                <a:sym typeface="Lato"/>
              </a:defRPr>
            </a:lvl7pPr>
            <a:lvl8pPr lvl="7" rtl="0">
              <a:buNone/>
              <a:defRPr>
                <a:latin typeface="Lato"/>
                <a:ea typeface="Lato"/>
                <a:cs typeface="Lato"/>
                <a:sym typeface="Lato"/>
              </a:defRPr>
            </a:lvl8pPr>
            <a:lvl9pPr lvl="8" rtl="0">
              <a:buNone/>
              <a:defRPr>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
        <p:nvSpPr>
          <p:cNvPr id="114" name="Google Shape;114;p18"/>
          <p:cNvSpPr txBox="1"/>
          <p:nvPr/>
        </p:nvSpPr>
        <p:spPr>
          <a:xfrm>
            <a:off x="-12850" y="0"/>
            <a:ext cx="46299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InfoGraphic</a:t>
            </a:r>
            <a:endParaRPr sz="6000">
              <a:solidFill>
                <a:srgbClr val="FFFFFF"/>
              </a:solidFill>
              <a:latin typeface="Lato"/>
              <a:ea typeface="Lato"/>
              <a:cs typeface="Lato"/>
              <a:sym typeface="Lato"/>
            </a:endParaRPr>
          </a:p>
        </p:txBody>
      </p:sp>
      <p:sp>
        <p:nvSpPr>
          <p:cNvPr id="115" name="Google Shape;115;p18"/>
          <p:cNvSpPr txBox="1"/>
          <p:nvPr>
            <p:ph idx="1" type="subTitle"/>
          </p:nvPr>
        </p:nvSpPr>
        <p:spPr>
          <a:xfrm>
            <a:off x="4617050" y="0"/>
            <a:ext cx="4041600" cy="336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B7B7B7"/>
                </a:solidFill>
                <a:latin typeface="Lato"/>
                <a:ea typeface="Lato"/>
                <a:cs typeface="Lato"/>
                <a:sym typeface="Lato"/>
              </a:defRPr>
            </a:lvl1pPr>
            <a:lvl2pPr lvl="1" rtl="0">
              <a:spcBef>
                <a:spcPts val="0"/>
              </a:spcBef>
              <a:spcAft>
                <a:spcPts val="0"/>
              </a:spcAft>
              <a:buNone/>
              <a:defRPr>
                <a:solidFill>
                  <a:srgbClr val="B7B7B7"/>
                </a:solidFill>
                <a:latin typeface="Lato"/>
                <a:ea typeface="Lato"/>
                <a:cs typeface="Lato"/>
                <a:sym typeface="Lato"/>
              </a:defRPr>
            </a:lvl2pPr>
            <a:lvl3pPr lvl="2" rtl="0">
              <a:spcBef>
                <a:spcPts val="0"/>
              </a:spcBef>
              <a:spcAft>
                <a:spcPts val="0"/>
              </a:spcAft>
              <a:buNone/>
              <a:defRPr>
                <a:solidFill>
                  <a:srgbClr val="B7B7B7"/>
                </a:solidFill>
                <a:latin typeface="Lato"/>
                <a:ea typeface="Lato"/>
                <a:cs typeface="Lato"/>
                <a:sym typeface="Lato"/>
              </a:defRPr>
            </a:lvl3pPr>
            <a:lvl4pPr lvl="3" rtl="0">
              <a:spcBef>
                <a:spcPts val="0"/>
              </a:spcBef>
              <a:spcAft>
                <a:spcPts val="0"/>
              </a:spcAft>
              <a:buNone/>
              <a:defRPr>
                <a:solidFill>
                  <a:srgbClr val="B7B7B7"/>
                </a:solidFill>
                <a:latin typeface="Lato"/>
                <a:ea typeface="Lato"/>
                <a:cs typeface="Lato"/>
                <a:sym typeface="Lato"/>
              </a:defRPr>
            </a:lvl4pPr>
            <a:lvl5pPr lvl="4" rtl="0">
              <a:spcBef>
                <a:spcPts val="0"/>
              </a:spcBef>
              <a:spcAft>
                <a:spcPts val="0"/>
              </a:spcAft>
              <a:buNone/>
              <a:defRPr>
                <a:solidFill>
                  <a:srgbClr val="B7B7B7"/>
                </a:solidFill>
                <a:latin typeface="Lato"/>
                <a:ea typeface="Lato"/>
                <a:cs typeface="Lato"/>
                <a:sym typeface="Lato"/>
              </a:defRPr>
            </a:lvl5pPr>
            <a:lvl6pPr lvl="5" rtl="0">
              <a:spcBef>
                <a:spcPts val="0"/>
              </a:spcBef>
              <a:spcAft>
                <a:spcPts val="0"/>
              </a:spcAft>
              <a:buNone/>
              <a:defRPr>
                <a:solidFill>
                  <a:srgbClr val="B7B7B7"/>
                </a:solidFill>
                <a:latin typeface="Lato"/>
                <a:ea typeface="Lato"/>
                <a:cs typeface="Lato"/>
                <a:sym typeface="Lato"/>
              </a:defRPr>
            </a:lvl6pPr>
            <a:lvl7pPr lvl="6" rtl="0">
              <a:spcBef>
                <a:spcPts val="0"/>
              </a:spcBef>
              <a:spcAft>
                <a:spcPts val="0"/>
              </a:spcAft>
              <a:buNone/>
              <a:defRPr>
                <a:solidFill>
                  <a:srgbClr val="B7B7B7"/>
                </a:solidFill>
                <a:latin typeface="Lato"/>
                <a:ea typeface="Lato"/>
                <a:cs typeface="Lato"/>
                <a:sym typeface="Lato"/>
              </a:defRPr>
            </a:lvl7pPr>
            <a:lvl8pPr lvl="7" rtl="0">
              <a:spcBef>
                <a:spcPts val="0"/>
              </a:spcBef>
              <a:spcAft>
                <a:spcPts val="0"/>
              </a:spcAft>
              <a:buNone/>
              <a:defRPr>
                <a:solidFill>
                  <a:srgbClr val="B7B7B7"/>
                </a:solidFill>
                <a:latin typeface="Lato"/>
                <a:ea typeface="Lato"/>
                <a:cs typeface="Lato"/>
                <a:sym typeface="Lato"/>
              </a:defRPr>
            </a:lvl8pPr>
            <a:lvl9pPr lvl="8" rtl="0">
              <a:spcBef>
                <a:spcPts val="0"/>
              </a:spcBef>
              <a:spcAft>
                <a:spcPts val="0"/>
              </a:spcAft>
              <a:buNone/>
              <a:defRPr>
                <a:solidFill>
                  <a:srgbClr val="B7B7B7"/>
                </a:solidFill>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p">
  <p:cSld name="ONE_COLUMN_TEXT">
    <p:spTree>
      <p:nvGrpSpPr>
        <p:cNvPr id="116" name="Shape 116"/>
        <p:cNvGrpSpPr/>
        <p:nvPr/>
      </p:nvGrpSpPr>
      <p:grpSpPr>
        <a:xfrm>
          <a:off x="0" y="0"/>
          <a:ext cx="0" cy="0"/>
          <a:chOff x="0" y="0"/>
          <a:chExt cx="0" cy="0"/>
        </a:xfrm>
      </p:grpSpPr>
      <p:pic>
        <p:nvPicPr>
          <p:cNvPr descr="World Map | by" id="117" name="Google Shape;117;p19"/>
          <p:cNvPicPr preferRelativeResize="0"/>
          <p:nvPr/>
        </p:nvPicPr>
        <p:blipFill>
          <a:blip r:embed="rId2">
            <a:alphaModFix/>
          </a:blip>
          <a:stretch>
            <a:fillRect/>
          </a:stretch>
        </p:blipFill>
        <p:spPr>
          <a:xfrm>
            <a:off x="664772" y="0"/>
            <a:ext cx="7814456" cy="5143500"/>
          </a:xfrm>
          <a:prstGeom prst="rect">
            <a:avLst/>
          </a:prstGeom>
          <a:noFill/>
          <a:ln>
            <a:noFill/>
          </a:ln>
        </p:spPr>
      </p:pic>
      <p:sp>
        <p:nvSpPr>
          <p:cNvPr id="118" name="Google Shape;118;p19"/>
          <p:cNvSpPr txBox="1"/>
          <p:nvPr>
            <p:ph type="title"/>
          </p:nvPr>
        </p:nvSpPr>
        <p:spPr>
          <a:xfrm>
            <a:off x="0" y="4252500"/>
            <a:ext cx="2551500" cy="89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000"/>
              <a:buFont typeface="Lato"/>
              <a:buChar char="●"/>
              <a:defRPr b="1" sz="2000">
                <a:latin typeface="Lato"/>
                <a:ea typeface="Lato"/>
                <a:cs typeface="Lato"/>
                <a:sym typeface="Lato"/>
              </a:defRPr>
            </a:lvl1pPr>
            <a:lvl2pPr lvl="1" rtl="0">
              <a:spcBef>
                <a:spcPts val="0"/>
              </a:spcBef>
              <a:spcAft>
                <a:spcPts val="0"/>
              </a:spcAft>
              <a:buSzPts val="2000"/>
              <a:buFont typeface="Lato"/>
              <a:buChar char="○"/>
              <a:defRPr b="1" sz="2000">
                <a:latin typeface="Lato"/>
                <a:ea typeface="Lato"/>
                <a:cs typeface="Lato"/>
                <a:sym typeface="Lato"/>
              </a:defRPr>
            </a:lvl2pPr>
            <a:lvl3pPr lvl="2" rtl="0">
              <a:spcBef>
                <a:spcPts val="0"/>
              </a:spcBef>
              <a:spcAft>
                <a:spcPts val="0"/>
              </a:spcAft>
              <a:buSzPts val="2000"/>
              <a:buFont typeface="Lato"/>
              <a:buChar char="■"/>
              <a:defRPr b="1" sz="2000">
                <a:latin typeface="Lato"/>
                <a:ea typeface="Lato"/>
                <a:cs typeface="Lato"/>
                <a:sym typeface="Lato"/>
              </a:defRPr>
            </a:lvl3pPr>
            <a:lvl4pPr lvl="3" rtl="0">
              <a:spcBef>
                <a:spcPts val="0"/>
              </a:spcBef>
              <a:spcAft>
                <a:spcPts val="0"/>
              </a:spcAft>
              <a:buSzPts val="2000"/>
              <a:buFont typeface="Lato"/>
              <a:buChar char="●"/>
              <a:defRPr b="1" sz="2000">
                <a:latin typeface="Lato"/>
                <a:ea typeface="Lato"/>
                <a:cs typeface="Lato"/>
                <a:sym typeface="Lato"/>
              </a:defRPr>
            </a:lvl4pPr>
            <a:lvl5pPr lvl="4" rtl="0">
              <a:spcBef>
                <a:spcPts val="0"/>
              </a:spcBef>
              <a:spcAft>
                <a:spcPts val="0"/>
              </a:spcAft>
              <a:buSzPts val="2000"/>
              <a:buFont typeface="Lato"/>
              <a:buChar char="○"/>
              <a:defRPr b="1" sz="2000">
                <a:latin typeface="Lato"/>
                <a:ea typeface="Lato"/>
                <a:cs typeface="Lato"/>
                <a:sym typeface="Lato"/>
              </a:defRPr>
            </a:lvl5pPr>
            <a:lvl6pPr lvl="5" rtl="0">
              <a:spcBef>
                <a:spcPts val="0"/>
              </a:spcBef>
              <a:spcAft>
                <a:spcPts val="0"/>
              </a:spcAft>
              <a:buSzPts val="2000"/>
              <a:buFont typeface="Lato"/>
              <a:buChar char="■"/>
              <a:defRPr b="1" sz="2000">
                <a:latin typeface="Lato"/>
                <a:ea typeface="Lato"/>
                <a:cs typeface="Lato"/>
                <a:sym typeface="Lato"/>
              </a:defRPr>
            </a:lvl6pPr>
            <a:lvl7pPr lvl="6" rtl="0">
              <a:spcBef>
                <a:spcPts val="0"/>
              </a:spcBef>
              <a:spcAft>
                <a:spcPts val="0"/>
              </a:spcAft>
              <a:buSzPts val="2000"/>
              <a:buFont typeface="Lato"/>
              <a:buChar char="●"/>
              <a:defRPr b="1" sz="2000">
                <a:latin typeface="Lato"/>
                <a:ea typeface="Lato"/>
                <a:cs typeface="Lato"/>
                <a:sym typeface="Lato"/>
              </a:defRPr>
            </a:lvl7pPr>
            <a:lvl8pPr lvl="7" rtl="0">
              <a:spcBef>
                <a:spcPts val="0"/>
              </a:spcBef>
              <a:spcAft>
                <a:spcPts val="0"/>
              </a:spcAft>
              <a:buSzPts val="2000"/>
              <a:buFont typeface="Lato"/>
              <a:buChar char="○"/>
              <a:defRPr b="1" sz="2000">
                <a:latin typeface="Lato"/>
                <a:ea typeface="Lato"/>
                <a:cs typeface="Lato"/>
                <a:sym typeface="Lato"/>
              </a:defRPr>
            </a:lvl8pPr>
            <a:lvl9pPr lvl="8" rtl="0">
              <a:spcBef>
                <a:spcPts val="0"/>
              </a:spcBef>
              <a:spcAft>
                <a:spcPts val="0"/>
              </a:spcAft>
              <a:buSzPts val="2000"/>
              <a:buFont typeface="Lato"/>
              <a:buChar char="■"/>
              <a:defRPr b="1" sz="2000">
                <a:latin typeface="Lato"/>
                <a:ea typeface="Lato"/>
                <a:cs typeface="Lato"/>
                <a:sym typeface="Lato"/>
              </a:defRPr>
            </a:lvl9pPr>
          </a:lstStyle>
          <a:p/>
        </p:txBody>
      </p:sp>
      <p:sp>
        <p:nvSpPr>
          <p:cNvPr id="119" name="Google Shape;119;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p:cSld name="MAIN_POINT">
    <p:bg>
      <p:bgPr>
        <a:solidFill>
          <a:schemeClr val="lt2"/>
        </a:solidFill>
      </p:bgPr>
    </p:bg>
    <p:spTree>
      <p:nvGrpSpPr>
        <p:cNvPr id="120" name="Shape 120"/>
        <p:cNvGrpSpPr/>
        <p:nvPr/>
      </p:nvGrpSpPr>
      <p:grpSpPr>
        <a:xfrm>
          <a:off x="0" y="0"/>
          <a:ext cx="0" cy="0"/>
          <a:chOff x="0" y="0"/>
          <a:chExt cx="0" cy="0"/>
        </a:xfrm>
      </p:grpSpPr>
      <p:cxnSp>
        <p:nvCxnSpPr>
          <p:cNvPr id="121" name="Google Shape;121;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22" name="Google Shape;122;p2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Char char="●"/>
              <a:defRPr sz="4800">
                <a:solidFill>
                  <a:schemeClr val="lt1"/>
                </a:solidFill>
              </a:defRPr>
            </a:lvl1pPr>
            <a:lvl2pPr lvl="1" rtl="0">
              <a:spcBef>
                <a:spcPts val="0"/>
              </a:spcBef>
              <a:spcAft>
                <a:spcPts val="0"/>
              </a:spcAft>
              <a:buClr>
                <a:schemeClr val="lt1"/>
              </a:buClr>
              <a:buSzPts val="4800"/>
              <a:buChar char="○"/>
              <a:defRPr sz="4800">
                <a:solidFill>
                  <a:schemeClr val="lt1"/>
                </a:solidFill>
              </a:defRPr>
            </a:lvl2pPr>
            <a:lvl3pPr lvl="2" rtl="0">
              <a:spcBef>
                <a:spcPts val="0"/>
              </a:spcBef>
              <a:spcAft>
                <a:spcPts val="0"/>
              </a:spcAft>
              <a:buClr>
                <a:schemeClr val="lt1"/>
              </a:buClr>
              <a:buSzPts val="4800"/>
              <a:buChar char="■"/>
              <a:defRPr sz="4800">
                <a:solidFill>
                  <a:schemeClr val="lt1"/>
                </a:solidFill>
              </a:defRPr>
            </a:lvl3pPr>
            <a:lvl4pPr lvl="3" rtl="0">
              <a:spcBef>
                <a:spcPts val="0"/>
              </a:spcBef>
              <a:spcAft>
                <a:spcPts val="0"/>
              </a:spcAft>
              <a:buClr>
                <a:schemeClr val="lt1"/>
              </a:buClr>
              <a:buSzPts val="4800"/>
              <a:buChar char="●"/>
              <a:defRPr sz="4800">
                <a:solidFill>
                  <a:schemeClr val="lt1"/>
                </a:solidFill>
              </a:defRPr>
            </a:lvl4pPr>
            <a:lvl5pPr lvl="4" rtl="0">
              <a:spcBef>
                <a:spcPts val="0"/>
              </a:spcBef>
              <a:spcAft>
                <a:spcPts val="0"/>
              </a:spcAft>
              <a:buClr>
                <a:schemeClr val="lt1"/>
              </a:buClr>
              <a:buSzPts val="4800"/>
              <a:buChar char="○"/>
              <a:defRPr sz="4800">
                <a:solidFill>
                  <a:schemeClr val="lt1"/>
                </a:solidFill>
              </a:defRPr>
            </a:lvl5pPr>
            <a:lvl6pPr lvl="5" rtl="0">
              <a:spcBef>
                <a:spcPts val="0"/>
              </a:spcBef>
              <a:spcAft>
                <a:spcPts val="0"/>
              </a:spcAft>
              <a:buClr>
                <a:schemeClr val="lt1"/>
              </a:buClr>
              <a:buSzPts val="4800"/>
              <a:buChar char="■"/>
              <a:defRPr sz="4800">
                <a:solidFill>
                  <a:schemeClr val="lt1"/>
                </a:solidFill>
              </a:defRPr>
            </a:lvl6pPr>
            <a:lvl7pPr lvl="6" rtl="0">
              <a:spcBef>
                <a:spcPts val="0"/>
              </a:spcBef>
              <a:spcAft>
                <a:spcPts val="0"/>
              </a:spcAft>
              <a:buClr>
                <a:schemeClr val="lt1"/>
              </a:buClr>
              <a:buSzPts val="4800"/>
              <a:buChar char="●"/>
              <a:defRPr sz="4800">
                <a:solidFill>
                  <a:schemeClr val="lt1"/>
                </a:solidFill>
              </a:defRPr>
            </a:lvl7pPr>
            <a:lvl8pPr lvl="7" rtl="0">
              <a:spcBef>
                <a:spcPts val="0"/>
              </a:spcBef>
              <a:spcAft>
                <a:spcPts val="0"/>
              </a:spcAft>
              <a:buClr>
                <a:schemeClr val="lt1"/>
              </a:buClr>
              <a:buSzPts val="4800"/>
              <a:buChar char="○"/>
              <a:defRPr sz="4800">
                <a:solidFill>
                  <a:schemeClr val="lt1"/>
                </a:solidFill>
              </a:defRPr>
            </a:lvl8pPr>
            <a:lvl9pPr lvl="8" rtl="0">
              <a:spcBef>
                <a:spcPts val="0"/>
              </a:spcBef>
              <a:spcAft>
                <a:spcPts val="0"/>
              </a:spcAft>
              <a:buClr>
                <a:schemeClr val="lt1"/>
              </a:buClr>
              <a:buSzPts val="4800"/>
              <a:buChar char="■"/>
              <a:defRPr sz="4800">
                <a:solidFill>
                  <a:schemeClr val="lt1"/>
                </a:solidFill>
              </a:defRPr>
            </a:lvl9pPr>
          </a:lstStyle>
          <a:p/>
        </p:txBody>
      </p:sp>
      <p:sp>
        <p:nvSpPr>
          <p:cNvPr id="123" name="Google Shape;123;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ts Right">
  <p:cSld name="SECTION_TITLE_AND_DESCRIPTION">
    <p:spTree>
      <p:nvGrpSpPr>
        <p:cNvPr id="124" name="Shape 124"/>
        <p:cNvGrpSpPr/>
        <p:nvPr/>
      </p:nvGrpSpPr>
      <p:grpSpPr>
        <a:xfrm>
          <a:off x="0" y="0"/>
          <a:ext cx="0" cy="0"/>
          <a:chOff x="0" y="0"/>
          <a:chExt cx="0" cy="0"/>
        </a:xfrm>
      </p:grpSpPr>
      <p:sp>
        <p:nvSpPr>
          <p:cNvPr id="125" name="Google Shape;125;p21"/>
          <p:cNvSpPr/>
          <p:nvPr/>
        </p:nvSpPr>
        <p:spPr>
          <a:xfrm>
            <a:off x="5768775" y="125"/>
            <a:ext cx="33750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4157075" y="0"/>
            <a:ext cx="4986900" cy="771900"/>
          </a:xfrm>
          <a:prstGeom prst="rect">
            <a:avLst/>
          </a:prstGeom>
          <a:solidFill>
            <a:schemeClr val="dk1"/>
          </a:solid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Lato"/>
              <a:buChar char="●"/>
              <a:defRPr sz="3600">
                <a:solidFill>
                  <a:srgbClr val="FFFFFF"/>
                </a:solidFill>
                <a:latin typeface="Lato"/>
                <a:ea typeface="Lato"/>
                <a:cs typeface="Lato"/>
                <a:sym typeface="Lato"/>
              </a:defRPr>
            </a:lvl1pPr>
            <a:lvl2pPr lvl="1"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27" name="Google Shape;127;p21"/>
          <p:cNvSpPr txBox="1"/>
          <p:nvPr>
            <p:ph idx="1" type="body"/>
          </p:nvPr>
        </p:nvSpPr>
        <p:spPr>
          <a:xfrm>
            <a:off x="0" y="-25"/>
            <a:ext cx="9046800" cy="5143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28" name="Google Shape;128;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Lato"/>
                <a:ea typeface="Lato"/>
                <a:cs typeface="Lato"/>
                <a:sym typeface="Lato"/>
              </a:defRPr>
            </a:lvl1pPr>
            <a:lvl2pPr lvl="1" rtl="0">
              <a:buNone/>
              <a:defRPr>
                <a:solidFill>
                  <a:schemeClr val="lt1"/>
                </a:solidFill>
                <a:latin typeface="Lato"/>
                <a:ea typeface="Lato"/>
                <a:cs typeface="Lato"/>
                <a:sym typeface="Lato"/>
              </a:defRPr>
            </a:lvl2pPr>
            <a:lvl3pPr lvl="2" rtl="0">
              <a:buNone/>
              <a:defRPr>
                <a:solidFill>
                  <a:schemeClr val="lt1"/>
                </a:solidFill>
                <a:latin typeface="Lato"/>
                <a:ea typeface="Lato"/>
                <a:cs typeface="Lato"/>
                <a:sym typeface="Lato"/>
              </a:defRPr>
            </a:lvl3pPr>
            <a:lvl4pPr lvl="3" rtl="0">
              <a:buNone/>
              <a:defRPr>
                <a:solidFill>
                  <a:schemeClr val="lt1"/>
                </a:solidFill>
                <a:latin typeface="Lato"/>
                <a:ea typeface="Lato"/>
                <a:cs typeface="Lato"/>
                <a:sym typeface="Lato"/>
              </a:defRPr>
            </a:lvl4pPr>
            <a:lvl5pPr lvl="4" rtl="0">
              <a:buNone/>
              <a:defRPr>
                <a:solidFill>
                  <a:schemeClr val="lt1"/>
                </a:solidFill>
                <a:latin typeface="Lato"/>
                <a:ea typeface="Lato"/>
                <a:cs typeface="Lato"/>
                <a:sym typeface="Lato"/>
              </a:defRPr>
            </a:lvl5pPr>
            <a:lvl6pPr lvl="5" rtl="0">
              <a:buNone/>
              <a:defRPr>
                <a:solidFill>
                  <a:schemeClr val="lt1"/>
                </a:solidFill>
                <a:latin typeface="Lato"/>
                <a:ea typeface="Lato"/>
                <a:cs typeface="Lato"/>
                <a:sym typeface="Lato"/>
              </a:defRPr>
            </a:lvl6pPr>
            <a:lvl7pPr lvl="6" rtl="0">
              <a:buNone/>
              <a:defRPr>
                <a:solidFill>
                  <a:schemeClr val="lt1"/>
                </a:solidFill>
                <a:latin typeface="Lato"/>
                <a:ea typeface="Lato"/>
                <a:cs typeface="Lato"/>
                <a:sym typeface="Lato"/>
              </a:defRPr>
            </a:lvl7pPr>
            <a:lvl8pPr lvl="7" rtl="0">
              <a:buNone/>
              <a:defRPr>
                <a:solidFill>
                  <a:schemeClr val="lt1"/>
                </a:solidFill>
                <a:latin typeface="Lato"/>
                <a:ea typeface="Lato"/>
                <a:cs typeface="Lato"/>
                <a:sym typeface="Lato"/>
              </a:defRPr>
            </a:lvl8pPr>
            <a:lvl9pPr lvl="8" rtl="0">
              <a:buNone/>
              <a:defRPr>
                <a:solidFill>
                  <a:schemeClr val="lt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3"/>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16" name="Google Shape;16;p3"/>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4800"/>
              <a:buChar char="●"/>
              <a:defRPr sz="4800">
                <a:solidFill>
                  <a:schemeClr val="lt1"/>
                </a:solidFill>
              </a:defRPr>
            </a:lvl1pPr>
            <a:lvl2pPr lvl="1" algn="ctr">
              <a:spcBef>
                <a:spcPts val="0"/>
              </a:spcBef>
              <a:spcAft>
                <a:spcPts val="0"/>
              </a:spcAft>
              <a:buClr>
                <a:schemeClr val="lt1"/>
              </a:buClr>
              <a:buSzPts val="4800"/>
              <a:buChar char="○"/>
              <a:defRPr sz="4800">
                <a:solidFill>
                  <a:schemeClr val="lt1"/>
                </a:solidFill>
              </a:defRPr>
            </a:lvl2pPr>
            <a:lvl3pPr lvl="2" algn="ctr">
              <a:spcBef>
                <a:spcPts val="0"/>
              </a:spcBef>
              <a:spcAft>
                <a:spcPts val="0"/>
              </a:spcAft>
              <a:buClr>
                <a:schemeClr val="lt1"/>
              </a:buClr>
              <a:buSzPts val="4800"/>
              <a:buChar char="■"/>
              <a:defRPr sz="4800">
                <a:solidFill>
                  <a:schemeClr val="lt1"/>
                </a:solidFill>
              </a:defRPr>
            </a:lvl3pPr>
            <a:lvl4pPr lvl="3" algn="ctr">
              <a:spcBef>
                <a:spcPts val="0"/>
              </a:spcBef>
              <a:spcAft>
                <a:spcPts val="0"/>
              </a:spcAft>
              <a:buClr>
                <a:schemeClr val="lt1"/>
              </a:buClr>
              <a:buSzPts val="4800"/>
              <a:buChar char="●"/>
              <a:defRPr sz="4800">
                <a:solidFill>
                  <a:schemeClr val="lt1"/>
                </a:solidFill>
              </a:defRPr>
            </a:lvl4pPr>
            <a:lvl5pPr lvl="4" algn="ctr">
              <a:spcBef>
                <a:spcPts val="0"/>
              </a:spcBef>
              <a:spcAft>
                <a:spcPts val="0"/>
              </a:spcAft>
              <a:buClr>
                <a:schemeClr val="lt1"/>
              </a:buClr>
              <a:buSzPts val="4800"/>
              <a:buChar char="○"/>
              <a:defRPr sz="4800">
                <a:solidFill>
                  <a:schemeClr val="lt1"/>
                </a:solidFill>
              </a:defRPr>
            </a:lvl5pPr>
            <a:lvl6pPr lvl="5" algn="ctr">
              <a:spcBef>
                <a:spcPts val="0"/>
              </a:spcBef>
              <a:spcAft>
                <a:spcPts val="0"/>
              </a:spcAft>
              <a:buClr>
                <a:schemeClr val="lt1"/>
              </a:buClr>
              <a:buSzPts val="4800"/>
              <a:buChar char="■"/>
              <a:defRPr sz="4800">
                <a:solidFill>
                  <a:schemeClr val="lt1"/>
                </a:solidFill>
              </a:defRPr>
            </a:lvl6pPr>
            <a:lvl7pPr lvl="6" algn="ctr">
              <a:spcBef>
                <a:spcPts val="0"/>
              </a:spcBef>
              <a:spcAft>
                <a:spcPts val="0"/>
              </a:spcAft>
              <a:buClr>
                <a:schemeClr val="lt1"/>
              </a:buClr>
              <a:buSzPts val="4800"/>
              <a:buChar char="●"/>
              <a:defRPr sz="4800">
                <a:solidFill>
                  <a:schemeClr val="lt1"/>
                </a:solidFill>
              </a:defRPr>
            </a:lvl7pPr>
            <a:lvl8pPr lvl="7" algn="ctr">
              <a:spcBef>
                <a:spcPts val="0"/>
              </a:spcBef>
              <a:spcAft>
                <a:spcPts val="0"/>
              </a:spcAft>
              <a:buClr>
                <a:schemeClr val="lt1"/>
              </a:buClr>
              <a:buSzPts val="4800"/>
              <a:buChar char="○"/>
              <a:defRPr sz="4800">
                <a:solidFill>
                  <a:schemeClr val="lt1"/>
                </a:solidFill>
              </a:defRPr>
            </a:lvl8pPr>
            <a:lvl9pPr lvl="8" algn="ctr">
              <a:spcBef>
                <a:spcPts val="0"/>
              </a:spcBef>
              <a:spcAft>
                <a:spcPts val="0"/>
              </a:spcAft>
              <a:buClr>
                <a:schemeClr val="lt1"/>
              </a:buClr>
              <a:buSzPts val="4800"/>
              <a:buChar char="■"/>
              <a:defRPr sz="4800">
                <a:solidFill>
                  <a:schemeClr val="lt1"/>
                </a:solidFill>
              </a:defRPr>
            </a:lvl9pPr>
          </a:lstStyle>
          <a:p/>
        </p:txBody>
      </p:sp>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9" name="Google Shape;19;p3"/>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20" name="Google Shape;20;p3"/>
          <p:cNvSpPr txBox="1"/>
          <p:nvPr/>
        </p:nvSpPr>
        <p:spPr>
          <a:xfrm>
            <a:off x="450125" y="4287775"/>
            <a:ext cx="83481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Author</a:t>
            </a:r>
            <a:endParaRPr/>
          </a:p>
        </p:txBody>
      </p:sp>
      <p:sp>
        <p:nvSpPr>
          <p:cNvPr id="21" name="Google Shape;21;p3"/>
          <p:cNvSpPr txBox="1"/>
          <p:nvPr/>
        </p:nvSpPr>
        <p:spPr>
          <a:xfrm>
            <a:off x="450125" y="4663800"/>
            <a:ext cx="132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Student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dvantages Disadvantages">
  <p:cSld name="CAPTION_ONLY">
    <p:spTree>
      <p:nvGrpSpPr>
        <p:cNvPr id="129" name="Shape 129"/>
        <p:cNvGrpSpPr/>
        <p:nvPr/>
      </p:nvGrpSpPr>
      <p:grpSpPr>
        <a:xfrm>
          <a:off x="0" y="0"/>
          <a:ext cx="0" cy="0"/>
          <a:chOff x="0" y="0"/>
          <a:chExt cx="0" cy="0"/>
        </a:xfrm>
      </p:grpSpPr>
      <p:sp>
        <p:nvSpPr>
          <p:cNvPr id="130" name="Google Shape;130;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22"/>
          <p:cNvSpPr txBox="1"/>
          <p:nvPr/>
        </p:nvSpPr>
        <p:spPr>
          <a:xfrm>
            <a:off x="4922662" y="1012956"/>
            <a:ext cx="39849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4740075" y="226350"/>
            <a:ext cx="41955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46524"/>
                </a:solidFill>
              </a:rPr>
              <a:t>Disadvantages</a:t>
            </a:r>
            <a:endParaRPr b="1" sz="3000">
              <a:solidFill>
                <a:srgbClr val="F46524"/>
              </a:solidFill>
            </a:endParaRPr>
          </a:p>
        </p:txBody>
      </p:sp>
      <p:sp>
        <p:nvSpPr>
          <p:cNvPr id="133" name="Google Shape;133;p22"/>
          <p:cNvSpPr txBox="1"/>
          <p:nvPr/>
        </p:nvSpPr>
        <p:spPr>
          <a:xfrm>
            <a:off x="356400" y="918300"/>
            <a:ext cx="3797700" cy="3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271175" y="226350"/>
            <a:ext cx="37977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46524"/>
                </a:solidFill>
              </a:rPr>
              <a:t>Advantages</a:t>
            </a:r>
            <a:endParaRPr b="1" sz="3000">
              <a:solidFill>
                <a:srgbClr val="F46524"/>
              </a:solidFill>
            </a:endParaRPr>
          </a:p>
        </p:txBody>
      </p:sp>
      <p:cxnSp>
        <p:nvCxnSpPr>
          <p:cNvPr id="135" name="Google Shape;135;p22"/>
          <p:cNvCxnSpPr/>
          <p:nvPr/>
        </p:nvCxnSpPr>
        <p:spPr>
          <a:xfrm>
            <a:off x="4538375" y="90775"/>
            <a:ext cx="0" cy="5012400"/>
          </a:xfrm>
          <a:prstGeom prst="straightConnector1">
            <a:avLst/>
          </a:prstGeom>
          <a:noFill/>
          <a:ln cap="flat" cmpd="sng" w="9525">
            <a:solidFill>
              <a:srgbClr val="000000"/>
            </a:solidFill>
            <a:prstDash val="solid"/>
            <a:round/>
            <a:headEnd len="med" w="med" type="none"/>
            <a:tailEnd len="med" w="med" type="none"/>
          </a:ln>
        </p:spPr>
      </p:cxnSp>
      <p:sp>
        <p:nvSpPr>
          <p:cNvPr id="136" name="Google Shape;136;p22"/>
          <p:cNvSpPr txBox="1"/>
          <p:nvPr/>
        </p:nvSpPr>
        <p:spPr>
          <a:xfrm>
            <a:off x="201700" y="4871200"/>
            <a:ext cx="4195500" cy="19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Student: </a:t>
            </a:r>
            <a:endParaRPr>
              <a:solidFill>
                <a:srgbClr val="B7B7B7"/>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istic">
  <p:cSld name="BIG_NUMBER">
    <p:spTree>
      <p:nvGrpSpPr>
        <p:cNvPr id="137" name="Shape 137"/>
        <p:cNvGrpSpPr/>
        <p:nvPr/>
      </p:nvGrpSpPr>
      <p:grpSpPr>
        <a:xfrm>
          <a:off x="0" y="0"/>
          <a:ext cx="0" cy="0"/>
          <a:chOff x="0" y="0"/>
          <a:chExt cx="0" cy="0"/>
        </a:xfrm>
      </p:grpSpPr>
      <p:cxnSp>
        <p:nvCxnSpPr>
          <p:cNvPr id="138" name="Google Shape;138;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39" name="Google Shape;139;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40" name="Google Shape;140;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9pPr>
          </a:lstStyle>
          <a:p>
            <a:r>
              <a:t>xx%</a:t>
            </a:r>
          </a:p>
        </p:txBody>
      </p:sp>
      <p:sp>
        <p:nvSpPr>
          <p:cNvPr id="141" name="Google Shape;141;p23"/>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42" name="Google Shape;142;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or Table of Contents" type="blank">
  <p:cSld name="BLANK">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45" name="Google Shape;145;p24"/>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46" name="Google Shape;146;p24"/>
          <p:cNvGrpSpPr/>
          <p:nvPr/>
        </p:nvGrpSpPr>
        <p:grpSpPr>
          <a:xfrm>
            <a:off x="912820" y="1838815"/>
            <a:ext cx="198900" cy="593656"/>
            <a:chOff x="777447" y="1610215"/>
            <a:chExt cx="198900" cy="593656"/>
          </a:xfrm>
        </p:grpSpPr>
        <p:cxnSp>
          <p:nvCxnSpPr>
            <p:cNvPr id="147" name="Google Shape;147;p24"/>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4"/>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0" name="Google Shape;150;p24"/>
          <p:cNvGrpSpPr/>
          <p:nvPr/>
        </p:nvGrpSpPr>
        <p:grpSpPr>
          <a:xfrm>
            <a:off x="2266282" y="3167558"/>
            <a:ext cx="198900" cy="593656"/>
            <a:chOff x="2223534" y="2938958"/>
            <a:chExt cx="198900" cy="593656"/>
          </a:xfrm>
        </p:grpSpPr>
        <p:cxnSp>
          <p:nvCxnSpPr>
            <p:cNvPr id="151" name="Google Shape;151;p24"/>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4"/>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4"/>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4" name="Google Shape;154;p24"/>
          <p:cNvGrpSpPr/>
          <p:nvPr/>
        </p:nvGrpSpPr>
        <p:grpSpPr>
          <a:xfrm>
            <a:off x="4058732" y="1838815"/>
            <a:ext cx="198900" cy="593656"/>
            <a:chOff x="3918084" y="1610215"/>
            <a:chExt cx="198900" cy="593656"/>
          </a:xfrm>
        </p:grpSpPr>
        <p:cxnSp>
          <p:nvCxnSpPr>
            <p:cNvPr id="155" name="Google Shape;155;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8" name="Google Shape;158;p24"/>
          <p:cNvGrpSpPr/>
          <p:nvPr/>
        </p:nvGrpSpPr>
        <p:grpSpPr>
          <a:xfrm>
            <a:off x="5973070" y="3167558"/>
            <a:ext cx="198900" cy="593656"/>
            <a:chOff x="5958946" y="2938958"/>
            <a:chExt cx="198900" cy="593656"/>
          </a:xfrm>
        </p:grpSpPr>
        <p:cxnSp>
          <p:nvCxnSpPr>
            <p:cNvPr id="159" name="Google Shape;159;p24"/>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4"/>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4"/>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62" name="Google Shape;162;p24"/>
          <p:cNvGrpSpPr/>
          <p:nvPr/>
        </p:nvGrpSpPr>
        <p:grpSpPr>
          <a:xfrm>
            <a:off x="7669807" y="1838815"/>
            <a:ext cx="198900" cy="593656"/>
            <a:chOff x="3918084" y="1610215"/>
            <a:chExt cx="198900" cy="593656"/>
          </a:xfrm>
        </p:grpSpPr>
        <p:cxnSp>
          <p:nvCxnSpPr>
            <p:cNvPr id="163" name="Google Shape;163;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4"/>
          <p:cNvSpPr txBox="1"/>
          <p:nvPr>
            <p:ph type="title"/>
          </p:nvPr>
        </p:nvSpPr>
        <p:spPr>
          <a:xfrm>
            <a:off x="4187275" y="0"/>
            <a:ext cx="4956600" cy="593700"/>
          </a:xfrm>
          <a:prstGeom prst="rect">
            <a:avLst/>
          </a:prstGeom>
          <a:solidFill>
            <a:srgbClr val="F46524"/>
          </a:solidFill>
          <a:ln>
            <a:noFill/>
          </a:ln>
        </p:spPr>
        <p:txBody>
          <a:bodyPr anchorCtr="0" anchor="ctr" bIns="91425" lIns="91425" spcFirstLastPara="1" rIns="91425" wrap="square" tIns="91425">
            <a:noAutofit/>
          </a:bodyPr>
          <a:lstStyle>
            <a:lvl1pPr lvl="0">
              <a:spcBef>
                <a:spcPts val="0"/>
              </a:spcBef>
              <a:spcAft>
                <a:spcPts val="0"/>
              </a:spcAft>
              <a:buNone/>
              <a:defRPr b="1" sz="3600">
                <a:solidFill>
                  <a:srgbClr val="FFFFFF"/>
                </a:solidFill>
                <a:latin typeface="Lato"/>
                <a:ea typeface="Lato"/>
                <a:cs typeface="Lato"/>
                <a:sym typeface="La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00000"/>
        </a:solidFill>
      </p:bgPr>
    </p:bg>
    <p:spTree>
      <p:nvGrpSpPr>
        <p:cNvPr id="22" name="Shape 22"/>
        <p:cNvGrpSpPr/>
        <p:nvPr/>
      </p:nvGrpSpPr>
      <p:grpSpPr>
        <a:xfrm>
          <a:off x="0" y="0"/>
          <a:ext cx="0" cy="0"/>
          <a:chOff x="0" y="0"/>
          <a:chExt cx="0" cy="0"/>
        </a:xfrm>
      </p:grpSpPr>
      <p:sp>
        <p:nvSpPr>
          <p:cNvPr id="23" name="Google Shape;23;p4"/>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Movie</a:t>
            </a:r>
            <a:endParaRPr sz="6000">
              <a:solidFill>
                <a:srgbClr val="FFFFFF"/>
              </a:solidFill>
            </a:endParaRPr>
          </a:p>
        </p:txBody>
      </p:sp>
      <p:sp>
        <p:nvSpPr>
          <p:cNvPr id="24" name="Google Shape;24;p4"/>
          <p:cNvSpPr txBox="1"/>
          <p:nvPr/>
        </p:nvSpPr>
        <p:spPr>
          <a:xfrm>
            <a:off x="2556400" y="-39925"/>
            <a:ext cx="12783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Student</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pular Opinion"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15050"/>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244400" y="984633"/>
            <a:ext cx="2034300" cy="2188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FFFFFF"/>
              </a:buClr>
              <a:buSzPts val="3600"/>
              <a:buChar char="●"/>
              <a:defRPr sz="3600">
                <a:solidFill>
                  <a:srgbClr val="FFFFFF"/>
                </a:solidFill>
              </a:defRPr>
            </a:lvl1pPr>
            <a:lvl2pPr lvl="1" rtl="0" algn="ctr">
              <a:spcBef>
                <a:spcPts val="0"/>
              </a:spcBef>
              <a:spcAft>
                <a:spcPts val="0"/>
              </a:spcAft>
              <a:buClr>
                <a:schemeClr val="dk1"/>
              </a:buClr>
              <a:buSzPts val="3600"/>
              <a:buChar char="○"/>
              <a:defRPr sz="3600">
                <a:solidFill>
                  <a:schemeClr val="dk1"/>
                </a:solidFill>
              </a:defRPr>
            </a:lvl2pPr>
            <a:lvl3pPr lvl="2" rtl="0" algn="ctr">
              <a:spcBef>
                <a:spcPts val="0"/>
              </a:spcBef>
              <a:spcAft>
                <a:spcPts val="0"/>
              </a:spcAft>
              <a:buClr>
                <a:schemeClr val="dk1"/>
              </a:buClr>
              <a:buSzPts val="3600"/>
              <a:buChar char="■"/>
              <a:defRPr sz="3600">
                <a:solidFill>
                  <a:schemeClr val="dk1"/>
                </a:solidFill>
              </a:defRPr>
            </a:lvl3pPr>
            <a:lvl4pPr lvl="3" rtl="0" algn="ctr">
              <a:spcBef>
                <a:spcPts val="0"/>
              </a:spcBef>
              <a:spcAft>
                <a:spcPts val="0"/>
              </a:spcAft>
              <a:buClr>
                <a:schemeClr val="dk1"/>
              </a:buClr>
              <a:buSzPts val="3600"/>
              <a:buChar char="●"/>
              <a:defRPr sz="3600">
                <a:solidFill>
                  <a:schemeClr val="dk1"/>
                </a:solidFill>
              </a:defRPr>
            </a:lvl4pPr>
            <a:lvl5pPr lvl="4" rtl="0" algn="ctr">
              <a:spcBef>
                <a:spcPts val="0"/>
              </a:spcBef>
              <a:spcAft>
                <a:spcPts val="0"/>
              </a:spcAft>
              <a:buClr>
                <a:schemeClr val="dk1"/>
              </a:buClr>
              <a:buSzPts val="3600"/>
              <a:buChar char="○"/>
              <a:defRPr sz="3600">
                <a:solidFill>
                  <a:schemeClr val="dk1"/>
                </a:solidFill>
              </a:defRPr>
            </a:lvl5pPr>
            <a:lvl6pPr lvl="5" rtl="0" algn="ctr">
              <a:spcBef>
                <a:spcPts val="0"/>
              </a:spcBef>
              <a:spcAft>
                <a:spcPts val="0"/>
              </a:spcAft>
              <a:buClr>
                <a:schemeClr val="dk1"/>
              </a:buClr>
              <a:buSzPts val="3600"/>
              <a:buChar char="■"/>
              <a:defRPr sz="3600">
                <a:solidFill>
                  <a:schemeClr val="dk1"/>
                </a:solidFill>
              </a:defRPr>
            </a:lvl6pPr>
            <a:lvl7pPr lvl="6" rtl="0" algn="ctr">
              <a:spcBef>
                <a:spcPts val="0"/>
              </a:spcBef>
              <a:spcAft>
                <a:spcPts val="0"/>
              </a:spcAft>
              <a:buClr>
                <a:schemeClr val="dk1"/>
              </a:buClr>
              <a:buSzPts val="3600"/>
              <a:buChar char="●"/>
              <a:defRPr sz="3600">
                <a:solidFill>
                  <a:schemeClr val="dk1"/>
                </a:solidFill>
              </a:defRPr>
            </a:lvl7pPr>
            <a:lvl8pPr lvl="7" rtl="0" algn="ctr">
              <a:spcBef>
                <a:spcPts val="0"/>
              </a:spcBef>
              <a:spcAft>
                <a:spcPts val="0"/>
              </a:spcAft>
              <a:buClr>
                <a:schemeClr val="dk1"/>
              </a:buClr>
              <a:buSzPts val="3600"/>
              <a:buChar char="○"/>
              <a:defRPr sz="3600">
                <a:solidFill>
                  <a:schemeClr val="dk1"/>
                </a:solidFill>
              </a:defRPr>
            </a:lvl8pPr>
            <a:lvl9pPr lvl="8" rtl="0" algn="ctr">
              <a:spcBef>
                <a:spcPts val="0"/>
              </a:spcBef>
              <a:spcAft>
                <a:spcPts val="0"/>
              </a:spcAft>
              <a:buClr>
                <a:schemeClr val="dk1"/>
              </a:buClr>
              <a:buSzPts val="3600"/>
              <a:buChar char="■"/>
              <a:defRPr sz="3600">
                <a:solidFill>
                  <a:schemeClr val="dk1"/>
                </a:solidFill>
              </a:defRPr>
            </a:lvl9pPr>
          </a:lstStyle>
          <a:p/>
        </p:txBody>
      </p:sp>
      <p:sp>
        <p:nvSpPr>
          <p:cNvPr id="28" name="Google Shape;28;p5"/>
          <p:cNvSpPr txBox="1"/>
          <p:nvPr>
            <p:ph idx="1" type="subTitle"/>
          </p:nvPr>
        </p:nvSpPr>
        <p:spPr>
          <a:xfrm>
            <a:off x="244375" y="3192525"/>
            <a:ext cx="2034300" cy="1345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5"/>
          <p:cNvSpPr txBox="1"/>
          <p:nvPr>
            <p:ph idx="2" type="body"/>
          </p:nvPr>
        </p:nvSpPr>
        <p:spPr>
          <a:xfrm>
            <a:off x="2726475" y="273525"/>
            <a:ext cx="6263100" cy="4264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30" name="Google Shape;30;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5"/>
          <p:cNvSpPr txBox="1"/>
          <p:nvPr/>
        </p:nvSpPr>
        <p:spPr>
          <a:xfrm>
            <a:off x="2610725" y="4776200"/>
            <a:ext cx="55035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32" name="Shape 32"/>
        <p:cNvGrpSpPr/>
        <p:nvPr/>
      </p:nvGrpSpPr>
      <p:grpSpPr>
        <a:xfrm>
          <a:off x="0" y="0"/>
          <a:ext cx="0" cy="0"/>
          <a:chOff x="0" y="0"/>
          <a:chExt cx="0" cy="0"/>
        </a:xfrm>
      </p:grpSpPr>
      <p:sp>
        <p:nvSpPr>
          <p:cNvPr id="33" name="Google Shape;33;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6"/>
          <p:cNvSpPr txBox="1"/>
          <p:nvPr/>
        </p:nvSpPr>
        <p:spPr>
          <a:xfrm>
            <a:off x="-12850" y="0"/>
            <a:ext cx="46299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InfoGraphic</a:t>
            </a:r>
            <a:endParaRPr sz="6000">
              <a:solidFill>
                <a:srgbClr val="FFFFFF"/>
              </a:solidFill>
            </a:endParaRPr>
          </a:p>
        </p:txBody>
      </p:sp>
      <p:sp>
        <p:nvSpPr>
          <p:cNvPr id="35" name="Google Shape;35;p6"/>
          <p:cNvSpPr txBox="1"/>
          <p:nvPr/>
        </p:nvSpPr>
        <p:spPr>
          <a:xfrm>
            <a:off x="4784200" y="141475"/>
            <a:ext cx="167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
        <p:nvSpPr>
          <p:cNvPr id="36" name="Google Shape;36;p6"/>
          <p:cNvSpPr txBox="1"/>
          <p:nvPr/>
        </p:nvSpPr>
        <p:spPr>
          <a:xfrm>
            <a:off x="128600" y="990275"/>
            <a:ext cx="172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Source</a:t>
            </a:r>
            <a:endParaRPr>
              <a:solidFill>
                <a:srgbClr val="99999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cxnSp>
        <p:nvCxnSpPr>
          <p:cNvPr id="38" name="Google Shape;38;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40" name="Google Shape;40;p7"/>
          <p:cNvSpPr txBox="1"/>
          <p:nvPr>
            <p:ph idx="1" type="body"/>
          </p:nvPr>
        </p:nvSpPr>
        <p:spPr>
          <a:xfrm>
            <a:off x="319500" y="1846804"/>
            <a:ext cx="2808000" cy="28062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2" name="Shape 42"/>
        <p:cNvGrpSpPr/>
        <p:nvPr/>
      </p:nvGrpSpPr>
      <p:grpSpPr>
        <a:xfrm>
          <a:off x="0" y="0"/>
          <a:ext cx="0" cy="0"/>
          <a:chOff x="0" y="0"/>
          <a:chExt cx="0" cy="0"/>
        </a:xfrm>
      </p:grpSpPr>
      <p:cxnSp>
        <p:nvCxnSpPr>
          <p:cNvPr id="43" name="Google Shape;43;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8"/>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45" name="Google Shape;45;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l Study">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6674725" y="125"/>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FFFFFF"/>
              </a:buClr>
              <a:buSzPts val="3600"/>
              <a:buChar char="●"/>
              <a:defRPr sz="3600">
                <a:solidFill>
                  <a:srgbClr val="FFFFFF"/>
                </a:solidFill>
              </a:defRPr>
            </a:lvl1pPr>
            <a:lvl2pPr lvl="1" algn="ctr">
              <a:spcBef>
                <a:spcPts val="0"/>
              </a:spcBef>
              <a:spcAft>
                <a:spcPts val="0"/>
              </a:spcAft>
              <a:buClr>
                <a:schemeClr val="dk1"/>
              </a:buClr>
              <a:buSzPts val="3600"/>
              <a:buChar char="○"/>
              <a:defRPr sz="3600">
                <a:solidFill>
                  <a:schemeClr val="dk1"/>
                </a:solidFill>
              </a:defRPr>
            </a:lvl2pPr>
            <a:lvl3pPr lvl="2" algn="ctr">
              <a:spcBef>
                <a:spcPts val="0"/>
              </a:spcBef>
              <a:spcAft>
                <a:spcPts val="0"/>
              </a:spcAft>
              <a:buClr>
                <a:schemeClr val="dk1"/>
              </a:buClr>
              <a:buSzPts val="3600"/>
              <a:buChar char="■"/>
              <a:defRPr sz="3600">
                <a:solidFill>
                  <a:schemeClr val="dk1"/>
                </a:solidFill>
              </a:defRPr>
            </a:lvl3pPr>
            <a:lvl4pPr lvl="3" algn="ctr">
              <a:spcBef>
                <a:spcPts val="0"/>
              </a:spcBef>
              <a:spcAft>
                <a:spcPts val="0"/>
              </a:spcAft>
              <a:buClr>
                <a:schemeClr val="dk1"/>
              </a:buClr>
              <a:buSzPts val="3600"/>
              <a:buChar char="●"/>
              <a:defRPr sz="3600">
                <a:solidFill>
                  <a:schemeClr val="dk1"/>
                </a:solidFill>
              </a:defRPr>
            </a:lvl4pPr>
            <a:lvl5pPr lvl="4" algn="ctr">
              <a:spcBef>
                <a:spcPts val="0"/>
              </a:spcBef>
              <a:spcAft>
                <a:spcPts val="0"/>
              </a:spcAft>
              <a:buClr>
                <a:schemeClr val="dk1"/>
              </a:buClr>
              <a:buSzPts val="3600"/>
              <a:buChar char="○"/>
              <a:defRPr sz="3600">
                <a:solidFill>
                  <a:schemeClr val="dk1"/>
                </a:solidFill>
              </a:defRPr>
            </a:lvl5pPr>
            <a:lvl6pPr lvl="5" algn="ctr">
              <a:spcBef>
                <a:spcPts val="0"/>
              </a:spcBef>
              <a:spcAft>
                <a:spcPts val="0"/>
              </a:spcAft>
              <a:buClr>
                <a:schemeClr val="dk1"/>
              </a:buClr>
              <a:buSzPts val="3600"/>
              <a:buChar char="■"/>
              <a:defRPr sz="3600">
                <a:solidFill>
                  <a:schemeClr val="dk1"/>
                </a:solidFill>
              </a:defRPr>
            </a:lvl6pPr>
            <a:lvl7pPr lvl="6" algn="ctr">
              <a:spcBef>
                <a:spcPts val="0"/>
              </a:spcBef>
              <a:spcAft>
                <a:spcPts val="0"/>
              </a:spcAft>
              <a:buClr>
                <a:schemeClr val="dk1"/>
              </a:buClr>
              <a:buSzPts val="3600"/>
              <a:buChar char="●"/>
              <a:defRPr sz="3600">
                <a:solidFill>
                  <a:schemeClr val="dk1"/>
                </a:solidFill>
              </a:defRPr>
            </a:lvl7pPr>
            <a:lvl8pPr lvl="7" algn="ctr">
              <a:spcBef>
                <a:spcPts val="0"/>
              </a:spcBef>
              <a:spcAft>
                <a:spcPts val="0"/>
              </a:spcAft>
              <a:buClr>
                <a:schemeClr val="dk1"/>
              </a:buClr>
              <a:buSzPts val="3600"/>
              <a:buChar char="○"/>
              <a:defRPr sz="3600">
                <a:solidFill>
                  <a:schemeClr val="dk1"/>
                </a:solidFill>
              </a:defRPr>
            </a:lvl8pPr>
            <a:lvl9pPr lvl="8" algn="ctr">
              <a:spcBef>
                <a:spcPts val="0"/>
              </a:spcBef>
              <a:spcAft>
                <a:spcPts val="0"/>
              </a:spcAft>
              <a:buClr>
                <a:schemeClr val="dk1"/>
              </a:buClr>
              <a:buSzPts val="3600"/>
              <a:buChar char="■"/>
              <a:defRPr sz="3600">
                <a:solidFill>
                  <a:schemeClr val="dk1"/>
                </a:solidFill>
              </a:defRPr>
            </a:lvl9pPr>
          </a:lstStyle>
          <a:p/>
        </p:txBody>
      </p:sp>
      <p:sp>
        <p:nvSpPr>
          <p:cNvPr id="49" name="Google Shape;49;p9"/>
          <p:cNvSpPr txBox="1"/>
          <p:nvPr>
            <p:ph idx="1" type="subTitle"/>
          </p:nvPr>
        </p:nvSpPr>
        <p:spPr>
          <a:xfrm>
            <a:off x="6919100" y="3253800"/>
            <a:ext cx="2034300" cy="13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296750" y="298150"/>
            <a:ext cx="3837000" cy="4264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51" name="Google Shape;51;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9"/>
          <p:cNvSpPr txBox="1"/>
          <p:nvPr/>
        </p:nvSpPr>
        <p:spPr>
          <a:xfrm>
            <a:off x="5284800" y="4776200"/>
            <a:ext cx="28293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cxnSp>
        <p:nvCxnSpPr>
          <p:cNvPr id="54" name="Google Shape;54;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5" name="Google Shape;55;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6" name="Google Shape;56;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7" name="Google Shape;5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www.digitaltrends.com/gaming/pokemon-go-driving-update/" TargetMode="External"/><Relationship Id="rId4" Type="http://schemas.openxmlformats.org/officeDocument/2006/relationships/hyperlink" Target="http://www.sandiegouniontribune.com/news/sd-me-pokemon-study-20160915-story.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www.npr.org/sections/health-shots/2016/09/16/494124888/yes-people-really-are-driving-while-playing-pokemon-go?ft=nprml&amp;f=1001" TargetMode="External"/><Relationship Id="rId4" Type="http://schemas.openxmlformats.org/officeDocument/2006/relationships/hyperlink" Target="http://variety.com/2016/digital/games/pokemon-go-usage-decline-1201896904/" TargetMode="External"/><Relationship Id="rId5" Type="http://schemas.openxmlformats.org/officeDocument/2006/relationships/hyperlink" Target="http://www.digitaltrends.com/gaming/pokemon-go-driving-update/" TargetMode="External"/><Relationship Id="rId6" Type="http://schemas.openxmlformats.org/officeDocument/2006/relationships/hyperlink" Target="https://www.oregonlaws.org/ors/811.507" TargetMode="External"/><Relationship Id="rId7" Type="http://schemas.openxmlformats.org/officeDocument/2006/relationships/hyperlink" Target="http://www.sandiegouniontribune.com/news/sd-me-pokemon-study-20160915-story.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hyperlink" Target="https://www.youtube.com/watch?v=8bIys6JoEDw" TargetMode="External"/><Relationship Id="rId4" Type="http://schemas.openxmlformats.org/officeDocument/2006/relationships/hyperlink" Target="https://www.youtube.com/watch?v=-a739VjqdS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oregonstate.instructure.com/" TargetMode="External"/><Relationship Id="rId4" Type="http://schemas.openxmlformats.org/officeDocument/2006/relationships/hyperlink" Target="#" TargetMode="External"/><Relationship Id="rId5" Type="http://schemas.openxmlformats.org/officeDocument/2006/relationships/hyperlink" Target="http://people.oregonstate.edu/~vanlondp/cs391/writing.php" TargetMode="External"/><Relationship Id="rId6" Type="http://schemas.openxmlformats.org/officeDocument/2006/relationships/hyperlink" Target="http://people.oregonstate.edu/~vanlondp/cs391/writing.php#med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http://www.npr.org/sections/health-shots/2016/09/16/494124888/yes-people-really-are-driving-while-playing-pokemon-go?ft=nprml&amp;f=1001" TargetMode="External"/><Relationship Id="rId4" Type="http://schemas.openxmlformats.org/officeDocument/2006/relationships/hyperlink" Target="http://www.digitaltrends.com/gaming/pokemon-go-driving-upda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variety.com/2016/digital/games/pokemon-go-usage-decline-12018969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pmcvariety.files.wordpress.com/2016/10/survey-monkey-pokemon-go.png?w=670" TargetMode="External"/><Relationship Id="rId4" Type="http://schemas.openxmlformats.org/officeDocument/2006/relationships/hyperlink" Target="http://variety.com/2016/digital/games/pokemon-go-usage-decline-1201896904/"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s://www.oregonlaws.org/ors/811.50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s://www.youtube.com/watch?v=-a739VjqdS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s://www.youtube.com/watch?v=8bIys6JoED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ctrTitle"/>
          </p:nvPr>
        </p:nvSpPr>
        <p:spPr>
          <a:xfrm>
            <a:off x="2371725" y="630225"/>
            <a:ext cx="6331500" cy="33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Applying an Ethical Framework to this current issue:</a:t>
            </a:r>
            <a:br>
              <a:rPr lang="en" sz="4400"/>
            </a:br>
            <a:r>
              <a:rPr lang="en" sz="4400"/>
              <a:t>Yes, People are playing Pokemon Go while driving</a:t>
            </a:r>
            <a:endParaRPr sz="4400">
              <a:latin typeface="Lato"/>
              <a:ea typeface="Lato"/>
              <a:cs typeface="Lato"/>
              <a:sym typeface="Lato"/>
            </a:endParaRPr>
          </a:p>
        </p:txBody>
      </p:sp>
      <p:sp>
        <p:nvSpPr>
          <p:cNvPr id="171" name="Google Shape;171;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Nicholas Skinner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41" name="Google Shape;241;p34"/>
          <p:cNvSpPr txBox="1"/>
          <p:nvPr>
            <p:ph type="title"/>
          </p:nvPr>
        </p:nvSpPr>
        <p:spPr>
          <a:xfrm>
            <a:off x="2607625" y="0"/>
            <a:ext cx="65364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Framework Comparison</a:t>
            </a:r>
            <a:endParaRPr/>
          </a:p>
        </p:txBody>
      </p:sp>
      <p:sp>
        <p:nvSpPr>
          <p:cNvPr id="242" name="Google Shape;242;p34"/>
          <p:cNvSpPr txBox="1"/>
          <p:nvPr>
            <p:ph idx="1" type="body"/>
          </p:nvPr>
        </p:nvSpPr>
        <p:spPr>
          <a:xfrm>
            <a:off x="47550" y="7719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Utilitarianism seems to require that we make some form of restriction to prevent others from doing unethical things, in this specific case, it would require restriction brought through the game’s development to prevent people from doing dangerous things while playing. Unfortunately, this will cause collateral damage for those that wish to play the game while legitimately being a passenger. I believe that I favor this situation, as it seems like it is the more realistic approach to solving the problem.</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Kantianism seems to require that you treat the situation how you expect others to treat it, and assume that all others are following this code of honor, while this seems solid, as far as I understand it lands in the realm of wishful thinking, as individuals will believe that they are ‘above’ the mutual ‘rule’ and will intentionally disobey it.</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48" name="Google Shape;248;p35"/>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a:t>
            </a:r>
            <a:endParaRPr/>
          </a:p>
        </p:txBody>
      </p:sp>
      <p:sp>
        <p:nvSpPr>
          <p:cNvPr id="249" name="Google Shape;249;p35"/>
          <p:cNvSpPr txBox="1"/>
          <p:nvPr>
            <p:ph idx="1" type="body"/>
          </p:nvPr>
        </p:nvSpPr>
        <p:spPr>
          <a:xfrm>
            <a:off x="47550" y="7719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Niantic, the developers of Pokemon GO continue to apply updates to the game to discourage driving and playing, some previous updates include:</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Removing the ability to use Poke Stops above certain speeds, as well as preventing pokemon from appearing altogether as shared in Travis Mogg’s ‘</a:t>
            </a:r>
            <a:r>
              <a:rPr lang="en" u="sng">
                <a:solidFill>
                  <a:schemeClr val="hlink"/>
                </a:solidFill>
                <a:hlinkClick r:id="rId3"/>
              </a:rPr>
              <a:t>Pokémon Go’ just became even harder to play while driving</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Both of these updates are attempting to inhibit player’s ability to play while driving, though these rules are indirectly affecting those who are legitimate passengers in cars, trains, and other vehicles. If enough changes are made where it is no longer feasible for a driver to justify playing, it may discourage many from playing, but save many lives. Giving us the result that we want, many benefitting from the small loss of the few.</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Dr John Ayers, who was behind the research behind the report of 113,000 potentially unsafe traffic situations caused by Pokemon GO, holds some hopes as stated in Gary Warth’s article ‘</a:t>
            </a:r>
            <a:r>
              <a:rPr lang="en" u="sng">
                <a:solidFill>
                  <a:schemeClr val="hlink"/>
                </a:solidFill>
                <a:hlinkClick r:id="rId4"/>
              </a:rPr>
              <a:t>Researchers Warn of Pokemon GO Danger</a:t>
            </a:r>
            <a:r>
              <a:rPr lang="en">
                <a:solidFill>
                  <a:srgbClr val="000000"/>
                </a:solidFill>
              </a:rPr>
              <a:t>’ that policy makers should be enacting some legislation in an attempt to reduce future games’ potential to lead to distracted driving. John’s assistant Linda Hill wanted to Remind us all “this isn't just about Pokemon GO, It’s the whole attitude of people out there driving and doing things that are just common-sense dangerous.”. Pokemon GO had a revolutionary idea behind how to play games on the phone, but its implementation has been met with real world dangers and obstacles that will need to be explored for future design strategy, and future legislation.</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5773050" y="0"/>
            <a:ext cx="3370800" cy="77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FF"/>
                </a:solidFill>
              </a:rPr>
              <a:t>Bibliography</a:t>
            </a:r>
            <a:endParaRPr b="1" sz="3000">
              <a:solidFill>
                <a:srgbClr val="FFFFFF"/>
              </a:solidFill>
            </a:endParaRPr>
          </a:p>
        </p:txBody>
      </p:sp>
      <p:sp>
        <p:nvSpPr>
          <p:cNvPr id="255" name="Google Shape;255;p36"/>
          <p:cNvSpPr txBox="1"/>
          <p:nvPr>
            <p:ph idx="1" type="body"/>
          </p:nvPr>
        </p:nvSpPr>
        <p:spPr>
          <a:xfrm>
            <a:off x="0" y="857250"/>
            <a:ext cx="9046800" cy="42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highlight>
                  <a:srgbClr val="F1F4F5"/>
                </a:highlight>
              </a:rPr>
              <a:t>CHEN, ANGUS. "Yes, People Really Are Driving While Playing Pokemon Go." </a:t>
            </a:r>
            <a:r>
              <a:rPr i="1" lang="en">
                <a:solidFill>
                  <a:schemeClr val="dk2"/>
                </a:solidFill>
                <a:highlight>
                  <a:srgbClr val="F1F4F5"/>
                </a:highlight>
              </a:rPr>
              <a:t>NPR</a:t>
            </a:r>
            <a:r>
              <a:rPr lang="en">
                <a:solidFill>
                  <a:schemeClr val="dk2"/>
                </a:solidFill>
                <a:highlight>
                  <a:srgbClr val="F1F4F5"/>
                </a:highlight>
              </a:rPr>
              <a:t>. NPR, 16 Sept. 2016. Web. 22 Jan. 2017. </a:t>
            </a:r>
            <a:r>
              <a:rPr lang="en" u="sng">
                <a:solidFill>
                  <a:schemeClr val="hlink"/>
                </a:solidFill>
                <a:highlight>
                  <a:srgbClr val="F1F4F5"/>
                </a:highlight>
                <a:hlinkClick r:id="rId3"/>
              </a:rPr>
              <a:t>http://www.npr.org/sections/health-shots/2016/09/16/494124888/yes-people-really-are-driving-while-playing-pokemon-go?ft=nprml&amp;f=1001</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a:p>
            <a:pPr indent="0" lvl="0" marL="0" rtl="0" algn="l">
              <a:spcBef>
                <a:spcPts val="0"/>
              </a:spcBef>
              <a:spcAft>
                <a:spcPts val="0"/>
              </a:spcAft>
              <a:buNone/>
            </a:pPr>
            <a:r>
              <a:rPr lang="en">
                <a:solidFill>
                  <a:schemeClr val="dk2"/>
                </a:solidFill>
                <a:highlight>
                  <a:srgbClr val="FFFFFF"/>
                </a:highlight>
              </a:rPr>
              <a:t>Spangler, Todd. "Pokemon Go: The Inevitable Cooling of Mobile’s Hottest Property."</a:t>
            </a:r>
            <a:r>
              <a:rPr i="1" lang="en">
                <a:solidFill>
                  <a:schemeClr val="dk2"/>
                </a:solidFill>
                <a:highlight>
                  <a:srgbClr val="FFFFFF"/>
                </a:highlight>
              </a:rPr>
              <a:t>Variety</a:t>
            </a:r>
            <a:r>
              <a:rPr lang="en">
                <a:solidFill>
                  <a:schemeClr val="dk2"/>
                </a:solidFill>
                <a:highlight>
                  <a:srgbClr val="FFFFFF"/>
                </a:highlight>
              </a:rPr>
              <a:t>. Variety, 24 Oct. 2016. Web. 22 Jan. 2017.</a:t>
            </a:r>
            <a:endParaRPr>
              <a:solidFill>
                <a:schemeClr val="dk2"/>
              </a:solidFill>
              <a:highlight>
                <a:srgbClr val="FFFFFF"/>
              </a:highlight>
            </a:endParaRPr>
          </a:p>
          <a:p>
            <a:pPr indent="0" lvl="0" marL="0" rtl="0" algn="l">
              <a:spcBef>
                <a:spcPts val="0"/>
              </a:spcBef>
              <a:spcAft>
                <a:spcPts val="0"/>
              </a:spcAft>
              <a:buNone/>
            </a:pPr>
            <a:r>
              <a:rPr lang="en" u="sng">
                <a:solidFill>
                  <a:schemeClr val="hlink"/>
                </a:solidFill>
                <a:highlight>
                  <a:srgbClr val="FFFFFF"/>
                </a:highlight>
                <a:hlinkClick r:id="rId4"/>
              </a:rPr>
              <a:t>http://variety.com/2016/digital/games/pokemon-go-usage-decline-1201896904/</a:t>
            </a:r>
            <a:endParaRPr>
              <a:solidFill>
                <a:schemeClr val="dk2"/>
              </a:solidFill>
              <a:highlight>
                <a:srgbClr val="FFFFFF"/>
              </a:highlight>
            </a:endParaRPr>
          </a:p>
          <a:p>
            <a:pPr indent="0" lvl="0" marL="0" rtl="0" algn="l">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None/>
            </a:pPr>
            <a:r>
              <a:rPr lang="en">
                <a:solidFill>
                  <a:schemeClr val="dk2"/>
                </a:solidFill>
                <a:highlight>
                  <a:srgbClr val="F1F4F5"/>
                </a:highlight>
              </a:rPr>
              <a:t>Mogg, Trevor. "‘Pokémon Go’ Just Became Even Harder to Play While Driving." </a:t>
            </a:r>
            <a:r>
              <a:rPr i="1" lang="en">
                <a:solidFill>
                  <a:schemeClr val="dk2"/>
                </a:solidFill>
                <a:highlight>
                  <a:srgbClr val="F1F4F5"/>
                </a:highlight>
              </a:rPr>
              <a:t>Digital Trends</a:t>
            </a:r>
            <a:r>
              <a:rPr lang="en">
                <a:solidFill>
                  <a:schemeClr val="dk2"/>
                </a:solidFill>
                <a:highlight>
                  <a:srgbClr val="F1F4F5"/>
                </a:highlight>
              </a:rPr>
              <a:t>. N.p., 18 Oct. 2016. Web. 22 Jan. 2017.</a:t>
            </a:r>
            <a:endParaRPr>
              <a:solidFill>
                <a:schemeClr val="dk2"/>
              </a:solidFill>
              <a:highlight>
                <a:srgbClr val="F1F4F5"/>
              </a:highlight>
            </a:endParaRPr>
          </a:p>
          <a:p>
            <a:pPr indent="0" lvl="0" marL="0" rtl="0" algn="l">
              <a:spcBef>
                <a:spcPts val="0"/>
              </a:spcBef>
              <a:spcAft>
                <a:spcPts val="0"/>
              </a:spcAft>
              <a:buNone/>
            </a:pPr>
            <a:r>
              <a:rPr lang="en" u="sng">
                <a:solidFill>
                  <a:schemeClr val="hlink"/>
                </a:solidFill>
                <a:highlight>
                  <a:srgbClr val="F1F4F5"/>
                </a:highlight>
                <a:hlinkClick r:id="rId5"/>
              </a:rPr>
              <a:t>http://www.digitaltrends.com/gaming/pokemon-go-driving-update/</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a:p>
            <a:pPr indent="0" lvl="0" marL="0" rtl="0" algn="l">
              <a:spcBef>
                <a:spcPts val="0"/>
              </a:spcBef>
              <a:spcAft>
                <a:spcPts val="0"/>
              </a:spcAft>
              <a:buNone/>
            </a:pPr>
            <a:r>
              <a:rPr lang="en">
                <a:solidFill>
                  <a:schemeClr val="dk2"/>
                </a:solidFill>
                <a:highlight>
                  <a:srgbClr val="F1F4F5"/>
                </a:highlight>
              </a:rPr>
              <a:t>"OregonLaws.org." </a:t>
            </a:r>
            <a:r>
              <a:rPr i="1" lang="en">
                <a:solidFill>
                  <a:schemeClr val="dk2"/>
                </a:solidFill>
                <a:highlight>
                  <a:srgbClr val="F1F4F5"/>
                </a:highlight>
              </a:rPr>
              <a:t>ORS 811.507 - Operating Motor Vehicle While Using Mobile Communication Device - 2015 Oregon Revised Statutes</a:t>
            </a:r>
            <a:r>
              <a:rPr lang="en">
                <a:solidFill>
                  <a:schemeClr val="dk2"/>
                </a:solidFill>
                <a:highlight>
                  <a:srgbClr val="F1F4F5"/>
                </a:highlight>
              </a:rPr>
              <a:t>. N.p., n.d. Web. 22 Jan. 2017. </a:t>
            </a:r>
            <a:r>
              <a:rPr lang="en" u="sng">
                <a:solidFill>
                  <a:schemeClr val="hlink"/>
                </a:solidFill>
                <a:highlight>
                  <a:srgbClr val="F1F4F5"/>
                </a:highlight>
                <a:hlinkClick r:id="rId6"/>
              </a:rPr>
              <a:t>https://www.oregonlaws.org/ors/811.507</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a:p>
            <a:pPr indent="0" lvl="0" marL="0" rtl="0" algn="l">
              <a:spcBef>
                <a:spcPts val="0"/>
              </a:spcBef>
              <a:spcAft>
                <a:spcPts val="0"/>
              </a:spcAft>
              <a:buNone/>
            </a:pPr>
            <a:r>
              <a:rPr lang="en">
                <a:solidFill>
                  <a:schemeClr val="dk2"/>
                </a:solidFill>
                <a:highlight>
                  <a:srgbClr val="F1F4F5"/>
                </a:highlight>
              </a:rPr>
              <a:t>Warth, Gary. "Researchers Warn of Pokemon GO Danger." </a:t>
            </a:r>
            <a:r>
              <a:rPr i="1" lang="en">
                <a:solidFill>
                  <a:schemeClr val="dk2"/>
                </a:solidFill>
                <a:highlight>
                  <a:srgbClr val="F1F4F5"/>
                </a:highlight>
              </a:rPr>
              <a:t>Sandiegouniontribune.com</a:t>
            </a:r>
            <a:r>
              <a:rPr lang="en">
                <a:solidFill>
                  <a:schemeClr val="dk2"/>
                </a:solidFill>
                <a:highlight>
                  <a:srgbClr val="F1F4F5"/>
                </a:highlight>
              </a:rPr>
              <a:t>. N.p., 16 Sept. 2016. Web. 22 Jan. 2017..</a:t>
            </a:r>
            <a:endParaRPr>
              <a:solidFill>
                <a:schemeClr val="dk2"/>
              </a:solidFill>
              <a:highlight>
                <a:srgbClr val="F1F4F5"/>
              </a:highlight>
            </a:endParaRPr>
          </a:p>
          <a:p>
            <a:pPr indent="0" lvl="0" marL="0" rtl="0" algn="l">
              <a:spcBef>
                <a:spcPts val="0"/>
              </a:spcBef>
              <a:spcAft>
                <a:spcPts val="0"/>
              </a:spcAft>
              <a:buNone/>
            </a:pPr>
            <a:r>
              <a:rPr lang="en" u="sng">
                <a:solidFill>
                  <a:schemeClr val="hlink"/>
                </a:solidFill>
                <a:highlight>
                  <a:srgbClr val="F1F4F5"/>
                </a:highlight>
                <a:hlinkClick r:id="rId7"/>
              </a:rPr>
              <a:t>http://www.sandiegouniontribune.com/news/sd-me-pokemon-study-20160915-story.html</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5773050" y="0"/>
            <a:ext cx="3370800" cy="77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FF"/>
                </a:solidFill>
              </a:rPr>
              <a:t>Bibliography</a:t>
            </a:r>
            <a:endParaRPr b="1" sz="3000">
              <a:solidFill>
                <a:srgbClr val="FFFFFF"/>
              </a:solidFill>
            </a:endParaRPr>
          </a:p>
        </p:txBody>
      </p:sp>
      <p:sp>
        <p:nvSpPr>
          <p:cNvPr id="261" name="Google Shape;261;p37"/>
          <p:cNvSpPr txBox="1"/>
          <p:nvPr>
            <p:ph idx="1" type="body"/>
          </p:nvPr>
        </p:nvSpPr>
        <p:spPr>
          <a:xfrm>
            <a:off x="0" y="857250"/>
            <a:ext cx="9046800" cy="42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highlight>
                  <a:srgbClr val="F1F4F5"/>
                </a:highlight>
              </a:rPr>
              <a:t>Crashcourse. "Kant &amp; Categorical Imperatives: Crash Course Philosophy #35." </a:t>
            </a:r>
            <a:r>
              <a:rPr i="1" lang="en">
                <a:solidFill>
                  <a:schemeClr val="dk2"/>
                </a:solidFill>
                <a:highlight>
                  <a:srgbClr val="F1F4F5"/>
                </a:highlight>
              </a:rPr>
              <a:t>YouTube</a:t>
            </a:r>
            <a:r>
              <a:rPr lang="en">
                <a:solidFill>
                  <a:schemeClr val="dk2"/>
                </a:solidFill>
                <a:highlight>
                  <a:srgbClr val="F1F4F5"/>
                </a:highlight>
              </a:rPr>
              <a:t>. YouTube, 14 Nov. 2016. Web. 23 Jan. 2017.</a:t>
            </a:r>
            <a:endParaRPr>
              <a:solidFill>
                <a:schemeClr val="dk2"/>
              </a:solidFill>
              <a:highlight>
                <a:srgbClr val="F1F4F5"/>
              </a:highlight>
            </a:endParaRPr>
          </a:p>
          <a:p>
            <a:pPr indent="0" lvl="0" marL="0" rtl="0" algn="l">
              <a:spcBef>
                <a:spcPts val="0"/>
              </a:spcBef>
              <a:spcAft>
                <a:spcPts val="0"/>
              </a:spcAft>
              <a:buNone/>
            </a:pPr>
            <a:r>
              <a:rPr lang="en" u="sng">
                <a:solidFill>
                  <a:schemeClr val="hlink"/>
                </a:solidFill>
                <a:highlight>
                  <a:srgbClr val="F1F4F5"/>
                </a:highlight>
                <a:hlinkClick r:id="rId3"/>
              </a:rPr>
              <a:t>https://www.youtube.com/watch?v=8bIys6JoEDw</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a:p>
            <a:pPr indent="0" lvl="0" marL="0" rtl="0" algn="l">
              <a:spcBef>
                <a:spcPts val="0"/>
              </a:spcBef>
              <a:spcAft>
                <a:spcPts val="0"/>
              </a:spcAft>
              <a:buNone/>
            </a:pPr>
            <a:r>
              <a:rPr lang="en">
                <a:solidFill>
                  <a:schemeClr val="dk2"/>
                </a:solidFill>
                <a:highlight>
                  <a:srgbClr val="F1F4F5"/>
                </a:highlight>
              </a:rPr>
              <a:t>Crashcourse. "Utilitarianism: Crash Course Philosophy #36." </a:t>
            </a:r>
            <a:r>
              <a:rPr i="1" lang="en">
                <a:solidFill>
                  <a:schemeClr val="dk2"/>
                </a:solidFill>
                <a:highlight>
                  <a:srgbClr val="F1F4F5"/>
                </a:highlight>
              </a:rPr>
              <a:t>YouTube</a:t>
            </a:r>
            <a:r>
              <a:rPr lang="en">
                <a:solidFill>
                  <a:schemeClr val="dk2"/>
                </a:solidFill>
                <a:highlight>
                  <a:srgbClr val="F1F4F5"/>
                </a:highlight>
              </a:rPr>
              <a:t>. YouTube, 21 Nov. 2016. Web. 23 Jan. 2017.</a:t>
            </a:r>
            <a:endParaRPr>
              <a:solidFill>
                <a:schemeClr val="dk2"/>
              </a:solidFill>
              <a:highlight>
                <a:srgbClr val="F1F4F5"/>
              </a:highlight>
            </a:endParaRPr>
          </a:p>
          <a:p>
            <a:pPr indent="0" lvl="0" marL="0" rtl="0" algn="l">
              <a:spcBef>
                <a:spcPts val="0"/>
              </a:spcBef>
              <a:spcAft>
                <a:spcPts val="0"/>
              </a:spcAft>
              <a:buNone/>
            </a:pPr>
            <a:r>
              <a:rPr lang="en" u="sng">
                <a:solidFill>
                  <a:schemeClr val="hlink"/>
                </a:solidFill>
                <a:highlight>
                  <a:srgbClr val="F1F4F5"/>
                </a:highlight>
                <a:hlinkClick r:id="rId4"/>
              </a:rPr>
              <a:t>https://www.youtube.com/watch?v=-a739VjqdSI</a:t>
            </a:r>
            <a:endParaRPr>
              <a:solidFill>
                <a:schemeClr val="dk2"/>
              </a:solidFill>
              <a:highlight>
                <a:srgbClr val="F1F4F5"/>
              </a:highlight>
            </a:endParaRPr>
          </a:p>
          <a:p>
            <a:pPr indent="0" lvl="0" marL="0" rtl="0" algn="l">
              <a:spcBef>
                <a:spcPts val="0"/>
              </a:spcBef>
              <a:spcAft>
                <a:spcPts val="0"/>
              </a:spcAft>
              <a:buNone/>
            </a:pPr>
            <a:r>
              <a:t/>
            </a:r>
            <a:endParaRPr>
              <a:solidFill>
                <a:schemeClr val="dk2"/>
              </a:solidFill>
              <a:highlight>
                <a:srgbClr val="F1F4F5"/>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25" y="0"/>
            <a:ext cx="91440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a:t>
            </a:r>
            <a:endParaRPr/>
          </a:p>
        </p:txBody>
      </p:sp>
      <p:sp>
        <p:nvSpPr>
          <p:cNvPr id="177" name="Google Shape;177;p26"/>
          <p:cNvSpPr txBox="1"/>
          <p:nvPr>
            <p:ph idx="1" type="body"/>
          </p:nvPr>
        </p:nvSpPr>
        <p:spPr>
          <a:xfrm>
            <a:off x="0" y="771900"/>
            <a:ext cx="9144000" cy="437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3D31E"/>
              </a:buClr>
              <a:buSzPts val="1500"/>
              <a:buAutoNum type="arabicPeriod"/>
            </a:pPr>
            <a:r>
              <a:rPr b="1" lang="en" sz="1500">
                <a:solidFill>
                  <a:srgbClr val="13D31E"/>
                </a:solidFill>
              </a:rPr>
              <a:t>For each page, synthesize your research and write in complete sentences in essay format using 14pt type. </a:t>
            </a:r>
            <a:endParaRPr b="1" sz="1500">
              <a:solidFill>
                <a:srgbClr val="13D31E"/>
              </a:solidFill>
            </a:endParaRPr>
          </a:p>
          <a:p>
            <a:pPr indent="-323850" lvl="1" marL="914400" rtl="0" algn="l">
              <a:spcBef>
                <a:spcPts val="0"/>
              </a:spcBef>
              <a:spcAft>
                <a:spcPts val="0"/>
              </a:spcAft>
              <a:buClr>
                <a:schemeClr val="dk2"/>
              </a:buClr>
              <a:buSzPts val="1500"/>
              <a:buFont typeface="Arial"/>
              <a:buAutoNum type="alphaLcPeriod"/>
            </a:pPr>
            <a:r>
              <a:rPr lang="en" sz="1500">
                <a:solidFill>
                  <a:schemeClr val="dk2"/>
                </a:solidFill>
              </a:rPr>
              <a:t>Write about topics/questions provided in the </a:t>
            </a:r>
            <a:r>
              <a:rPr b="1" lang="en" sz="1500">
                <a:solidFill>
                  <a:srgbClr val="13D31E"/>
                </a:solidFill>
              </a:rPr>
              <a:t>Notes</a:t>
            </a:r>
            <a:r>
              <a:rPr lang="en" sz="1500">
                <a:solidFill>
                  <a:schemeClr val="dk2"/>
                </a:solidFill>
              </a:rPr>
              <a:t> below each page.</a:t>
            </a:r>
            <a:endParaRPr sz="1500">
              <a:solidFill>
                <a:schemeClr val="dk2"/>
              </a:solidFill>
            </a:endParaRPr>
          </a:p>
          <a:p>
            <a:pPr indent="-323850" lvl="1" marL="914400" rtl="0" algn="l">
              <a:spcBef>
                <a:spcPts val="0"/>
              </a:spcBef>
              <a:spcAft>
                <a:spcPts val="0"/>
              </a:spcAft>
              <a:buClr>
                <a:srgbClr val="000000"/>
              </a:buClr>
              <a:buSzPts val="1500"/>
              <a:buFont typeface="Arial"/>
              <a:buAutoNum type="alphaLcPeriod"/>
            </a:pPr>
            <a:r>
              <a:rPr lang="en" sz="1500">
                <a:solidFill>
                  <a:srgbClr val="000000"/>
                </a:solidFill>
                <a:highlight>
                  <a:srgbClr val="FFFFFF"/>
                </a:highlight>
              </a:rPr>
              <a:t>Add additional pages if you need more room.</a:t>
            </a:r>
            <a:endParaRPr sz="1500">
              <a:solidFill>
                <a:srgbClr val="000000"/>
              </a:solidFill>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rPr>
              <a:t>If an area doesn’t seem to fit your topic, then broaden your research to include similar issues.</a:t>
            </a:r>
            <a:endParaRPr sz="1500">
              <a:solidFill>
                <a:schemeClr val="dk2"/>
              </a:solidFill>
            </a:endParaRPr>
          </a:p>
          <a:p>
            <a:pPr indent="-323850" lvl="2" marL="1371600" rtl="0" algn="l">
              <a:spcBef>
                <a:spcPts val="0"/>
              </a:spcBef>
              <a:spcAft>
                <a:spcPts val="0"/>
              </a:spcAft>
              <a:buClr>
                <a:schemeClr val="dk2"/>
              </a:buClr>
              <a:buSzPts val="1500"/>
              <a:buFont typeface="Lato"/>
              <a:buAutoNum type="romanLcPeriod"/>
            </a:pPr>
            <a:r>
              <a:rPr lang="en" sz="1500">
                <a:solidFill>
                  <a:schemeClr val="dk2"/>
                </a:solidFill>
              </a:rPr>
              <a:t>When in doubt, write the instructor for clarification using the Canvas Inbox.</a:t>
            </a:r>
            <a:endParaRPr sz="1500">
              <a:solidFill>
                <a:schemeClr val="dk2"/>
              </a:solidFill>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highlight>
                  <a:schemeClr val="lt1"/>
                </a:highlight>
              </a:rPr>
              <a:t>Cite sources by using hyperlinks in the </a:t>
            </a:r>
            <a:r>
              <a:rPr lang="en" sz="1500" u="sng">
                <a:solidFill>
                  <a:schemeClr val="dk2"/>
                </a:solidFill>
                <a:highlight>
                  <a:schemeClr val="lt1"/>
                </a:highlight>
                <a:hlinkClick r:id="rId3"/>
              </a:rPr>
              <a:t>Titles of the Article</a:t>
            </a:r>
            <a:r>
              <a:rPr lang="en" sz="1500">
                <a:solidFill>
                  <a:schemeClr val="dk2"/>
                </a:solidFill>
                <a:highlight>
                  <a:schemeClr val="lt1"/>
                </a:highlight>
              </a:rPr>
              <a:t> and </a:t>
            </a:r>
            <a:r>
              <a:rPr lang="en" sz="1500" u="sng">
                <a:solidFill>
                  <a:schemeClr val="hlink"/>
                </a:solidFill>
                <a:highlight>
                  <a:schemeClr val="lt1"/>
                </a:highlight>
                <a:hlinkClick r:id="rId4"/>
              </a:rPr>
              <a:t>Titles of Laws</a:t>
            </a:r>
            <a:r>
              <a:rPr lang="en" sz="1500">
                <a:solidFill>
                  <a:schemeClr val="dk2"/>
                </a:solidFill>
                <a:highlight>
                  <a:schemeClr val="lt1"/>
                </a:highlight>
              </a:rPr>
              <a:t>. See the examples on the </a:t>
            </a:r>
            <a:r>
              <a:rPr lang="en" sz="1500" u="sng">
                <a:solidFill>
                  <a:schemeClr val="hlink"/>
                </a:solidFill>
                <a:highlight>
                  <a:schemeClr val="lt1"/>
                </a:highlight>
                <a:hlinkClick r:id="rId5"/>
              </a:rPr>
              <a:t>Writing Requirements</a:t>
            </a:r>
            <a:r>
              <a:rPr lang="en" sz="1500">
                <a:solidFill>
                  <a:schemeClr val="dk2"/>
                </a:solidFill>
                <a:highlight>
                  <a:schemeClr val="lt1"/>
                </a:highlight>
              </a:rPr>
              <a:t> page. </a:t>
            </a:r>
            <a:br>
              <a:rPr lang="en" sz="1500">
                <a:solidFill>
                  <a:schemeClr val="dk2"/>
                </a:solidFill>
                <a:highlight>
                  <a:schemeClr val="lt1"/>
                </a:highlight>
              </a:rPr>
            </a:br>
            <a:endParaRPr sz="1500">
              <a:solidFill>
                <a:schemeClr val="dk2"/>
              </a:solidFill>
              <a:highlight>
                <a:schemeClr val="lt1"/>
              </a:highlight>
            </a:endParaRPr>
          </a:p>
          <a:p>
            <a:pPr indent="-323850" lvl="0" marL="457200" rtl="0" algn="l">
              <a:spcBef>
                <a:spcPts val="0"/>
              </a:spcBef>
              <a:spcAft>
                <a:spcPts val="0"/>
              </a:spcAft>
              <a:buClr>
                <a:srgbClr val="13D31E"/>
              </a:buClr>
              <a:buSzPts val="1500"/>
              <a:buFont typeface="Lato"/>
              <a:buAutoNum type="arabicPeriod"/>
            </a:pPr>
            <a:r>
              <a:rPr b="1" lang="en" sz="1500">
                <a:solidFill>
                  <a:srgbClr val="13D31E"/>
                </a:solidFill>
                <a:highlight>
                  <a:schemeClr val="lt1"/>
                </a:highlight>
              </a:rPr>
              <a:t>Add at least one image that provides additional information:</a:t>
            </a:r>
            <a:endParaRPr b="1" sz="1500">
              <a:solidFill>
                <a:srgbClr val="13D31E"/>
              </a:solidFill>
              <a:highlight>
                <a:schemeClr val="lt1"/>
              </a:highlight>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highlight>
                  <a:schemeClr val="lt1"/>
                </a:highlight>
              </a:rPr>
              <a:t>Chart, illustration, example, infographic, movie (not logos or generic photos).</a:t>
            </a:r>
            <a:endParaRPr sz="1500">
              <a:solidFill>
                <a:schemeClr val="dk2"/>
              </a:solidFill>
              <a:highlight>
                <a:schemeClr val="lt1"/>
              </a:highlight>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highlight>
                  <a:schemeClr val="lt1"/>
                </a:highlight>
              </a:rPr>
              <a:t>Cite media with copyright statements: </a:t>
            </a:r>
            <a:r>
              <a:rPr lang="en" sz="1500" u="sng">
                <a:solidFill>
                  <a:schemeClr val="hlink"/>
                </a:solidFill>
                <a:highlight>
                  <a:schemeClr val="lt1"/>
                </a:highlight>
                <a:hlinkClick r:id="rId6"/>
              </a:rPr>
              <a:t>© year Owner Name. </a:t>
            </a:r>
            <a:endParaRPr sz="1500">
              <a:solidFill>
                <a:schemeClr val="dk2"/>
              </a:solidFill>
              <a:highlight>
                <a:schemeClr val="lt1"/>
              </a:highlight>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highlight>
                  <a:schemeClr val="lt1"/>
                </a:highlight>
              </a:rPr>
              <a:t>Hyperlink the copyright statement so we can view to the movie in a new tab. </a:t>
            </a:r>
            <a:br>
              <a:rPr lang="en" sz="1500">
                <a:solidFill>
                  <a:schemeClr val="dk2"/>
                </a:solidFill>
                <a:highlight>
                  <a:schemeClr val="lt1"/>
                </a:highlight>
              </a:rPr>
            </a:br>
            <a:r>
              <a:rPr lang="en" sz="1500">
                <a:solidFill>
                  <a:schemeClr val="dk2"/>
                </a:solidFill>
                <a:highlight>
                  <a:schemeClr val="lt1"/>
                </a:highlight>
              </a:rPr>
              <a:t>(Google PDF files do not allow viewing of the movie.)</a:t>
            </a:r>
            <a:br>
              <a:rPr lang="en" sz="1500">
                <a:solidFill>
                  <a:schemeClr val="dk2"/>
                </a:solidFill>
                <a:highlight>
                  <a:schemeClr val="lt1"/>
                </a:highlight>
              </a:rPr>
            </a:br>
            <a:endParaRPr sz="1500">
              <a:solidFill>
                <a:schemeClr val="dk2"/>
              </a:solidFill>
              <a:highlight>
                <a:schemeClr val="lt1"/>
              </a:highlight>
            </a:endParaRPr>
          </a:p>
          <a:p>
            <a:pPr indent="-323850" lvl="0" marL="457200" rtl="0" algn="l">
              <a:spcBef>
                <a:spcPts val="0"/>
              </a:spcBef>
              <a:spcAft>
                <a:spcPts val="0"/>
              </a:spcAft>
              <a:buClr>
                <a:srgbClr val="13D31E"/>
              </a:buClr>
              <a:buSzPts val="1500"/>
              <a:buFont typeface="Lato"/>
              <a:buAutoNum type="arabicPeriod"/>
            </a:pPr>
            <a:r>
              <a:rPr b="1" lang="en" sz="1500">
                <a:solidFill>
                  <a:srgbClr val="13D31E"/>
                </a:solidFill>
                <a:highlight>
                  <a:schemeClr val="lt1"/>
                </a:highlight>
              </a:rPr>
              <a:t>Add all sources to the Bibliography page.</a:t>
            </a:r>
            <a:endParaRPr b="1" sz="1500">
              <a:solidFill>
                <a:srgbClr val="13D31E"/>
              </a:solidFill>
              <a:highlight>
                <a:schemeClr val="lt1"/>
              </a:highlight>
            </a:endParaRPr>
          </a:p>
          <a:p>
            <a:pPr indent="-323850" lvl="1" marL="914400" rtl="0" algn="l">
              <a:spcBef>
                <a:spcPts val="0"/>
              </a:spcBef>
              <a:spcAft>
                <a:spcPts val="0"/>
              </a:spcAft>
              <a:buClr>
                <a:schemeClr val="dk2"/>
              </a:buClr>
              <a:buSzPts val="1500"/>
              <a:buFont typeface="Lato"/>
              <a:buAutoNum type="alphaLcPeriod"/>
            </a:pPr>
            <a:r>
              <a:rPr lang="en" sz="1500">
                <a:solidFill>
                  <a:schemeClr val="dk2"/>
                </a:solidFill>
                <a:highlight>
                  <a:schemeClr val="lt1"/>
                </a:highlight>
              </a:rPr>
              <a:t>Include author, title, publisher, date, and URL.</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nvSpPr>
        <p:spPr>
          <a:xfrm>
            <a:off x="340923" y="25651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7/6/2016</a:t>
            </a:r>
            <a:endParaRPr>
              <a:solidFill>
                <a:schemeClr val="lt1"/>
              </a:solidFill>
              <a:latin typeface="Lato"/>
              <a:ea typeface="Lato"/>
              <a:cs typeface="Lato"/>
              <a:sym typeface="Lato"/>
            </a:endParaRPr>
          </a:p>
        </p:txBody>
      </p:sp>
      <p:sp>
        <p:nvSpPr>
          <p:cNvPr id="183" name="Google Shape;183;p27">
            <a:hlinkClick/>
          </p:cNvPr>
          <p:cNvSpPr txBox="1"/>
          <p:nvPr/>
        </p:nvSpPr>
        <p:spPr>
          <a:xfrm>
            <a:off x="318375" y="0"/>
            <a:ext cx="2595300" cy="17871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Pokemon GO released, number of players peaked shortly after.</a:t>
            </a:r>
            <a:endParaRPr>
              <a:latin typeface="Lato"/>
              <a:ea typeface="Lato"/>
              <a:cs typeface="Lato"/>
              <a:sym typeface="Lato"/>
            </a:endParaRPr>
          </a:p>
        </p:txBody>
      </p:sp>
      <p:sp>
        <p:nvSpPr>
          <p:cNvPr id="184" name="Google Shape;184;p27"/>
          <p:cNvSpPr txBox="1"/>
          <p:nvPr/>
        </p:nvSpPr>
        <p:spPr>
          <a:xfrm>
            <a:off x="2413392" y="25704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8/7/2016</a:t>
            </a:r>
            <a:endParaRPr>
              <a:solidFill>
                <a:schemeClr val="lt1"/>
              </a:solidFill>
              <a:latin typeface="Lato"/>
              <a:ea typeface="Lato"/>
              <a:cs typeface="Lato"/>
              <a:sym typeface="Lato"/>
            </a:endParaRPr>
          </a:p>
        </p:txBody>
      </p:sp>
      <p:sp>
        <p:nvSpPr>
          <p:cNvPr id="185" name="Google Shape;185;p27"/>
          <p:cNvSpPr txBox="1"/>
          <p:nvPr/>
        </p:nvSpPr>
        <p:spPr>
          <a:xfrm>
            <a:off x="3767755"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9/5/2016</a:t>
            </a:r>
            <a:endParaRPr>
              <a:solidFill>
                <a:schemeClr val="lt1"/>
              </a:solidFill>
              <a:latin typeface="Lato"/>
              <a:ea typeface="Lato"/>
              <a:cs typeface="Lato"/>
              <a:sym typeface="Lato"/>
            </a:endParaRPr>
          </a:p>
        </p:txBody>
      </p:sp>
      <p:sp>
        <p:nvSpPr>
          <p:cNvPr id="186" name="Google Shape;186;p27"/>
          <p:cNvSpPr txBox="1"/>
          <p:nvPr/>
        </p:nvSpPr>
        <p:spPr>
          <a:xfrm>
            <a:off x="5416699"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9/16/2016</a:t>
            </a:r>
            <a:endParaRPr>
              <a:solidFill>
                <a:schemeClr val="lt1"/>
              </a:solidFill>
              <a:latin typeface="Lato"/>
              <a:ea typeface="Lato"/>
              <a:cs typeface="Lato"/>
              <a:sym typeface="Lato"/>
            </a:endParaRPr>
          </a:p>
        </p:txBody>
      </p:sp>
      <p:sp>
        <p:nvSpPr>
          <p:cNvPr id="187" name="Google Shape;187;p27"/>
          <p:cNvSpPr txBox="1"/>
          <p:nvPr/>
        </p:nvSpPr>
        <p:spPr>
          <a:xfrm>
            <a:off x="7111512"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10/18/2016</a:t>
            </a:r>
            <a:endParaRPr>
              <a:solidFill>
                <a:schemeClr val="lt1"/>
              </a:solidFill>
              <a:latin typeface="Lato"/>
              <a:ea typeface="Lato"/>
              <a:cs typeface="Lato"/>
              <a:sym typeface="Lato"/>
            </a:endParaRPr>
          </a:p>
        </p:txBody>
      </p:sp>
      <p:sp>
        <p:nvSpPr>
          <p:cNvPr id="188" name="Google Shape;188;p27"/>
          <p:cNvSpPr txBox="1"/>
          <p:nvPr/>
        </p:nvSpPr>
        <p:spPr>
          <a:xfrm>
            <a:off x="3078200" y="734975"/>
            <a:ext cx="2595300" cy="12507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Dr John Ayres begins research into distracted driving involving Pokemon GO with assistance from San Diego State University and </a:t>
            </a:r>
            <a:r>
              <a:rPr lang="en">
                <a:solidFill>
                  <a:srgbClr val="333333"/>
                </a:solidFill>
                <a:highlight>
                  <a:srgbClr val="FFFFFF"/>
                </a:highlight>
                <a:latin typeface="Lato"/>
                <a:ea typeface="Lato"/>
                <a:cs typeface="Lato"/>
                <a:sym typeface="Lato"/>
              </a:rPr>
              <a:t>UC San Diego</a:t>
            </a:r>
            <a:endParaRPr>
              <a:latin typeface="Lato"/>
              <a:ea typeface="Lato"/>
              <a:cs typeface="Lato"/>
              <a:sym typeface="Lato"/>
            </a:endParaRPr>
          </a:p>
        </p:txBody>
      </p:sp>
      <p:sp>
        <p:nvSpPr>
          <p:cNvPr id="189" name="Google Shape;189;p27"/>
          <p:cNvSpPr txBox="1"/>
          <p:nvPr/>
        </p:nvSpPr>
        <p:spPr>
          <a:xfrm>
            <a:off x="340925" y="3824325"/>
            <a:ext cx="40662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Niantic, developers of Pokemon GO implement warning of driving and playing the game at the same time, user has to press a button saying that they are a passenger.</a:t>
            </a:r>
            <a:endParaRPr>
              <a:latin typeface="Lato"/>
              <a:ea typeface="Lato"/>
              <a:cs typeface="Lato"/>
              <a:sym typeface="Lato"/>
            </a:endParaRPr>
          </a:p>
        </p:txBody>
      </p:sp>
      <p:sp>
        <p:nvSpPr>
          <p:cNvPr id="190" name="Google Shape;190;p27"/>
          <p:cNvSpPr txBox="1"/>
          <p:nvPr/>
        </p:nvSpPr>
        <p:spPr>
          <a:xfrm>
            <a:off x="4521200" y="3824275"/>
            <a:ext cx="44511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Dr John Ayers releases estimate that Pokemon go was responsible for over 113,000 Potentially unsafe traffic situations in September 2016 in the NPR Article from Angus Chen named '</a:t>
            </a:r>
            <a:r>
              <a:rPr lang="en" u="sng">
                <a:solidFill>
                  <a:schemeClr val="hlink"/>
                </a:solidFill>
                <a:latin typeface="Lato"/>
                <a:ea typeface="Lato"/>
                <a:cs typeface="Lato"/>
                <a:sym typeface="Lato"/>
                <a:hlinkClick r:id="rId3"/>
              </a:rPr>
              <a:t>Yes, People Really Are Driving While Playing Pokemon Go</a:t>
            </a:r>
            <a:r>
              <a:rPr lang="en">
                <a:solidFill>
                  <a:schemeClr val="dk2"/>
                </a:solidFill>
                <a:latin typeface="Lato"/>
                <a:ea typeface="Lato"/>
                <a:cs typeface="Lato"/>
                <a:sym typeface="Lato"/>
              </a:rPr>
              <a:t>'</a:t>
            </a:r>
            <a:endParaRPr>
              <a:latin typeface="Lato"/>
              <a:ea typeface="Lato"/>
              <a:cs typeface="Lato"/>
              <a:sym typeface="Lato"/>
            </a:endParaRPr>
          </a:p>
        </p:txBody>
      </p:sp>
      <p:sp>
        <p:nvSpPr>
          <p:cNvPr id="191" name="Google Shape;191;p27"/>
          <p:cNvSpPr txBox="1"/>
          <p:nvPr/>
        </p:nvSpPr>
        <p:spPr>
          <a:xfrm>
            <a:off x="6332000" y="-20850"/>
            <a:ext cx="2998200" cy="19188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Niantic reacts the car incident events by making it tougher to drive and play as stated in Trevor Mogg’s article ‘'</a:t>
            </a:r>
            <a:r>
              <a:rPr lang="en" u="sng">
                <a:solidFill>
                  <a:schemeClr val="hlink"/>
                </a:solidFill>
                <a:latin typeface="Lato"/>
                <a:ea typeface="Lato"/>
                <a:cs typeface="Lato"/>
                <a:sym typeface="Lato"/>
                <a:hlinkClick r:id="rId4"/>
              </a:rPr>
              <a:t>Pokémon Go’ just became even harder to play while driving</a:t>
            </a:r>
            <a:r>
              <a:rPr lang="en">
                <a:latin typeface="Lato"/>
                <a:ea typeface="Lato"/>
                <a:cs typeface="Lato"/>
                <a:sym typeface="Lato"/>
              </a:rPr>
              <a:t>'</a:t>
            </a:r>
            <a:endParaRPr>
              <a:latin typeface="Lato"/>
              <a:ea typeface="Lato"/>
              <a:cs typeface="Lato"/>
              <a:sym typeface="Lato"/>
            </a:endParaRPr>
          </a:p>
        </p:txBody>
      </p:sp>
      <p:sp>
        <p:nvSpPr>
          <p:cNvPr id="192" name="Google Shape;192;p27"/>
          <p:cNvSpPr txBox="1"/>
          <p:nvPr>
            <p:ph type="title"/>
          </p:nvPr>
        </p:nvSpPr>
        <p:spPr>
          <a:xfrm>
            <a:off x="4407200" y="0"/>
            <a:ext cx="47367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Historical Timeline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198" name="Google Shape;198;p28"/>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Facts of the situation</a:t>
            </a:r>
            <a:endParaRPr/>
          </a:p>
        </p:txBody>
      </p:sp>
      <p:sp>
        <p:nvSpPr>
          <p:cNvPr id="199" name="Google Shape;199;p28"/>
          <p:cNvSpPr txBox="1"/>
          <p:nvPr>
            <p:ph idx="1" type="body"/>
          </p:nvPr>
        </p:nvSpPr>
        <p:spPr>
          <a:xfrm>
            <a:off x="47550" y="98325"/>
            <a:ext cx="9048900" cy="504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According to an article written by Angus Chen, Eighteen Percent of current players of Pokemon GO play while driving. Within this 18%, there was also research concluding that roughly 113,000 unsafe traffic situations had occurred as a result of people driving while playing Pokemon GO.</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An article by Todd Spangler at Variety titled ‘</a:t>
            </a:r>
            <a:r>
              <a:rPr lang="en" u="sng">
                <a:solidFill>
                  <a:schemeClr val="hlink"/>
                </a:solidFill>
                <a:hlinkClick r:id="rId3"/>
              </a:rPr>
              <a:t>Pokemon Go: The Inevitable Cooling of Mobile’s Hottest Property</a:t>
            </a:r>
            <a:r>
              <a:rPr lang="en">
                <a:solidFill>
                  <a:schemeClr val="dk2"/>
                </a:solidFill>
              </a:rPr>
              <a:t>’ claims that in the month of October (a month after this article) there were approximately 15 million  worldwide daily users. This means that if 18% of weekly players drive while playing, there were roughly 2.7 million people worldwide not paying attention to the road, and instead playing a mobile game.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Players want to be able to catch Pokemon on-the-go while they are driving, and/or being a passenger in a vehicle, it is a method of being able to progress faster through the game, instead of just walking.</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It is currently against Oregon’s state laws for anyone who is operating the vehicle to play the game simultaneously as driving. However, it is not unlawful for passengers to be playing with someone else driving, this makes it difficult for Niantic to outright prevent people going faster than walking speed from capturing Pokemon.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There is not currently existing legislation to help guide a game like this as to what it is not allowed to do with this design, as such, the game was not built to prevent people from driving and playing, but it is also facing difficulties in other areas like trespassing. </a:t>
            </a:r>
            <a:endParaRPr>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05" name="Google Shape;205;p29"/>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a:t>
            </a:r>
            <a:endParaRPr/>
          </a:p>
        </p:txBody>
      </p:sp>
      <p:sp>
        <p:nvSpPr>
          <p:cNvPr id="206" name="Google Shape;206;p29"/>
          <p:cNvSpPr txBox="1"/>
          <p:nvPr>
            <p:ph idx="1" type="body"/>
          </p:nvPr>
        </p:nvSpPr>
        <p:spPr>
          <a:xfrm>
            <a:off x="47550" y="7719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u="sng">
                <a:solidFill>
                  <a:schemeClr val="hlink"/>
                </a:solidFill>
                <a:highlight>
                  <a:srgbClr val="FFFFFF"/>
                </a:highlight>
                <a:hlinkClick r:id="rId3"/>
              </a:rPr>
              <a:t> © 2016 SurveyMonkey</a:t>
            </a:r>
            <a:endParaRPr>
              <a:solidFill>
                <a:srgbClr val="000000"/>
              </a:solidFill>
            </a:endParaRPr>
          </a:p>
          <a:p>
            <a:pPr indent="0" lvl="0" marL="0" rtl="0" algn="l">
              <a:spcBef>
                <a:spcPts val="0"/>
              </a:spcBef>
              <a:spcAft>
                <a:spcPts val="0"/>
              </a:spcAft>
              <a:buClr>
                <a:schemeClr val="dk2"/>
              </a:buClr>
              <a:buSzPts val="1100"/>
              <a:buFont typeface="Arial"/>
              <a:buNone/>
            </a:pPr>
            <a:r>
              <a:rPr lang="en">
                <a:solidFill>
                  <a:srgbClr val="000000"/>
                </a:solidFill>
              </a:rPr>
              <a:t>I am unable to find the exact chart on SurveyMonkey, as it seems to require me to pay for the service, but I can link to the Article that possesses this picture, although the service is not Owned by them:  </a:t>
            </a:r>
            <a:r>
              <a:rPr lang="en" u="sng">
                <a:solidFill>
                  <a:schemeClr val="hlink"/>
                </a:solidFill>
                <a:hlinkClick r:id="rId4"/>
              </a:rPr>
              <a:t>© 2016 Variety</a:t>
            </a:r>
            <a:endParaRPr>
              <a:solidFill>
                <a:srgbClr val="000000"/>
              </a:solidFill>
            </a:endParaRPr>
          </a:p>
        </p:txBody>
      </p:sp>
      <p:pic>
        <p:nvPicPr>
          <p:cNvPr descr="survey-monkey-pokemon-go.png" id="207" name="Google Shape;207;p29"/>
          <p:cNvPicPr preferRelativeResize="0"/>
          <p:nvPr/>
        </p:nvPicPr>
        <p:blipFill>
          <a:blip r:embed="rId5">
            <a:alphaModFix/>
          </a:blip>
          <a:stretch>
            <a:fillRect/>
          </a:stretch>
        </p:blipFill>
        <p:spPr>
          <a:xfrm>
            <a:off x="47550" y="771900"/>
            <a:ext cx="5731976" cy="34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13" name="Google Shape;213;p30"/>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laws</a:t>
            </a:r>
            <a:endParaRPr/>
          </a:p>
        </p:txBody>
      </p:sp>
      <p:sp>
        <p:nvSpPr>
          <p:cNvPr id="214" name="Google Shape;214;p30"/>
          <p:cNvSpPr txBox="1"/>
          <p:nvPr>
            <p:ph idx="1" type="body"/>
          </p:nvPr>
        </p:nvSpPr>
        <p:spPr>
          <a:xfrm>
            <a:off x="0" y="87725"/>
            <a:ext cx="9048900" cy="50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Laws regulating distracted driving vary from state to</a:t>
            </a:r>
            <a:endParaRPr>
              <a:solidFill>
                <a:srgbClr val="000000"/>
              </a:solidFill>
            </a:endParaRPr>
          </a:p>
          <a:p>
            <a:pPr indent="0" lvl="0" marL="0" rtl="0" algn="l">
              <a:spcBef>
                <a:spcPts val="0"/>
              </a:spcBef>
              <a:spcAft>
                <a:spcPts val="0"/>
              </a:spcAft>
              <a:buNone/>
            </a:pPr>
            <a:r>
              <a:rPr lang="en">
                <a:solidFill>
                  <a:srgbClr val="000000"/>
                </a:solidFill>
              </a:rPr>
              <a:t> state, as not all states have the same restrictions. </a:t>
            </a:r>
            <a:endParaRPr>
              <a:solidFill>
                <a:srgbClr val="000000"/>
              </a:solidFill>
            </a:endParaRPr>
          </a:p>
          <a:p>
            <a:pPr indent="0" lvl="0" marL="0" rtl="0" algn="l">
              <a:spcBef>
                <a:spcPts val="0"/>
              </a:spcBef>
              <a:spcAft>
                <a:spcPts val="0"/>
              </a:spcAft>
              <a:buNone/>
            </a:pPr>
            <a:r>
              <a:rPr lang="en">
                <a:solidFill>
                  <a:srgbClr val="000000"/>
                </a:solidFill>
              </a:rPr>
              <a:t>Some outlaw it entirely, while others have varying </a:t>
            </a:r>
            <a:endParaRPr>
              <a:solidFill>
                <a:srgbClr val="000000"/>
              </a:solidFill>
            </a:endParaRPr>
          </a:p>
          <a:p>
            <a:pPr indent="0" lvl="0" marL="0" rtl="0" algn="l">
              <a:spcBef>
                <a:spcPts val="0"/>
              </a:spcBef>
              <a:spcAft>
                <a:spcPts val="0"/>
              </a:spcAft>
              <a:buNone/>
            </a:pPr>
            <a:r>
              <a:rPr lang="en">
                <a:solidFill>
                  <a:srgbClr val="000000"/>
                </a:solidFill>
              </a:rPr>
              <a:t>levels of acceptance of it. According to </a:t>
            </a:r>
            <a:r>
              <a:rPr lang="en" u="sng">
                <a:solidFill>
                  <a:schemeClr val="hlink"/>
                </a:solidFill>
                <a:hlinkClick r:id="rId3"/>
              </a:rPr>
              <a:t>Oregon law’s</a:t>
            </a:r>
            <a:r>
              <a:rPr lang="en">
                <a:solidFill>
                  <a:srgbClr val="000000"/>
                </a:solidFill>
              </a:rPr>
              <a:t> wording on the law, the rules for civilians are as follows:</a:t>
            </a:r>
            <a:endParaRPr>
              <a:solidFill>
                <a:srgbClr val="000000"/>
              </a:solidFill>
            </a:endParaRPr>
          </a:p>
          <a:p>
            <a:pPr indent="0" lvl="0" marL="0" rtl="0" algn="l">
              <a:spcBef>
                <a:spcPts val="0"/>
              </a:spcBef>
              <a:spcAft>
                <a:spcPts val="0"/>
              </a:spcAft>
              <a:buNone/>
            </a:pPr>
            <a:r>
              <a:rPr lang="en">
                <a:solidFill>
                  <a:srgbClr val="000000"/>
                </a:solidFill>
              </a:rPr>
              <a:t>Drivers under 18 are not allowed to use a cellular device while driving.</a:t>
            </a:r>
            <a:endParaRPr>
              <a:solidFill>
                <a:srgbClr val="000000"/>
              </a:solidFill>
            </a:endParaRPr>
          </a:p>
          <a:p>
            <a:pPr indent="0" lvl="0" marL="0" rtl="0" algn="l">
              <a:spcBef>
                <a:spcPts val="0"/>
              </a:spcBef>
              <a:spcAft>
                <a:spcPts val="0"/>
              </a:spcAft>
              <a:buNone/>
            </a:pPr>
            <a:r>
              <a:rPr lang="en">
                <a:solidFill>
                  <a:srgbClr val="000000"/>
                </a:solidFill>
              </a:rPr>
              <a:t>Drivers with a learner's permit or an intermediate driver’s licence are not allowed to use a cellular device while driving</a:t>
            </a:r>
            <a:endParaRPr>
              <a:solidFill>
                <a:srgbClr val="000000"/>
              </a:solidFill>
            </a:endParaRPr>
          </a:p>
          <a:p>
            <a:pPr indent="0" lvl="0" marL="0" rtl="0" algn="l">
              <a:spcBef>
                <a:spcPts val="0"/>
              </a:spcBef>
              <a:spcAft>
                <a:spcPts val="0"/>
              </a:spcAft>
              <a:buNone/>
            </a:pPr>
            <a:r>
              <a:rPr lang="en">
                <a:solidFill>
                  <a:srgbClr val="000000"/>
                </a:solidFill>
              </a:rPr>
              <a:t>There is a ban on calling and texting without a hands-free device being employed statewide.</a:t>
            </a:r>
            <a:endParaRPr>
              <a:solidFill>
                <a:srgbClr val="000000"/>
              </a:solidFill>
            </a:endParaRPr>
          </a:p>
          <a:p>
            <a:pPr indent="0" lvl="0" marL="0" rtl="0" algn="l">
              <a:spcBef>
                <a:spcPts val="0"/>
              </a:spcBef>
              <a:spcAft>
                <a:spcPts val="0"/>
              </a:spcAft>
              <a:buNone/>
            </a:pPr>
            <a:r>
              <a:rPr lang="en">
                <a:solidFill>
                  <a:srgbClr val="000000"/>
                </a:solidFill>
              </a:rPr>
              <a:t>The Explicit Statement of the law is as follows:</a:t>
            </a:r>
            <a:endParaRPr>
              <a:solidFill>
                <a:srgbClr val="000000"/>
              </a:solidFill>
            </a:endParaRPr>
          </a:p>
          <a:p>
            <a:pPr indent="0" lvl="0" marL="0" rtl="0" algn="l">
              <a:spcBef>
                <a:spcPts val="0"/>
              </a:spcBef>
              <a:spcAft>
                <a:spcPts val="0"/>
              </a:spcAft>
              <a:buNone/>
            </a:pPr>
            <a:r>
              <a:rPr lang="en">
                <a:solidFill>
                  <a:srgbClr val="000000"/>
                </a:solidFill>
              </a:rPr>
              <a:t>‘</a:t>
            </a:r>
            <a:r>
              <a:rPr b="1" i="1" lang="en">
                <a:solidFill>
                  <a:srgbClr val="000000"/>
                </a:solidFill>
              </a:rPr>
              <a:t>(2)</a:t>
            </a:r>
            <a:r>
              <a:rPr i="1" lang="en">
                <a:solidFill>
                  <a:srgbClr val="000000"/>
                </a:solidFill>
              </a:rPr>
              <a:t> A person commits the offense of operating a motor vehicle while using a mobile communication device if the person, while operating a motor vehicle on a highway, uses a mobile communication device</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a:t>
            </a:r>
            <a:r>
              <a:rPr b="1" i="1" lang="en">
                <a:solidFill>
                  <a:srgbClr val="000000"/>
                </a:solidFill>
              </a:rPr>
              <a:t>(3)</a:t>
            </a:r>
            <a:r>
              <a:rPr i="1" lang="en">
                <a:solidFill>
                  <a:srgbClr val="000000"/>
                </a:solidFill>
              </a:rPr>
              <a:t> This section does not apply to a person who activates or deactivates a mobile communication device or a function of the device or who uses the device for voice communication if the person:</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a:t>
            </a:r>
            <a:r>
              <a:rPr b="1" i="1" lang="en">
                <a:solidFill>
                  <a:srgbClr val="000000"/>
                </a:solidFill>
              </a:rPr>
              <a:t>(d)</a:t>
            </a:r>
            <a:r>
              <a:rPr i="1" lang="en">
                <a:solidFill>
                  <a:srgbClr val="000000"/>
                </a:solidFill>
              </a:rPr>
              <a:t> Is 18 years of age or older and is using a hands-free accessory;</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only exception to these laws is having an explicit permission to use communication devices while driving, this would require it to be for work purposes for the most part (Tow truck drivers, Police Officers, ETC.), or the individual would have to be using their phone in an emergency, but it is ill-advised to be playing a game while an emergency is currently happening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Under Oregon’s current laws, unlawful for a driver to play the game while operating a vehicle. As the game is unable to be played exclusively through a hands-free headset. This means that unless a new method of play is devised, drivers are not legally  allowed to play. these laws do not apply to passengers as they are not driving.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20" name="Google Shape;220;p31"/>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Obligations</a:t>
            </a:r>
            <a:endParaRPr/>
          </a:p>
        </p:txBody>
      </p:sp>
      <p:sp>
        <p:nvSpPr>
          <p:cNvPr id="221" name="Google Shape;221;p31"/>
          <p:cNvSpPr txBox="1"/>
          <p:nvPr>
            <p:ph idx="1" type="body"/>
          </p:nvPr>
        </p:nvSpPr>
        <p:spPr>
          <a:xfrm>
            <a:off x="47550" y="7719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users of the game are obligated to do a number of things, they are obliged to follow the laws of the county/state that they are in, as well as having an obligation to prevent themselves from being responsible for causing unsafe situations. Users are also obligated to respond honestly to Niantic warning messages, when it pops up asking if you are a passenger,you should respond honestly, if you are a passenger, keep playing, but if you are a driver you should put the phone down, and should be focusing on the road.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Law enforcement is obligated to pull over and fine those that are breaking the established laws, and hold those that are responsible for the accident accountable for their neglect of the law. Law enforcement should also bewise to signs that people are playing while driving, this may include swerving, and the driver not looking at the road, along with many other signs.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Lawyers and Judges should be looking into possible legislation reform for future games to abide by, to keep everyone involved safe from accidents, And prevent future games from causing such massive dangers to the public. This may mean doubling down on the current legislation, or outright banning cellular device usage while driving.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Niantic is responsible for discouraging users from breaking the laws, whether that be driving and playing,  or trespassing private property. Niantic is obligated to inform the users that it is illegal in some states to drive distracted, and that you will be responsible if there were an accident to happen due to you playing the game while driving. At the very least, Niantic should take future development down a route to prevent lawbreaking.</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27" name="Google Shape;227;p32"/>
          <p:cNvSpPr txBox="1"/>
          <p:nvPr>
            <p:ph type="title"/>
          </p:nvPr>
        </p:nvSpPr>
        <p:spPr>
          <a:xfrm>
            <a:off x="3162300" y="0"/>
            <a:ext cx="59817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Ethical Framework 1</a:t>
            </a:r>
            <a:endParaRPr/>
          </a:p>
        </p:txBody>
      </p:sp>
      <p:sp>
        <p:nvSpPr>
          <p:cNvPr id="228" name="Google Shape;228;p32"/>
          <p:cNvSpPr txBox="1"/>
          <p:nvPr>
            <p:ph idx="1" type="body"/>
          </p:nvPr>
        </p:nvSpPr>
        <p:spPr>
          <a:xfrm>
            <a:off x="47550" y="6448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Act Utilitarianism seems like it may be a good idea to implement into the game. It is the method of taking an action/making a decision to benefit the most, and harming the least. Angus Chen notes in his September 2016 article,  only 18% of the players are driving while playing, and it is unlawful to do so, there needs to be an action taken to prevent this from happening in the first place. This was all in CrashCourse’s video ’</a:t>
            </a:r>
            <a:r>
              <a:rPr lang="en" u="sng">
                <a:solidFill>
                  <a:schemeClr val="hlink"/>
                </a:solidFill>
                <a:hlinkClick r:id="rId3"/>
              </a:rPr>
              <a:t>Utilitarianism: Crash Course Philosophy #36.</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The way to implement this seems to be putting a hard stop to players ability to catch pokemon while going a significant amount over walking speed, maybe a more severe implementation that Niantic has already tried (Trevor Mongg’s article). rendering those that are driving with no game to play. Some of the outcomes of this decision will be:</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Players will be unable to play while driving, unless they are going a significant amount under the speed limit, or stopped, preventing players from playing while on a highway/busy roadway.</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Notification to users that you will be unable to catch pokemon above a certain speed, and that it is unlawful to play the game while operating a vehicle.</a:t>
            </a:r>
            <a:endParaRPr>
              <a:solidFill>
                <a:srgbClr val="000000"/>
              </a:solidFill>
            </a:endParaRPr>
          </a:p>
          <a:p>
            <a:pPr indent="0" lvl="0" marL="0" rtl="0" algn="l">
              <a:spcBef>
                <a:spcPts val="0"/>
              </a:spcBef>
              <a:spcAft>
                <a:spcPts val="0"/>
              </a:spcAft>
              <a:buNone/>
            </a:pPr>
            <a:r>
              <a:rPr lang="en">
                <a:solidFill>
                  <a:srgbClr val="000000"/>
                </a:solidFill>
              </a:rPr>
              <a:t>Some of the consequences that this approach would raise: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Vehicle passengers will be unable to play, this will include cars, busses, trains, planes, or anything you are able to get around with faster that a bit above walking speed.</a:t>
            </a:r>
            <a:endParaRPr>
              <a:solidFill>
                <a:srgbClr val="000000"/>
              </a:solidFill>
            </a:endParaRPr>
          </a:p>
          <a:p>
            <a:pPr indent="0" lvl="0" marL="0" rtl="0" algn="l">
              <a:spcBef>
                <a:spcPts val="0"/>
              </a:spcBef>
              <a:spcAft>
                <a:spcPts val="0"/>
              </a:spcAft>
              <a:buNone/>
            </a:pPr>
            <a:r>
              <a:rPr lang="en">
                <a:solidFill>
                  <a:srgbClr val="000000"/>
                </a:solidFill>
              </a:rPr>
              <a:t>While this approach may turn away a number of players, who want to play legally as a passenger, it may be the safest approach to preventing further incidents from drivers acting irresponsibly, removing the ability to use the game while driving will turn away many of those who are not concerned with other’s safety. Many will have to adjust, but it is in the best interest in the masses.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234" name="Google Shape;234;p33"/>
          <p:cNvSpPr txBox="1"/>
          <p:nvPr>
            <p:ph type="title"/>
          </p:nvPr>
        </p:nvSpPr>
        <p:spPr>
          <a:xfrm>
            <a:off x="3543300" y="0"/>
            <a:ext cx="56007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Ethical Framework 2</a:t>
            </a:r>
            <a:endParaRPr/>
          </a:p>
        </p:txBody>
      </p:sp>
      <p:sp>
        <p:nvSpPr>
          <p:cNvPr id="235" name="Google Shape;235;p33"/>
          <p:cNvSpPr txBox="1"/>
          <p:nvPr>
            <p:ph idx="1" type="body"/>
          </p:nvPr>
        </p:nvSpPr>
        <p:spPr>
          <a:xfrm>
            <a:off x="47550" y="771900"/>
            <a:ext cx="90489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Kantianism is somewhat of a social contract between you and all in society, and it was divvied up into multiple sections all explained in the CrashCourse’s video ‘</a:t>
            </a:r>
            <a:r>
              <a:rPr lang="en" u="sng">
                <a:solidFill>
                  <a:schemeClr val="hlink"/>
                </a:solidFill>
                <a:hlinkClick r:id="rId3"/>
              </a:rPr>
              <a:t>Kant &amp; Categorical Imperatives: Crash Course Philosophy #35.</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Universalizability Principle - ‘it's not fair to make exceptions for yourself, you can’t be above the moral ground because a situation allows it’ - While you may think you’re better than the average driver, and can pay attention to the game while driving, your idea would need to be applicable to everyone on the road, resulting in everyone playing the game while driving. This would end in more disaster, and tragedy than the current 18% who do play while driving.</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Formula of Humanity - ‘recognising that other people you encounter have goals, values and interests of their own, and you must keep that in mind in your encounters’ - It is implied when driving on the road that everyone is paying attention, and knows what is happening at any moment around them, and believed by every driver that those in other vehicles have this same perception. If you are on your phone instead of paying attention, you are endangering others by misleading them with your understanding of the events that are happening. You’re treating those around you without respect for their safety, and robbing them of their autonomous decision to be near you while driving because you wanted to catch a few extra pokemon.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For someone to enact this, that would mean everyone has to put down the game, and pay attention, while that may deprive you of some fun, it is more important to be honest and aware of those around yourself. While you may suffer a bit, the fun is not spoiled for everyone else within society.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