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search?q=define+crowdsourced&amp;rlz=1CATAAB_enUS651US652&amp;oq=define+crowdsourced&amp;aqs=chrome..69i57j0.5445j0j7&amp;sourceid=chrome&amp;ie=UTF-8#q=define+Radio+frequency" TargetMode="External"/><Relationship Id="rId3" Type="http://schemas.openxmlformats.org/officeDocument/2006/relationships/hyperlink" Target="https://www.google.com/search?q=define+crowdsourced&amp;rlz=1CATAAB_enUS651US652&amp;oq=define+crowdsourced&amp;aqs=chrome..69i57j0.5445j0j7&amp;sourceid=chrome&amp;ie=UTF-8#q=define+what+does+wifi+stand+for" TargetMode="External"/><Relationship Id="rId4" Type="http://schemas.openxmlformats.org/officeDocument/2006/relationships/hyperlink" Target="https://www.google.com/search?q=define+crowdsourced&amp;rlz=1CATAAB_enUS651US652&amp;oq=define+crowdsourced&amp;aqs=chrome..69i57j0.5445j0j7&amp;sourceid=chrome&amp;ie=UTF-8#q=define+Wifi+" TargetMode="External"/><Relationship Id="rId9" Type="http://schemas.openxmlformats.org/officeDocument/2006/relationships/hyperlink" Target="https://www.google.com/search?q=define+crowdsourced&amp;rlz=1CATAAB_enUS651US652&amp;oq=define+crowdsourced&amp;aqs=chrome..69i57j0.5445j0j7&amp;sourceid=chrome&amp;ie=UTF-8#q=define+Near+Field+Communication" TargetMode="External"/><Relationship Id="rId5" Type="http://schemas.openxmlformats.org/officeDocument/2006/relationships/hyperlink" Target="https://www.google.com/search?q=define+crowdsourced&amp;rlz=1CATAAB_enUS651US652&amp;oq=define+crowdsourced&amp;aqs=chrome..69i57j0.5445j0j7&amp;sourceid=chrome&amp;ie=UTF-8#q=define+communications+satellite+" TargetMode="External"/><Relationship Id="rId6" Type="http://schemas.openxmlformats.org/officeDocument/2006/relationships/hyperlink" Target="https://www.google.com/search?q=define+crowdsourced&amp;rlz=1CATAAB_enUS651US652&amp;oq=define+crowdsourced&amp;aqs=chrome..69i57j0.5445j0j7&amp;sourceid=chrome&amp;ie=UTF-8#q=define+Fibre+Optic+Cable" TargetMode="External"/><Relationship Id="rId7" Type="http://schemas.openxmlformats.org/officeDocument/2006/relationships/hyperlink" Target="https://www.google.com/search?q=define+crowdsourced&amp;rlz=1CATAAB_enUS651US652&amp;oq=define+crowdsourced&amp;aqs=chrome..69i57j0.5445j0j7&amp;sourceid=chrome&amp;ie=UTF-8#q=microwave+communication+system" TargetMode="External"/><Relationship Id="rId8" Type="http://schemas.openxmlformats.org/officeDocument/2006/relationships/hyperlink" Target="https://www.google.com/search?q=define+crowdsourced&amp;rlz=1CATAAB_enUS651US652&amp;oq=define+crowdsourced&amp;aqs=chrome..69i57j0.5445j0j7&amp;sourceid=chrome&amp;ie=UTF-8#q=define+infrared+communication+syste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search?q=define+crowdsourced&amp;rlz=1CATAAB_enUS651US652&amp;oq=define+crowdsourced&amp;aqs=chrome..69i57j0.5445j0j7&amp;sourceid=chrome&amp;ie=UTF-8#q=define+Underwater+internet+cables+" TargetMode="External"/><Relationship Id="rId3" Type="http://schemas.openxmlformats.org/officeDocument/2006/relationships/hyperlink" Target="https://www.google.com/search?q=define+crowdsourced&amp;rlz=1CATAAB_enUS651US652&amp;oq=define+crowdsourced&amp;aqs=chrome..69i57j0.5445j0j7&amp;sourceid=chrome&amp;ie=UTF-8#q=define+Underwater+internet+cables+" TargetMode="External"/><Relationship Id="rId4" Type="http://schemas.openxmlformats.org/officeDocument/2006/relationships/hyperlink" Target="https://www.google.com/search?q=define+crowdsourced&amp;rlz=1CATAAB_enUS651US652&amp;oq=define+crowdsourced&amp;aqs=chrome..69i57j0.5445j0j7&amp;sourceid=chrome&amp;ie=UTF-8#q=define+Electrical+power+grid" TargetMode="External"/><Relationship Id="rId5" Type="http://schemas.openxmlformats.org/officeDocument/2006/relationships/hyperlink" Target="https://www.google.com/search?q=define+crowdsourced&amp;rlz=1CATAAB_enUS651US652&amp;oq=define+crowdsourced&amp;aqs=chrome..69i57j0.5445j0j7&amp;sourceid=chrome&amp;ie=UTF-8#q=define+Cellular+transmissions" TargetMode="External"/><Relationship Id="rId6" Type="http://schemas.openxmlformats.org/officeDocument/2006/relationships/hyperlink" Target="https://www.google.com/search?q=define+landline&amp;rlz=1CATAAB_enUS651US652&amp;oq=define+landline&amp;aqs=chrome..69i57j0l5.9728j0j7&amp;sourceid=chrome&amp;ie=UTF-8#q=define+landline+communication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search?q=define+crowdsourced&amp;rlz=1CATAAB_enUS651US652&amp;oq=define+crowdsourced&amp;aqs=chrome..69i57j0.5445j0j7&amp;sourceid=chrome&amp;ie=UTF-8#q=define+phone+service" TargetMode="External"/><Relationship Id="rId3" Type="http://schemas.openxmlformats.org/officeDocument/2006/relationships/hyperlink" Target="https://www.google.com/search?q=define+crowdsourced&amp;rlz=1CATAAB_enUS651US652&amp;oq=define+crowdsourced&amp;aqs=chrome..69i57j0.5445j0j7&amp;sourceid=chrome&amp;ie=UTF-8#q=define+Internet+service" TargetMode="External"/><Relationship Id="rId4" Type="http://schemas.openxmlformats.org/officeDocument/2006/relationships/hyperlink" Target="https://www.google.com/search?q=define+crowdsourced&amp;rlz=1CATAAB_enUS651US652&amp;oq=define+crowdsourced&amp;aqs=chrome..69i57j0.5445j0j7&amp;sourceid=chrome&amp;ie=UTF-8#q=define+Cable+service" TargetMode="External"/><Relationship Id="rId5" Type="http://schemas.openxmlformats.org/officeDocument/2006/relationships/hyperlink" Target="https://www.google.com/search?q=define+crowdsourced&amp;rlz=1CATAAB_enUS651US652&amp;oq=define+crowdsourced&amp;aqs=chrome..69i57j0.5445j0j7&amp;sourceid=chrome&amp;ie=UTF-8#q=define+Satellite+servic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search?q=define+crowdsourced&amp;rlz=1CATAAB_enUS651US652&amp;oq=define+crowdsourced&amp;aqs=chrome..69i57j0.5445j0j7&amp;sourceid=chrome&amp;ie=UTF-8#q=define+Net+neutrality" TargetMode="External"/><Relationship Id="rId3" Type="http://schemas.openxmlformats.org/officeDocument/2006/relationships/hyperlink" Target="https://www.google.com/search?q=define+crowdsourced&amp;rlz=1CATAAB_enUS651US652&amp;oq=define+crowdsourced&amp;aqs=chrome..69i57j0.5445j0j7&amp;sourceid=chrome&amp;ie=UTF-8#q=define+internet+censorship+" TargetMode="External"/><Relationship Id="rId4" Type="http://schemas.openxmlformats.org/officeDocument/2006/relationships/hyperlink" Target="https://www.google.com/search?q=define+crowdsourced&amp;rlz=1CATAAB_enUS651US652&amp;oq=define+crowdsourced&amp;aqs=chrome..69i57j0.5445j0j7&amp;sourceid=chrome&amp;ie=UTF-8#q=define+Digital+divide" TargetMode="External"/><Relationship Id="rId5" Type="http://schemas.openxmlformats.org/officeDocument/2006/relationships/hyperlink" Target="https://www.google.com/search?q=define+crowdsourced&amp;rlz=1CATAAB_enUS651US652&amp;oq=define+crowdsourced&amp;aqs=chrome..69i57j0.5445j0j7&amp;sourceid=chrome&amp;ie=UTF-8#q=define+Mobile+justice+"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search?q=defin+disruptive&amp;rlz=1CATAAB_enUS651US652&amp;oq=defin+disruptive&amp;aqs=chrome..69i57j0l5.5315j0j7&amp;sourceid=chrome&amp;ie=UTF-8#q=defin+disruptive+technology"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search?q=defin+disruptive&amp;rlz=1CATAAB_enUS651US652&amp;oq=defin+disruptive&amp;aqs=chrome..69i57j0l5.5315j0j7&amp;sourceid=chrome&amp;ie=UTF-8#q=defin+disruptive+technology"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search?q=define+crowdsourced&amp;rlz=1CATAAB_enUS651US652&amp;oq=define+crowdsourced&amp;aqs=chrome..69i57j0.5445j0j7&amp;sourceid=chrome&amp;ie=UTF-8" TargetMode="External"/><Relationship Id="rId3" Type="http://schemas.openxmlformats.org/officeDocument/2006/relationships/hyperlink" Target="https://www.google.com/search?q=define+crowdsourced&amp;rlz=1CATAAB_enUS651US652&amp;oq=define+crowdsourced&amp;aqs=chrome..69i57j0.5445j0j7&amp;sourceid=chrome&amp;ie=UTF-8#q=define+Object-Oriented+Programming" TargetMode="External"/><Relationship Id="rId4" Type="http://schemas.openxmlformats.org/officeDocument/2006/relationships/hyperlink" Target="https://www.google.com/search?client=ms-android-hms-tmobile-us&amp;ei=fk-CWMq6McSqjQPZi7zQAg&amp;q=circular+product+design&amp;oq=circular+design&amp;gs_l=mobile-gws-serp.1.1.0i71k1l5.0.0.0.9451.1.1.0.0.0.0.0.0..0.0....0...1c..64.mobile-gws-serp..1.0.0.AmEovQRp_fk" TargetMode="External"/><Relationship Id="rId5" Type="http://schemas.openxmlformats.org/officeDocument/2006/relationships/hyperlink" Target="https://www.google.com/search?q=define+crowdsourced&amp;rlz=1CATAAB_enUS651US652&amp;oq=define+crowdsourced&amp;aqs=chrome..69i57j0.5445j0j7&amp;sourceid=chrome&amp;ie=UTF-8#q=define+Machine+Learning" TargetMode="External"/><Relationship Id="rId6" Type="http://schemas.openxmlformats.org/officeDocument/2006/relationships/hyperlink" Target="https://www.google.com/search?q=define+crowdsourced&amp;rlz=1CATAAB_enUS651US652&amp;oq=define+crowdsourced&amp;aqs=chrome..69i57j0.5445j0j7&amp;sourceid=chrome&amp;ie=UTF-8#q=define+Cloud+Computing" TargetMode="External"/><Relationship Id="rId7" Type="http://schemas.openxmlformats.org/officeDocument/2006/relationships/hyperlink" Target="https://www.google.com/search?q=define+crowdsourced&amp;rlz=1CATAAB_enUS651US652&amp;oq=define+crowdsourced&amp;aqs=chrome..69i57j0.5445j0j7&amp;sourceid=chrome&amp;ie=UTF-8#q=define+Artificial+Intelligence" TargetMode="External"/><Relationship Id="rId8" Type="http://schemas.openxmlformats.org/officeDocument/2006/relationships/hyperlink" Target="https://www.google.com/search?q=define+crowdsourced&amp;rlz=1CATAAB_enUS651US652&amp;oq=define+crowdsourced&amp;aqs=chrome..69i57j0.5445j0j7&amp;sourceid=chrome&amp;ie=UTF-8#q=define+International+Standards+Organizatio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1" Type="http://schemas.openxmlformats.org/officeDocument/2006/relationships/hyperlink" Target="http://spam" TargetMode="External"/><Relationship Id="rId10" Type="http://schemas.openxmlformats.org/officeDocument/2006/relationships/hyperlink" Target="https://www.google.com/search?q=define+crowdsourced&amp;rlz=1CATAAB_enUS651US652&amp;oq=define+crowdsourced&amp;aqs=chrome..69i57j0.5445j0j7&amp;sourceid=chrome&amp;ie=UTF-8#q=define+Browser+hijacking" TargetMode="External"/><Relationship Id="rId13" Type="http://schemas.openxmlformats.org/officeDocument/2006/relationships/hyperlink" Target="https://www.google.com/search?q=define+crowdsourced&amp;rlz=1CATAAB_enUS651US652&amp;oq=define+crowdsourced&amp;aqs=chrome..69i57j0.5445j0j7&amp;sourceid=chrome&amp;ie=UTF-8#q=define+ddos+and+dos" TargetMode="External"/><Relationship Id="rId12" Type="http://schemas.openxmlformats.org/officeDocument/2006/relationships/hyperlink" Target="https://www.google.com/search?q=define+crowdsourced&amp;rlz=1CATAAB_enUS651US652&amp;oq=define+crowdsourced&amp;aqs=chrome..69i57j0.5445j0j7&amp;sourceid=chrome&amp;ie=UTF-8#q=define+phishing" TargetMode="External"/><Relationship Id="rId1" Type="http://schemas.openxmlformats.org/officeDocument/2006/relationships/notesMaster" Target="../notesMasters/notesMaster1.xml"/><Relationship Id="rId2" Type="http://schemas.openxmlformats.org/officeDocument/2006/relationships/hyperlink" Target="https://www.google.com/search?q=define+crowdsourced&amp;rlz=1CATAAB_enUS651US652&amp;oq=define+crowdsourced&amp;aqs=chrome..69i57j0.5445j0j7&amp;sourceid=chrome&amp;ie=UTF-8#q=define+computer+fraud" TargetMode="External"/><Relationship Id="rId3" Type="http://schemas.openxmlformats.org/officeDocument/2006/relationships/hyperlink" Target="https://www.google.com/search?q=define+crowdsourced&amp;rlz=1CATAAB_enUS651US652&amp;oq=define+crowdsourced&amp;aqs=chrome..69i57j0.5445j0j7&amp;sourceid=chrome&amp;ie=UTF-8#q=define+computer+crime" TargetMode="External"/><Relationship Id="rId4" Type="http://schemas.openxmlformats.org/officeDocument/2006/relationships/hyperlink" Target="https://www.google.com/search?q=define+crowdsourced&amp;rlz=1CATAAB_enUS651US652&amp;oq=define+crowdsourced&amp;aqs=chrome..69i57j0.5445j0j7&amp;sourceid=chrome&amp;ie=UTF-8#q=define+cyber+attack" TargetMode="External"/><Relationship Id="rId9" Type="http://schemas.openxmlformats.org/officeDocument/2006/relationships/hyperlink" Target="https://www.google.com/search?q=define+crowdsourced&amp;rlz=1CATAAB_enUS651US652&amp;oq=define+crowdsourced&amp;aqs=chrome..69i57j0.5445j0j7&amp;sourceid=chrome&amp;ie=UTF-8#q=define+Spyware" TargetMode="External"/><Relationship Id="rId5" Type="http://schemas.openxmlformats.org/officeDocument/2006/relationships/hyperlink" Target="https://www.google.com/search?q=define+crowdsourced&amp;rlz=1CATAAB_enUS651US652&amp;oq=define+crowdsourced&amp;aqs=chrome..69i57j0.5445j0j7&amp;sourceid=chrome&amp;ie=UTF-8#q=define+cyber-terrorism" TargetMode="External"/><Relationship Id="rId6" Type="http://schemas.openxmlformats.org/officeDocument/2006/relationships/hyperlink" Target="https://www.google.com/search?q=define+crowdsourced&amp;rlz=1CATAAB_enUS651US652&amp;oq=define+crowdsourced&amp;aqs=chrome..69i57j0.5445j0j7&amp;sourceid=chrome&amp;ie=UTF-8#q=define+White%2C+gray%2C+and+black+hat+hacking" TargetMode="External"/><Relationship Id="rId7" Type="http://schemas.openxmlformats.org/officeDocument/2006/relationships/hyperlink" Target="https://www.google.com/search?q=define+crowdsourced&amp;rlz=1CATAAB_enUS651US652&amp;oq=define+crowdsourced&amp;aqs=chrome..69i57j0.5445j0j7&amp;sourceid=chrome&amp;ie=UTF-8#q=define+Viruses%2C+Trojans%2C+Worms" TargetMode="External"/><Relationship Id="rId8" Type="http://schemas.openxmlformats.org/officeDocument/2006/relationships/hyperlink" Target="https://www.google.com/search?q=define+crowdsourced&amp;rlz=1CATAAB_enUS651US652&amp;oq=define+crowdsourced&amp;aqs=chrome..69i57j0.5445j0j7&amp;sourceid=chrome&amp;ie=UTF-8#q=define+Adwar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12873b056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873b0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Lato"/>
              <a:buAutoNum type="arabicPeriod"/>
            </a:pPr>
            <a:r>
              <a:rPr b="1" lang="en">
                <a:solidFill>
                  <a:schemeClr val="accent2"/>
                </a:solidFill>
                <a:latin typeface="Lato"/>
                <a:ea typeface="Lato"/>
                <a:cs typeface="Lato"/>
                <a:sym typeface="Lato"/>
              </a:rPr>
              <a:t>Change ‘Topic’ to</a:t>
            </a:r>
            <a:r>
              <a:rPr b="1" lang="en">
                <a:solidFill>
                  <a:schemeClr val="accent2"/>
                </a:solidFill>
                <a:latin typeface="Lato"/>
                <a:ea typeface="Lato"/>
                <a:cs typeface="Lato"/>
                <a:sym typeface="Lato"/>
              </a:rPr>
              <a:t> the name of your device which you chose from the Journey of a Device instructions. </a:t>
            </a:r>
            <a:endParaRPr b="1">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a:solidFill>
                  <a:schemeClr val="accent2"/>
                </a:solidFill>
                <a:latin typeface="Lato"/>
                <a:ea typeface="Lato"/>
                <a:cs typeface="Lato"/>
                <a:sym typeface="Lato"/>
              </a:rPr>
              <a:t>Add your first and last name.</a:t>
            </a:r>
            <a:endParaRPr b="1">
              <a:solidFill>
                <a:schemeClr val="accent2"/>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16b025c7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b025c7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solidFill>
                  <a:schemeClr val="accent2"/>
                </a:solidFill>
                <a:latin typeface="Lato"/>
                <a:ea typeface="Lato"/>
                <a:cs typeface="Lato"/>
                <a:sym typeface="Lato"/>
              </a:rPr>
              <a:t>For each source used in the previous slides, document the </a:t>
            </a:r>
            <a:r>
              <a:rPr b="1" lang="en" sz="1600">
                <a:solidFill>
                  <a:schemeClr val="accent2"/>
                </a:solidFill>
                <a:latin typeface="Lato"/>
                <a:ea typeface="Lato"/>
                <a:cs typeface="Lato"/>
                <a:sym typeface="Lato"/>
              </a:rPr>
              <a:t>author, title, publisher, publish date, and URL </a:t>
            </a:r>
            <a:r>
              <a:rPr lang="en" sz="1600">
                <a:solidFill>
                  <a:schemeClr val="accent2"/>
                </a:solidFill>
                <a:latin typeface="Lato"/>
                <a:ea typeface="Lato"/>
                <a:cs typeface="Lato"/>
                <a:sym typeface="Lato"/>
              </a:rPr>
              <a:t>(or embed the URL in the title).</a:t>
            </a:r>
            <a:endParaRPr sz="1600">
              <a:solidFill>
                <a:schemeClr val="accent2"/>
              </a:solidFill>
              <a:latin typeface="Lato"/>
              <a:ea typeface="Lato"/>
              <a:cs typeface="Lato"/>
              <a:sym typeface="Lato"/>
            </a:endParaRPr>
          </a:p>
          <a:p>
            <a:pPr indent="0" lvl="0" marL="0" rtl="0" algn="l">
              <a:spcBef>
                <a:spcPts val="0"/>
              </a:spcBef>
              <a:spcAft>
                <a:spcPts val="0"/>
              </a:spcAft>
              <a:buNone/>
            </a:pPr>
            <a:r>
              <a:t/>
            </a:r>
            <a:endParaRPr b="1" sz="1600">
              <a:solidFill>
                <a:schemeClr val="accent2"/>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1c427907c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c427907c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solidFill>
                  <a:schemeClr val="accent2"/>
                </a:solidFill>
                <a:latin typeface="Lato"/>
                <a:ea typeface="Lato"/>
                <a:cs typeface="Lato"/>
                <a:sym typeface="Lato"/>
              </a:rPr>
              <a:t>For each source used in the previous slides, document the </a:t>
            </a:r>
            <a:r>
              <a:rPr b="1" lang="en" sz="1600">
                <a:solidFill>
                  <a:schemeClr val="accent2"/>
                </a:solidFill>
                <a:latin typeface="Lato"/>
                <a:ea typeface="Lato"/>
                <a:cs typeface="Lato"/>
                <a:sym typeface="Lato"/>
              </a:rPr>
              <a:t>author, title, publisher, publish date, and URL </a:t>
            </a:r>
            <a:r>
              <a:rPr lang="en" sz="1600">
                <a:solidFill>
                  <a:schemeClr val="accent2"/>
                </a:solidFill>
                <a:latin typeface="Lato"/>
                <a:ea typeface="Lato"/>
                <a:cs typeface="Lato"/>
                <a:sym typeface="Lato"/>
              </a:rPr>
              <a:t>(or embed the URL in the title).</a:t>
            </a:r>
            <a:endParaRPr sz="1600">
              <a:solidFill>
                <a:schemeClr val="accent2"/>
              </a:solidFill>
              <a:latin typeface="Lato"/>
              <a:ea typeface="Lato"/>
              <a:cs typeface="Lato"/>
              <a:sym typeface="Lato"/>
            </a:endParaRPr>
          </a:p>
          <a:p>
            <a:pPr indent="0" lvl="0" marL="0" rtl="0" algn="l">
              <a:spcBef>
                <a:spcPts val="0"/>
              </a:spcBef>
              <a:spcAft>
                <a:spcPts val="0"/>
              </a:spcAft>
              <a:buNone/>
            </a:pPr>
            <a:r>
              <a:t/>
            </a:r>
            <a:endParaRPr b="1" sz="1600">
              <a:solidFill>
                <a:schemeClr val="accent2"/>
              </a:solidFill>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19c0b7dd2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9c0b7dd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9c0b7dd2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9c0b7dd2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Imagine you take the device on a journey to </a:t>
            </a:r>
            <a:r>
              <a:rPr b="1" lang="en" sz="1400" u="sng">
                <a:solidFill>
                  <a:schemeClr val="accent2"/>
                </a:solidFill>
                <a:latin typeface="Lato"/>
                <a:ea typeface="Lato"/>
                <a:cs typeface="Lato"/>
                <a:sym typeface="Lato"/>
              </a:rPr>
              <a:t>one</a:t>
            </a:r>
            <a:r>
              <a:rPr b="1" lang="en" sz="1400">
                <a:solidFill>
                  <a:schemeClr val="accent2"/>
                </a:solidFill>
                <a:latin typeface="Lato"/>
                <a:ea typeface="Lato"/>
                <a:cs typeface="Lato"/>
                <a:sym typeface="Lato"/>
              </a:rPr>
              <a:t> of these locations:</a:t>
            </a:r>
            <a:endParaRPr b="1"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oceanic island</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sandy desert</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land-locked bushland</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mountainous jungle.  </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Describe the place</a:t>
            </a:r>
            <a:r>
              <a:rPr lang="en" sz="1400">
                <a:solidFill>
                  <a:schemeClr val="accent2"/>
                </a:solidFill>
                <a:latin typeface="Lato"/>
                <a:ea typeface="Lato"/>
                <a:cs typeface="Lato"/>
                <a:sym typeface="Lato"/>
              </a:rPr>
              <a:t> you chose and note how well you think the device will operate there.</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Describe how the locals use that kind of device there.</a:t>
            </a:r>
            <a:endParaRPr b="1" sz="1400">
              <a:solidFill>
                <a:schemeClr val="accent2"/>
              </a:solidFill>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13e1517a42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e1517a42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Name and describe the organizations that control access</a:t>
            </a:r>
            <a:r>
              <a:rPr lang="en" sz="1400">
                <a:solidFill>
                  <a:schemeClr val="accent2"/>
                </a:solidFill>
                <a:latin typeface="Lato"/>
                <a:ea typeface="Lato"/>
                <a:cs typeface="Lato"/>
                <a:sym typeface="Lato"/>
              </a:rPr>
              <a:t> to sky space, light waves, and air waves in your location.</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Name, describe, and cite the laws</a:t>
            </a:r>
            <a:r>
              <a:rPr lang="en" sz="1400">
                <a:solidFill>
                  <a:schemeClr val="accent2"/>
                </a:solidFill>
                <a:latin typeface="Lato"/>
                <a:ea typeface="Lato"/>
                <a:cs typeface="Lato"/>
                <a:sym typeface="Lato"/>
              </a:rPr>
              <a:t> that control different forms of communication in your location. For example:</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2"/>
              </a:rPr>
              <a:t>Radio frequency</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highlight>
                  <a:srgbClr val="FFFFFF"/>
                </a:highlight>
                <a:latin typeface="Lato"/>
                <a:ea typeface="Lato"/>
                <a:cs typeface="Lato"/>
                <a:sym typeface="Lato"/>
                <a:hlinkClick r:id="rId3"/>
              </a:rPr>
              <a:t>Wireless Fidelity</a:t>
            </a:r>
            <a:r>
              <a:rPr lang="en" sz="1200">
                <a:solidFill>
                  <a:schemeClr val="accent1"/>
                </a:solidFill>
                <a:highlight>
                  <a:srgbClr val="FFFFFF"/>
                </a:highlight>
              </a:rPr>
              <a:t> (</a:t>
            </a:r>
            <a:r>
              <a:rPr lang="en" sz="1400">
                <a:solidFill>
                  <a:schemeClr val="accent1"/>
                </a:solidFill>
                <a:latin typeface="Lato"/>
                <a:ea typeface="Lato"/>
                <a:cs typeface="Lato"/>
                <a:sym typeface="Lato"/>
              </a:rPr>
              <a:t>Wi-Fi)</a:t>
            </a:r>
            <a:r>
              <a:rPr lang="en" sz="1400" u="sng">
                <a:solidFill>
                  <a:schemeClr val="accent1"/>
                </a:solidFill>
                <a:latin typeface="Lato"/>
                <a:ea typeface="Lato"/>
                <a:cs typeface="Lato"/>
                <a:sym typeface="Lato"/>
                <a:hlinkClick r:id="rId4"/>
              </a:rPr>
              <a:t> </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5"/>
              </a:rPr>
              <a:t>Communications Satellite </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6"/>
              </a:rPr>
              <a:t>Fibre Optic Cable</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7"/>
              </a:rPr>
              <a:t>Microwave transmission</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8"/>
              </a:rPr>
              <a:t>Infrared transmission</a:t>
            </a:r>
            <a:r>
              <a:rPr lang="en" sz="1400">
                <a:solidFill>
                  <a:schemeClr val="accent1"/>
                </a:solidFill>
                <a:latin typeface="Lato"/>
                <a:ea typeface="Lato"/>
                <a:cs typeface="Lato"/>
                <a:sym typeface="Lato"/>
              </a:rPr>
              <a:t> (IR)</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9"/>
              </a:rPr>
              <a:t>Near Field Communication</a:t>
            </a:r>
            <a:r>
              <a:rPr lang="en" sz="1400">
                <a:solidFill>
                  <a:schemeClr val="accent1"/>
                </a:solidFill>
                <a:latin typeface="Lato"/>
                <a:ea typeface="Lato"/>
                <a:cs typeface="Lato"/>
                <a:sym typeface="Lato"/>
              </a:rPr>
              <a:t> (NFC)</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a:solidFill>
                  <a:schemeClr val="accent2"/>
                </a:solidFill>
                <a:latin typeface="Lato"/>
                <a:ea typeface="Lato"/>
                <a:cs typeface="Lato"/>
                <a:sym typeface="Lato"/>
              </a:rPr>
              <a:t>others?</a:t>
            </a:r>
            <a:endParaRPr sz="1400">
              <a:solidFill>
                <a:schemeClr val="accent1"/>
              </a:solidFill>
              <a:latin typeface="Lato"/>
              <a:ea typeface="Lato"/>
              <a:cs typeface="Lato"/>
              <a:sym typeface="Lato"/>
            </a:endParaRPr>
          </a:p>
          <a:p>
            <a:pPr indent="0" lvl="0" marL="0" rtl="0" algn="l">
              <a:spcBef>
                <a:spcPts val="0"/>
              </a:spcBef>
              <a:spcAft>
                <a:spcPts val="0"/>
              </a:spcAft>
              <a:buNone/>
            </a:pPr>
            <a:r>
              <a:t/>
            </a:r>
            <a:endParaRPr sz="1400">
              <a:solidFill>
                <a:schemeClr val="accent2"/>
              </a:solidFill>
              <a:latin typeface="Lato"/>
              <a:ea typeface="Lato"/>
              <a:cs typeface="Lato"/>
              <a:sym typeface="Lato"/>
            </a:endParaRPr>
          </a:p>
          <a:p>
            <a:pPr indent="0" lvl="0" marL="0" rtl="0" algn="l">
              <a:spcBef>
                <a:spcPts val="0"/>
              </a:spcBef>
              <a:spcAft>
                <a:spcPts val="0"/>
              </a:spcAft>
              <a:buNone/>
            </a:pPr>
            <a:r>
              <a:t/>
            </a:r>
            <a:endParaRPr sz="1400">
              <a:solidFill>
                <a:schemeClr val="accent2"/>
              </a:solidFill>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13e1517a42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e1517a42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Describe the kinds of infrastructures </a:t>
            </a:r>
            <a:r>
              <a:rPr lang="en" sz="1400">
                <a:solidFill>
                  <a:schemeClr val="accent2"/>
                </a:solidFill>
                <a:latin typeface="Lato"/>
                <a:ea typeface="Lato"/>
                <a:cs typeface="Lato"/>
                <a:sym typeface="Lato"/>
              </a:rPr>
              <a:t>that</a:t>
            </a:r>
            <a:r>
              <a:rPr b="1" lang="en" sz="1400">
                <a:solidFill>
                  <a:schemeClr val="accent2"/>
                </a:solidFill>
                <a:latin typeface="Lato"/>
                <a:ea typeface="Lato"/>
                <a:cs typeface="Lato"/>
                <a:sym typeface="Lato"/>
              </a:rPr>
              <a:t> </a:t>
            </a:r>
            <a:r>
              <a:rPr lang="en" sz="1400">
                <a:solidFill>
                  <a:schemeClr val="accent2"/>
                </a:solidFill>
                <a:latin typeface="Lato"/>
                <a:ea typeface="Lato"/>
                <a:cs typeface="Lato"/>
                <a:sym typeface="Lato"/>
              </a:rPr>
              <a:t>support telecommunications in your location.</a:t>
            </a:r>
            <a:br>
              <a:rPr lang="en" sz="1400">
                <a:solidFill>
                  <a:schemeClr val="accent2"/>
                </a:solidFill>
                <a:latin typeface="Lato"/>
                <a:ea typeface="Lato"/>
                <a:cs typeface="Lato"/>
                <a:sym typeface="Lato"/>
              </a:rPr>
            </a:br>
            <a:r>
              <a:rPr lang="en" sz="1400">
                <a:solidFill>
                  <a:schemeClr val="accent2"/>
                </a:solidFill>
                <a:latin typeface="Lato"/>
                <a:ea typeface="Lato"/>
                <a:cs typeface="Lato"/>
                <a:sym typeface="Lato"/>
              </a:rPr>
              <a:t>For example:</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2"/>
              </a:rPr>
              <a:t>Underwater internet </a:t>
            </a:r>
            <a:r>
              <a:rPr lang="en" sz="1400" u="sng">
                <a:solidFill>
                  <a:schemeClr val="accent1"/>
                </a:solidFill>
                <a:latin typeface="Lato"/>
                <a:ea typeface="Lato"/>
                <a:cs typeface="Lato"/>
                <a:sym typeface="Lato"/>
                <a:hlinkClick r:id="rId3"/>
              </a:rPr>
              <a:t>cables </a:t>
            </a:r>
            <a:r>
              <a:rPr lang="en" sz="1400">
                <a:solidFill>
                  <a:schemeClr val="accent1"/>
                </a:solidFill>
                <a:latin typeface="Lato"/>
                <a:ea typeface="Lato"/>
                <a:cs typeface="Lato"/>
                <a:sym typeface="Lato"/>
              </a:rPr>
              <a:t> </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4"/>
              </a:rPr>
              <a:t>Electrical power grid</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5"/>
              </a:rPr>
              <a:t>Cellular network</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6"/>
              </a:rPr>
              <a:t>Landline network</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others?</a:t>
            </a:r>
            <a:endParaRPr sz="1400">
              <a:solidFill>
                <a:schemeClr val="accent2"/>
              </a:solidFill>
              <a:latin typeface="Lato"/>
              <a:ea typeface="Lato"/>
              <a:cs typeface="Lato"/>
              <a:sym typeface="La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13e1517a42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e1517a42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AutoNum type="arabicPeriod"/>
            </a:pPr>
            <a:r>
              <a:rPr b="1" lang="en" sz="1400">
                <a:solidFill>
                  <a:schemeClr val="accent2"/>
                </a:solidFill>
                <a:latin typeface="Lato"/>
                <a:ea typeface="Lato"/>
                <a:cs typeface="Lato"/>
                <a:sym typeface="Lato"/>
              </a:rPr>
              <a:t>Name, describe, and cite the corporations that dole out access to these services in your location.*</a:t>
            </a:r>
            <a:endParaRPr b="1" sz="1400">
              <a:solidFill>
                <a:schemeClr val="accent2"/>
              </a:solidFill>
              <a:latin typeface="Lato"/>
              <a:ea typeface="Lato"/>
              <a:cs typeface="Lato"/>
              <a:sym typeface="Lato"/>
            </a:endParaRPr>
          </a:p>
          <a:p>
            <a:pPr indent="-317500" lvl="1" marL="914400" rtl="0" algn="l">
              <a:spcBef>
                <a:spcPts val="0"/>
              </a:spcBef>
              <a:spcAft>
                <a:spcPts val="0"/>
              </a:spcAft>
              <a:buClr>
                <a:schemeClr val="accent1"/>
              </a:buClr>
              <a:buSzPts val="1400"/>
              <a:buAutoNum type="alphaLcPeriod"/>
            </a:pPr>
            <a:r>
              <a:rPr lang="en" sz="1400" u="sng">
                <a:solidFill>
                  <a:schemeClr val="accent1"/>
                </a:solidFill>
                <a:latin typeface="Lato"/>
                <a:ea typeface="Lato"/>
                <a:cs typeface="Lato"/>
                <a:sym typeface="Lato"/>
                <a:hlinkClick r:id="rId2"/>
              </a:rPr>
              <a:t>Phone service</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AutoNum type="alphaLcPeriod"/>
            </a:pPr>
            <a:r>
              <a:rPr lang="en" sz="1400" u="sng">
                <a:solidFill>
                  <a:schemeClr val="accent1"/>
                </a:solidFill>
                <a:latin typeface="Lato"/>
                <a:ea typeface="Lato"/>
                <a:cs typeface="Lato"/>
                <a:sym typeface="Lato"/>
                <a:hlinkClick r:id="rId3"/>
              </a:rPr>
              <a:t>Internet service</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AutoNum type="alphaLcPeriod"/>
            </a:pPr>
            <a:r>
              <a:rPr lang="en" sz="1400" u="sng">
                <a:solidFill>
                  <a:schemeClr val="accent1"/>
                </a:solidFill>
                <a:latin typeface="Lato"/>
                <a:ea typeface="Lato"/>
                <a:cs typeface="Lato"/>
                <a:sym typeface="Lato"/>
                <a:hlinkClick r:id="rId4"/>
              </a:rPr>
              <a:t>Cable service</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AutoNum type="alphaLcPeriod"/>
            </a:pPr>
            <a:r>
              <a:rPr lang="en" sz="1400" u="sng">
                <a:solidFill>
                  <a:schemeClr val="accent1"/>
                </a:solidFill>
                <a:latin typeface="Lato"/>
                <a:ea typeface="Lato"/>
                <a:cs typeface="Lato"/>
                <a:sym typeface="Lato"/>
                <a:hlinkClick r:id="rId5"/>
              </a:rPr>
              <a:t>Satellite service</a:t>
            </a:r>
            <a:endParaRPr sz="1400">
              <a:solidFill>
                <a:schemeClr val="accent1"/>
              </a:solidFill>
              <a:latin typeface="Lato"/>
              <a:ea typeface="Lato"/>
              <a:cs typeface="Lato"/>
              <a:sym typeface="Lato"/>
            </a:endParaRPr>
          </a:p>
          <a:p>
            <a:pPr indent="-317500" lvl="0" marL="457200" rtl="0" algn="l">
              <a:spcBef>
                <a:spcPts val="0"/>
              </a:spcBef>
              <a:spcAft>
                <a:spcPts val="0"/>
              </a:spcAft>
              <a:buClr>
                <a:schemeClr val="accent2"/>
              </a:buClr>
              <a:buSzPts val="1400"/>
              <a:buAutoNum type="arabicPeriod"/>
            </a:pPr>
            <a:r>
              <a:rPr b="1" lang="en" sz="1400">
                <a:solidFill>
                  <a:schemeClr val="accent2"/>
                </a:solidFill>
                <a:latin typeface="Lato"/>
                <a:ea typeface="Lato"/>
                <a:cs typeface="Lato"/>
                <a:sym typeface="Lato"/>
              </a:rPr>
              <a:t>How much do those services cost individual users?</a:t>
            </a:r>
            <a:endParaRPr b="1"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What profits do those corporations make? </a:t>
            </a:r>
            <a:endParaRPr b="1" sz="1400">
              <a:solidFill>
                <a:schemeClr val="accent2"/>
              </a:solidFill>
              <a:latin typeface="Lato"/>
              <a:ea typeface="Lato"/>
              <a:cs typeface="Lato"/>
              <a:sym typeface="Lato"/>
            </a:endParaRPr>
          </a:p>
          <a:p>
            <a:pPr indent="0" lvl="0" marL="0" rtl="0" algn="l">
              <a:spcBef>
                <a:spcPts val="0"/>
              </a:spcBef>
              <a:spcAft>
                <a:spcPts val="0"/>
              </a:spcAft>
              <a:buNone/>
            </a:pPr>
            <a:r>
              <a:t/>
            </a:r>
            <a:endParaRPr sz="1400">
              <a:solidFill>
                <a:schemeClr val="accent2"/>
              </a:solidFill>
              <a:latin typeface="Lato"/>
              <a:ea typeface="Lato"/>
              <a:cs typeface="Lato"/>
              <a:sym typeface="Lato"/>
            </a:endParaRPr>
          </a:p>
          <a:p>
            <a:pPr indent="0" lvl="0" marL="0" rtl="0" algn="l">
              <a:spcBef>
                <a:spcPts val="0"/>
              </a:spcBef>
              <a:spcAft>
                <a:spcPts val="0"/>
              </a:spcAft>
              <a:buNone/>
            </a:pPr>
            <a:r>
              <a:rPr lang="en" sz="1400">
                <a:solidFill>
                  <a:schemeClr val="accent2"/>
                </a:solidFill>
                <a:latin typeface="Lato"/>
                <a:ea typeface="Lato"/>
                <a:cs typeface="Lato"/>
                <a:sym typeface="Lato"/>
              </a:rPr>
              <a:t>* If your location doesn’t offer that service, focus on the services it </a:t>
            </a:r>
            <a:r>
              <a:rPr i="1" lang="en" sz="1400">
                <a:solidFill>
                  <a:schemeClr val="accent2"/>
                </a:solidFill>
                <a:latin typeface="Lato"/>
                <a:ea typeface="Lato"/>
                <a:cs typeface="Lato"/>
                <a:sym typeface="Lato"/>
              </a:rPr>
              <a:t>does</a:t>
            </a:r>
            <a:r>
              <a:rPr lang="en" sz="1400">
                <a:solidFill>
                  <a:schemeClr val="accent2"/>
                </a:solidFill>
                <a:latin typeface="Lato"/>
                <a:ea typeface="Lato"/>
                <a:cs typeface="Lato"/>
                <a:sym typeface="Lato"/>
              </a:rPr>
              <a:t> provide. </a:t>
            </a:r>
            <a:endParaRPr sz="1400">
              <a:solidFill>
                <a:schemeClr val="accent2"/>
              </a:solidFill>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13e1517a42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e1517a42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Name, describe, and cite laws that govern “access to information” in your location. </a:t>
            </a:r>
            <a:br>
              <a:rPr b="1" lang="en" sz="1400">
                <a:solidFill>
                  <a:schemeClr val="accent2"/>
                </a:solidFill>
                <a:latin typeface="Lato"/>
                <a:ea typeface="Lato"/>
                <a:cs typeface="Lato"/>
                <a:sym typeface="Lato"/>
              </a:rPr>
            </a:br>
            <a:r>
              <a:rPr lang="en" sz="1400">
                <a:solidFill>
                  <a:schemeClr val="accent2"/>
                </a:solidFill>
                <a:latin typeface="Lato"/>
                <a:ea typeface="Lato"/>
                <a:cs typeface="Lato"/>
                <a:sym typeface="Lato"/>
              </a:rPr>
              <a:t>For example:</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Searching for information about historical events</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Controversial articles, speeches, books, and audio/video media </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Displays of nudity or pornography</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other?</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Has your location dealt with any of the following:</a:t>
            </a:r>
            <a:endParaRPr b="1" sz="1400">
              <a:solidFill>
                <a:schemeClr val="accent2"/>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2"/>
              </a:rPr>
              <a:t>Net neutrality</a:t>
            </a:r>
            <a:r>
              <a:rPr lang="en" sz="1400">
                <a:solidFill>
                  <a:schemeClr val="accent1"/>
                </a:solidFill>
                <a:latin typeface="Lato"/>
                <a:ea typeface="Lato"/>
                <a:cs typeface="Lato"/>
                <a:sym typeface="Lato"/>
              </a:rPr>
              <a:t> </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3"/>
              </a:rPr>
              <a:t>Censorship </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4"/>
              </a:rPr>
              <a:t>Digital divide</a:t>
            </a:r>
            <a:r>
              <a:rPr lang="en" sz="1400">
                <a:solidFill>
                  <a:schemeClr val="accent1"/>
                </a:solidFill>
                <a:latin typeface="Lato"/>
                <a:ea typeface="Lato"/>
                <a:cs typeface="Lato"/>
                <a:sym typeface="Lato"/>
              </a:rPr>
              <a:t> </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5"/>
              </a:rPr>
              <a:t>Mobile justice </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others?</a:t>
            </a:r>
            <a:endParaRPr sz="1400">
              <a:solidFill>
                <a:schemeClr val="accent2"/>
              </a:solidFill>
              <a:latin typeface="Lato"/>
              <a:ea typeface="Lato"/>
              <a:cs typeface="Lato"/>
              <a:sym typeface="La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19c28042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9c28042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2"/>
                </a:solidFill>
                <a:latin typeface="Lato"/>
                <a:ea typeface="Lato"/>
                <a:cs typeface="Lato"/>
                <a:sym typeface="Lato"/>
              </a:rPr>
              <a:t>Describe and cite ways that the device was/is </a:t>
            </a:r>
            <a:r>
              <a:rPr b="1" lang="en" sz="1400" u="sng">
                <a:solidFill>
                  <a:schemeClr val="accent1"/>
                </a:solidFill>
                <a:latin typeface="Lato"/>
                <a:ea typeface="Lato"/>
                <a:cs typeface="Lato"/>
                <a:sym typeface="Lato"/>
                <a:hlinkClick r:id="rId2"/>
              </a:rPr>
              <a:t>disruptive technology</a:t>
            </a:r>
            <a:r>
              <a:rPr b="1" lang="en" sz="1400">
                <a:solidFill>
                  <a:schemeClr val="accent2"/>
                </a:solidFill>
                <a:latin typeface="Lato"/>
                <a:ea typeface="Lato"/>
                <a:cs typeface="Lato"/>
                <a:sym typeface="Lato"/>
              </a:rPr>
              <a:t>; how has it affected society both positively and negatively.</a:t>
            </a:r>
            <a:endParaRPr sz="1400">
              <a:solidFill>
                <a:schemeClr val="accent2"/>
              </a:solidFill>
              <a:latin typeface="Lato"/>
              <a:ea typeface="Lato"/>
              <a:cs typeface="Lato"/>
              <a:sym typeface="La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1c688785b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c688785b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2"/>
                </a:solidFill>
                <a:latin typeface="Lato"/>
                <a:ea typeface="Lato"/>
                <a:cs typeface="Lato"/>
                <a:sym typeface="Lato"/>
              </a:rPr>
              <a:t>Describe and cite ways that the device was/is </a:t>
            </a:r>
            <a:r>
              <a:rPr b="1" lang="en" sz="1400" u="sng">
                <a:solidFill>
                  <a:schemeClr val="accent1"/>
                </a:solidFill>
                <a:latin typeface="Lato"/>
                <a:ea typeface="Lato"/>
                <a:cs typeface="Lato"/>
                <a:sym typeface="Lato"/>
                <a:hlinkClick r:id="rId2"/>
              </a:rPr>
              <a:t>disruptive technology</a:t>
            </a:r>
            <a:r>
              <a:rPr b="1" lang="en" sz="1400">
                <a:solidFill>
                  <a:schemeClr val="accent2"/>
                </a:solidFill>
                <a:latin typeface="Lato"/>
                <a:ea typeface="Lato"/>
                <a:cs typeface="Lato"/>
                <a:sym typeface="Lato"/>
              </a:rPr>
              <a:t>; how has it affected society both positively and negatively.</a:t>
            </a:r>
            <a:endParaRPr sz="1400">
              <a:solidFill>
                <a:schemeClr val="accent2"/>
              </a:solidFill>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186b3815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86b3815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13e1517a42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e1517a42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AutoNum type="arabicPeriod"/>
            </a:pPr>
            <a:r>
              <a:rPr b="1" lang="en" sz="1400">
                <a:solidFill>
                  <a:schemeClr val="accent2"/>
                </a:solidFill>
              </a:rPr>
              <a:t>Edit the white callout shapes above to note which countries have:   </a:t>
            </a:r>
            <a:endParaRPr b="1" sz="1400">
              <a:solidFill>
                <a:schemeClr val="accent2"/>
              </a:solidFill>
            </a:endParaRPr>
          </a:p>
          <a:p>
            <a:pPr indent="-317500" lvl="1" marL="914400" rtl="0" algn="l">
              <a:spcBef>
                <a:spcPts val="0"/>
              </a:spcBef>
              <a:spcAft>
                <a:spcPts val="0"/>
              </a:spcAft>
              <a:buClr>
                <a:schemeClr val="accent2"/>
              </a:buClr>
              <a:buSzPts val="1400"/>
              <a:buAutoNum type="alphaLcPeriod"/>
            </a:pPr>
            <a:r>
              <a:rPr lang="en" sz="1400">
                <a:solidFill>
                  <a:schemeClr val="accent2"/>
                </a:solidFill>
              </a:rPr>
              <a:t>The fastest internet and which has the slowest? </a:t>
            </a:r>
            <a:endParaRPr sz="1400">
              <a:solidFill>
                <a:schemeClr val="accent2"/>
              </a:solidFill>
            </a:endParaRPr>
          </a:p>
          <a:p>
            <a:pPr indent="-317500" lvl="1" marL="914400" rtl="0" algn="l">
              <a:spcBef>
                <a:spcPts val="0"/>
              </a:spcBef>
              <a:spcAft>
                <a:spcPts val="0"/>
              </a:spcAft>
              <a:buClr>
                <a:schemeClr val="accent2"/>
              </a:buClr>
              <a:buSzPts val="1400"/>
              <a:buAutoNum type="alphaLcPeriod"/>
            </a:pPr>
            <a:r>
              <a:rPr lang="en" sz="1400">
                <a:solidFill>
                  <a:schemeClr val="accent2"/>
                </a:solidFill>
              </a:rPr>
              <a:t>Extreme censorship and which has none? </a:t>
            </a:r>
            <a:endParaRPr sz="1400">
              <a:solidFill>
                <a:schemeClr val="accent2"/>
              </a:solidFill>
            </a:endParaRPr>
          </a:p>
          <a:p>
            <a:pPr indent="-317500" lvl="1" marL="914400" rtl="0" algn="l">
              <a:spcBef>
                <a:spcPts val="0"/>
              </a:spcBef>
              <a:spcAft>
                <a:spcPts val="0"/>
              </a:spcAft>
              <a:buClr>
                <a:schemeClr val="accent2"/>
              </a:buClr>
              <a:buSzPts val="1400"/>
              <a:buAutoNum type="alphaLcPeriod"/>
            </a:pPr>
            <a:r>
              <a:rPr lang="en" sz="1400">
                <a:solidFill>
                  <a:schemeClr val="accent2"/>
                </a:solidFill>
              </a:rPr>
              <a:t>The most expensive internet access rates and which has the cheapest?</a:t>
            </a:r>
            <a:endParaRPr sz="1400">
              <a:solidFill>
                <a:schemeClr val="accent2"/>
              </a:solidFill>
            </a:endParaRPr>
          </a:p>
          <a:p>
            <a:pPr indent="-317500" lvl="1" marL="914400" rtl="0" algn="l">
              <a:spcBef>
                <a:spcPts val="0"/>
              </a:spcBef>
              <a:spcAft>
                <a:spcPts val="0"/>
              </a:spcAft>
              <a:buClr>
                <a:schemeClr val="accent2"/>
              </a:buClr>
              <a:buSzPts val="1400"/>
              <a:buAutoNum type="alphaLcPeriod"/>
            </a:pPr>
            <a:r>
              <a:rPr lang="en" sz="1400">
                <a:solidFill>
                  <a:schemeClr val="accent2"/>
                </a:solidFill>
              </a:rPr>
              <a:t>A law that considers internet access a ‘right’ and funding for it, rather than payment to corporations?</a:t>
            </a:r>
            <a:endParaRPr sz="1400">
              <a:solidFill>
                <a:schemeClr val="accent2"/>
              </a:solidFill>
            </a:endParaRPr>
          </a:p>
          <a:p>
            <a:pPr indent="-317500" lvl="0" marL="457200" marR="0" rtl="0" algn="l">
              <a:lnSpc>
                <a:spcPct val="100000"/>
              </a:lnSpc>
              <a:spcBef>
                <a:spcPts val="0"/>
              </a:spcBef>
              <a:spcAft>
                <a:spcPts val="0"/>
              </a:spcAft>
              <a:buClr>
                <a:schemeClr val="accent2"/>
              </a:buClr>
              <a:buSzPts val="1400"/>
              <a:buFont typeface="Arial"/>
              <a:buAutoNum type="arabicPeriod"/>
            </a:pPr>
            <a:r>
              <a:rPr b="1" lang="en" sz="1400">
                <a:solidFill>
                  <a:schemeClr val="accent2"/>
                </a:solidFill>
              </a:rPr>
              <a:t>Move the callout shapes to their approximate locations on the map. </a:t>
            </a:r>
            <a:endParaRPr b="1" sz="1400">
              <a:solidFill>
                <a:schemeClr val="accent2"/>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19c0b7dd2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9c0b7dd2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Lato"/>
                <a:ea typeface="Lato"/>
                <a:cs typeface="Lato"/>
                <a:sym typeface="Lato"/>
              </a:rPr>
              <a:t>For each source used in the previous slides, document the </a:t>
            </a:r>
            <a:r>
              <a:rPr b="1" lang="en" sz="1600">
                <a:solidFill>
                  <a:schemeClr val="accent2"/>
                </a:solidFill>
                <a:latin typeface="Lato"/>
                <a:ea typeface="Lato"/>
                <a:cs typeface="Lato"/>
                <a:sym typeface="Lato"/>
              </a:rPr>
              <a:t>author, title, publisher, publish date, and URL </a:t>
            </a:r>
            <a:r>
              <a:rPr lang="en" sz="1600">
                <a:solidFill>
                  <a:schemeClr val="accent2"/>
                </a:solidFill>
                <a:latin typeface="Lato"/>
                <a:ea typeface="Lato"/>
                <a:cs typeface="Lato"/>
                <a:sym typeface="Lato"/>
              </a:rPr>
              <a:t>(or embed the URL in the title).</a:t>
            </a:r>
            <a:endParaRPr sz="1600">
              <a:solidFill>
                <a:schemeClr val="accent2"/>
              </a:solidFill>
              <a:latin typeface="Lato"/>
              <a:ea typeface="Lato"/>
              <a:cs typeface="Lato"/>
              <a:sym typeface="La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1c688785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c688785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Lato"/>
                <a:ea typeface="Lato"/>
                <a:cs typeface="Lato"/>
                <a:sym typeface="Lato"/>
              </a:rPr>
              <a:t>For each source used in the previous slides, document the </a:t>
            </a:r>
            <a:r>
              <a:rPr b="1" lang="en" sz="1600">
                <a:solidFill>
                  <a:schemeClr val="accent2"/>
                </a:solidFill>
                <a:latin typeface="Lato"/>
                <a:ea typeface="Lato"/>
                <a:cs typeface="Lato"/>
                <a:sym typeface="Lato"/>
              </a:rPr>
              <a:t>author, title, publisher, publish date, and URL </a:t>
            </a:r>
            <a:r>
              <a:rPr lang="en" sz="1600">
                <a:solidFill>
                  <a:schemeClr val="accent2"/>
                </a:solidFill>
                <a:latin typeface="Lato"/>
                <a:ea typeface="Lato"/>
                <a:cs typeface="Lato"/>
                <a:sym typeface="Lato"/>
              </a:rPr>
              <a:t>(or embed the URL in the title).</a:t>
            </a:r>
            <a:endParaRPr sz="1600">
              <a:solidFill>
                <a:schemeClr val="accent2"/>
              </a:solidFill>
              <a:latin typeface="Lato"/>
              <a:ea typeface="Lato"/>
              <a:cs typeface="Lato"/>
              <a:sym typeface="La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1c688785b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c688785b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2"/>
                </a:solidFill>
                <a:latin typeface="Lato"/>
                <a:ea typeface="Lato"/>
                <a:cs typeface="Lato"/>
                <a:sym typeface="Lato"/>
              </a:rPr>
              <a:t>For each source used in the previous slides, document the </a:t>
            </a:r>
            <a:r>
              <a:rPr b="1" lang="en" sz="1600">
                <a:solidFill>
                  <a:schemeClr val="accent2"/>
                </a:solidFill>
                <a:latin typeface="Lato"/>
                <a:ea typeface="Lato"/>
                <a:cs typeface="Lato"/>
                <a:sym typeface="Lato"/>
              </a:rPr>
              <a:t>author, title, publisher, publish date, and URL </a:t>
            </a:r>
            <a:r>
              <a:rPr lang="en" sz="1600">
                <a:solidFill>
                  <a:schemeClr val="accent2"/>
                </a:solidFill>
                <a:latin typeface="Lato"/>
                <a:ea typeface="Lato"/>
                <a:cs typeface="Lato"/>
                <a:sym typeface="Lato"/>
              </a:rPr>
              <a:t>(or embed the URL in the title).</a:t>
            </a:r>
            <a:endParaRPr sz="1600">
              <a:solidFill>
                <a:schemeClr val="accent2"/>
              </a:solidFill>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12873b056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873b05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2"/>
                </a:solidFill>
                <a:latin typeface="Lato"/>
                <a:ea typeface="Lato"/>
                <a:cs typeface="Lato"/>
                <a:sym typeface="Lato"/>
              </a:rPr>
              <a:t>Research the history of the device.</a:t>
            </a:r>
            <a:endParaRPr b="1"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What year did this device get its start? Update the timeline.</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What years did it go through major revisions or milestones? Update the timeline.</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Describe each major milestone and cite where you read about it. Update the text boxes above each date.</a:t>
            </a:r>
            <a:endParaRPr sz="1400">
              <a:solidFill>
                <a:schemeClr val="accent2"/>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126bbbd2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6bbbd2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2"/>
                </a:solidFill>
                <a:latin typeface="Lato"/>
                <a:ea typeface="Lato"/>
                <a:cs typeface="Lato"/>
                <a:sym typeface="Lato"/>
              </a:rPr>
              <a:t>Research hardware and software design related to your device and describe:</a:t>
            </a:r>
            <a:endParaRPr b="1"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The designer(s); </a:t>
            </a:r>
            <a:r>
              <a:rPr lang="en" sz="1400">
                <a:solidFill>
                  <a:schemeClr val="accent2"/>
                </a:solidFill>
                <a:latin typeface="Lato"/>
                <a:ea typeface="Lato"/>
                <a:cs typeface="Lato"/>
                <a:sym typeface="Lato"/>
              </a:rPr>
              <a:t>was it a person,  team, multiple companies, or was it </a:t>
            </a:r>
            <a:r>
              <a:rPr lang="en" sz="1400" u="sng">
                <a:solidFill>
                  <a:schemeClr val="accent1"/>
                </a:solidFill>
                <a:latin typeface="Lato"/>
                <a:ea typeface="Lato"/>
                <a:cs typeface="Lato"/>
                <a:sym typeface="Lato"/>
                <a:hlinkClick r:id="rId2"/>
              </a:rPr>
              <a:t>crowdsourced</a:t>
            </a:r>
            <a:r>
              <a:rPr lang="en" sz="1400">
                <a:solidFill>
                  <a:schemeClr val="accent2"/>
                </a:solidFill>
                <a:latin typeface="Lato"/>
                <a:ea typeface="Lato"/>
                <a:cs typeface="Lato"/>
                <a:sym typeface="Lato"/>
              </a:rPr>
              <a:t>?</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Its basic features.</a:t>
            </a:r>
            <a:endParaRPr b="1"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Software technology that runs it. </a:t>
            </a:r>
            <a:r>
              <a:rPr lang="en" sz="1400">
                <a:solidFill>
                  <a:schemeClr val="accent2"/>
                </a:solidFill>
                <a:latin typeface="Lato"/>
                <a:ea typeface="Lato"/>
                <a:cs typeface="Lato"/>
                <a:sym typeface="Lato"/>
              </a:rPr>
              <a:t>For example:</a:t>
            </a:r>
            <a:r>
              <a:rPr lang="en" sz="1400">
                <a:solidFill>
                  <a:schemeClr val="accent2"/>
                </a:solidFill>
                <a:latin typeface="Lato"/>
                <a:ea typeface="Lato"/>
                <a:cs typeface="Lato"/>
                <a:sym typeface="Lato"/>
              </a:rPr>
              <a:t> </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3"/>
              </a:rPr>
              <a:t>Object-Oriented Programming</a:t>
            </a:r>
            <a:r>
              <a:rPr lang="en" sz="1400">
                <a:solidFill>
                  <a:schemeClr val="accent1"/>
                </a:solidFill>
                <a:latin typeface="Lato"/>
                <a:ea typeface="Lato"/>
                <a:cs typeface="Lato"/>
                <a:sym typeface="Lato"/>
              </a:rPr>
              <a:t> (OOP) </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hlink"/>
                </a:solidFill>
                <a:latin typeface="Lato"/>
                <a:ea typeface="Lato"/>
                <a:cs typeface="Lato"/>
                <a:sym typeface="Lato"/>
                <a:hlinkClick r:id="rId4"/>
              </a:rPr>
              <a:t>Circular design</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5"/>
              </a:rPr>
              <a:t>Machine Learning</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6"/>
              </a:rPr>
              <a:t>Cloud Computing</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7"/>
              </a:rPr>
              <a:t>Artificial Intelligence</a:t>
            </a:r>
            <a:r>
              <a:rPr lang="en" sz="1400">
                <a:solidFill>
                  <a:schemeClr val="accent1"/>
                </a:solidFill>
                <a:latin typeface="Lato"/>
                <a:ea typeface="Lato"/>
                <a:cs typeface="Lato"/>
                <a:sym typeface="Lato"/>
              </a:rPr>
              <a:t> </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8"/>
              </a:rPr>
              <a:t>International Standards Organization</a:t>
            </a:r>
            <a:r>
              <a:rPr lang="en" sz="1400">
                <a:solidFill>
                  <a:schemeClr val="accent1"/>
                </a:solidFill>
                <a:latin typeface="Lato"/>
                <a:ea typeface="Lato"/>
                <a:cs typeface="Lato"/>
                <a:sym typeface="Lato"/>
              </a:rPr>
              <a:t> (ISO)</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others?</a:t>
            </a:r>
            <a:endParaRPr sz="1400">
              <a:solidFill>
                <a:schemeClr val="accent2"/>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13e1517a4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e1517a4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2"/>
                </a:solidFill>
                <a:latin typeface="Lato"/>
                <a:ea typeface="Lato"/>
                <a:cs typeface="Lato"/>
                <a:sym typeface="Lato"/>
              </a:rPr>
              <a:t>Name, describe, and cite laws that govern and protect the intellectual property of the device, such as:</a:t>
            </a:r>
            <a:endParaRPr b="1"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Patents</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Trademarks</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Copyrights </a:t>
            </a:r>
            <a:endParaRPr sz="1400">
              <a:solidFill>
                <a:schemeClr val="accent2"/>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12873b0560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873b056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Describe how the device is manufactured </a:t>
            </a:r>
            <a:r>
              <a:rPr lang="en" sz="1400">
                <a:solidFill>
                  <a:schemeClr val="accent2"/>
                </a:solidFill>
                <a:latin typeface="Lato"/>
                <a:ea typeface="Lato"/>
                <a:cs typeface="Lato"/>
                <a:sym typeface="Lato"/>
              </a:rPr>
              <a:t>and by which company(s).</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Name, describe, and cite manufacturing laws </a:t>
            </a:r>
            <a:r>
              <a:rPr lang="en" sz="1400">
                <a:solidFill>
                  <a:schemeClr val="accent2"/>
                </a:solidFill>
                <a:latin typeface="Lato"/>
                <a:ea typeface="Lato"/>
                <a:cs typeface="Lato"/>
                <a:sym typeface="Lato"/>
              </a:rPr>
              <a:t>relate to the production of the device.</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Note what parts of the work are done by humans and by robots.</a:t>
            </a:r>
            <a:endParaRPr b="1"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Describe:</a:t>
            </a:r>
            <a:endParaRPr b="1"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Working conditions and compensation of the humans.</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Whether workers are alien (from another country) and what prompted this.</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Describe any unfair labor practice and/or factory safety violations related to the device.</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Note the effect of automation by robots on the human workers.</a:t>
            </a:r>
            <a:endParaRPr sz="1400">
              <a:solidFill>
                <a:schemeClr val="accent2"/>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2873b0560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873b056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2"/>
                </a:solidFill>
                <a:latin typeface="Lato"/>
                <a:ea typeface="Lato"/>
                <a:cs typeface="Lato"/>
                <a:sym typeface="Lato"/>
              </a:rPr>
              <a:t>Research electronic waste related to your device. </a:t>
            </a:r>
            <a:endParaRPr b="1"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Describe the raw and precious materials in the device.</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Name and describe laws which govern the mining and production of the technology’s raw materials.</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Name and describe major e-waste recycling companies.</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lang="en" sz="1400">
                <a:solidFill>
                  <a:schemeClr val="accent2"/>
                </a:solidFill>
                <a:latin typeface="Lato"/>
                <a:ea typeface="Lato"/>
                <a:cs typeface="Lato"/>
                <a:sym typeface="Lato"/>
              </a:rPr>
              <a:t>Note where your device might end up when it dies.</a:t>
            </a:r>
            <a:endParaRPr sz="1400">
              <a:solidFill>
                <a:schemeClr val="accent2"/>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3e1517a4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e1517a4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Describe major privacy and security issues important for the device.</a:t>
            </a:r>
            <a:endParaRPr b="1"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Name, describe, and cite laws </a:t>
            </a:r>
            <a:r>
              <a:rPr lang="en" sz="1400">
                <a:solidFill>
                  <a:schemeClr val="accent2"/>
                </a:solidFill>
                <a:latin typeface="Lato"/>
                <a:ea typeface="Lato"/>
                <a:cs typeface="Lato"/>
                <a:sym typeface="Lato"/>
              </a:rPr>
              <a:t>that protect the privacy and security of the users of this technology.</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Discuss concepts such as:</a:t>
            </a:r>
            <a:endParaRPr b="1" sz="1400">
              <a:solidFill>
                <a:schemeClr val="accent2"/>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2"/>
              </a:rPr>
              <a:t>Computer fraud</a:t>
            </a:r>
            <a:r>
              <a:rPr lang="en" sz="1400">
                <a:solidFill>
                  <a:schemeClr val="accent1"/>
                </a:solidFill>
                <a:latin typeface="Lato"/>
                <a:ea typeface="Lato"/>
                <a:cs typeface="Lato"/>
                <a:sym typeface="Lato"/>
              </a:rPr>
              <a:t>, </a:t>
            </a:r>
            <a:r>
              <a:rPr lang="en" sz="1400" u="sng">
                <a:solidFill>
                  <a:schemeClr val="accent1"/>
                </a:solidFill>
                <a:latin typeface="Lato"/>
                <a:ea typeface="Lato"/>
                <a:cs typeface="Lato"/>
                <a:sym typeface="Lato"/>
                <a:hlinkClick r:id="rId3"/>
              </a:rPr>
              <a:t>computer crime</a:t>
            </a:r>
            <a:r>
              <a:rPr lang="en" sz="1400">
                <a:solidFill>
                  <a:schemeClr val="accent1"/>
                </a:solidFill>
                <a:latin typeface="Lato"/>
                <a:ea typeface="Lato"/>
                <a:cs typeface="Lato"/>
                <a:sym typeface="Lato"/>
              </a:rPr>
              <a:t>, </a:t>
            </a:r>
            <a:r>
              <a:rPr lang="en" sz="1400" u="sng">
                <a:solidFill>
                  <a:schemeClr val="accent1"/>
                </a:solidFill>
                <a:latin typeface="Lato"/>
                <a:ea typeface="Lato"/>
                <a:cs typeface="Lato"/>
                <a:sym typeface="Lato"/>
                <a:hlinkClick r:id="rId4"/>
              </a:rPr>
              <a:t>cyber attack</a:t>
            </a:r>
            <a:r>
              <a:rPr lang="en" sz="1400">
                <a:solidFill>
                  <a:schemeClr val="accent1"/>
                </a:solidFill>
                <a:latin typeface="Lato"/>
                <a:ea typeface="Lato"/>
                <a:cs typeface="Lato"/>
                <a:sym typeface="Lato"/>
              </a:rPr>
              <a:t>, and </a:t>
            </a:r>
            <a:r>
              <a:rPr lang="en" sz="1400" u="sng">
                <a:solidFill>
                  <a:schemeClr val="accent1"/>
                </a:solidFill>
                <a:latin typeface="Lato"/>
                <a:ea typeface="Lato"/>
                <a:cs typeface="Lato"/>
                <a:sym typeface="Lato"/>
                <a:hlinkClick r:id="rId5"/>
              </a:rPr>
              <a:t>cyber-terrorism</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6"/>
              </a:rPr>
              <a:t>White, gray, and black hat hacking</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7"/>
              </a:rPr>
              <a:t>Viruses, Trojans, Worms</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8"/>
              </a:rPr>
              <a:t>Adware</a:t>
            </a:r>
            <a:r>
              <a:rPr lang="en" sz="1400">
                <a:solidFill>
                  <a:schemeClr val="accent1"/>
                </a:solidFill>
                <a:latin typeface="Lato"/>
                <a:ea typeface="Lato"/>
                <a:cs typeface="Lato"/>
                <a:sym typeface="Lato"/>
              </a:rPr>
              <a:t>, </a:t>
            </a:r>
            <a:r>
              <a:rPr lang="en" sz="1400" u="sng">
                <a:solidFill>
                  <a:schemeClr val="accent1"/>
                </a:solidFill>
                <a:latin typeface="Lato"/>
                <a:ea typeface="Lato"/>
                <a:cs typeface="Lato"/>
                <a:sym typeface="Lato"/>
                <a:hlinkClick r:id="rId9"/>
              </a:rPr>
              <a:t>Spyware</a:t>
            </a:r>
            <a:r>
              <a:rPr lang="en" sz="1400">
                <a:solidFill>
                  <a:schemeClr val="accent1"/>
                </a:solidFill>
                <a:latin typeface="Lato"/>
                <a:ea typeface="Lato"/>
                <a:cs typeface="Lato"/>
                <a:sym typeface="Lato"/>
              </a:rPr>
              <a:t>, and </a:t>
            </a:r>
            <a:r>
              <a:rPr lang="en" sz="1400" u="sng">
                <a:solidFill>
                  <a:schemeClr val="accent1"/>
                </a:solidFill>
                <a:latin typeface="Lato"/>
                <a:ea typeface="Lato"/>
                <a:cs typeface="Lato"/>
                <a:sym typeface="Lato"/>
                <a:hlinkClick r:id="rId10"/>
              </a:rPr>
              <a:t>Browser hijacking</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latin typeface="Lato"/>
                <a:ea typeface="Lato"/>
                <a:cs typeface="Lato"/>
                <a:sym typeface="Lato"/>
                <a:hlinkClick r:id="rId11"/>
              </a:rPr>
              <a:t>Spam</a:t>
            </a:r>
            <a:r>
              <a:rPr lang="en" sz="1400">
                <a:solidFill>
                  <a:schemeClr val="accent1"/>
                </a:solidFill>
                <a:latin typeface="Lato"/>
                <a:ea typeface="Lato"/>
                <a:cs typeface="Lato"/>
                <a:sym typeface="Lato"/>
              </a:rPr>
              <a:t> and </a:t>
            </a:r>
            <a:r>
              <a:rPr lang="en" sz="1400" u="sng">
                <a:solidFill>
                  <a:schemeClr val="accent1"/>
                </a:solidFill>
                <a:latin typeface="Lato"/>
                <a:ea typeface="Lato"/>
                <a:cs typeface="Lato"/>
                <a:sym typeface="Lato"/>
                <a:hlinkClick r:id="rId12"/>
              </a:rPr>
              <a:t>phishing</a:t>
            </a:r>
            <a:r>
              <a:rPr lang="en" sz="1400">
                <a:solidFill>
                  <a:schemeClr val="accent1"/>
                </a:solidFill>
                <a:latin typeface="Lato"/>
                <a:ea typeface="Lato"/>
                <a:cs typeface="Lato"/>
                <a:sym typeface="Lato"/>
              </a:rPr>
              <a:t> </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u="sng">
                <a:solidFill>
                  <a:schemeClr val="accent1"/>
                </a:solidFill>
                <a:highlight>
                  <a:srgbClr val="FFFFFF"/>
                </a:highlight>
                <a:latin typeface="Lato"/>
                <a:ea typeface="Lato"/>
                <a:cs typeface="Lato"/>
                <a:sym typeface="Lato"/>
                <a:hlinkClick r:id="rId13"/>
              </a:rPr>
              <a:t>Denial of Service (DoS) attack and Distributed Denial of Service (DDoS)</a:t>
            </a:r>
            <a:endParaRPr sz="1400">
              <a:solidFill>
                <a:schemeClr val="accent1"/>
              </a:solidFill>
              <a:latin typeface="Lato"/>
              <a:ea typeface="Lato"/>
              <a:cs typeface="Lato"/>
              <a:sym typeface="Lato"/>
            </a:endParaRPr>
          </a:p>
          <a:p>
            <a:pPr indent="-317500" lvl="1" marL="914400" rtl="0" algn="l">
              <a:spcBef>
                <a:spcPts val="0"/>
              </a:spcBef>
              <a:spcAft>
                <a:spcPts val="0"/>
              </a:spcAft>
              <a:buClr>
                <a:schemeClr val="accent1"/>
              </a:buClr>
              <a:buSzPts val="1400"/>
              <a:buFont typeface="Lato"/>
              <a:buAutoNum type="alphaLcPeriod"/>
            </a:pPr>
            <a:r>
              <a:rPr lang="en" sz="1400">
                <a:solidFill>
                  <a:schemeClr val="accent2"/>
                </a:solidFill>
                <a:latin typeface="Lato"/>
                <a:ea typeface="Lato"/>
                <a:cs typeface="Lato"/>
                <a:sym typeface="Lato"/>
              </a:rPr>
              <a:t>others?</a:t>
            </a:r>
            <a:endParaRPr sz="1400">
              <a:solidFill>
                <a:schemeClr val="accent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3e1517a4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e1517a4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Edit the white callout shapes above to note:</a:t>
            </a:r>
            <a:endParaRPr b="1"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Which country was involved in design.</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Which country was involved in manufacturing.</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Which country’s landfills received it at the end of its life.</a:t>
            </a:r>
            <a:endParaRPr sz="1400">
              <a:solidFill>
                <a:schemeClr val="accent2"/>
              </a:solidFill>
              <a:latin typeface="Lato"/>
              <a:ea typeface="Lato"/>
              <a:cs typeface="Lato"/>
              <a:sym typeface="Lato"/>
            </a:endParaRPr>
          </a:p>
          <a:p>
            <a:pPr indent="-317500" lvl="1" marL="914400" rtl="0" algn="l">
              <a:spcBef>
                <a:spcPts val="0"/>
              </a:spcBef>
              <a:spcAft>
                <a:spcPts val="0"/>
              </a:spcAft>
              <a:buClr>
                <a:schemeClr val="accent2"/>
              </a:buClr>
              <a:buSzPts val="1400"/>
              <a:buFont typeface="Lato"/>
              <a:buAutoNum type="alphaLcPeriod"/>
            </a:pPr>
            <a:r>
              <a:rPr lang="en" sz="1400">
                <a:solidFill>
                  <a:schemeClr val="accent2"/>
                </a:solidFill>
                <a:latin typeface="Lato"/>
                <a:ea typeface="Lato"/>
                <a:cs typeface="Lato"/>
                <a:sym typeface="Lato"/>
              </a:rPr>
              <a:t>In which country(s) do most hackers reside?</a:t>
            </a:r>
            <a:endParaRPr sz="1400">
              <a:solidFill>
                <a:schemeClr val="accent2"/>
              </a:solidFill>
              <a:latin typeface="Lato"/>
              <a:ea typeface="Lato"/>
              <a:cs typeface="Lato"/>
              <a:sym typeface="Lato"/>
            </a:endParaRPr>
          </a:p>
          <a:p>
            <a:pPr indent="-317500" lvl="0" marL="457200" rtl="0" algn="l">
              <a:spcBef>
                <a:spcPts val="0"/>
              </a:spcBef>
              <a:spcAft>
                <a:spcPts val="0"/>
              </a:spcAft>
              <a:buClr>
                <a:schemeClr val="accent2"/>
              </a:buClr>
              <a:buSzPts val="1400"/>
              <a:buFont typeface="Lato"/>
              <a:buAutoNum type="arabicPeriod"/>
            </a:pPr>
            <a:r>
              <a:rPr b="1" lang="en" sz="1400">
                <a:solidFill>
                  <a:schemeClr val="accent2"/>
                </a:solidFill>
                <a:latin typeface="Lato"/>
                <a:ea typeface="Lato"/>
                <a:cs typeface="Lato"/>
                <a:sym typeface="Lato"/>
              </a:rPr>
              <a:t>Move the callout shapes to those countries in their approximate locations on the map. </a:t>
            </a:r>
            <a:endParaRPr b="1" sz="1400">
              <a:solidFill>
                <a:schemeClr val="accent2"/>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ssue Title" type="title">
  <p:cSld name="TITLE">
    <p:bg>
      <p:bgPr>
        <a:solidFill>
          <a:schemeClr val="dk1"/>
        </a:solidFill>
      </p:bgPr>
    </p:bg>
    <p:spTree>
      <p:nvGrpSpPr>
        <p:cNvPr id="6" name="Shape 6"/>
        <p:cNvGrpSpPr/>
        <p:nvPr/>
      </p:nvGrpSpPr>
      <p:grpSpPr>
        <a:xfrm>
          <a:off x="0" y="0"/>
          <a:ext cx="0" cy="0"/>
          <a:chOff x="0" y="0"/>
          <a:chExt cx="0" cy="0"/>
        </a:xfrm>
      </p:grpSpPr>
      <p:cxnSp>
        <p:nvCxnSpPr>
          <p:cNvPr id="7" name="Google Shape;7;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8" name="Google Shape;8;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9" name="Google Shape;9;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0" name="Google Shape;10;p2"/>
          <p:cNvSpPr txBox="1"/>
          <p:nvPr>
            <p:ph type="ctrTitle"/>
          </p:nvPr>
        </p:nvSpPr>
        <p:spPr>
          <a:xfrm>
            <a:off x="2371725" y="630225"/>
            <a:ext cx="6331500" cy="1542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4800"/>
              <a:buChar char="●"/>
              <a:defRPr sz="4800">
                <a:solidFill>
                  <a:schemeClr val="lt1"/>
                </a:solidFill>
              </a:defRPr>
            </a:lvl1pPr>
            <a:lvl2pPr lvl="1">
              <a:spcBef>
                <a:spcPts val="0"/>
              </a:spcBef>
              <a:spcAft>
                <a:spcPts val="0"/>
              </a:spcAft>
              <a:buClr>
                <a:schemeClr val="lt1"/>
              </a:buClr>
              <a:buSzPts val="4800"/>
              <a:buChar char="○"/>
              <a:defRPr sz="4800">
                <a:solidFill>
                  <a:schemeClr val="lt1"/>
                </a:solidFill>
              </a:defRPr>
            </a:lvl2pPr>
            <a:lvl3pPr lvl="2">
              <a:spcBef>
                <a:spcPts val="0"/>
              </a:spcBef>
              <a:spcAft>
                <a:spcPts val="0"/>
              </a:spcAft>
              <a:buClr>
                <a:schemeClr val="lt1"/>
              </a:buClr>
              <a:buSzPts val="4800"/>
              <a:buChar char="■"/>
              <a:defRPr sz="4800">
                <a:solidFill>
                  <a:schemeClr val="lt1"/>
                </a:solidFill>
              </a:defRPr>
            </a:lvl3pPr>
            <a:lvl4pPr lvl="3">
              <a:spcBef>
                <a:spcPts val="0"/>
              </a:spcBef>
              <a:spcAft>
                <a:spcPts val="0"/>
              </a:spcAft>
              <a:buClr>
                <a:schemeClr val="lt1"/>
              </a:buClr>
              <a:buSzPts val="4800"/>
              <a:buChar char="●"/>
              <a:defRPr sz="4800">
                <a:solidFill>
                  <a:schemeClr val="lt1"/>
                </a:solidFill>
              </a:defRPr>
            </a:lvl4pPr>
            <a:lvl5pPr lvl="4">
              <a:spcBef>
                <a:spcPts val="0"/>
              </a:spcBef>
              <a:spcAft>
                <a:spcPts val="0"/>
              </a:spcAft>
              <a:buClr>
                <a:schemeClr val="lt1"/>
              </a:buClr>
              <a:buSzPts val="4800"/>
              <a:buChar char="○"/>
              <a:defRPr sz="4800">
                <a:solidFill>
                  <a:schemeClr val="lt1"/>
                </a:solidFill>
              </a:defRPr>
            </a:lvl5pPr>
            <a:lvl6pPr lvl="5">
              <a:spcBef>
                <a:spcPts val="0"/>
              </a:spcBef>
              <a:spcAft>
                <a:spcPts val="0"/>
              </a:spcAft>
              <a:buClr>
                <a:schemeClr val="lt1"/>
              </a:buClr>
              <a:buSzPts val="4800"/>
              <a:buChar char="■"/>
              <a:defRPr sz="4800">
                <a:solidFill>
                  <a:schemeClr val="lt1"/>
                </a:solidFill>
              </a:defRPr>
            </a:lvl6pPr>
            <a:lvl7pPr lvl="6">
              <a:spcBef>
                <a:spcPts val="0"/>
              </a:spcBef>
              <a:spcAft>
                <a:spcPts val="0"/>
              </a:spcAft>
              <a:buClr>
                <a:schemeClr val="lt1"/>
              </a:buClr>
              <a:buSzPts val="4800"/>
              <a:buChar char="●"/>
              <a:defRPr sz="4800">
                <a:solidFill>
                  <a:schemeClr val="lt1"/>
                </a:solidFill>
              </a:defRPr>
            </a:lvl7pPr>
            <a:lvl8pPr lvl="7">
              <a:spcBef>
                <a:spcPts val="0"/>
              </a:spcBef>
              <a:spcAft>
                <a:spcPts val="0"/>
              </a:spcAft>
              <a:buClr>
                <a:schemeClr val="lt1"/>
              </a:buClr>
              <a:buSzPts val="4800"/>
              <a:buChar char="○"/>
              <a:defRPr sz="4800">
                <a:solidFill>
                  <a:schemeClr val="lt1"/>
                </a:solidFill>
              </a:defRPr>
            </a:lvl8pPr>
            <a:lvl9pPr lvl="8">
              <a:spcBef>
                <a:spcPts val="0"/>
              </a:spcBef>
              <a:spcAft>
                <a:spcPts val="0"/>
              </a:spcAft>
              <a:buClr>
                <a:schemeClr val="lt1"/>
              </a:buClr>
              <a:buSzPts val="4800"/>
              <a:buChar char="■"/>
              <a:defRPr sz="4800">
                <a:solidFill>
                  <a:schemeClr val="lt1"/>
                </a:solidFill>
              </a:defRPr>
            </a:lvl9pPr>
          </a:lstStyle>
          <a:p/>
        </p:txBody>
      </p:sp>
      <p:sp>
        <p:nvSpPr>
          <p:cNvPr id="11" name="Google Shape;11;p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4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2" name="Google Shape;12;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8" name="Shape 58"/>
        <p:cNvGrpSpPr/>
        <p:nvPr/>
      </p:nvGrpSpPr>
      <p:grpSpPr>
        <a:xfrm>
          <a:off x="0" y="0"/>
          <a:ext cx="0" cy="0"/>
          <a:chOff x="0" y="0"/>
          <a:chExt cx="0" cy="0"/>
        </a:xfrm>
      </p:grpSpPr>
      <p:cxnSp>
        <p:nvCxnSpPr>
          <p:cNvPr id="59" name="Google Shape;59;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0" name="Google Shape;60;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1" name="Google Shape;61;p11"/>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9pPr>
          </a:lstStyle>
          <a:p>
            <a:r>
              <a:t>xx%</a:t>
            </a:r>
          </a:p>
        </p:txBody>
      </p:sp>
      <p:sp>
        <p:nvSpPr>
          <p:cNvPr id="62" name="Google Shape;62;p11"/>
          <p:cNvSpPr txBox="1"/>
          <p:nvPr>
            <p:ph idx="1" type="body"/>
          </p:nvPr>
        </p:nvSpPr>
        <p:spPr>
          <a:xfrm>
            <a:off x="853950" y="2919450"/>
            <a:ext cx="7436100" cy="10716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3" name="Google Shape;63;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6" name="Google Shape;66;p12"/>
          <p:cNvSpPr/>
          <p:nvPr/>
        </p:nvSpPr>
        <p:spPr>
          <a:xfrm>
            <a:off x="340934" y="24276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67" name="Google Shape;67;p12"/>
          <p:cNvGrpSpPr/>
          <p:nvPr/>
        </p:nvGrpSpPr>
        <p:grpSpPr>
          <a:xfrm>
            <a:off x="912820" y="1838815"/>
            <a:ext cx="198900" cy="593656"/>
            <a:chOff x="777447" y="1610215"/>
            <a:chExt cx="198900" cy="593656"/>
          </a:xfrm>
        </p:grpSpPr>
        <p:cxnSp>
          <p:nvCxnSpPr>
            <p:cNvPr id="68" name="Google Shape;68;p12"/>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69" name="Google Shape;69;p12"/>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2"/>
          <p:cNvSpPr/>
          <p:nvPr/>
        </p:nvSpPr>
        <p:spPr>
          <a:xfrm>
            <a:off x="1817054"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71" name="Google Shape;71;p12"/>
          <p:cNvGrpSpPr/>
          <p:nvPr/>
        </p:nvGrpSpPr>
        <p:grpSpPr>
          <a:xfrm>
            <a:off x="2266282" y="3167558"/>
            <a:ext cx="198900" cy="593656"/>
            <a:chOff x="2223534" y="2938958"/>
            <a:chExt cx="198900" cy="593656"/>
          </a:xfrm>
        </p:grpSpPr>
        <p:cxnSp>
          <p:nvCxnSpPr>
            <p:cNvPr id="72" name="Google Shape;72;p12"/>
            <p:cNvCxnSpPr/>
            <p:nvPr/>
          </p:nvCxnSpPr>
          <p:spPr>
            <a:xfrm rot="10800000">
              <a:off x="2322997"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73" name="Google Shape;73;p12"/>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2"/>
          <p:cNvSpPr/>
          <p:nvPr/>
        </p:nvSpPr>
        <p:spPr>
          <a:xfrm>
            <a:off x="347197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75" name="Google Shape;75;p12"/>
          <p:cNvGrpSpPr/>
          <p:nvPr/>
        </p:nvGrpSpPr>
        <p:grpSpPr>
          <a:xfrm>
            <a:off x="4058732" y="1838815"/>
            <a:ext cx="198900" cy="593656"/>
            <a:chOff x="3918084" y="1610215"/>
            <a:chExt cx="198900" cy="593656"/>
          </a:xfrm>
        </p:grpSpPr>
        <p:cxnSp>
          <p:nvCxnSpPr>
            <p:cNvPr id="76" name="Google Shape;76;p12"/>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77" name="Google Shape;77;p12"/>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2"/>
          <p:cNvSpPr/>
          <p:nvPr/>
        </p:nvSpPr>
        <p:spPr>
          <a:xfrm>
            <a:off x="512689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79" name="Google Shape;79;p12"/>
          <p:cNvGrpSpPr/>
          <p:nvPr/>
        </p:nvGrpSpPr>
        <p:grpSpPr>
          <a:xfrm>
            <a:off x="5973070" y="3167558"/>
            <a:ext cx="198900" cy="593656"/>
            <a:chOff x="5958946" y="2938958"/>
            <a:chExt cx="198900" cy="593656"/>
          </a:xfrm>
        </p:grpSpPr>
        <p:cxnSp>
          <p:nvCxnSpPr>
            <p:cNvPr id="80" name="Google Shape;80;p12"/>
            <p:cNvCxnSpPr/>
            <p:nvPr/>
          </p:nvCxnSpPr>
          <p:spPr>
            <a:xfrm rot="10800000">
              <a:off x="6058409"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81" name="Google Shape;81;p12"/>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2"/>
          <p:cNvSpPr/>
          <p:nvPr/>
        </p:nvSpPr>
        <p:spPr>
          <a:xfrm>
            <a:off x="678181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83" name="Google Shape;83;p12"/>
          <p:cNvGrpSpPr/>
          <p:nvPr/>
        </p:nvGrpSpPr>
        <p:grpSpPr>
          <a:xfrm>
            <a:off x="7669807" y="1838815"/>
            <a:ext cx="198900" cy="593656"/>
            <a:chOff x="3918084" y="1610215"/>
            <a:chExt cx="198900" cy="593656"/>
          </a:xfrm>
        </p:grpSpPr>
        <p:cxnSp>
          <p:nvCxnSpPr>
            <p:cNvPr id="84" name="Google Shape;84;p12"/>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85" name="Google Shape;85;p12"/>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2"/>
          <p:cNvSpPr txBox="1"/>
          <p:nvPr/>
        </p:nvSpPr>
        <p:spPr>
          <a:xfrm>
            <a:off x="-12850" y="0"/>
            <a:ext cx="2478000" cy="593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Timeline</a:t>
            </a:r>
            <a:endParaRPr sz="3600">
              <a:solidFill>
                <a:srgbClr val="FFFFFF"/>
              </a:solidFill>
            </a:endParaRPr>
          </a:p>
        </p:txBody>
      </p:sp>
      <p:sp>
        <p:nvSpPr>
          <p:cNvPr id="87" name="Google Shape;87;p12"/>
          <p:cNvSpPr txBox="1"/>
          <p:nvPr/>
        </p:nvSpPr>
        <p:spPr>
          <a:xfrm>
            <a:off x="2572150" y="115750"/>
            <a:ext cx="10290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a:t>
            </a:r>
            <a:endParaRPr>
              <a:solidFill>
                <a:srgbClr val="666666"/>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age" type="title">
  <p:cSld name="TITLE">
    <p:bg>
      <p:bgPr>
        <a:solidFill>
          <a:schemeClr val="dk1"/>
        </a:solidFill>
      </p:bgPr>
    </p:bg>
    <p:spTree>
      <p:nvGrpSpPr>
        <p:cNvPr id="89" name="Shape 89"/>
        <p:cNvGrpSpPr/>
        <p:nvPr/>
      </p:nvGrpSpPr>
      <p:grpSpPr>
        <a:xfrm>
          <a:off x="0" y="0"/>
          <a:ext cx="0" cy="0"/>
          <a:chOff x="0" y="0"/>
          <a:chExt cx="0" cy="0"/>
        </a:xfrm>
      </p:grpSpPr>
      <p:cxnSp>
        <p:nvCxnSpPr>
          <p:cNvPr id="90" name="Google Shape;90;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91" name="Google Shape;91;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92" name="Google Shape;92;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14"/>
          <p:cNvSpPr txBox="1"/>
          <p:nvPr>
            <p:ph type="ctrTitle"/>
          </p:nvPr>
        </p:nvSpPr>
        <p:spPr>
          <a:xfrm>
            <a:off x="2371725" y="630225"/>
            <a:ext cx="6331500" cy="154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9pPr>
          </a:lstStyle>
          <a:p/>
        </p:txBody>
      </p:sp>
      <p:sp>
        <p:nvSpPr>
          <p:cNvPr id="94" name="Google Shape;94;p1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400"/>
              <a:buFont typeface="Lato"/>
              <a:buNone/>
              <a:defRPr>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2pPr>
            <a:lvl3pPr lvl="2"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3pPr>
            <a:lvl4pPr lvl="3"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4pPr>
            <a:lvl5pPr lvl="4"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5pPr>
            <a:lvl6pPr lvl="5"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6pPr>
            <a:lvl7pPr lvl="6"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7pPr>
            <a:lvl8pPr lvl="7"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8pPr>
            <a:lvl9pPr lvl="8" rtl="0">
              <a:lnSpc>
                <a:spcPct val="100000"/>
              </a:lnSpc>
              <a:spcBef>
                <a:spcPts val="0"/>
              </a:spcBef>
              <a:spcAft>
                <a:spcPts val="0"/>
              </a:spcAft>
              <a:buClr>
                <a:schemeClr val="lt1"/>
              </a:buClr>
              <a:buSzPts val="1800"/>
              <a:buFont typeface="Lato"/>
              <a:buNone/>
              <a:defRPr sz="1800">
                <a:solidFill>
                  <a:schemeClr val="lt1"/>
                </a:solidFill>
                <a:latin typeface="Lato"/>
                <a:ea typeface="Lato"/>
                <a:cs typeface="Lato"/>
                <a:sym typeface="Lato"/>
              </a:defRPr>
            </a:lvl9pPr>
          </a:lstStyle>
          <a:p/>
        </p:txBody>
      </p:sp>
      <p:sp>
        <p:nvSpPr>
          <p:cNvPr id="95" name="Google Shape;95;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ation" type="secHead">
  <p:cSld name="SECTION_HEADER">
    <p:bg>
      <p:bgPr>
        <a:solidFill>
          <a:schemeClr val="dk1"/>
        </a:solidFill>
      </p:bgPr>
    </p:bg>
    <p:spTree>
      <p:nvGrpSpPr>
        <p:cNvPr id="96" name="Shape 96"/>
        <p:cNvGrpSpPr/>
        <p:nvPr/>
      </p:nvGrpSpPr>
      <p:grpSpPr>
        <a:xfrm>
          <a:off x="0" y="0"/>
          <a:ext cx="0" cy="0"/>
          <a:chOff x="0" y="0"/>
          <a:chExt cx="0" cy="0"/>
        </a:xfrm>
      </p:grpSpPr>
      <p:cxnSp>
        <p:nvCxnSpPr>
          <p:cNvPr id="97" name="Google Shape;97;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98" name="Google Shape;98;p15"/>
          <p:cNvCxnSpPr/>
          <p:nvPr/>
        </p:nvCxnSpPr>
        <p:spPr>
          <a:xfrm>
            <a:off x="425200" y="4663800"/>
            <a:ext cx="8296800" cy="0"/>
          </a:xfrm>
          <a:prstGeom prst="straightConnector1">
            <a:avLst/>
          </a:prstGeom>
          <a:noFill/>
          <a:ln cap="flat" cmpd="sng" w="19050">
            <a:solidFill>
              <a:schemeClr val="lt1"/>
            </a:solidFill>
            <a:prstDash val="solid"/>
            <a:round/>
            <a:headEnd len="sm" w="sm" type="none"/>
            <a:tailEnd len="sm" w="sm" type="none"/>
          </a:ln>
        </p:spPr>
      </p:cxnSp>
      <p:sp>
        <p:nvSpPr>
          <p:cNvPr id="99" name="Google Shape;99;p15"/>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Char char="■"/>
              <a:defRPr sz="4800">
                <a:solidFill>
                  <a:schemeClr val="lt1"/>
                </a:solidFill>
                <a:latin typeface="Lato"/>
                <a:ea typeface="Lato"/>
                <a:cs typeface="Lato"/>
                <a:sym typeface="Lato"/>
              </a:defRPr>
            </a:lvl9pPr>
          </a:lstStyle>
          <a:p/>
        </p:txBody>
      </p:sp>
      <p:sp>
        <p:nvSpPr>
          <p:cNvPr id="100" name="Google Shape;100;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101" name="Google Shape;101;p15"/>
          <p:cNvSpPr txBox="1"/>
          <p:nvPr/>
        </p:nvSpPr>
        <p:spPr>
          <a:xfrm>
            <a:off x="425200" y="415650"/>
            <a:ext cx="8487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endParaRPr>
          </a:p>
        </p:txBody>
      </p:sp>
      <p:sp>
        <p:nvSpPr>
          <p:cNvPr id="102" name="Google Shape;102;p15"/>
          <p:cNvSpPr txBox="1"/>
          <p:nvPr/>
        </p:nvSpPr>
        <p:spPr>
          <a:xfrm rot="10674803">
            <a:off x="7933988" y="3713132"/>
            <a:ext cx="848663" cy="87447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latin typeface="Lato"/>
              <a:ea typeface="Lato"/>
              <a:cs typeface="Lato"/>
              <a:sym typeface="Lato"/>
            </a:endParaRPr>
          </a:p>
        </p:txBody>
      </p:sp>
      <p:sp>
        <p:nvSpPr>
          <p:cNvPr id="103" name="Google Shape;103;p15"/>
          <p:cNvSpPr txBox="1"/>
          <p:nvPr>
            <p:ph idx="1" type="subTitle"/>
          </p:nvPr>
        </p:nvSpPr>
        <p:spPr>
          <a:xfrm>
            <a:off x="422800" y="4264275"/>
            <a:ext cx="8296800" cy="393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latin typeface="Lato"/>
                <a:ea typeface="Lato"/>
                <a:cs typeface="Lato"/>
                <a:sym typeface="Lato"/>
              </a:defRPr>
            </a:lvl1pPr>
            <a:lvl2pPr lvl="1" rtl="0" algn="ctr">
              <a:spcBef>
                <a:spcPts val="0"/>
              </a:spcBef>
              <a:spcAft>
                <a:spcPts val="0"/>
              </a:spcAft>
              <a:buNone/>
              <a:defRPr>
                <a:solidFill>
                  <a:srgbClr val="FFFFFF"/>
                </a:solidFill>
                <a:latin typeface="Lato"/>
                <a:ea typeface="Lato"/>
                <a:cs typeface="Lato"/>
                <a:sym typeface="Lato"/>
              </a:defRPr>
            </a:lvl2pPr>
            <a:lvl3pPr lvl="2" rtl="0" algn="ctr">
              <a:spcBef>
                <a:spcPts val="0"/>
              </a:spcBef>
              <a:spcAft>
                <a:spcPts val="0"/>
              </a:spcAft>
              <a:buNone/>
              <a:defRPr>
                <a:solidFill>
                  <a:srgbClr val="FFFFFF"/>
                </a:solidFill>
                <a:latin typeface="Lato"/>
                <a:ea typeface="Lato"/>
                <a:cs typeface="Lato"/>
                <a:sym typeface="Lato"/>
              </a:defRPr>
            </a:lvl3pPr>
            <a:lvl4pPr lvl="3" rtl="0" algn="ctr">
              <a:spcBef>
                <a:spcPts val="0"/>
              </a:spcBef>
              <a:spcAft>
                <a:spcPts val="0"/>
              </a:spcAft>
              <a:buNone/>
              <a:defRPr>
                <a:solidFill>
                  <a:srgbClr val="FFFFFF"/>
                </a:solidFill>
                <a:latin typeface="Lato"/>
                <a:ea typeface="Lato"/>
                <a:cs typeface="Lato"/>
                <a:sym typeface="Lato"/>
              </a:defRPr>
            </a:lvl4pPr>
            <a:lvl5pPr lvl="4" rtl="0" algn="ctr">
              <a:spcBef>
                <a:spcPts val="0"/>
              </a:spcBef>
              <a:spcAft>
                <a:spcPts val="0"/>
              </a:spcAft>
              <a:buNone/>
              <a:defRPr>
                <a:solidFill>
                  <a:srgbClr val="FFFFFF"/>
                </a:solidFill>
                <a:latin typeface="Lato"/>
                <a:ea typeface="Lato"/>
                <a:cs typeface="Lato"/>
                <a:sym typeface="Lato"/>
              </a:defRPr>
            </a:lvl5pPr>
            <a:lvl6pPr lvl="5" rtl="0" algn="ctr">
              <a:spcBef>
                <a:spcPts val="0"/>
              </a:spcBef>
              <a:spcAft>
                <a:spcPts val="0"/>
              </a:spcAft>
              <a:buNone/>
              <a:defRPr>
                <a:solidFill>
                  <a:srgbClr val="FFFFFF"/>
                </a:solidFill>
                <a:latin typeface="Lato"/>
                <a:ea typeface="Lato"/>
                <a:cs typeface="Lato"/>
                <a:sym typeface="Lato"/>
              </a:defRPr>
            </a:lvl6pPr>
            <a:lvl7pPr lvl="6" rtl="0" algn="ctr">
              <a:spcBef>
                <a:spcPts val="0"/>
              </a:spcBef>
              <a:spcAft>
                <a:spcPts val="0"/>
              </a:spcAft>
              <a:buNone/>
              <a:defRPr>
                <a:solidFill>
                  <a:srgbClr val="FFFFFF"/>
                </a:solidFill>
                <a:latin typeface="Lato"/>
                <a:ea typeface="Lato"/>
                <a:cs typeface="Lato"/>
                <a:sym typeface="Lato"/>
              </a:defRPr>
            </a:lvl7pPr>
            <a:lvl8pPr lvl="7" rtl="0" algn="ctr">
              <a:spcBef>
                <a:spcPts val="0"/>
              </a:spcBef>
              <a:spcAft>
                <a:spcPts val="0"/>
              </a:spcAft>
              <a:buNone/>
              <a:defRPr>
                <a:solidFill>
                  <a:srgbClr val="FFFFFF"/>
                </a:solidFill>
                <a:latin typeface="Lato"/>
                <a:ea typeface="Lato"/>
                <a:cs typeface="Lato"/>
                <a:sym typeface="Lato"/>
              </a:defRPr>
            </a:lvl8pPr>
            <a:lvl9pPr lvl="8" rtl="0" algn="ctr">
              <a:spcBef>
                <a:spcPts val="0"/>
              </a:spcBef>
              <a:spcAft>
                <a:spcPts val="0"/>
              </a:spcAft>
              <a:buNone/>
              <a:defRPr>
                <a:solidFill>
                  <a:srgbClr val="FFFFFF"/>
                </a:solidFill>
                <a:latin typeface="Lato"/>
                <a:ea typeface="Lato"/>
                <a:cs typeface="Lato"/>
                <a:sym typeface="Lato"/>
              </a:defRPr>
            </a:lvl9pPr>
          </a:lstStyle>
          <a:p/>
        </p:txBody>
      </p:sp>
      <p:sp>
        <p:nvSpPr>
          <p:cNvPr id="104" name="Google Shape;104;p15"/>
          <p:cNvSpPr txBox="1"/>
          <p:nvPr>
            <p:ph idx="2" type="subTitle"/>
          </p:nvPr>
        </p:nvSpPr>
        <p:spPr>
          <a:xfrm>
            <a:off x="429975" y="4672325"/>
            <a:ext cx="4335600" cy="471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a:solidFill>
                  <a:srgbClr val="D9D9D9"/>
                </a:solidFill>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vie" type="tx">
  <p:cSld name="TITLE_AND_BODY">
    <p:bg>
      <p:bgPr>
        <a:solidFill>
          <a:srgbClr val="000000"/>
        </a:solidFill>
      </p:bgPr>
    </p:bg>
    <p:spTree>
      <p:nvGrpSpPr>
        <p:cNvPr id="105" name="Shape 105"/>
        <p:cNvGrpSpPr/>
        <p:nvPr/>
      </p:nvGrpSpPr>
      <p:grpSpPr>
        <a:xfrm>
          <a:off x="0" y="0"/>
          <a:ext cx="0" cy="0"/>
          <a:chOff x="0" y="0"/>
          <a:chExt cx="0" cy="0"/>
        </a:xfrm>
      </p:grpSpPr>
      <p:sp>
        <p:nvSpPr>
          <p:cNvPr id="106" name="Google Shape;106;p16"/>
          <p:cNvSpPr txBox="1"/>
          <p:nvPr/>
        </p:nvSpPr>
        <p:spPr>
          <a:xfrm>
            <a:off x="-12850" y="0"/>
            <a:ext cx="24177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latin typeface="Lato"/>
                <a:ea typeface="Lato"/>
                <a:cs typeface="Lato"/>
                <a:sym typeface="Lato"/>
              </a:rPr>
              <a:t>Movie</a:t>
            </a:r>
            <a:endParaRPr sz="6000">
              <a:solidFill>
                <a:srgbClr val="FFFFFF"/>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acts left" type="twoColTx">
  <p:cSld name="TITLE_AND_TWO_COLUMNS">
    <p:spTree>
      <p:nvGrpSpPr>
        <p:cNvPr id="107" name="Shape 107"/>
        <p:cNvGrpSpPr/>
        <p:nvPr/>
      </p:nvGrpSpPr>
      <p:grpSpPr>
        <a:xfrm>
          <a:off x="0" y="0"/>
          <a:ext cx="0" cy="0"/>
          <a:chOff x="0" y="0"/>
          <a:chExt cx="0" cy="0"/>
        </a:xfrm>
      </p:grpSpPr>
      <p:sp>
        <p:nvSpPr>
          <p:cNvPr id="108" name="Google Shape;108;p17"/>
          <p:cNvSpPr/>
          <p:nvPr/>
        </p:nvSpPr>
        <p:spPr>
          <a:xfrm>
            <a:off x="0" y="0"/>
            <a:ext cx="4599600" cy="70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76200" y="-76200"/>
            <a:ext cx="4522500" cy="702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4400"/>
              <a:buFont typeface="Lato"/>
              <a:buChar char="●"/>
              <a:defRPr sz="4400">
                <a:solidFill>
                  <a:srgbClr val="FFFFFF"/>
                </a:solidFill>
                <a:latin typeface="Lato"/>
                <a:ea typeface="Lato"/>
                <a:cs typeface="Lato"/>
                <a:sym typeface="Lato"/>
              </a:defRPr>
            </a:lvl1pPr>
            <a:lvl2pPr lvl="1"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2pPr>
            <a:lvl3pPr lvl="2"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3pPr>
            <a:lvl4pPr lvl="3"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4pPr>
            <a:lvl5pPr lvl="4"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5pPr>
            <a:lvl6pPr lvl="5"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6pPr>
            <a:lvl7pPr lvl="6"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7pPr>
            <a:lvl8pPr lvl="7"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8pPr>
            <a:lvl9pPr lvl="8"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9pPr>
          </a:lstStyle>
          <a:p/>
        </p:txBody>
      </p:sp>
      <p:sp>
        <p:nvSpPr>
          <p:cNvPr id="110" name="Google Shape;110;p17"/>
          <p:cNvSpPr txBox="1"/>
          <p:nvPr>
            <p:ph idx="1" type="body"/>
          </p:nvPr>
        </p:nvSpPr>
        <p:spPr>
          <a:xfrm>
            <a:off x="0" y="717050"/>
            <a:ext cx="9092100" cy="4426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111" name="Google Shape;111;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graphic" type="titleOnly">
  <p:cSld name="TITLE_ONLY">
    <p:spTree>
      <p:nvGrpSpPr>
        <p:cNvPr id="112" name="Shape 112"/>
        <p:cNvGrpSpPr/>
        <p:nvPr/>
      </p:nvGrpSpPr>
      <p:grpSpPr>
        <a:xfrm>
          <a:off x="0" y="0"/>
          <a:ext cx="0" cy="0"/>
          <a:chOff x="0" y="0"/>
          <a:chExt cx="0" cy="0"/>
        </a:xfrm>
      </p:grpSpPr>
      <p:sp>
        <p:nvSpPr>
          <p:cNvPr id="113" name="Google Shape;113;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atin typeface="Lato"/>
                <a:ea typeface="Lato"/>
                <a:cs typeface="Lato"/>
                <a:sym typeface="Lato"/>
              </a:defRPr>
            </a:lvl1pPr>
            <a:lvl2pPr lvl="1" rtl="0">
              <a:buNone/>
              <a:defRPr>
                <a:latin typeface="Lato"/>
                <a:ea typeface="Lato"/>
                <a:cs typeface="Lato"/>
                <a:sym typeface="Lato"/>
              </a:defRPr>
            </a:lvl2pPr>
            <a:lvl3pPr lvl="2" rtl="0">
              <a:buNone/>
              <a:defRPr>
                <a:latin typeface="Lato"/>
                <a:ea typeface="Lato"/>
                <a:cs typeface="Lato"/>
                <a:sym typeface="Lato"/>
              </a:defRPr>
            </a:lvl3pPr>
            <a:lvl4pPr lvl="3" rtl="0">
              <a:buNone/>
              <a:defRPr>
                <a:latin typeface="Lato"/>
                <a:ea typeface="Lato"/>
                <a:cs typeface="Lato"/>
                <a:sym typeface="Lato"/>
              </a:defRPr>
            </a:lvl4pPr>
            <a:lvl5pPr lvl="4" rtl="0">
              <a:buNone/>
              <a:defRPr>
                <a:latin typeface="Lato"/>
                <a:ea typeface="Lato"/>
                <a:cs typeface="Lato"/>
                <a:sym typeface="Lato"/>
              </a:defRPr>
            </a:lvl5pPr>
            <a:lvl6pPr lvl="5" rtl="0">
              <a:buNone/>
              <a:defRPr>
                <a:latin typeface="Lato"/>
                <a:ea typeface="Lato"/>
                <a:cs typeface="Lato"/>
                <a:sym typeface="Lato"/>
              </a:defRPr>
            </a:lvl6pPr>
            <a:lvl7pPr lvl="6" rtl="0">
              <a:buNone/>
              <a:defRPr>
                <a:latin typeface="Lato"/>
                <a:ea typeface="Lato"/>
                <a:cs typeface="Lato"/>
                <a:sym typeface="Lato"/>
              </a:defRPr>
            </a:lvl7pPr>
            <a:lvl8pPr lvl="7" rtl="0">
              <a:buNone/>
              <a:defRPr>
                <a:latin typeface="Lato"/>
                <a:ea typeface="Lato"/>
                <a:cs typeface="Lato"/>
                <a:sym typeface="Lato"/>
              </a:defRPr>
            </a:lvl8pPr>
            <a:lvl9pPr lvl="8" rtl="0">
              <a:buNone/>
              <a:defRPr>
                <a:latin typeface="Lato"/>
                <a:ea typeface="Lato"/>
                <a:cs typeface="Lato"/>
                <a:sym typeface="Lato"/>
              </a:defRPr>
            </a:lvl9pPr>
          </a:lstStyle>
          <a:p>
            <a:pPr indent="0" lvl="0" marL="0" rtl="0" algn="l">
              <a:spcBef>
                <a:spcPts val="0"/>
              </a:spcBef>
              <a:spcAft>
                <a:spcPts val="0"/>
              </a:spcAft>
              <a:buNone/>
            </a:pPr>
            <a:fld id="{00000000-1234-1234-1234-123412341234}" type="slidenum">
              <a:rPr lang="en"/>
              <a:t>‹#›</a:t>
            </a:fld>
            <a:endParaRPr/>
          </a:p>
        </p:txBody>
      </p:sp>
      <p:sp>
        <p:nvSpPr>
          <p:cNvPr id="114" name="Google Shape;114;p18"/>
          <p:cNvSpPr txBox="1"/>
          <p:nvPr/>
        </p:nvSpPr>
        <p:spPr>
          <a:xfrm>
            <a:off x="-12850" y="0"/>
            <a:ext cx="46299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latin typeface="Lato"/>
                <a:ea typeface="Lato"/>
                <a:cs typeface="Lato"/>
                <a:sym typeface="Lato"/>
              </a:rPr>
              <a:t>InfoGraphic</a:t>
            </a:r>
            <a:endParaRPr sz="6000">
              <a:solidFill>
                <a:srgbClr val="FFFFFF"/>
              </a:solidFill>
              <a:latin typeface="Lato"/>
              <a:ea typeface="Lato"/>
              <a:cs typeface="Lato"/>
              <a:sym typeface="Lato"/>
            </a:endParaRPr>
          </a:p>
        </p:txBody>
      </p:sp>
      <p:sp>
        <p:nvSpPr>
          <p:cNvPr id="115" name="Google Shape;115;p18"/>
          <p:cNvSpPr txBox="1"/>
          <p:nvPr>
            <p:ph idx="1" type="subTitle"/>
          </p:nvPr>
        </p:nvSpPr>
        <p:spPr>
          <a:xfrm>
            <a:off x="4617050" y="0"/>
            <a:ext cx="4041600" cy="336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a:solidFill>
                  <a:srgbClr val="B7B7B7"/>
                </a:solidFill>
                <a:latin typeface="Lato"/>
                <a:ea typeface="Lato"/>
                <a:cs typeface="Lato"/>
                <a:sym typeface="Lato"/>
              </a:defRPr>
            </a:lvl1pPr>
            <a:lvl2pPr lvl="1" rtl="0">
              <a:spcBef>
                <a:spcPts val="0"/>
              </a:spcBef>
              <a:spcAft>
                <a:spcPts val="0"/>
              </a:spcAft>
              <a:buNone/>
              <a:defRPr>
                <a:solidFill>
                  <a:srgbClr val="B7B7B7"/>
                </a:solidFill>
                <a:latin typeface="Lato"/>
                <a:ea typeface="Lato"/>
                <a:cs typeface="Lato"/>
                <a:sym typeface="Lato"/>
              </a:defRPr>
            </a:lvl2pPr>
            <a:lvl3pPr lvl="2" rtl="0">
              <a:spcBef>
                <a:spcPts val="0"/>
              </a:spcBef>
              <a:spcAft>
                <a:spcPts val="0"/>
              </a:spcAft>
              <a:buNone/>
              <a:defRPr>
                <a:solidFill>
                  <a:srgbClr val="B7B7B7"/>
                </a:solidFill>
                <a:latin typeface="Lato"/>
                <a:ea typeface="Lato"/>
                <a:cs typeface="Lato"/>
                <a:sym typeface="Lato"/>
              </a:defRPr>
            </a:lvl3pPr>
            <a:lvl4pPr lvl="3" rtl="0">
              <a:spcBef>
                <a:spcPts val="0"/>
              </a:spcBef>
              <a:spcAft>
                <a:spcPts val="0"/>
              </a:spcAft>
              <a:buNone/>
              <a:defRPr>
                <a:solidFill>
                  <a:srgbClr val="B7B7B7"/>
                </a:solidFill>
                <a:latin typeface="Lato"/>
                <a:ea typeface="Lato"/>
                <a:cs typeface="Lato"/>
                <a:sym typeface="Lato"/>
              </a:defRPr>
            </a:lvl4pPr>
            <a:lvl5pPr lvl="4" rtl="0">
              <a:spcBef>
                <a:spcPts val="0"/>
              </a:spcBef>
              <a:spcAft>
                <a:spcPts val="0"/>
              </a:spcAft>
              <a:buNone/>
              <a:defRPr>
                <a:solidFill>
                  <a:srgbClr val="B7B7B7"/>
                </a:solidFill>
                <a:latin typeface="Lato"/>
                <a:ea typeface="Lato"/>
                <a:cs typeface="Lato"/>
                <a:sym typeface="Lato"/>
              </a:defRPr>
            </a:lvl5pPr>
            <a:lvl6pPr lvl="5" rtl="0">
              <a:spcBef>
                <a:spcPts val="0"/>
              </a:spcBef>
              <a:spcAft>
                <a:spcPts val="0"/>
              </a:spcAft>
              <a:buNone/>
              <a:defRPr>
                <a:solidFill>
                  <a:srgbClr val="B7B7B7"/>
                </a:solidFill>
                <a:latin typeface="Lato"/>
                <a:ea typeface="Lato"/>
                <a:cs typeface="Lato"/>
                <a:sym typeface="Lato"/>
              </a:defRPr>
            </a:lvl6pPr>
            <a:lvl7pPr lvl="6" rtl="0">
              <a:spcBef>
                <a:spcPts val="0"/>
              </a:spcBef>
              <a:spcAft>
                <a:spcPts val="0"/>
              </a:spcAft>
              <a:buNone/>
              <a:defRPr>
                <a:solidFill>
                  <a:srgbClr val="B7B7B7"/>
                </a:solidFill>
                <a:latin typeface="Lato"/>
                <a:ea typeface="Lato"/>
                <a:cs typeface="Lato"/>
                <a:sym typeface="Lato"/>
              </a:defRPr>
            </a:lvl7pPr>
            <a:lvl8pPr lvl="7" rtl="0">
              <a:spcBef>
                <a:spcPts val="0"/>
              </a:spcBef>
              <a:spcAft>
                <a:spcPts val="0"/>
              </a:spcAft>
              <a:buNone/>
              <a:defRPr>
                <a:solidFill>
                  <a:srgbClr val="B7B7B7"/>
                </a:solidFill>
                <a:latin typeface="Lato"/>
                <a:ea typeface="Lato"/>
                <a:cs typeface="Lato"/>
                <a:sym typeface="Lato"/>
              </a:defRPr>
            </a:lvl8pPr>
            <a:lvl9pPr lvl="8" rtl="0">
              <a:spcBef>
                <a:spcPts val="0"/>
              </a:spcBef>
              <a:spcAft>
                <a:spcPts val="0"/>
              </a:spcAft>
              <a:buNone/>
              <a:defRPr>
                <a:solidFill>
                  <a:srgbClr val="B7B7B7"/>
                </a:solidFill>
                <a:latin typeface="Lato"/>
                <a:ea typeface="Lato"/>
                <a:cs typeface="Lato"/>
                <a:sym typeface="La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p">
  <p:cSld name="ONE_COLUMN_TEXT">
    <p:spTree>
      <p:nvGrpSpPr>
        <p:cNvPr id="116" name="Shape 116"/>
        <p:cNvGrpSpPr/>
        <p:nvPr/>
      </p:nvGrpSpPr>
      <p:grpSpPr>
        <a:xfrm>
          <a:off x="0" y="0"/>
          <a:ext cx="0" cy="0"/>
          <a:chOff x="0" y="0"/>
          <a:chExt cx="0" cy="0"/>
        </a:xfrm>
      </p:grpSpPr>
      <p:pic>
        <p:nvPicPr>
          <p:cNvPr descr="World Map | by" id="117" name="Google Shape;117;p19"/>
          <p:cNvPicPr preferRelativeResize="0"/>
          <p:nvPr/>
        </p:nvPicPr>
        <p:blipFill>
          <a:blip r:embed="rId2">
            <a:alphaModFix/>
          </a:blip>
          <a:stretch>
            <a:fillRect/>
          </a:stretch>
        </p:blipFill>
        <p:spPr>
          <a:xfrm>
            <a:off x="664772" y="0"/>
            <a:ext cx="7814456" cy="5143500"/>
          </a:xfrm>
          <a:prstGeom prst="rect">
            <a:avLst/>
          </a:prstGeom>
          <a:noFill/>
          <a:ln>
            <a:noFill/>
          </a:ln>
        </p:spPr>
      </p:pic>
      <p:sp>
        <p:nvSpPr>
          <p:cNvPr id="118" name="Google Shape;118;p19"/>
          <p:cNvSpPr txBox="1"/>
          <p:nvPr>
            <p:ph type="title"/>
          </p:nvPr>
        </p:nvSpPr>
        <p:spPr>
          <a:xfrm>
            <a:off x="0" y="4252500"/>
            <a:ext cx="2551500" cy="891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000"/>
              <a:buFont typeface="Lato"/>
              <a:buChar char="●"/>
              <a:defRPr b="1" sz="2000">
                <a:latin typeface="Lato"/>
                <a:ea typeface="Lato"/>
                <a:cs typeface="Lato"/>
                <a:sym typeface="Lato"/>
              </a:defRPr>
            </a:lvl1pPr>
            <a:lvl2pPr lvl="1" rtl="0">
              <a:spcBef>
                <a:spcPts val="0"/>
              </a:spcBef>
              <a:spcAft>
                <a:spcPts val="0"/>
              </a:spcAft>
              <a:buSzPts val="2000"/>
              <a:buFont typeface="Lato"/>
              <a:buChar char="○"/>
              <a:defRPr b="1" sz="2000">
                <a:latin typeface="Lato"/>
                <a:ea typeface="Lato"/>
                <a:cs typeface="Lato"/>
                <a:sym typeface="Lato"/>
              </a:defRPr>
            </a:lvl2pPr>
            <a:lvl3pPr lvl="2" rtl="0">
              <a:spcBef>
                <a:spcPts val="0"/>
              </a:spcBef>
              <a:spcAft>
                <a:spcPts val="0"/>
              </a:spcAft>
              <a:buSzPts val="2000"/>
              <a:buFont typeface="Lato"/>
              <a:buChar char="■"/>
              <a:defRPr b="1" sz="2000">
                <a:latin typeface="Lato"/>
                <a:ea typeface="Lato"/>
                <a:cs typeface="Lato"/>
                <a:sym typeface="Lato"/>
              </a:defRPr>
            </a:lvl3pPr>
            <a:lvl4pPr lvl="3" rtl="0">
              <a:spcBef>
                <a:spcPts val="0"/>
              </a:spcBef>
              <a:spcAft>
                <a:spcPts val="0"/>
              </a:spcAft>
              <a:buSzPts val="2000"/>
              <a:buFont typeface="Lato"/>
              <a:buChar char="●"/>
              <a:defRPr b="1" sz="2000">
                <a:latin typeface="Lato"/>
                <a:ea typeface="Lato"/>
                <a:cs typeface="Lato"/>
                <a:sym typeface="Lato"/>
              </a:defRPr>
            </a:lvl4pPr>
            <a:lvl5pPr lvl="4" rtl="0">
              <a:spcBef>
                <a:spcPts val="0"/>
              </a:spcBef>
              <a:spcAft>
                <a:spcPts val="0"/>
              </a:spcAft>
              <a:buSzPts val="2000"/>
              <a:buFont typeface="Lato"/>
              <a:buChar char="○"/>
              <a:defRPr b="1" sz="2000">
                <a:latin typeface="Lato"/>
                <a:ea typeface="Lato"/>
                <a:cs typeface="Lato"/>
                <a:sym typeface="Lato"/>
              </a:defRPr>
            </a:lvl5pPr>
            <a:lvl6pPr lvl="5" rtl="0">
              <a:spcBef>
                <a:spcPts val="0"/>
              </a:spcBef>
              <a:spcAft>
                <a:spcPts val="0"/>
              </a:spcAft>
              <a:buSzPts val="2000"/>
              <a:buFont typeface="Lato"/>
              <a:buChar char="■"/>
              <a:defRPr b="1" sz="2000">
                <a:latin typeface="Lato"/>
                <a:ea typeface="Lato"/>
                <a:cs typeface="Lato"/>
                <a:sym typeface="Lato"/>
              </a:defRPr>
            </a:lvl6pPr>
            <a:lvl7pPr lvl="6" rtl="0">
              <a:spcBef>
                <a:spcPts val="0"/>
              </a:spcBef>
              <a:spcAft>
                <a:spcPts val="0"/>
              </a:spcAft>
              <a:buSzPts val="2000"/>
              <a:buFont typeface="Lato"/>
              <a:buChar char="●"/>
              <a:defRPr b="1" sz="2000">
                <a:latin typeface="Lato"/>
                <a:ea typeface="Lato"/>
                <a:cs typeface="Lato"/>
                <a:sym typeface="Lato"/>
              </a:defRPr>
            </a:lvl7pPr>
            <a:lvl8pPr lvl="7" rtl="0">
              <a:spcBef>
                <a:spcPts val="0"/>
              </a:spcBef>
              <a:spcAft>
                <a:spcPts val="0"/>
              </a:spcAft>
              <a:buSzPts val="2000"/>
              <a:buFont typeface="Lato"/>
              <a:buChar char="○"/>
              <a:defRPr b="1" sz="2000">
                <a:latin typeface="Lato"/>
                <a:ea typeface="Lato"/>
                <a:cs typeface="Lato"/>
                <a:sym typeface="Lato"/>
              </a:defRPr>
            </a:lvl8pPr>
            <a:lvl9pPr lvl="8" rtl="0">
              <a:spcBef>
                <a:spcPts val="0"/>
              </a:spcBef>
              <a:spcAft>
                <a:spcPts val="0"/>
              </a:spcAft>
              <a:buSzPts val="2000"/>
              <a:buFont typeface="Lato"/>
              <a:buChar char="■"/>
              <a:defRPr b="1" sz="2000">
                <a:latin typeface="Lato"/>
                <a:ea typeface="Lato"/>
                <a:cs typeface="Lato"/>
                <a:sym typeface="Lato"/>
              </a:defRPr>
            </a:lvl9pPr>
          </a:lstStyle>
          <a:p/>
        </p:txBody>
      </p:sp>
      <p:sp>
        <p:nvSpPr>
          <p:cNvPr id="119" name="Google Shape;119;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p:cSld name="MAIN_POINT">
    <p:bg>
      <p:bgPr>
        <a:solidFill>
          <a:schemeClr val="lt2"/>
        </a:solidFill>
      </p:bgPr>
    </p:bg>
    <p:spTree>
      <p:nvGrpSpPr>
        <p:cNvPr id="120" name="Shape 120"/>
        <p:cNvGrpSpPr/>
        <p:nvPr/>
      </p:nvGrpSpPr>
      <p:grpSpPr>
        <a:xfrm>
          <a:off x="0" y="0"/>
          <a:ext cx="0" cy="0"/>
          <a:chOff x="0" y="0"/>
          <a:chExt cx="0" cy="0"/>
        </a:xfrm>
      </p:grpSpPr>
      <p:cxnSp>
        <p:nvCxnSpPr>
          <p:cNvPr id="121" name="Google Shape;121;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22" name="Google Shape;122;p20"/>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4800"/>
              <a:buChar char="●"/>
              <a:defRPr sz="4800">
                <a:solidFill>
                  <a:schemeClr val="lt1"/>
                </a:solidFill>
              </a:defRPr>
            </a:lvl1pPr>
            <a:lvl2pPr lvl="1" rtl="0">
              <a:spcBef>
                <a:spcPts val="0"/>
              </a:spcBef>
              <a:spcAft>
                <a:spcPts val="0"/>
              </a:spcAft>
              <a:buClr>
                <a:schemeClr val="lt1"/>
              </a:buClr>
              <a:buSzPts val="4800"/>
              <a:buChar char="○"/>
              <a:defRPr sz="4800">
                <a:solidFill>
                  <a:schemeClr val="lt1"/>
                </a:solidFill>
              </a:defRPr>
            </a:lvl2pPr>
            <a:lvl3pPr lvl="2" rtl="0">
              <a:spcBef>
                <a:spcPts val="0"/>
              </a:spcBef>
              <a:spcAft>
                <a:spcPts val="0"/>
              </a:spcAft>
              <a:buClr>
                <a:schemeClr val="lt1"/>
              </a:buClr>
              <a:buSzPts val="4800"/>
              <a:buChar char="■"/>
              <a:defRPr sz="4800">
                <a:solidFill>
                  <a:schemeClr val="lt1"/>
                </a:solidFill>
              </a:defRPr>
            </a:lvl3pPr>
            <a:lvl4pPr lvl="3" rtl="0">
              <a:spcBef>
                <a:spcPts val="0"/>
              </a:spcBef>
              <a:spcAft>
                <a:spcPts val="0"/>
              </a:spcAft>
              <a:buClr>
                <a:schemeClr val="lt1"/>
              </a:buClr>
              <a:buSzPts val="4800"/>
              <a:buChar char="●"/>
              <a:defRPr sz="4800">
                <a:solidFill>
                  <a:schemeClr val="lt1"/>
                </a:solidFill>
              </a:defRPr>
            </a:lvl4pPr>
            <a:lvl5pPr lvl="4" rtl="0">
              <a:spcBef>
                <a:spcPts val="0"/>
              </a:spcBef>
              <a:spcAft>
                <a:spcPts val="0"/>
              </a:spcAft>
              <a:buClr>
                <a:schemeClr val="lt1"/>
              </a:buClr>
              <a:buSzPts val="4800"/>
              <a:buChar char="○"/>
              <a:defRPr sz="4800">
                <a:solidFill>
                  <a:schemeClr val="lt1"/>
                </a:solidFill>
              </a:defRPr>
            </a:lvl5pPr>
            <a:lvl6pPr lvl="5" rtl="0">
              <a:spcBef>
                <a:spcPts val="0"/>
              </a:spcBef>
              <a:spcAft>
                <a:spcPts val="0"/>
              </a:spcAft>
              <a:buClr>
                <a:schemeClr val="lt1"/>
              </a:buClr>
              <a:buSzPts val="4800"/>
              <a:buChar char="■"/>
              <a:defRPr sz="4800">
                <a:solidFill>
                  <a:schemeClr val="lt1"/>
                </a:solidFill>
              </a:defRPr>
            </a:lvl6pPr>
            <a:lvl7pPr lvl="6" rtl="0">
              <a:spcBef>
                <a:spcPts val="0"/>
              </a:spcBef>
              <a:spcAft>
                <a:spcPts val="0"/>
              </a:spcAft>
              <a:buClr>
                <a:schemeClr val="lt1"/>
              </a:buClr>
              <a:buSzPts val="4800"/>
              <a:buChar char="●"/>
              <a:defRPr sz="4800">
                <a:solidFill>
                  <a:schemeClr val="lt1"/>
                </a:solidFill>
              </a:defRPr>
            </a:lvl7pPr>
            <a:lvl8pPr lvl="7" rtl="0">
              <a:spcBef>
                <a:spcPts val="0"/>
              </a:spcBef>
              <a:spcAft>
                <a:spcPts val="0"/>
              </a:spcAft>
              <a:buClr>
                <a:schemeClr val="lt1"/>
              </a:buClr>
              <a:buSzPts val="4800"/>
              <a:buChar char="○"/>
              <a:defRPr sz="4800">
                <a:solidFill>
                  <a:schemeClr val="lt1"/>
                </a:solidFill>
              </a:defRPr>
            </a:lvl8pPr>
            <a:lvl9pPr lvl="8" rtl="0">
              <a:spcBef>
                <a:spcPts val="0"/>
              </a:spcBef>
              <a:spcAft>
                <a:spcPts val="0"/>
              </a:spcAft>
              <a:buClr>
                <a:schemeClr val="lt1"/>
              </a:buClr>
              <a:buSzPts val="4800"/>
              <a:buChar char="■"/>
              <a:defRPr sz="4800">
                <a:solidFill>
                  <a:schemeClr val="lt1"/>
                </a:solidFill>
              </a:defRPr>
            </a:lvl9pPr>
          </a:lstStyle>
          <a:p/>
        </p:txBody>
      </p:sp>
      <p:sp>
        <p:nvSpPr>
          <p:cNvPr id="123" name="Google Shape;123;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acts Right">
  <p:cSld name="SECTION_TITLE_AND_DESCRIPTION">
    <p:spTree>
      <p:nvGrpSpPr>
        <p:cNvPr id="124" name="Shape 124"/>
        <p:cNvGrpSpPr/>
        <p:nvPr/>
      </p:nvGrpSpPr>
      <p:grpSpPr>
        <a:xfrm>
          <a:off x="0" y="0"/>
          <a:ext cx="0" cy="0"/>
          <a:chOff x="0" y="0"/>
          <a:chExt cx="0" cy="0"/>
        </a:xfrm>
      </p:grpSpPr>
      <p:sp>
        <p:nvSpPr>
          <p:cNvPr id="125" name="Google Shape;125;p21"/>
          <p:cNvSpPr/>
          <p:nvPr/>
        </p:nvSpPr>
        <p:spPr>
          <a:xfrm>
            <a:off x="5768775" y="125"/>
            <a:ext cx="3375000" cy="771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ph type="title"/>
          </p:nvPr>
        </p:nvSpPr>
        <p:spPr>
          <a:xfrm>
            <a:off x="4157075" y="0"/>
            <a:ext cx="4986900" cy="771900"/>
          </a:xfrm>
          <a:prstGeom prst="rect">
            <a:avLst/>
          </a:prstGeom>
          <a:solidFill>
            <a:schemeClr val="dk1"/>
          </a:solid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Lato"/>
              <a:buChar char="●"/>
              <a:defRPr sz="3600">
                <a:solidFill>
                  <a:srgbClr val="FFFFFF"/>
                </a:solidFill>
                <a:latin typeface="Lato"/>
                <a:ea typeface="Lato"/>
                <a:cs typeface="Lato"/>
                <a:sym typeface="Lato"/>
              </a:defRPr>
            </a:lvl1pPr>
            <a:lvl2pPr lvl="1"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2pPr>
            <a:lvl3pPr lvl="2"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3pPr>
            <a:lvl4pPr lvl="3"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4pPr>
            <a:lvl5pPr lvl="4"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5pPr>
            <a:lvl6pPr lvl="5"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6pPr>
            <a:lvl7pPr lvl="6"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7pPr>
            <a:lvl8pPr lvl="7"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8pPr>
            <a:lvl9pPr lvl="8" rtl="0">
              <a:spcBef>
                <a:spcPts val="0"/>
              </a:spcBef>
              <a:spcAft>
                <a:spcPts val="0"/>
              </a:spcAft>
              <a:buClr>
                <a:schemeClr val="dk1"/>
              </a:buClr>
              <a:buSzPts val="3600"/>
              <a:buFont typeface="Lato"/>
              <a:buChar char="■"/>
              <a:defRPr sz="3600">
                <a:solidFill>
                  <a:schemeClr val="dk1"/>
                </a:solidFill>
                <a:latin typeface="Lato"/>
                <a:ea typeface="Lato"/>
                <a:cs typeface="Lato"/>
                <a:sym typeface="Lato"/>
              </a:defRPr>
            </a:lvl9pPr>
          </a:lstStyle>
          <a:p/>
        </p:txBody>
      </p:sp>
      <p:sp>
        <p:nvSpPr>
          <p:cNvPr id="127" name="Google Shape;127;p21"/>
          <p:cNvSpPr txBox="1"/>
          <p:nvPr>
            <p:ph idx="1" type="body"/>
          </p:nvPr>
        </p:nvSpPr>
        <p:spPr>
          <a:xfrm>
            <a:off x="0" y="-25"/>
            <a:ext cx="9046800" cy="5143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128" name="Google Shape;128;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latin typeface="Lato"/>
                <a:ea typeface="Lato"/>
                <a:cs typeface="Lato"/>
                <a:sym typeface="Lato"/>
              </a:defRPr>
            </a:lvl1pPr>
            <a:lvl2pPr lvl="1" rtl="0">
              <a:buNone/>
              <a:defRPr>
                <a:solidFill>
                  <a:schemeClr val="lt1"/>
                </a:solidFill>
                <a:latin typeface="Lato"/>
                <a:ea typeface="Lato"/>
                <a:cs typeface="Lato"/>
                <a:sym typeface="Lato"/>
              </a:defRPr>
            </a:lvl2pPr>
            <a:lvl3pPr lvl="2" rtl="0">
              <a:buNone/>
              <a:defRPr>
                <a:solidFill>
                  <a:schemeClr val="lt1"/>
                </a:solidFill>
                <a:latin typeface="Lato"/>
                <a:ea typeface="Lato"/>
                <a:cs typeface="Lato"/>
                <a:sym typeface="Lato"/>
              </a:defRPr>
            </a:lvl3pPr>
            <a:lvl4pPr lvl="3" rtl="0">
              <a:buNone/>
              <a:defRPr>
                <a:solidFill>
                  <a:schemeClr val="lt1"/>
                </a:solidFill>
                <a:latin typeface="Lato"/>
                <a:ea typeface="Lato"/>
                <a:cs typeface="Lato"/>
                <a:sym typeface="Lato"/>
              </a:defRPr>
            </a:lvl4pPr>
            <a:lvl5pPr lvl="4" rtl="0">
              <a:buNone/>
              <a:defRPr>
                <a:solidFill>
                  <a:schemeClr val="lt1"/>
                </a:solidFill>
                <a:latin typeface="Lato"/>
                <a:ea typeface="Lato"/>
                <a:cs typeface="Lato"/>
                <a:sym typeface="Lato"/>
              </a:defRPr>
            </a:lvl5pPr>
            <a:lvl6pPr lvl="5" rtl="0">
              <a:buNone/>
              <a:defRPr>
                <a:solidFill>
                  <a:schemeClr val="lt1"/>
                </a:solidFill>
                <a:latin typeface="Lato"/>
                <a:ea typeface="Lato"/>
                <a:cs typeface="Lato"/>
                <a:sym typeface="Lato"/>
              </a:defRPr>
            </a:lvl6pPr>
            <a:lvl7pPr lvl="6" rtl="0">
              <a:buNone/>
              <a:defRPr>
                <a:solidFill>
                  <a:schemeClr val="lt1"/>
                </a:solidFill>
                <a:latin typeface="Lato"/>
                <a:ea typeface="Lato"/>
                <a:cs typeface="Lato"/>
                <a:sym typeface="Lato"/>
              </a:defRPr>
            </a:lvl7pPr>
            <a:lvl8pPr lvl="7" rtl="0">
              <a:buNone/>
              <a:defRPr>
                <a:solidFill>
                  <a:schemeClr val="lt1"/>
                </a:solidFill>
                <a:latin typeface="Lato"/>
                <a:ea typeface="Lato"/>
                <a:cs typeface="Lato"/>
                <a:sym typeface="Lato"/>
              </a:defRPr>
            </a:lvl8pPr>
            <a:lvl9pPr lvl="8" rtl="0">
              <a:buNone/>
              <a:defRPr>
                <a:solidFill>
                  <a:schemeClr val="lt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ation" type="secHead">
  <p:cSld name="SECTION_HEADER">
    <p:bg>
      <p:bgPr>
        <a:solidFill>
          <a:schemeClr val="dk1"/>
        </a:solidFill>
      </p:bgPr>
    </p:bg>
    <p:spTree>
      <p:nvGrpSpPr>
        <p:cNvPr id="13" name="Shape 13"/>
        <p:cNvGrpSpPr/>
        <p:nvPr/>
      </p:nvGrpSpPr>
      <p:grpSpPr>
        <a:xfrm>
          <a:off x="0" y="0"/>
          <a:ext cx="0" cy="0"/>
          <a:chOff x="0" y="0"/>
          <a:chExt cx="0" cy="0"/>
        </a:xfrm>
      </p:grpSpPr>
      <p:cxnSp>
        <p:nvCxnSpPr>
          <p:cNvPr id="14" name="Google Shape;14;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5" name="Google Shape;15;p3"/>
          <p:cNvCxnSpPr/>
          <p:nvPr/>
        </p:nvCxnSpPr>
        <p:spPr>
          <a:xfrm>
            <a:off x="425200" y="4663800"/>
            <a:ext cx="8296800" cy="0"/>
          </a:xfrm>
          <a:prstGeom prst="straightConnector1">
            <a:avLst/>
          </a:prstGeom>
          <a:noFill/>
          <a:ln cap="flat" cmpd="sng" w="19050">
            <a:solidFill>
              <a:schemeClr val="lt1"/>
            </a:solidFill>
            <a:prstDash val="solid"/>
            <a:round/>
            <a:headEnd len="sm" w="sm" type="none"/>
            <a:tailEnd len="sm" w="sm" type="none"/>
          </a:ln>
        </p:spPr>
      </p:cxnSp>
      <p:sp>
        <p:nvSpPr>
          <p:cNvPr id="16" name="Google Shape;16;p3"/>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lt1"/>
              </a:buClr>
              <a:buSzPts val="4800"/>
              <a:buChar char="●"/>
              <a:defRPr sz="4800">
                <a:solidFill>
                  <a:schemeClr val="lt1"/>
                </a:solidFill>
              </a:defRPr>
            </a:lvl1pPr>
            <a:lvl2pPr lvl="1" algn="ctr">
              <a:spcBef>
                <a:spcPts val="0"/>
              </a:spcBef>
              <a:spcAft>
                <a:spcPts val="0"/>
              </a:spcAft>
              <a:buClr>
                <a:schemeClr val="lt1"/>
              </a:buClr>
              <a:buSzPts val="4800"/>
              <a:buChar char="○"/>
              <a:defRPr sz="4800">
                <a:solidFill>
                  <a:schemeClr val="lt1"/>
                </a:solidFill>
              </a:defRPr>
            </a:lvl2pPr>
            <a:lvl3pPr lvl="2" algn="ctr">
              <a:spcBef>
                <a:spcPts val="0"/>
              </a:spcBef>
              <a:spcAft>
                <a:spcPts val="0"/>
              </a:spcAft>
              <a:buClr>
                <a:schemeClr val="lt1"/>
              </a:buClr>
              <a:buSzPts val="4800"/>
              <a:buChar char="■"/>
              <a:defRPr sz="4800">
                <a:solidFill>
                  <a:schemeClr val="lt1"/>
                </a:solidFill>
              </a:defRPr>
            </a:lvl3pPr>
            <a:lvl4pPr lvl="3" algn="ctr">
              <a:spcBef>
                <a:spcPts val="0"/>
              </a:spcBef>
              <a:spcAft>
                <a:spcPts val="0"/>
              </a:spcAft>
              <a:buClr>
                <a:schemeClr val="lt1"/>
              </a:buClr>
              <a:buSzPts val="4800"/>
              <a:buChar char="●"/>
              <a:defRPr sz="4800">
                <a:solidFill>
                  <a:schemeClr val="lt1"/>
                </a:solidFill>
              </a:defRPr>
            </a:lvl4pPr>
            <a:lvl5pPr lvl="4" algn="ctr">
              <a:spcBef>
                <a:spcPts val="0"/>
              </a:spcBef>
              <a:spcAft>
                <a:spcPts val="0"/>
              </a:spcAft>
              <a:buClr>
                <a:schemeClr val="lt1"/>
              </a:buClr>
              <a:buSzPts val="4800"/>
              <a:buChar char="○"/>
              <a:defRPr sz="4800">
                <a:solidFill>
                  <a:schemeClr val="lt1"/>
                </a:solidFill>
              </a:defRPr>
            </a:lvl5pPr>
            <a:lvl6pPr lvl="5" algn="ctr">
              <a:spcBef>
                <a:spcPts val="0"/>
              </a:spcBef>
              <a:spcAft>
                <a:spcPts val="0"/>
              </a:spcAft>
              <a:buClr>
                <a:schemeClr val="lt1"/>
              </a:buClr>
              <a:buSzPts val="4800"/>
              <a:buChar char="■"/>
              <a:defRPr sz="4800">
                <a:solidFill>
                  <a:schemeClr val="lt1"/>
                </a:solidFill>
              </a:defRPr>
            </a:lvl6pPr>
            <a:lvl7pPr lvl="6" algn="ctr">
              <a:spcBef>
                <a:spcPts val="0"/>
              </a:spcBef>
              <a:spcAft>
                <a:spcPts val="0"/>
              </a:spcAft>
              <a:buClr>
                <a:schemeClr val="lt1"/>
              </a:buClr>
              <a:buSzPts val="4800"/>
              <a:buChar char="●"/>
              <a:defRPr sz="4800">
                <a:solidFill>
                  <a:schemeClr val="lt1"/>
                </a:solidFill>
              </a:defRPr>
            </a:lvl7pPr>
            <a:lvl8pPr lvl="7" algn="ctr">
              <a:spcBef>
                <a:spcPts val="0"/>
              </a:spcBef>
              <a:spcAft>
                <a:spcPts val="0"/>
              </a:spcAft>
              <a:buClr>
                <a:schemeClr val="lt1"/>
              </a:buClr>
              <a:buSzPts val="4800"/>
              <a:buChar char="○"/>
              <a:defRPr sz="4800">
                <a:solidFill>
                  <a:schemeClr val="lt1"/>
                </a:solidFill>
              </a:defRPr>
            </a:lvl8pPr>
            <a:lvl9pPr lvl="8" algn="ctr">
              <a:spcBef>
                <a:spcPts val="0"/>
              </a:spcBef>
              <a:spcAft>
                <a:spcPts val="0"/>
              </a:spcAft>
              <a:buClr>
                <a:schemeClr val="lt1"/>
              </a:buClr>
              <a:buSzPts val="4800"/>
              <a:buChar char="■"/>
              <a:defRPr sz="4800">
                <a:solidFill>
                  <a:schemeClr val="lt1"/>
                </a:solidFill>
              </a:defRPr>
            </a:lvl9pPr>
          </a:lstStyle>
          <a:p/>
        </p:txBody>
      </p:sp>
      <p:sp>
        <p:nvSpPr>
          <p:cNvPr id="17" name="Google Shape;17;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18" name="Google Shape;18;p3"/>
          <p:cNvSpPr txBox="1"/>
          <p:nvPr/>
        </p:nvSpPr>
        <p:spPr>
          <a:xfrm>
            <a:off x="425200" y="415650"/>
            <a:ext cx="8487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endParaRPr>
          </a:p>
        </p:txBody>
      </p:sp>
      <p:sp>
        <p:nvSpPr>
          <p:cNvPr id="19" name="Google Shape;19;p3"/>
          <p:cNvSpPr txBox="1"/>
          <p:nvPr/>
        </p:nvSpPr>
        <p:spPr>
          <a:xfrm rot="10674803">
            <a:off x="7933988" y="3713132"/>
            <a:ext cx="848663" cy="87447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rgbClr val="FFFFFF"/>
                </a:solidFill>
              </a:rPr>
              <a:t>“</a:t>
            </a:r>
            <a:endParaRPr sz="9600">
              <a:solidFill>
                <a:srgbClr val="FFFFFF"/>
              </a:solidFill>
            </a:endParaRPr>
          </a:p>
        </p:txBody>
      </p:sp>
      <p:sp>
        <p:nvSpPr>
          <p:cNvPr id="20" name="Google Shape;20;p3"/>
          <p:cNvSpPr txBox="1"/>
          <p:nvPr/>
        </p:nvSpPr>
        <p:spPr>
          <a:xfrm>
            <a:off x="450125" y="4287775"/>
            <a:ext cx="8348100" cy="2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Author</a:t>
            </a:r>
            <a:endParaRPr/>
          </a:p>
        </p:txBody>
      </p:sp>
      <p:sp>
        <p:nvSpPr>
          <p:cNvPr id="21" name="Google Shape;21;p3"/>
          <p:cNvSpPr txBox="1"/>
          <p:nvPr/>
        </p:nvSpPr>
        <p:spPr>
          <a:xfrm>
            <a:off x="450125" y="4663800"/>
            <a:ext cx="1324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Student</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dvantages Disadvantages">
  <p:cSld name="CAPTION_ONLY">
    <p:spTree>
      <p:nvGrpSpPr>
        <p:cNvPr id="129" name="Shape 129"/>
        <p:cNvGrpSpPr/>
        <p:nvPr/>
      </p:nvGrpSpPr>
      <p:grpSpPr>
        <a:xfrm>
          <a:off x="0" y="0"/>
          <a:ext cx="0" cy="0"/>
          <a:chOff x="0" y="0"/>
          <a:chExt cx="0" cy="0"/>
        </a:xfrm>
      </p:grpSpPr>
      <p:sp>
        <p:nvSpPr>
          <p:cNvPr id="130" name="Google Shape;130;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22"/>
          <p:cNvSpPr txBox="1"/>
          <p:nvPr/>
        </p:nvSpPr>
        <p:spPr>
          <a:xfrm>
            <a:off x="4922662" y="1012956"/>
            <a:ext cx="3984900" cy="3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nvSpPr>
        <p:spPr>
          <a:xfrm>
            <a:off x="4740075" y="226350"/>
            <a:ext cx="41955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46524"/>
                </a:solidFill>
              </a:rPr>
              <a:t>Disadvantages</a:t>
            </a:r>
            <a:endParaRPr b="1" sz="3000">
              <a:solidFill>
                <a:srgbClr val="F46524"/>
              </a:solidFill>
            </a:endParaRPr>
          </a:p>
        </p:txBody>
      </p:sp>
      <p:sp>
        <p:nvSpPr>
          <p:cNvPr id="133" name="Google Shape;133;p22"/>
          <p:cNvSpPr txBox="1"/>
          <p:nvPr/>
        </p:nvSpPr>
        <p:spPr>
          <a:xfrm>
            <a:off x="356400" y="918300"/>
            <a:ext cx="3797700" cy="3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nvSpPr>
        <p:spPr>
          <a:xfrm>
            <a:off x="271175" y="226350"/>
            <a:ext cx="3797700" cy="7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46524"/>
                </a:solidFill>
              </a:rPr>
              <a:t>Advantages</a:t>
            </a:r>
            <a:endParaRPr b="1" sz="3000">
              <a:solidFill>
                <a:srgbClr val="F46524"/>
              </a:solidFill>
            </a:endParaRPr>
          </a:p>
        </p:txBody>
      </p:sp>
      <p:cxnSp>
        <p:nvCxnSpPr>
          <p:cNvPr id="135" name="Google Shape;135;p22"/>
          <p:cNvCxnSpPr/>
          <p:nvPr/>
        </p:nvCxnSpPr>
        <p:spPr>
          <a:xfrm>
            <a:off x="4538375" y="90775"/>
            <a:ext cx="0" cy="5012400"/>
          </a:xfrm>
          <a:prstGeom prst="straightConnector1">
            <a:avLst/>
          </a:prstGeom>
          <a:noFill/>
          <a:ln cap="flat" cmpd="sng" w="9525">
            <a:solidFill>
              <a:srgbClr val="000000"/>
            </a:solidFill>
            <a:prstDash val="solid"/>
            <a:round/>
            <a:headEnd len="med" w="med" type="none"/>
            <a:tailEnd len="med" w="med" type="none"/>
          </a:ln>
        </p:spPr>
      </p:cxnSp>
      <p:sp>
        <p:nvSpPr>
          <p:cNvPr id="136" name="Google Shape;136;p22"/>
          <p:cNvSpPr txBox="1"/>
          <p:nvPr/>
        </p:nvSpPr>
        <p:spPr>
          <a:xfrm>
            <a:off x="201700" y="4871200"/>
            <a:ext cx="4195500" cy="19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7B7B7"/>
                </a:solidFill>
              </a:rPr>
              <a:t>Student: </a:t>
            </a:r>
            <a:endParaRPr>
              <a:solidFill>
                <a:srgbClr val="B7B7B7"/>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istic">
  <p:cSld name="BIG_NUMBER">
    <p:spTree>
      <p:nvGrpSpPr>
        <p:cNvPr id="137" name="Shape 137"/>
        <p:cNvGrpSpPr/>
        <p:nvPr/>
      </p:nvGrpSpPr>
      <p:grpSpPr>
        <a:xfrm>
          <a:off x="0" y="0"/>
          <a:ext cx="0" cy="0"/>
          <a:chOff x="0" y="0"/>
          <a:chExt cx="0" cy="0"/>
        </a:xfrm>
      </p:grpSpPr>
      <p:cxnSp>
        <p:nvCxnSpPr>
          <p:cNvPr id="138" name="Google Shape;138;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39" name="Google Shape;139;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40" name="Google Shape;140;p23"/>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Char char="■"/>
              <a:defRPr sz="9600">
                <a:solidFill>
                  <a:schemeClr val="dk1"/>
                </a:solidFill>
                <a:latin typeface="Lato"/>
                <a:ea typeface="Lato"/>
                <a:cs typeface="Lato"/>
                <a:sym typeface="Lato"/>
              </a:defRPr>
            </a:lvl9pPr>
          </a:lstStyle>
          <a:p>
            <a:r>
              <a:t>xx%</a:t>
            </a:r>
          </a:p>
        </p:txBody>
      </p:sp>
      <p:sp>
        <p:nvSpPr>
          <p:cNvPr id="141" name="Google Shape;141;p23"/>
          <p:cNvSpPr txBox="1"/>
          <p:nvPr>
            <p:ph idx="1" type="body"/>
          </p:nvPr>
        </p:nvSpPr>
        <p:spPr>
          <a:xfrm>
            <a:off x="853950" y="2919450"/>
            <a:ext cx="7436100" cy="10716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42" name="Google Shape;142;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or Table of Contents" type="blank">
  <p:cSld name="BLANK">
    <p:spTree>
      <p:nvGrpSpPr>
        <p:cNvPr id="143" name="Shape 143"/>
        <p:cNvGrpSpPr/>
        <p:nvPr/>
      </p:nvGrpSpPr>
      <p:grpSpPr>
        <a:xfrm>
          <a:off x="0" y="0"/>
          <a:ext cx="0" cy="0"/>
          <a:chOff x="0" y="0"/>
          <a:chExt cx="0" cy="0"/>
        </a:xfrm>
      </p:grpSpPr>
      <p:sp>
        <p:nvSpPr>
          <p:cNvPr id="144" name="Google Shape;144;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45" name="Google Shape;145;p24"/>
          <p:cNvSpPr/>
          <p:nvPr/>
        </p:nvSpPr>
        <p:spPr>
          <a:xfrm>
            <a:off x="340934" y="24276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46" name="Google Shape;146;p24"/>
          <p:cNvGrpSpPr/>
          <p:nvPr/>
        </p:nvGrpSpPr>
        <p:grpSpPr>
          <a:xfrm>
            <a:off x="912820" y="1838815"/>
            <a:ext cx="198900" cy="593656"/>
            <a:chOff x="777447" y="1610215"/>
            <a:chExt cx="198900" cy="593656"/>
          </a:xfrm>
        </p:grpSpPr>
        <p:cxnSp>
          <p:nvCxnSpPr>
            <p:cNvPr id="147" name="Google Shape;147;p24"/>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24"/>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4"/>
          <p:cNvSpPr/>
          <p:nvPr/>
        </p:nvSpPr>
        <p:spPr>
          <a:xfrm>
            <a:off x="1817054"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50" name="Google Shape;150;p24"/>
          <p:cNvGrpSpPr/>
          <p:nvPr/>
        </p:nvGrpSpPr>
        <p:grpSpPr>
          <a:xfrm>
            <a:off x="2266282" y="3167558"/>
            <a:ext cx="198900" cy="593656"/>
            <a:chOff x="2223534" y="2938958"/>
            <a:chExt cx="198900" cy="593656"/>
          </a:xfrm>
        </p:grpSpPr>
        <p:cxnSp>
          <p:nvCxnSpPr>
            <p:cNvPr id="151" name="Google Shape;151;p24"/>
            <p:cNvCxnSpPr/>
            <p:nvPr/>
          </p:nvCxnSpPr>
          <p:spPr>
            <a:xfrm rot="10800000">
              <a:off x="2322997"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152" name="Google Shape;152;p24"/>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4"/>
          <p:cNvSpPr/>
          <p:nvPr/>
        </p:nvSpPr>
        <p:spPr>
          <a:xfrm>
            <a:off x="347197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54" name="Google Shape;154;p24"/>
          <p:cNvGrpSpPr/>
          <p:nvPr/>
        </p:nvGrpSpPr>
        <p:grpSpPr>
          <a:xfrm>
            <a:off x="4058732" y="1838815"/>
            <a:ext cx="198900" cy="593656"/>
            <a:chOff x="3918084" y="1610215"/>
            <a:chExt cx="198900" cy="593656"/>
          </a:xfrm>
        </p:grpSpPr>
        <p:cxnSp>
          <p:nvCxnSpPr>
            <p:cNvPr id="155" name="Google Shape;155;p24"/>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24"/>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4"/>
          <p:cNvSpPr/>
          <p:nvPr/>
        </p:nvSpPr>
        <p:spPr>
          <a:xfrm>
            <a:off x="512689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58" name="Google Shape;158;p24"/>
          <p:cNvGrpSpPr/>
          <p:nvPr/>
        </p:nvGrpSpPr>
        <p:grpSpPr>
          <a:xfrm>
            <a:off x="5973070" y="3167558"/>
            <a:ext cx="198900" cy="593656"/>
            <a:chOff x="5958946" y="2938958"/>
            <a:chExt cx="198900" cy="593656"/>
          </a:xfrm>
        </p:grpSpPr>
        <p:cxnSp>
          <p:nvCxnSpPr>
            <p:cNvPr id="159" name="Google Shape;159;p24"/>
            <p:cNvCxnSpPr/>
            <p:nvPr/>
          </p:nvCxnSpPr>
          <p:spPr>
            <a:xfrm rot="10800000">
              <a:off x="6058409" y="2938958"/>
              <a:ext cx="0" cy="554700"/>
            </a:xfrm>
            <a:prstGeom prst="straightConnector1">
              <a:avLst/>
            </a:prstGeom>
            <a:noFill/>
            <a:ln cap="flat" cmpd="sng" w="9525">
              <a:solidFill>
                <a:schemeClr val="dk2"/>
              </a:solidFill>
              <a:prstDash val="solid"/>
              <a:round/>
              <a:headEnd len="med" w="med" type="none"/>
              <a:tailEnd len="med" w="med" type="none"/>
            </a:ln>
          </p:spPr>
        </p:cxnSp>
        <p:sp>
          <p:nvSpPr>
            <p:cNvPr id="160" name="Google Shape;160;p24"/>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4"/>
          <p:cNvSpPr/>
          <p:nvPr/>
        </p:nvSpPr>
        <p:spPr>
          <a:xfrm>
            <a:off x="678181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ctr">
              <a:spcBef>
                <a:spcPts val="0"/>
              </a:spcBef>
              <a:spcAft>
                <a:spcPts val="0"/>
              </a:spcAft>
              <a:buClr>
                <a:srgbClr val="000000"/>
              </a:buClr>
              <a:buSzPts val="1500"/>
              <a:buFont typeface="Arial"/>
              <a:buNone/>
            </a:pPr>
            <a:r>
              <a:t/>
            </a:r>
            <a:endParaRPr/>
          </a:p>
        </p:txBody>
      </p:sp>
      <p:grpSp>
        <p:nvGrpSpPr>
          <p:cNvPr id="162" name="Google Shape;162;p24"/>
          <p:cNvGrpSpPr/>
          <p:nvPr/>
        </p:nvGrpSpPr>
        <p:grpSpPr>
          <a:xfrm>
            <a:off x="7669807" y="1838815"/>
            <a:ext cx="198900" cy="593656"/>
            <a:chOff x="3918084" y="1610215"/>
            <a:chExt cx="198900" cy="593656"/>
          </a:xfrm>
        </p:grpSpPr>
        <p:cxnSp>
          <p:nvCxnSpPr>
            <p:cNvPr id="163" name="Google Shape;163;p24"/>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4"/>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4"/>
          <p:cNvSpPr txBox="1"/>
          <p:nvPr>
            <p:ph type="title"/>
          </p:nvPr>
        </p:nvSpPr>
        <p:spPr>
          <a:xfrm>
            <a:off x="162000" y="0"/>
            <a:ext cx="2303400" cy="593700"/>
          </a:xfrm>
          <a:prstGeom prst="rect">
            <a:avLst/>
          </a:prstGeom>
          <a:solidFill>
            <a:schemeClr val="accent5"/>
          </a:solidFill>
          <a:ln>
            <a:noFill/>
          </a:ln>
        </p:spPr>
        <p:txBody>
          <a:bodyPr anchorCtr="0" anchor="ctr" bIns="91425" lIns="91425" spcFirstLastPara="1" rIns="91425" wrap="square" tIns="91425">
            <a:noAutofit/>
          </a:bodyPr>
          <a:lstStyle>
            <a:lvl1pPr lvl="0">
              <a:spcBef>
                <a:spcPts val="0"/>
              </a:spcBef>
              <a:spcAft>
                <a:spcPts val="0"/>
              </a:spcAft>
              <a:buNone/>
              <a:defRPr b="1" sz="3600">
                <a:solidFill>
                  <a:srgbClr val="FFFFFF"/>
                </a:solidFill>
                <a:latin typeface="Lato"/>
                <a:ea typeface="Lato"/>
                <a:cs typeface="Lato"/>
                <a:sym typeface="Lato"/>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000000"/>
        </a:solidFill>
      </p:bgPr>
    </p:bg>
    <p:spTree>
      <p:nvGrpSpPr>
        <p:cNvPr id="22" name="Shape 22"/>
        <p:cNvGrpSpPr/>
        <p:nvPr/>
      </p:nvGrpSpPr>
      <p:grpSpPr>
        <a:xfrm>
          <a:off x="0" y="0"/>
          <a:ext cx="0" cy="0"/>
          <a:chOff x="0" y="0"/>
          <a:chExt cx="0" cy="0"/>
        </a:xfrm>
      </p:grpSpPr>
      <p:sp>
        <p:nvSpPr>
          <p:cNvPr id="23" name="Google Shape;23;p4"/>
          <p:cNvSpPr txBox="1"/>
          <p:nvPr/>
        </p:nvSpPr>
        <p:spPr>
          <a:xfrm>
            <a:off x="-12850" y="0"/>
            <a:ext cx="24177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Movie</a:t>
            </a:r>
            <a:endParaRPr sz="6000">
              <a:solidFill>
                <a:srgbClr val="FFFFFF"/>
              </a:solidFill>
            </a:endParaRPr>
          </a:p>
        </p:txBody>
      </p:sp>
      <p:sp>
        <p:nvSpPr>
          <p:cNvPr id="24" name="Google Shape;24;p4"/>
          <p:cNvSpPr txBox="1"/>
          <p:nvPr/>
        </p:nvSpPr>
        <p:spPr>
          <a:xfrm>
            <a:off x="2556400" y="-39925"/>
            <a:ext cx="12783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Student</a:t>
            </a:r>
            <a:endParaRPr>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pular Opinion"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0" y="15050"/>
            <a:ext cx="246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244400" y="984633"/>
            <a:ext cx="2034300" cy="2188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FFFFFF"/>
              </a:buClr>
              <a:buSzPts val="3600"/>
              <a:buChar char="●"/>
              <a:defRPr sz="3600">
                <a:solidFill>
                  <a:srgbClr val="FFFFFF"/>
                </a:solidFill>
              </a:defRPr>
            </a:lvl1pPr>
            <a:lvl2pPr lvl="1" rtl="0" algn="ctr">
              <a:spcBef>
                <a:spcPts val="0"/>
              </a:spcBef>
              <a:spcAft>
                <a:spcPts val="0"/>
              </a:spcAft>
              <a:buClr>
                <a:schemeClr val="dk1"/>
              </a:buClr>
              <a:buSzPts val="3600"/>
              <a:buChar char="○"/>
              <a:defRPr sz="3600">
                <a:solidFill>
                  <a:schemeClr val="dk1"/>
                </a:solidFill>
              </a:defRPr>
            </a:lvl2pPr>
            <a:lvl3pPr lvl="2" rtl="0" algn="ctr">
              <a:spcBef>
                <a:spcPts val="0"/>
              </a:spcBef>
              <a:spcAft>
                <a:spcPts val="0"/>
              </a:spcAft>
              <a:buClr>
                <a:schemeClr val="dk1"/>
              </a:buClr>
              <a:buSzPts val="3600"/>
              <a:buChar char="■"/>
              <a:defRPr sz="3600">
                <a:solidFill>
                  <a:schemeClr val="dk1"/>
                </a:solidFill>
              </a:defRPr>
            </a:lvl3pPr>
            <a:lvl4pPr lvl="3" rtl="0" algn="ctr">
              <a:spcBef>
                <a:spcPts val="0"/>
              </a:spcBef>
              <a:spcAft>
                <a:spcPts val="0"/>
              </a:spcAft>
              <a:buClr>
                <a:schemeClr val="dk1"/>
              </a:buClr>
              <a:buSzPts val="3600"/>
              <a:buChar char="●"/>
              <a:defRPr sz="3600">
                <a:solidFill>
                  <a:schemeClr val="dk1"/>
                </a:solidFill>
              </a:defRPr>
            </a:lvl4pPr>
            <a:lvl5pPr lvl="4" rtl="0" algn="ctr">
              <a:spcBef>
                <a:spcPts val="0"/>
              </a:spcBef>
              <a:spcAft>
                <a:spcPts val="0"/>
              </a:spcAft>
              <a:buClr>
                <a:schemeClr val="dk1"/>
              </a:buClr>
              <a:buSzPts val="3600"/>
              <a:buChar char="○"/>
              <a:defRPr sz="3600">
                <a:solidFill>
                  <a:schemeClr val="dk1"/>
                </a:solidFill>
              </a:defRPr>
            </a:lvl5pPr>
            <a:lvl6pPr lvl="5" rtl="0" algn="ctr">
              <a:spcBef>
                <a:spcPts val="0"/>
              </a:spcBef>
              <a:spcAft>
                <a:spcPts val="0"/>
              </a:spcAft>
              <a:buClr>
                <a:schemeClr val="dk1"/>
              </a:buClr>
              <a:buSzPts val="3600"/>
              <a:buChar char="■"/>
              <a:defRPr sz="3600">
                <a:solidFill>
                  <a:schemeClr val="dk1"/>
                </a:solidFill>
              </a:defRPr>
            </a:lvl6pPr>
            <a:lvl7pPr lvl="6" rtl="0" algn="ctr">
              <a:spcBef>
                <a:spcPts val="0"/>
              </a:spcBef>
              <a:spcAft>
                <a:spcPts val="0"/>
              </a:spcAft>
              <a:buClr>
                <a:schemeClr val="dk1"/>
              </a:buClr>
              <a:buSzPts val="3600"/>
              <a:buChar char="●"/>
              <a:defRPr sz="3600">
                <a:solidFill>
                  <a:schemeClr val="dk1"/>
                </a:solidFill>
              </a:defRPr>
            </a:lvl7pPr>
            <a:lvl8pPr lvl="7" rtl="0" algn="ctr">
              <a:spcBef>
                <a:spcPts val="0"/>
              </a:spcBef>
              <a:spcAft>
                <a:spcPts val="0"/>
              </a:spcAft>
              <a:buClr>
                <a:schemeClr val="dk1"/>
              </a:buClr>
              <a:buSzPts val="3600"/>
              <a:buChar char="○"/>
              <a:defRPr sz="3600">
                <a:solidFill>
                  <a:schemeClr val="dk1"/>
                </a:solidFill>
              </a:defRPr>
            </a:lvl8pPr>
            <a:lvl9pPr lvl="8" rtl="0" algn="ctr">
              <a:spcBef>
                <a:spcPts val="0"/>
              </a:spcBef>
              <a:spcAft>
                <a:spcPts val="0"/>
              </a:spcAft>
              <a:buClr>
                <a:schemeClr val="dk1"/>
              </a:buClr>
              <a:buSzPts val="3600"/>
              <a:buChar char="■"/>
              <a:defRPr sz="3600">
                <a:solidFill>
                  <a:schemeClr val="dk1"/>
                </a:solidFill>
              </a:defRPr>
            </a:lvl9pPr>
          </a:lstStyle>
          <a:p/>
        </p:txBody>
      </p:sp>
      <p:sp>
        <p:nvSpPr>
          <p:cNvPr id="28" name="Google Shape;28;p5"/>
          <p:cNvSpPr txBox="1"/>
          <p:nvPr>
            <p:ph idx="1" type="subTitle"/>
          </p:nvPr>
        </p:nvSpPr>
        <p:spPr>
          <a:xfrm>
            <a:off x="244375" y="3192525"/>
            <a:ext cx="2034300" cy="1345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 name="Google Shape;29;p5"/>
          <p:cNvSpPr txBox="1"/>
          <p:nvPr>
            <p:ph idx="2" type="body"/>
          </p:nvPr>
        </p:nvSpPr>
        <p:spPr>
          <a:xfrm>
            <a:off x="2726475" y="273525"/>
            <a:ext cx="6263100" cy="42645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Clr>
                <a:schemeClr val="dk1"/>
              </a:buClr>
              <a:buSzPts val="14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30" name="Google Shape;30;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31" name="Google Shape;31;p5"/>
          <p:cNvSpPr txBox="1"/>
          <p:nvPr/>
        </p:nvSpPr>
        <p:spPr>
          <a:xfrm>
            <a:off x="2610725" y="4776200"/>
            <a:ext cx="55035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 </a:t>
            </a:r>
            <a:endParaRPr>
              <a:solidFill>
                <a:srgbClr val="666666"/>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graphic" type="titleOnly">
  <p:cSld name="TITLE_ONLY">
    <p:spTree>
      <p:nvGrpSpPr>
        <p:cNvPr id="32" name="Shape 32"/>
        <p:cNvGrpSpPr/>
        <p:nvPr/>
      </p:nvGrpSpPr>
      <p:grpSpPr>
        <a:xfrm>
          <a:off x="0" y="0"/>
          <a:ext cx="0" cy="0"/>
          <a:chOff x="0" y="0"/>
          <a:chExt cx="0" cy="0"/>
        </a:xfrm>
      </p:grpSpPr>
      <p:sp>
        <p:nvSpPr>
          <p:cNvPr id="33" name="Google Shape;33;p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 name="Google Shape;34;p6"/>
          <p:cNvSpPr txBox="1"/>
          <p:nvPr/>
        </p:nvSpPr>
        <p:spPr>
          <a:xfrm>
            <a:off x="-12850" y="0"/>
            <a:ext cx="46299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InfoGraphic</a:t>
            </a:r>
            <a:endParaRPr sz="6000">
              <a:solidFill>
                <a:srgbClr val="FFFFFF"/>
              </a:solidFill>
            </a:endParaRPr>
          </a:p>
        </p:txBody>
      </p:sp>
      <p:sp>
        <p:nvSpPr>
          <p:cNvPr id="35" name="Google Shape;35;p6"/>
          <p:cNvSpPr txBox="1"/>
          <p:nvPr/>
        </p:nvSpPr>
        <p:spPr>
          <a:xfrm>
            <a:off x="4784200" y="141475"/>
            <a:ext cx="1671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a:t>
            </a:r>
            <a:endParaRPr>
              <a:solidFill>
                <a:srgbClr val="666666"/>
              </a:solidFill>
            </a:endParaRPr>
          </a:p>
        </p:txBody>
      </p:sp>
      <p:sp>
        <p:nvSpPr>
          <p:cNvPr id="36" name="Google Shape;36;p6"/>
          <p:cNvSpPr txBox="1"/>
          <p:nvPr/>
        </p:nvSpPr>
        <p:spPr>
          <a:xfrm>
            <a:off x="128600" y="990275"/>
            <a:ext cx="172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Source</a:t>
            </a:r>
            <a:endParaRPr>
              <a:solidFill>
                <a:srgbClr val="99999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cxnSp>
        <p:nvCxnSpPr>
          <p:cNvPr id="38" name="Google Shape;38;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9" name="Google Shape;39;p7"/>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40" name="Google Shape;40;p7"/>
          <p:cNvSpPr txBox="1"/>
          <p:nvPr>
            <p:ph idx="1" type="body"/>
          </p:nvPr>
        </p:nvSpPr>
        <p:spPr>
          <a:xfrm>
            <a:off x="319500" y="1846804"/>
            <a:ext cx="2808000" cy="28062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2" name="Shape 42"/>
        <p:cNvGrpSpPr/>
        <p:nvPr/>
      </p:nvGrpSpPr>
      <p:grpSpPr>
        <a:xfrm>
          <a:off x="0" y="0"/>
          <a:ext cx="0" cy="0"/>
          <a:chOff x="0" y="0"/>
          <a:chExt cx="0" cy="0"/>
        </a:xfrm>
      </p:grpSpPr>
      <p:cxnSp>
        <p:nvCxnSpPr>
          <p:cNvPr id="43" name="Google Shape;43;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8"/>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4800"/>
              <a:buChar char="●"/>
              <a:defRPr sz="4800">
                <a:solidFill>
                  <a:schemeClr val="lt1"/>
                </a:solidFill>
              </a:defRPr>
            </a:lvl1pPr>
            <a:lvl2pPr lvl="1">
              <a:spcBef>
                <a:spcPts val="0"/>
              </a:spcBef>
              <a:spcAft>
                <a:spcPts val="0"/>
              </a:spcAft>
              <a:buClr>
                <a:schemeClr val="lt1"/>
              </a:buClr>
              <a:buSzPts val="4800"/>
              <a:buChar char="○"/>
              <a:defRPr sz="4800">
                <a:solidFill>
                  <a:schemeClr val="lt1"/>
                </a:solidFill>
              </a:defRPr>
            </a:lvl2pPr>
            <a:lvl3pPr lvl="2">
              <a:spcBef>
                <a:spcPts val="0"/>
              </a:spcBef>
              <a:spcAft>
                <a:spcPts val="0"/>
              </a:spcAft>
              <a:buClr>
                <a:schemeClr val="lt1"/>
              </a:buClr>
              <a:buSzPts val="4800"/>
              <a:buChar char="■"/>
              <a:defRPr sz="4800">
                <a:solidFill>
                  <a:schemeClr val="lt1"/>
                </a:solidFill>
              </a:defRPr>
            </a:lvl3pPr>
            <a:lvl4pPr lvl="3">
              <a:spcBef>
                <a:spcPts val="0"/>
              </a:spcBef>
              <a:spcAft>
                <a:spcPts val="0"/>
              </a:spcAft>
              <a:buClr>
                <a:schemeClr val="lt1"/>
              </a:buClr>
              <a:buSzPts val="4800"/>
              <a:buChar char="●"/>
              <a:defRPr sz="4800">
                <a:solidFill>
                  <a:schemeClr val="lt1"/>
                </a:solidFill>
              </a:defRPr>
            </a:lvl4pPr>
            <a:lvl5pPr lvl="4">
              <a:spcBef>
                <a:spcPts val="0"/>
              </a:spcBef>
              <a:spcAft>
                <a:spcPts val="0"/>
              </a:spcAft>
              <a:buClr>
                <a:schemeClr val="lt1"/>
              </a:buClr>
              <a:buSzPts val="4800"/>
              <a:buChar char="○"/>
              <a:defRPr sz="4800">
                <a:solidFill>
                  <a:schemeClr val="lt1"/>
                </a:solidFill>
              </a:defRPr>
            </a:lvl5pPr>
            <a:lvl6pPr lvl="5">
              <a:spcBef>
                <a:spcPts val="0"/>
              </a:spcBef>
              <a:spcAft>
                <a:spcPts val="0"/>
              </a:spcAft>
              <a:buClr>
                <a:schemeClr val="lt1"/>
              </a:buClr>
              <a:buSzPts val="4800"/>
              <a:buChar char="■"/>
              <a:defRPr sz="4800">
                <a:solidFill>
                  <a:schemeClr val="lt1"/>
                </a:solidFill>
              </a:defRPr>
            </a:lvl6pPr>
            <a:lvl7pPr lvl="6">
              <a:spcBef>
                <a:spcPts val="0"/>
              </a:spcBef>
              <a:spcAft>
                <a:spcPts val="0"/>
              </a:spcAft>
              <a:buClr>
                <a:schemeClr val="lt1"/>
              </a:buClr>
              <a:buSzPts val="4800"/>
              <a:buChar char="●"/>
              <a:defRPr sz="4800">
                <a:solidFill>
                  <a:schemeClr val="lt1"/>
                </a:solidFill>
              </a:defRPr>
            </a:lvl7pPr>
            <a:lvl8pPr lvl="7">
              <a:spcBef>
                <a:spcPts val="0"/>
              </a:spcBef>
              <a:spcAft>
                <a:spcPts val="0"/>
              </a:spcAft>
              <a:buClr>
                <a:schemeClr val="lt1"/>
              </a:buClr>
              <a:buSzPts val="4800"/>
              <a:buChar char="○"/>
              <a:defRPr sz="4800">
                <a:solidFill>
                  <a:schemeClr val="lt1"/>
                </a:solidFill>
              </a:defRPr>
            </a:lvl8pPr>
            <a:lvl9pPr lvl="8">
              <a:spcBef>
                <a:spcPts val="0"/>
              </a:spcBef>
              <a:spcAft>
                <a:spcPts val="0"/>
              </a:spcAft>
              <a:buClr>
                <a:schemeClr val="lt1"/>
              </a:buClr>
              <a:buSzPts val="4800"/>
              <a:buChar char="■"/>
              <a:defRPr sz="4800">
                <a:solidFill>
                  <a:schemeClr val="lt1"/>
                </a:solidFill>
              </a:defRPr>
            </a:lvl9pPr>
          </a:lstStyle>
          <a:p/>
        </p:txBody>
      </p:sp>
      <p:sp>
        <p:nvSpPr>
          <p:cNvPr id="45" name="Google Shape;45;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l Study">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6674725" y="125"/>
            <a:ext cx="246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6919125" y="1045908"/>
            <a:ext cx="2034300" cy="21882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rgbClr val="FFFFFF"/>
              </a:buClr>
              <a:buSzPts val="3600"/>
              <a:buChar char="●"/>
              <a:defRPr sz="3600">
                <a:solidFill>
                  <a:srgbClr val="FFFFFF"/>
                </a:solidFill>
              </a:defRPr>
            </a:lvl1pPr>
            <a:lvl2pPr lvl="1" algn="ctr">
              <a:spcBef>
                <a:spcPts val="0"/>
              </a:spcBef>
              <a:spcAft>
                <a:spcPts val="0"/>
              </a:spcAft>
              <a:buClr>
                <a:schemeClr val="dk1"/>
              </a:buClr>
              <a:buSzPts val="3600"/>
              <a:buChar char="○"/>
              <a:defRPr sz="3600">
                <a:solidFill>
                  <a:schemeClr val="dk1"/>
                </a:solidFill>
              </a:defRPr>
            </a:lvl2pPr>
            <a:lvl3pPr lvl="2" algn="ctr">
              <a:spcBef>
                <a:spcPts val="0"/>
              </a:spcBef>
              <a:spcAft>
                <a:spcPts val="0"/>
              </a:spcAft>
              <a:buClr>
                <a:schemeClr val="dk1"/>
              </a:buClr>
              <a:buSzPts val="3600"/>
              <a:buChar char="■"/>
              <a:defRPr sz="3600">
                <a:solidFill>
                  <a:schemeClr val="dk1"/>
                </a:solidFill>
              </a:defRPr>
            </a:lvl3pPr>
            <a:lvl4pPr lvl="3" algn="ctr">
              <a:spcBef>
                <a:spcPts val="0"/>
              </a:spcBef>
              <a:spcAft>
                <a:spcPts val="0"/>
              </a:spcAft>
              <a:buClr>
                <a:schemeClr val="dk1"/>
              </a:buClr>
              <a:buSzPts val="3600"/>
              <a:buChar char="●"/>
              <a:defRPr sz="3600">
                <a:solidFill>
                  <a:schemeClr val="dk1"/>
                </a:solidFill>
              </a:defRPr>
            </a:lvl4pPr>
            <a:lvl5pPr lvl="4" algn="ctr">
              <a:spcBef>
                <a:spcPts val="0"/>
              </a:spcBef>
              <a:spcAft>
                <a:spcPts val="0"/>
              </a:spcAft>
              <a:buClr>
                <a:schemeClr val="dk1"/>
              </a:buClr>
              <a:buSzPts val="3600"/>
              <a:buChar char="○"/>
              <a:defRPr sz="3600">
                <a:solidFill>
                  <a:schemeClr val="dk1"/>
                </a:solidFill>
              </a:defRPr>
            </a:lvl5pPr>
            <a:lvl6pPr lvl="5" algn="ctr">
              <a:spcBef>
                <a:spcPts val="0"/>
              </a:spcBef>
              <a:spcAft>
                <a:spcPts val="0"/>
              </a:spcAft>
              <a:buClr>
                <a:schemeClr val="dk1"/>
              </a:buClr>
              <a:buSzPts val="3600"/>
              <a:buChar char="■"/>
              <a:defRPr sz="3600">
                <a:solidFill>
                  <a:schemeClr val="dk1"/>
                </a:solidFill>
              </a:defRPr>
            </a:lvl6pPr>
            <a:lvl7pPr lvl="6" algn="ctr">
              <a:spcBef>
                <a:spcPts val="0"/>
              </a:spcBef>
              <a:spcAft>
                <a:spcPts val="0"/>
              </a:spcAft>
              <a:buClr>
                <a:schemeClr val="dk1"/>
              </a:buClr>
              <a:buSzPts val="3600"/>
              <a:buChar char="●"/>
              <a:defRPr sz="3600">
                <a:solidFill>
                  <a:schemeClr val="dk1"/>
                </a:solidFill>
              </a:defRPr>
            </a:lvl7pPr>
            <a:lvl8pPr lvl="7" algn="ctr">
              <a:spcBef>
                <a:spcPts val="0"/>
              </a:spcBef>
              <a:spcAft>
                <a:spcPts val="0"/>
              </a:spcAft>
              <a:buClr>
                <a:schemeClr val="dk1"/>
              </a:buClr>
              <a:buSzPts val="3600"/>
              <a:buChar char="○"/>
              <a:defRPr sz="3600">
                <a:solidFill>
                  <a:schemeClr val="dk1"/>
                </a:solidFill>
              </a:defRPr>
            </a:lvl8pPr>
            <a:lvl9pPr lvl="8" algn="ctr">
              <a:spcBef>
                <a:spcPts val="0"/>
              </a:spcBef>
              <a:spcAft>
                <a:spcPts val="0"/>
              </a:spcAft>
              <a:buClr>
                <a:schemeClr val="dk1"/>
              </a:buClr>
              <a:buSzPts val="3600"/>
              <a:buChar char="■"/>
              <a:defRPr sz="3600">
                <a:solidFill>
                  <a:schemeClr val="dk1"/>
                </a:solidFill>
              </a:defRPr>
            </a:lvl9pPr>
          </a:lstStyle>
          <a:p/>
        </p:txBody>
      </p:sp>
      <p:sp>
        <p:nvSpPr>
          <p:cNvPr id="49" name="Google Shape;49;p9"/>
          <p:cNvSpPr txBox="1"/>
          <p:nvPr>
            <p:ph idx="1" type="subTitle"/>
          </p:nvPr>
        </p:nvSpPr>
        <p:spPr>
          <a:xfrm>
            <a:off x="6919100" y="3253800"/>
            <a:ext cx="2034300" cy="134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296750" y="298150"/>
            <a:ext cx="3837000" cy="4264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Clr>
                <a:schemeClr val="dk1"/>
              </a:buClr>
              <a:buSzPts val="14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51" name="Google Shape;51;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
        <p:nvSpPr>
          <p:cNvPr id="52" name="Google Shape;52;p9"/>
          <p:cNvSpPr txBox="1"/>
          <p:nvPr/>
        </p:nvSpPr>
        <p:spPr>
          <a:xfrm>
            <a:off x="5284800" y="4776200"/>
            <a:ext cx="28293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Student </a:t>
            </a:r>
            <a:endParaRPr>
              <a:solidFill>
                <a:srgbClr val="666666"/>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cxnSp>
        <p:nvCxnSpPr>
          <p:cNvPr id="54" name="Google Shape;54;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5" name="Google Shape;55;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6" name="Google Shape;56;p10"/>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57" name="Google Shape;57;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88" name="Shape 8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0" Type="http://schemas.openxmlformats.org/officeDocument/2006/relationships/hyperlink" Target="http://www.pcadvisor.co.uk/how-to/security/what-does-google-know-about-me-tool-3592743/" TargetMode="External"/><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hyperlink" Target="http://www.motorolasolutions.com/en_us/about/company-overview/history/explore-motorola-heritage/cell-phone-development.html" TargetMode="External"/><Relationship Id="rId4" Type="http://schemas.openxmlformats.org/officeDocument/2006/relationships/hyperlink" Target="http://www.gizbot.com/mobile/features/top-100-best-selling-mobile-phones-from-last-20-years-news-1992-2015-031151.html" TargetMode="External"/><Relationship Id="rId9" Type="http://schemas.openxmlformats.org/officeDocument/2006/relationships/hyperlink" Target="http://www.forbes.com/sites/nextavenue/2013/03/05/dont-be-dumb-about-smartphone-privacy/#373d93d14088" TargetMode="External"/><Relationship Id="rId5" Type="http://schemas.openxmlformats.org/officeDocument/2006/relationships/hyperlink" Target="http://news.bbc.co.uk/2/hi/uk_news/2963619.stm" TargetMode="External"/><Relationship Id="rId6" Type="http://schemas.openxmlformats.org/officeDocument/2006/relationships/hyperlink" Target="http://www.smithsonianmag.com/science-nature/burning-truth-behind-e-waste-dump-africa-180957597/" TargetMode="External"/><Relationship Id="rId7" Type="http://schemas.openxmlformats.org/officeDocument/2006/relationships/hyperlink" Target="http://www.visualcapitalist.com/extraordinary-raw-materials-iphone-6s/" TargetMode="External"/><Relationship Id="rId8" Type="http://schemas.openxmlformats.org/officeDocument/2006/relationships/hyperlink" Target="http://www.huffingtonpost.com/2013/01/22/siri-do-engine-apple-iphone_n_2499165.html" TargetMode="External"/></Relationships>
</file>

<file path=ppt/slides/_rels/slide11.xml.rels><?xml version="1.0" encoding="UTF-8" standalone="yes"?><Relationships xmlns="http://schemas.openxmlformats.org/package/2006/relationships"><Relationship Id="rId10" Type="http://schemas.openxmlformats.org/officeDocument/2006/relationships/hyperlink" Target="https://dockets.justia.com/docket/california/candce/5:2011cv01846/239768" TargetMode="External"/><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hyperlink" Target="https://www.privacyrights.org/consumer-guides/privacy-age-smartphone" TargetMode="External"/><Relationship Id="rId4" Type="http://schemas.openxmlformats.org/officeDocument/2006/relationships/hyperlink" Target="http://www.techrepublic.com/article/chinese-factory-replaces-90-of-humans-with-robots-production-soars/" TargetMode="External"/><Relationship Id="rId9" Type="http://schemas.openxmlformats.org/officeDocument/2006/relationships/hyperlink" Target="https://www.theguardian.com/technology/2014/mar/31/apple-sues-samsung-for-2bn?INTCMP=ILCNETTXT3487" TargetMode="External"/><Relationship Id="rId5" Type="http://schemas.openxmlformats.org/officeDocument/2006/relationships/hyperlink" Target="https://www.cnet.com/news/low-wages-and-long-hours-still-persist-at-iphone-factory-claims-labor-group/" TargetMode="External"/><Relationship Id="rId6" Type="http://schemas.openxmlformats.org/officeDocument/2006/relationships/hyperlink" Target="http://www.softschools.com/timelines/cell_phone_timeline/28/" TargetMode="External"/><Relationship Id="rId7" Type="http://schemas.openxmlformats.org/officeDocument/2006/relationships/hyperlink" Target="http://www.dtsc.ca.gov/HazardousWaste/UniversalWaste/CellPhoneRecycle.cfm" TargetMode="External"/><Relationship Id="rId8" Type="http://schemas.openxmlformats.org/officeDocument/2006/relationships/hyperlink" Target="http://www.visualcapitalist.com/extraordinary-raw-materials-iphone-6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hyperlink" Target="http://oregonstate.instructure.com/" TargetMode="External"/><Relationship Id="rId4" Type="http://schemas.openxmlformats.org/officeDocument/2006/relationships/hyperlink" Target="http://people.oregonstate.edu/~vanlondp/cs391/writing.php" TargetMode="External"/><Relationship Id="rId5" Type="http://schemas.openxmlformats.org/officeDocument/2006/relationships/hyperlink" Target="http://oregonstate.instructur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hyperlink" Target="https://vzwmap.verizonwireless.com/dotcom/coveragelocator/" TargetMode="External"/><Relationship Id="rId4" Type="http://schemas.openxmlformats.org/officeDocument/2006/relationships/hyperlink" Target="https://www.t-mobile.com/coverage-map.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hyperlink" Target="https://www.fcc.gov/general/jammer-enforcement" TargetMode="External"/><Relationship Id="rId4" Type="http://schemas.openxmlformats.org/officeDocument/2006/relationships/hyperlink" Target="https://www.fcc.gov/consumers/guides/human-exposure-radio-frequency-fields-guidelines-cellular-and-pcs-sit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hyperlink" Target="http://gizmodo.com/5177322/giz-explains-how-cell-towers-work" TargetMode="External"/><Relationship Id="rId4" Type="http://schemas.openxmlformats.org/officeDocument/2006/relationships/hyperlink" Target="http://gizmodo.com/5177322/giz-explains-how-cell-towers-work" TargetMode="External"/><Relationship Id="rId5" Type="http://schemas.openxmlformats.org/officeDocument/2006/relationships/hyperlink" Target="http://www.submarinecablemap.com/" TargetMode="External"/><Relationship Id="rId6" Type="http://schemas.openxmlformats.org/officeDocument/2006/relationships/hyperlink" Target="https://www.techwalla.com/articles/do-cell-phones-work-in-power-outag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hyperlink" Target="https://www.verizonwireless.com/plans/verizon-plan/" TargetMode="External"/><Relationship Id="rId4" Type="http://schemas.openxmlformats.org/officeDocument/2006/relationships/hyperlink" Target="http://www.forbes.com/sites/laurengensler/2015/04/21/verizon-first-quarter-earnings/#103caf12ea57" TargetMode="External"/><Relationship Id="rId5" Type="http://schemas.openxmlformats.org/officeDocument/2006/relationships/hyperlink" Target="https://www.statista.com/statistics/283507/subscribers-to-top-wireless-carriers-in-the-u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hyperlink" Target="https://www.washingtonpost.com/news/the-switch/wp/2014/03/20/netflix-well-pay-comcasts-ransom-but-we-shouldnt-have-to/?utm_term=.7715d93b399f" TargetMode="External"/><Relationship Id="rId4" Type="http://schemas.openxmlformats.org/officeDocument/2006/relationships/hyperlink" Target="http://hawaiipublicradio.org/post/us-appeals-court-holds-net-neutrality-rules-ful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whatis.techtarget.com/definition/disruptive-technology" TargetMode="External"/><Relationship Id="rId4" Type="http://schemas.openxmlformats.org/officeDocument/2006/relationships/hyperlink" Target="http://www.hypebot.com/hypebot/2011/03/microsoft-zune-discontinued-amidst-falling-demand.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hyperlink" Target="https://www.statista.com/statistics/276307/global-apple-ipod-sales-since-fiscal-year-2006/"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people.oregonstate.edu/~vanlondp/cs391/writing.php#citations" TargetMode="External"/><Relationship Id="rId4" Type="http://schemas.openxmlformats.org/officeDocument/2006/relationships/hyperlink" Target="http://people.oregonstate.edu/~vanlondp/cs391/writing.php#citations" TargetMode="External"/><Relationship Id="rId5" Type="http://schemas.openxmlformats.org/officeDocument/2006/relationships/hyperlink" Target="http://people.oregonstate.edu/~vanlondp/cs391/writing.php" TargetMode="External"/><Relationship Id="rId6" Type="http://schemas.openxmlformats.org/officeDocument/2006/relationships/hyperlink" Target="http://people.oregonstate.edu/~vanlondp/cs391/writing.php#medi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hyperlink" Target="https://blogs.worldbank.org/opendata/where-are-cheapest-and-most-expensive-countries-own-mobile-phone" TargetMode="External"/><Relationship Id="rId4" Type="http://schemas.openxmlformats.org/officeDocument/2006/relationships/hyperlink" Target="http://mashable.com/2014/12/17/internet-freedom-countries/#NvdSG07HjmqP" TargetMode="External"/><Relationship Id="rId5" Type="http://schemas.openxmlformats.org/officeDocument/2006/relationships/hyperlink" Target="http://www.businessinsider.com/fastest-internet-speeds-countries-chart-2016-12" TargetMode="External"/><Relationship Id="rId6" Type="http://schemas.openxmlformats.org/officeDocument/2006/relationships/hyperlink" Target="http://www.indiatimes.com/technology/internet/top-10-countries-with-slowest-internet-speeds-126565.html" TargetMode="External"/><Relationship Id="rId7" Type="http://schemas.openxmlformats.org/officeDocument/2006/relationships/hyperlink" Target="https://vzwmap.verizonwireless.com/dotcom/coveragelocator/" TargetMode="External"/><Relationship Id="rId8" Type="http://schemas.openxmlformats.org/officeDocument/2006/relationships/hyperlink" Target="https://www.t-mobile.com/coverage-map.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hyperlink" Target="http://whatis.techtarget.com/definition/disruptive-technology" TargetMode="External"/><Relationship Id="rId4" Type="http://schemas.openxmlformats.org/officeDocument/2006/relationships/hyperlink" Target="http://www.hypebot.com/hypebot/2011/03/microsoft-zune-discontinued-amidst-falling-demand.html" TargetMode="External"/><Relationship Id="rId5" Type="http://schemas.openxmlformats.org/officeDocument/2006/relationships/hyperlink" Target="http://hawaiipublicradio.org/post/us-appeals-court-holds-net-neutrality-rules-full" TargetMode="External"/><Relationship Id="rId6" Type="http://schemas.openxmlformats.org/officeDocument/2006/relationships/hyperlink" Target="https://www.washingtonpost.com/news/the-switch/wp/2014/03/20/netflix-well-pay-comcasts-ransom-but-we-shouldnt-have-to/?utm_term=.5d4c44f026c1" TargetMode="External"/><Relationship Id="rId7" Type="http://schemas.openxmlformats.org/officeDocument/2006/relationships/hyperlink" Target="https://www.statista.com/statistics/283507/subscribers-to-top-wireless-carriers-in-the-us/" TargetMode="External"/><Relationship Id="rId8" Type="http://schemas.openxmlformats.org/officeDocument/2006/relationships/hyperlink" Target="http://www.forbes.com/sites/laurengensler/2015/04/21/verizon-first-quarter-earnings/#514697bc2ea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hyperlink" Target="https://www.verizonwireless.com/plans/verizon-plan/" TargetMode="External"/><Relationship Id="rId4" Type="http://schemas.openxmlformats.org/officeDocument/2006/relationships/hyperlink" Target="http://www.submarinecablemap.com/" TargetMode="External"/><Relationship Id="rId9" Type="http://schemas.openxmlformats.org/officeDocument/2006/relationships/hyperlink" Target="https://www.statista.com/statistics/276307/global-apple-ipod-sales-since-fiscal-year-2006/" TargetMode="External"/><Relationship Id="rId5" Type="http://schemas.openxmlformats.org/officeDocument/2006/relationships/hyperlink" Target="http://gizmodo.com/5177322/giz-explains-how-cell-towers-work" TargetMode="External"/><Relationship Id="rId6" Type="http://schemas.openxmlformats.org/officeDocument/2006/relationships/hyperlink" Target="https://www.techwalla.com/articles/do-cell-phones-work-in-power-outages" TargetMode="External"/><Relationship Id="rId7" Type="http://schemas.openxmlformats.org/officeDocument/2006/relationships/hyperlink" Target="https://www.fcc.gov/general/jammer-enforcement" TargetMode="External"/><Relationship Id="rId8" Type="http://schemas.openxmlformats.org/officeDocument/2006/relationships/hyperlink" Target="https://www.fcc.gov/consumers/guides/human-exposure-radio-frequency-fields-guidelines-cellular-and-pcs-si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slide" Target="/ppt/slides/slide7.xml"/><Relationship Id="rId4" Type="http://schemas.openxmlformats.org/officeDocument/2006/relationships/hyperlink" Target="http://www.motorolasolutions.com/en_us/about/company-overview/history/explore-motorola-heritage/cell-phone-development.html" TargetMode="External"/><Relationship Id="rId5" Type="http://schemas.openxmlformats.org/officeDocument/2006/relationships/hyperlink" Target="http://www.softschools.com/timelines/cell_phone_timeline/2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hyperlink" Target="http://news.bbc.co.uk/2/hi/uk_news/2963619.stm" TargetMode="External"/><Relationship Id="rId4" Type="http://schemas.openxmlformats.org/officeDocument/2006/relationships/hyperlink" Target="http://www.gizbot.com/mobile/features/top-100-best-selling-mobile-phones-from-last-20-years-news-1992-2015-031151.html" TargetMode="External"/><Relationship Id="rId5" Type="http://schemas.openxmlformats.org/officeDocument/2006/relationships/hyperlink" Target="http://www.huffingtonpost.com/2013/01/22/siri-do-engine-apple-iphone_n_2499165.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hyperlink" Target="https://dockets.justia.com/docket/california/candce/5:2011cv01846/239768" TargetMode="External"/><Relationship Id="rId4" Type="http://schemas.openxmlformats.org/officeDocument/2006/relationships/hyperlink" Target="https://www.theguardian.com/technology/2014/mar/31/apple-sues-samsung-for-2bn?INTCMP=ILCNETTXT348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hyperlink" Target="http://www.techrepublic.com/article/chinese-factory-replaces-90-of-humans-with-robots-production-soars/" TargetMode="External"/><Relationship Id="rId4" Type="http://schemas.openxmlformats.org/officeDocument/2006/relationships/hyperlink" Target="https://www.cnet.com/news/low-wages-and-long-hours-still-persist-at-iphone-factory-claims-labor-grou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hyperlink" Target="http://www.visualcapitalist.com/extraordinary-raw-materials-iphone-6s/" TargetMode="External"/><Relationship Id="rId4" Type="http://schemas.openxmlformats.org/officeDocument/2006/relationships/hyperlink" Target="http://www.dtsc.ca.gov/HazardousWaste/UniversalWaste/CellPhoneRecycle.cf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hyperlink" Target="http://www.forbes.com/sites/nextavenue/2013/03/05/dont-be-dumb-about-smartphone-privacy/#373d93d14088" TargetMode="External"/><Relationship Id="rId4" Type="http://schemas.openxmlformats.org/officeDocument/2006/relationships/hyperlink" Target="https://www.privacyrights.org/consumer-guides/privacy-age-smartpho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ctrTitle"/>
          </p:nvPr>
        </p:nvSpPr>
        <p:spPr>
          <a:xfrm>
            <a:off x="2371725" y="630225"/>
            <a:ext cx="6331500" cy="331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Journey of a Device:</a:t>
            </a:r>
            <a:br>
              <a:rPr lang="en" sz="4400"/>
            </a:br>
            <a:r>
              <a:rPr lang="en" sz="4400"/>
              <a:t>The Handheld Cellular Device</a:t>
            </a:r>
            <a:endParaRPr sz="4400">
              <a:latin typeface="Lato"/>
              <a:ea typeface="Lato"/>
              <a:cs typeface="Lato"/>
              <a:sym typeface="Lato"/>
            </a:endParaRPr>
          </a:p>
        </p:txBody>
      </p:sp>
      <p:sp>
        <p:nvSpPr>
          <p:cNvPr id="171" name="Google Shape;171;p25"/>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Nicholas Skinner</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solidFill>
                  <a:srgbClr val="FFFFFF"/>
                </a:solidFill>
              </a:rPr>
              <a:t>Bibliography</a:t>
            </a:r>
            <a:endParaRPr sz="3000">
              <a:solidFill>
                <a:srgbClr val="FFFFFF"/>
              </a:solidFill>
            </a:endParaRPr>
          </a:p>
        </p:txBody>
      </p:sp>
      <p:sp>
        <p:nvSpPr>
          <p:cNvPr id="241" name="Google Shape;241;p34"/>
          <p:cNvSpPr txBox="1"/>
          <p:nvPr>
            <p:ph idx="1" type="body"/>
          </p:nvPr>
        </p:nvSpPr>
        <p:spPr>
          <a:xfrm>
            <a:off x="0" y="771900"/>
            <a:ext cx="9046800" cy="4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2"/>
                </a:solidFill>
                <a:highlight>
                  <a:srgbClr val="FFFFFF"/>
                </a:highlight>
                <a:latin typeface="Arial"/>
                <a:ea typeface="Arial"/>
                <a:cs typeface="Arial"/>
                <a:sym typeface="Arial"/>
              </a:rPr>
              <a:t>"Cell Phone Development." </a:t>
            </a:r>
            <a:r>
              <a:rPr i="1" lang="en" sz="1050">
                <a:solidFill>
                  <a:schemeClr val="dk2"/>
                </a:solidFill>
                <a:highlight>
                  <a:srgbClr val="FFFFFF"/>
                </a:highlight>
                <a:latin typeface="Arial"/>
                <a:ea typeface="Arial"/>
                <a:cs typeface="Arial"/>
                <a:sym typeface="Arial"/>
              </a:rPr>
              <a:t>Cell Phone Development - Motorola Solutions USA</a:t>
            </a:r>
            <a:r>
              <a:rPr lang="en" sz="1050">
                <a:solidFill>
                  <a:schemeClr val="dk2"/>
                </a:solidFill>
                <a:highlight>
                  <a:srgbClr val="FFFFFF"/>
                </a:highlight>
                <a:latin typeface="Arial"/>
                <a:ea typeface="Arial"/>
                <a:cs typeface="Arial"/>
                <a:sym typeface="Arial"/>
              </a:rPr>
              <a:t>. Motorola, n.d. Web. 27 Jan. 2017.</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u="sng">
                <a:solidFill>
                  <a:schemeClr val="hlink"/>
                </a:solidFill>
                <a:highlight>
                  <a:srgbClr val="FFFFFF"/>
                </a:highlight>
                <a:latin typeface="Arial"/>
                <a:ea typeface="Arial"/>
                <a:cs typeface="Arial"/>
                <a:sym typeface="Arial"/>
                <a:hlinkClick r:id="rId3"/>
              </a:rPr>
              <a:t>http://www.motorolasolutions.com/en_us/about/company-overview/history/explore-motorola-heritage/cell-phone-development.html</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chemeClr val="dk2"/>
                </a:solidFill>
                <a:highlight>
                  <a:srgbClr val="FFFFFF"/>
                </a:highlight>
                <a:latin typeface="Arial"/>
                <a:ea typeface="Arial"/>
                <a:cs typeface="Arial"/>
                <a:sym typeface="Arial"/>
              </a:rPr>
              <a:t>Kumar, Harish. "Top 100 Best Selling Mobile Phones in Last 20 Years (Best Smartphones of All Time)." </a:t>
            </a:r>
            <a:r>
              <a:rPr i="1" lang="en" sz="1050">
                <a:solidFill>
                  <a:schemeClr val="dk2"/>
                </a:solidFill>
                <a:highlight>
                  <a:srgbClr val="FFFFFF"/>
                </a:highlight>
                <a:latin typeface="Arial"/>
                <a:ea typeface="Arial"/>
                <a:cs typeface="Arial"/>
                <a:sym typeface="Arial"/>
              </a:rPr>
              <a:t>Www.gizbot.com/</a:t>
            </a:r>
            <a:r>
              <a:rPr lang="en" sz="1050">
                <a:solidFill>
                  <a:schemeClr val="dk2"/>
                </a:solidFill>
                <a:highlight>
                  <a:srgbClr val="FFFFFF"/>
                </a:highlight>
                <a:latin typeface="Arial"/>
                <a:ea typeface="Arial"/>
                <a:cs typeface="Arial"/>
                <a:sym typeface="Arial"/>
              </a:rPr>
              <a:t>. Gizbot, 06 Feb. 2016. Web. 27 Jan. 2017.</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u="sng">
                <a:solidFill>
                  <a:schemeClr val="hlink"/>
                </a:solidFill>
                <a:highlight>
                  <a:srgbClr val="FFFFFF"/>
                </a:highlight>
                <a:latin typeface="Arial"/>
                <a:ea typeface="Arial"/>
                <a:cs typeface="Arial"/>
                <a:sym typeface="Arial"/>
                <a:hlinkClick r:id="rId4"/>
              </a:rPr>
              <a:t>http://www.gizbot.com/mobile/features/top-100-best-selling-mobile-phones-from-last-20-years-news-1992-2015-031151.html</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chemeClr val="dk2"/>
                </a:solidFill>
                <a:highlight>
                  <a:srgbClr val="FFFFFF"/>
                </a:highlight>
                <a:latin typeface="Arial"/>
                <a:ea typeface="Arial"/>
                <a:cs typeface="Arial"/>
                <a:sym typeface="Arial"/>
              </a:rPr>
              <a:t>Shiels, Maggie. "UK | A Chat with the Man behind Mobiles." BBC News. BBC, 21 Apr. 2003. Web. 27 Jan. 2017.</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u="sng">
                <a:solidFill>
                  <a:schemeClr val="hlink"/>
                </a:solidFill>
                <a:highlight>
                  <a:srgbClr val="FFFFFF"/>
                </a:highlight>
                <a:latin typeface="Arial"/>
                <a:ea typeface="Arial"/>
                <a:cs typeface="Arial"/>
                <a:sym typeface="Arial"/>
                <a:hlinkClick r:id="rId5"/>
              </a:rPr>
              <a:t>http://news.bbc.co.uk/2/hi/uk_news/2963619.stm</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chemeClr val="dk2"/>
                </a:solidFill>
                <a:highlight>
                  <a:srgbClr val="FFFFFF"/>
                </a:highlight>
                <a:latin typeface="Arial"/>
                <a:ea typeface="Arial"/>
                <a:cs typeface="Arial"/>
                <a:sym typeface="Arial"/>
              </a:rPr>
              <a:t>Minter, Adam. "The Burning Truth Behind an E-Waste Dump in Africa." Smithsonian.com. Smithsonian Institution, 13 Jan. 2016. Web. 27 Jan. 2017.</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u="sng">
                <a:solidFill>
                  <a:schemeClr val="hlink"/>
                </a:solidFill>
                <a:highlight>
                  <a:srgbClr val="FFFFFF"/>
                </a:highlight>
                <a:latin typeface="Arial"/>
                <a:ea typeface="Arial"/>
                <a:cs typeface="Arial"/>
                <a:sym typeface="Arial"/>
                <a:hlinkClick r:id="rId6"/>
              </a:rPr>
              <a:t>http://www.smithsonianmag.com/science-nature/burning-truth-behind-e-waste-dump-africa-180957597/</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chemeClr val="dk2"/>
                </a:solidFill>
                <a:highlight>
                  <a:srgbClr val="FFFFFF"/>
                </a:highlight>
                <a:latin typeface="Arial"/>
                <a:ea typeface="Arial"/>
                <a:cs typeface="Arial"/>
                <a:sym typeface="Arial"/>
              </a:rPr>
              <a:t>Desjardins, Jeff. "The Extraordinary Raw Materials in an IPhone 6s." Visual Capitalist. N.p., 10 Mar. 2016. Web. 27 Jan. 2017.</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u="sng">
                <a:solidFill>
                  <a:schemeClr val="hlink"/>
                </a:solidFill>
                <a:highlight>
                  <a:srgbClr val="FFFFFF"/>
                </a:highlight>
                <a:latin typeface="Arial"/>
                <a:ea typeface="Arial"/>
                <a:cs typeface="Arial"/>
                <a:sym typeface="Arial"/>
                <a:hlinkClick r:id="rId7"/>
              </a:rPr>
              <a:t>http://www.visualcapitalist.com/extraordinary-raw-materials-iphone-6s/</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chemeClr val="dk2"/>
                </a:solidFill>
                <a:highlight>
                  <a:srgbClr val="FFFFFF"/>
                </a:highlight>
                <a:latin typeface="Arial"/>
                <a:ea typeface="Arial"/>
                <a:cs typeface="Arial"/>
                <a:sym typeface="Arial"/>
              </a:rPr>
              <a:t>Bosker, Bianca. "SIRI RISING: The Inside Story Of Siri's Origins -- And Why She Could Overshadow The IPhone." The Huffington Post. TheHuffingtonPost.com, 22 Jan. 2013. Web. 28 Jan. 2017.</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u="sng">
                <a:solidFill>
                  <a:schemeClr val="hlink"/>
                </a:solidFill>
                <a:highlight>
                  <a:srgbClr val="FFFFFF"/>
                </a:highlight>
                <a:latin typeface="Arial"/>
                <a:ea typeface="Arial"/>
                <a:cs typeface="Arial"/>
                <a:sym typeface="Arial"/>
                <a:hlinkClick r:id="rId8"/>
              </a:rPr>
              <a:t>http://www.huffingtonpost.com/2013/01/22/siri-do-engine-apple-iphone_n_2499165.html</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1050">
                <a:solidFill>
                  <a:schemeClr val="dk2"/>
                </a:solidFill>
                <a:highlight>
                  <a:srgbClr val="F1F4F5"/>
                </a:highlight>
                <a:latin typeface="Arial"/>
                <a:ea typeface="Arial"/>
                <a:cs typeface="Arial"/>
                <a:sym typeface="Arial"/>
              </a:rPr>
              <a:t>Avenue, Next. "Don't Be Dumb About Smartphone Privacy." </a:t>
            </a:r>
            <a:r>
              <a:rPr i="1" lang="en" sz="1050">
                <a:solidFill>
                  <a:schemeClr val="dk2"/>
                </a:solidFill>
                <a:highlight>
                  <a:srgbClr val="F1F4F5"/>
                </a:highlight>
                <a:latin typeface="Arial"/>
                <a:ea typeface="Arial"/>
                <a:cs typeface="Arial"/>
                <a:sym typeface="Arial"/>
              </a:rPr>
              <a:t>Forbes</a:t>
            </a:r>
            <a:r>
              <a:rPr lang="en" sz="1050">
                <a:solidFill>
                  <a:schemeClr val="dk2"/>
                </a:solidFill>
                <a:highlight>
                  <a:srgbClr val="F1F4F5"/>
                </a:highlight>
                <a:latin typeface="Arial"/>
                <a:ea typeface="Arial"/>
                <a:cs typeface="Arial"/>
                <a:sym typeface="Arial"/>
              </a:rPr>
              <a:t>. Forbes Magazine, 05 Mar. 2013. Web. 28 Jan. 2017.</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rPr lang="en" sz="1050" u="sng">
                <a:solidFill>
                  <a:schemeClr val="hlink"/>
                </a:solidFill>
                <a:highlight>
                  <a:srgbClr val="F1F4F5"/>
                </a:highlight>
                <a:latin typeface="Arial"/>
                <a:ea typeface="Arial"/>
                <a:cs typeface="Arial"/>
                <a:sym typeface="Arial"/>
                <a:hlinkClick r:id="rId9"/>
              </a:rPr>
              <a:t>http://www.forbes.com/sites/nextavenue/2013/03/05/dont-be-dumb-about-smartphone-privacy/#373d93d14088</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rPr lang="en" sz="1050">
                <a:solidFill>
                  <a:schemeClr val="dk2"/>
                </a:solidFill>
                <a:highlight>
                  <a:srgbClr val="F1F4F5"/>
                </a:highlight>
                <a:latin typeface="Arial"/>
                <a:ea typeface="Arial"/>
                <a:cs typeface="Arial"/>
                <a:sym typeface="Arial"/>
              </a:rPr>
              <a:t>Egan, Matt. "How to Check What Data Google Holds on You - and What You Can Do about It." PC Advisor. N.p., 12 Nov. 2015. Web. 28 Jan. 2017.</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rPr lang="en" sz="1050" u="sng">
                <a:solidFill>
                  <a:schemeClr val="hlink"/>
                </a:solidFill>
                <a:highlight>
                  <a:srgbClr val="F1F4F5"/>
                </a:highlight>
                <a:latin typeface="Arial"/>
                <a:ea typeface="Arial"/>
                <a:cs typeface="Arial"/>
                <a:sym typeface="Arial"/>
                <a:hlinkClick r:id="rId10"/>
              </a:rPr>
              <a:t>http://www.pcadvisor.co.uk/how-to/security/what-does-google-know-about-me-tool-3592743/</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solidFill>
                  <a:srgbClr val="FFFFFF"/>
                </a:solidFill>
              </a:rPr>
              <a:t>Bibliography 2</a:t>
            </a:r>
            <a:endParaRPr sz="3000">
              <a:solidFill>
                <a:srgbClr val="FFFFFF"/>
              </a:solidFill>
            </a:endParaRPr>
          </a:p>
        </p:txBody>
      </p:sp>
      <p:sp>
        <p:nvSpPr>
          <p:cNvPr id="247" name="Google Shape;247;p35"/>
          <p:cNvSpPr txBox="1"/>
          <p:nvPr>
            <p:ph idx="1" type="body"/>
          </p:nvPr>
        </p:nvSpPr>
        <p:spPr>
          <a:xfrm>
            <a:off x="0" y="771900"/>
            <a:ext cx="9046800" cy="4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050">
                <a:solidFill>
                  <a:schemeClr val="dk2"/>
                </a:solidFill>
                <a:highlight>
                  <a:srgbClr val="F1F4F5"/>
                </a:highlight>
                <a:latin typeface="Arial"/>
                <a:ea typeface="Arial"/>
                <a:cs typeface="Arial"/>
                <a:sym typeface="Arial"/>
              </a:rPr>
              <a:t>"Privacy in the Age of the Smartphone." </a:t>
            </a:r>
            <a:r>
              <a:rPr i="1" lang="en" sz="1050">
                <a:solidFill>
                  <a:schemeClr val="dk2"/>
                </a:solidFill>
                <a:highlight>
                  <a:srgbClr val="F1F4F5"/>
                </a:highlight>
                <a:latin typeface="Arial"/>
                <a:ea typeface="Arial"/>
                <a:cs typeface="Arial"/>
                <a:sym typeface="Arial"/>
              </a:rPr>
              <a:t>Privacy in the Age of the Smartphone | Privacy Rights Clearinghouse</a:t>
            </a:r>
            <a:r>
              <a:rPr lang="en" sz="1050">
                <a:solidFill>
                  <a:schemeClr val="dk2"/>
                </a:solidFill>
                <a:highlight>
                  <a:srgbClr val="F1F4F5"/>
                </a:highlight>
                <a:latin typeface="Arial"/>
                <a:ea typeface="Arial"/>
                <a:cs typeface="Arial"/>
                <a:sym typeface="Arial"/>
              </a:rPr>
              <a:t>. PrivacyRights.org, 1 Aug. 2005. Web. 28 Jan. 2017.</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u="sng">
                <a:solidFill>
                  <a:schemeClr val="hlink"/>
                </a:solidFill>
                <a:highlight>
                  <a:srgbClr val="F1F4F5"/>
                </a:highlight>
                <a:latin typeface="Arial"/>
                <a:ea typeface="Arial"/>
                <a:cs typeface="Arial"/>
                <a:sym typeface="Arial"/>
                <a:hlinkClick r:id="rId3"/>
              </a:rPr>
              <a:t>https://www.privacyrights.org/consumer-guides/privacy-age-smartphone</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a:solidFill>
                  <a:schemeClr val="dk2"/>
                </a:solidFill>
                <a:highlight>
                  <a:srgbClr val="F1F4F5"/>
                </a:highlight>
                <a:latin typeface="Arial"/>
                <a:ea typeface="Arial"/>
                <a:cs typeface="Arial"/>
                <a:sym typeface="Arial"/>
              </a:rPr>
              <a:t>Forrest, Conner. "Chinese Factory Replaces 90% of Humans with Robots, Production Soars." TechRepublic. TechRepublic, 25 Oct. 2016. Web. 29 Jan. 2017.</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u="sng">
                <a:solidFill>
                  <a:schemeClr val="hlink"/>
                </a:solidFill>
                <a:highlight>
                  <a:srgbClr val="F1F4F5"/>
                </a:highlight>
                <a:latin typeface="Arial"/>
                <a:ea typeface="Arial"/>
                <a:cs typeface="Arial"/>
                <a:sym typeface="Arial"/>
                <a:hlinkClick r:id="rId4"/>
              </a:rPr>
              <a:t>http://www.techrepublic.com/article/chinese-factory-replaces-90-of-humans-with-robots-production-soars/</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a:solidFill>
                  <a:schemeClr val="dk2"/>
                </a:solidFill>
                <a:highlight>
                  <a:srgbClr val="F1F4F5"/>
                </a:highlight>
                <a:latin typeface="Arial"/>
                <a:ea typeface="Arial"/>
                <a:cs typeface="Arial"/>
                <a:sym typeface="Arial"/>
              </a:rPr>
              <a:t>Michael Kan October 22, 2015 1:14 AM PDT. "Low Wages, Long Hours Persist at IPhone Factory, Says Labor Group." </a:t>
            </a:r>
            <a:r>
              <a:rPr i="1" lang="en" sz="1050">
                <a:solidFill>
                  <a:schemeClr val="dk2"/>
                </a:solidFill>
                <a:highlight>
                  <a:srgbClr val="F1F4F5"/>
                </a:highlight>
                <a:latin typeface="Arial"/>
                <a:ea typeface="Arial"/>
                <a:cs typeface="Arial"/>
                <a:sym typeface="Arial"/>
              </a:rPr>
              <a:t>CNET</a:t>
            </a:r>
            <a:r>
              <a:rPr lang="en" sz="1050">
                <a:solidFill>
                  <a:schemeClr val="dk2"/>
                </a:solidFill>
                <a:highlight>
                  <a:srgbClr val="F1F4F5"/>
                </a:highlight>
                <a:latin typeface="Arial"/>
                <a:ea typeface="Arial"/>
                <a:cs typeface="Arial"/>
                <a:sym typeface="Arial"/>
              </a:rPr>
              <a:t>. N.p., 22 Oct. 2015. Web. 29 Jan. 2017.</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u="sng">
                <a:solidFill>
                  <a:schemeClr val="hlink"/>
                </a:solidFill>
                <a:highlight>
                  <a:srgbClr val="F1F4F5"/>
                </a:highlight>
                <a:latin typeface="Arial"/>
                <a:ea typeface="Arial"/>
                <a:cs typeface="Arial"/>
                <a:sym typeface="Arial"/>
                <a:hlinkClick r:id="rId5"/>
              </a:rPr>
              <a:t>https://www.cnet.com/news/low-wages-and-long-hours-still-persist-at-iphone-factory-claims-labor-group/</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a:solidFill>
                  <a:schemeClr val="dk2"/>
                </a:solidFill>
                <a:highlight>
                  <a:srgbClr val="F1F4F5"/>
                </a:highlight>
                <a:latin typeface="Arial"/>
                <a:ea typeface="Arial"/>
                <a:cs typeface="Arial"/>
                <a:sym typeface="Arial"/>
              </a:rPr>
              <a:t>"Cell Phone Timeline." Cell Phone Timeline. SoftSchools, n.d. Web. 29 Jan. 2017.</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u="sng">
                <a:solidFill>
                  <a:schemeClr val="hlink"/>
                </a:solidFill>
                <a:highlight>
                  <a:srgbClr val="F1F4F5"/>
                </a:highlight>
                <a:latin typeface="Arial"/>
                <a:ea typeface="Arial"/>
                <a:cs typeface="Arial"/>
                <a:sym typeface="Arial"/>
                <a:hlinkClick r:id="rId6"/>
              </a:rPr>
              <a:t>http://www.softschools.com/timelines/cell_phone_timeline/28/</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a:solidFill>
                  <a:schemeClr val="dk2"/>
                </a:solidFill>
                <a:highlight>
                  <a:srgbClr val="F1F4F5"/>
                </a:highlight>
                <a:latin typeface="Arial"/>
                <a:ea typeface="Arial"/>
                <a:cs typeface="Arial"/>
                <a:sym typeface="Arial"/>
              </a:rPr>
              <a:t>"Cell Phone Recycling." </a:t>
            </a:r>
            <a:r>
              <a:rPr i="1" lang="en" sz="1050">
                <a:solidFill>
                  <a:schemeClr val="dk2"/>
                </a:solidFill>
                <a:highlight>
                  <a:srgbClr val="F1F4F5"/>
                </a:highlight>
                <a:latin typeface="Arial"/>
                <a:ea typeface="Arial"/>
                <a:cs typeface="Arial"/>
                <a:sym typeface="Arial"/>
              </a:rPr>
              <a:t>Cell Phone Recycling</a:t>
            </a:r>
            <a:r>
              <a:rPr lang="en" sz="1050">
                <a:solidFill>
                  <a:schemeClr val="dk2"/>
                </a:solidFill>
                <a:highlight>
                  <a:srgbClr val="F1F4F5"/>
                </a:highlight>
                <a:latin typeface="Arial"/>
                <a:ea typeface="Arial"/>
                <a:cs typeface="Arial"/>
                <a:sym typeface="Arial"/>
              </a:rPr>
              <a:t>. N.p., n.d. Web. 29 Jan. 2017.</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u="sng">
                <a:solidFill>
                  <a:schemeClr val="hlink"/>
                </a:solidFill>
                <a:highlight>
                  <a:srgbClr val="F1F4F5"/>
                </a:highlight>
                <a:latin typeface="Arial"/>
                <a:ea typeface="Arial"/>
                <a:cs typeface="Arial"/>
                <a:sym typeface="Arial"/>
                <a:hlinkClick r:id="rId7"/>
              </a:rPr>
              <a:t>http://www.dtsc.ca.gov/HazardousWaste/UniversalWaste/CellPhoneRecycle.cfm</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a:solidFill>
                  <a:schemeClr val="dk2"/>
                </a:solidFill>
                <a:highlight>
                  <a:srgbClr val="F1F4F5"/>
                </a:highlight>
                <a:latin typeface="Arial"/>
                <a:ea typeface="Arial"/>
                <a:cs typeface="Arial"/>
                <a:sym typeface="Arial"/>
              </a:rPr>
              <a:t>Desjardins, Jeff. "The Extraordinary Raw Materials in an IPhone 6s." Visual Capitalist. N.p., 10 Mar. 2016. Web. 29 Jan. 2017.</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u="sng">
                <a:solidFill>
                  <a:schemeClr val="hlink"/>
                </a:solidFill>
                <a:highlight>
                  <a:srgbClr val="F1F4F5"/>
                </a:highlight>
                <a:latin typeface="Arial"/>
                <a:ea typeface="Arial"/>
                <a:cs typeface="Arial"/>
                <a:sym typeface="Arial"/>
                <a:hlinkClick r:id="rId8"/>
              </a:rPr>
              <a:t>http://www.visualcapitalist.com/extraordinary-raw-materials-iphone-6s/</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a:solidFill>
                  <a:schemeClr val="dk2"/>
                </a:solidFill>
                <a:highlight>
                  <a:srgbClr val="F1F4F5"/>
                </a:highlight>
                <a:latin typeface="Arial"/>
                <a:ea typeface="Arial"/>
                <a:cs typeface="Arial"/>
                <a:sym typeface="Arial"/>
              </a:rPr>
              <a:t>"Apple Sues Samsung for $2bn as Tech Rivals Head Back to Court." The Guardian. Guardian News and Media, 30 Mar. 2014. Web. 29 Jan. 2017.</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u="sng">
                <a:solidFill>
                  <a:schemeClr val="hlink"/>
                </a:solidFill>
                <a:highlight>
                  <a:srgbClr val="F1F4F5"/>
                </a:highlight>
                <a:latin typeface="Arial"/>
                <a:ea typeface="Arial"/>
                <a:cs typeface="Arial"/>
                <a:sym typeface="Arial"/>
                <a:hlinkClick r:id="rId9"/>
              </a:rPr>
              <a:t>https://www.theguardian.com/technology/2014/mar/31/apple-sues-samsung-for-2bn?INTCMP=ILCNETTXT3487</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a:solidFill>
                  <a:schemeClr val="dk2"/>
                </a:solidFill>
                <a:highlight>
                  <a:srgbClr val="F1F4F5"/>
                </a:highlight>
                <a:latin typeface="Arial"/>
                <a:ea typeface="Arial"/>
                <a:cs typeface="Arial"/>
                <a:sym typeface="Arial"/>
              </a:rPr>
              <a:t>"Apple Inc. v. Samsung Electronics Co. Ltd. Et Al Featured Case." Justia. Justia, 16 Nov. 2012. Web. 29 Jan. 2017.</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050" u="sng">
                <a:solidFill>
                  <a:schemeClr val="hlink"/>
                </a:solidFill>
                <a:highlight>
                  <a:srgbClr val="F1F4F5"/>
                </a:highlight>
                <a:latin typeface="Arial"/>
                <a:ea typeface="Arial"/>
                <a:cs typeface="Arial"/>
                <a:sym typeface="Arial"/>
                <a:hlinkClick r:id="rId10"/>
              </a:rPr>
              <a:t>https://dockets.justia.com/docket/california/candce/5:2011cv01846/239768</a:t>
            </a:r>
            <a:endParaRPr sz="105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a:p>
            <a:pPr indent="0" lvl="0" marL="0" rtl="0" algn="l">
              <a:spcBef>
                <a:spcPts val="0"/>
              </a:spcBef>
              <a:spcAft>
                <a:spcPts val="0"/>
              </a:spcAft>
              <a:buNone/>
            </a:pPr>
            <a:r>
              <a:t/>
            </a:r>
            <a:endParaRPr sz="1050">
              <a:solidFill>
                <a:schemeClr val="dk2"/>
              </a:solidFill>
              <a:highlight>
                <a:srgbClr val="F1F4F5"/>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50" y="0"/>
            <a:ext cx="91440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  ~  part 2</a:t>
            </a:r>
            <a:endParaRPr/>
          </a:p>
        </p:txBody>
      </p:sp>
      <p:sp>
        <p:nvSpPr>
          <p:cNvPr id="253" name="Google Shape;253;p36"/>
          <p:cNvSpPr txBox="1"/>
          <p:nvPr>
            <p:ph idx="1" type="body"/>
          </p:nvPr>
        </p:nvSpPr>
        <p:spPr>
          <a:xfrm>
            <a:off x="0" y="771900"/>
            <a:ext cx="9144000" cy="437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3D31E"/>
              </a:buClr>
              <a:buSzPts val="1600"/>
              <a:buAutoNum type="arabicPeriod"/>
            </a:pPr>
            <a:r>
              <a:rPr b="1" lang="en" sz="1600">
                <a:solidFill>
                  <a:srgbClr val="13D31E"/>
                </a:solidFill>
              </a:rPr>
              <a:t>For each slide, synthesize your research and write in complete sentences in essay format using 14pt type. </a:t>
            </a:r>
            <a:endParaRPr b="1" sz="1600">
              <a:solidFill>
                <a:srgbClr val="13D31E"/>
              </a:solidFill>
            </a:endParaRPr>
          </a:p>
          <a:p>
            <a:pPr indent="-317500" lvl="1" marL="914400" rtl="0" algn="l">
              <a:spcBef>
                <a:spcPts val="0"/>
              </a:spcBef>
              <a:spcAft>
                <a:spcPts val="0"/>
              </a:spcAft>
              <a:buClr>
                <a:schemeClr val="dk2"/>
              </a:buClr>
              <a:buSzPts val="1400"/>
              <a:buFont typeface="Arial"/>
              <a:buAutoNum type="alphaLcPeriod"/>
            </a:pPr>
            <a:r>
              <a:rPr lang="en">
                <a:solidFill>
                  <a:schemeClr val="dk2"/>
                </a:solidFill>
              </a:rPr>
              <a:t>Write about each question provided in the Notes below each slide.</a:t>
            </a:r>
            <a:endParaRPr>
              <a:solidFill>
                <a:schemeClr val="dk2"/>
              </a:solidFill>
            </a:endParaRPr>
          </a:p>
          <a:p>
            <a:pPr indent="-317500" lvl="1" marL="914400" rtl="0" algn="l">
              <a:spcBef>
                <a:spcPts val="0"/>
              </a:spcBef>
              <a:spcAft>
                <a:spcPts val="0"/>
              </a:spcAft>
              <a:buClr>
                <a:srgbClr val="000000"/>
              </a:buClr>
              <a:buSzPts val="1400"/>
              <a:buFont typeface="Arial"/>
              <a:buAutoNum type="alphaLcPeriod"/>
            </a:pPr>
            <a:r>
              <a:rPr lang="en">
                <a:solidFill>
                  <a:srgbClr val="000000"/>
                </a:solidFill>
                <a:highlight>
                  <a:srgbClr val="FFFFFF"/>
                </a:highlight>
              </a:rPr>
              <a:t>Add additional slides if you need more room.</a:t>
            </a:r>
            <a:endParaRPr>
              <a:solidFill>
                <a:srgbClr val="000000"/>
              </a:solidFill>
            </a:endParaRPr>
          </a:p>
          <a:p>
            <a:pPr indent="-317500" lvl="1" marL="914400" rtl="0" algn="l">
              <a:spcBef>
                <a:spcPts val="0"/>
              </a:spcBef>
              <a:spcAft>
                <a:spcPts val="0"/>
              </a:spcAft>
              <a:buClr>
                <a:schemeClr val="dk2"/>
              </a:buClr>
              <a:buSzPts val="1400"/>
              <a:buFont typeface="Lato"/>
              <a:buAutoNum type="alphaLcPeriod"/>
            </a:pPr>
            <a:r>
              <a:rPr lang="en">
                <a:solidFill>
                  <a:schemeClr val="dk2"/>
                </a:solidFill>
              </a:rPr>
              <a:t>If an area doesn’t seem to fit your topic, then broaden your research to include similar devices or devices that use this device.</a:t>
            </a:r>
            <a:endParaRPr>
              <a:solidFill>
                <a:schemeClr val="dk2"/>
              </a:solidFill>
            </a:endParaRPr>
          </a:p>
          <a:p>
            <a:pPr indent="-317500" lvl="2" marL="1371600" rtl="0" algn="l">
              <a:spcBef>
                <a:spcPts val="0"/>
              </a:spcBef>
              <a:spcAft>
                <a:spcPts val="0"/>
              </a:spcAft>
              <a:buClr>
                <a:schemeClr val="dk2"/>
              </a:buClr>
              <a:buSzPts val="1400"/>
              <a:buFont typeface="Lato"/>
              <a:buAutoNum type="romanLcPeriod"/>
            </a:pPr>
            <a:r>
              <a:rPr lang="en">
                <a:solidFill>
                  <a:schemeClr val="dk2"/>
                </a:solidFill>
              </a:rPr>
              <a:t>When in doubt, write the instructor for clarification using the Inbox.</a:t>
            </a:r>
            <a:endParaRPr>
              <a:solidFill>
                <a:schemeClr val="dk2"/>
              </a:solidFill>
            </a:endParaRPr>
          </a:p>
          <a:p>
            <a:pPr indent="-317500" lvl="1" marL="914400" rtl="0" algn="l">
              <a:spcBef>
                <a:spcPts val="0"/>
              </a:spcBef>
              <a:spcAft>
                <a:spcPts val="0"/>
              </a:spcAft>
              <a:buClr>
                <a:schemeClr val="dk2"/>
              </a:buClr>
              <a:buSzPts val="1400"/>
              <a:buFont typeface="Lato"/>
              <a:buAutoNum type="alphaLcPeriod"/>
            </a:pPr>
            <a:r>
              <a:rPr lang="en">
                <a:solidFill>
                  <a:schemeClr val="dk2"/>
                </a:solidFill>
                <a:highlight>
                  <a:schemeClr val="lt1"/>
                </a:highlight>
              </a:rPr>
              <a:t>Cite sources by using hyperlinks in the </a:t>
            </a:r>
            <a:r>
              <a:rPr lang="en" u="sng">
                <a:solidFill>
                  <a:schemeClr val="dk2"/>
                </a:solidFill>
                <a:highlight>
                  <a:schemeClr val="lt1"/>
                </a:highlight>
                <a:hlinkClick r:id="rId3"/>
              </a:rPr>
              <a:t>Title of the Article</a:t>
            </a:r>
            <a:r>
              <a:rPr lang="en">
                <a:solidFill>
                  <a:schemeClr val="dk2"/>
                </a:solidFill>
                <a:highlight>
                  <a:schemeClr val="lt1"/>
                </a:highlight>
              </a:rPr>
              <a:t>. See the example on the </a:t>
            </a:r>
            <a:r>
              <a:rPr lang="en" u="sng">
                <a:solidFill>
                  <a:schemeClr val="hlink"/>
                </a:solidFill>
                <a:highlight>
                  <a:schemeClr val="lt1"/>
                </a:highlight>
                <a:hlinkClick r:id="rId4"/>
              </a:rPr>
              <a:t>Writing Requirements</a:t>
            </a:r>
            <a:r>
              <a:rPr lang="en">
                <a:solidFill>
                  <a:schemeClr val="dk2"/>
                </a:solidFill>
                <a:highlight>
                  <a:schemeClr val="lt1"/>
                </a:highlight>
              </a:rPr>
              <a:t> page. </a:t>
            </a:r>
            <a:br>
              <a:rPr lang="en">
                <a:solidFill>
                  <a:schemeClr val="dk2"/>
                </a:solidFill>
                <a:highlight>
                  <a:schemeClr val="lt1"/>
                </a:highlight>
              </a:rPr>
            </a:br>
            <a:endParaRPr>
              <a:solidFill>
                <a:schemeClr val="dk2"/>
              </a:solidFill>
              <a:highlight>
                <a:schemeClr val="lt1"/>
              </a:highlight>
            </a:endParaRPr>
          </a:p>
          <a:p>
            <a:pPr indent="-330200" lvl="0" marL="457200" rtl="0" algn="l">
              <a:spcBef>
                <a:spcPts val="0"/>
              </a:spcBef>
              <a:spcAft>
                <a:spcPts val="0"/>
              </a:spcAft>
              <a:buClr>
                <a:srgbClr val="13D31E"/>
              </a:buClr>
              <a:buSzPts val="1600"/>
              <a:buFont typeface="Lato"/>
              <a:buAutoNum type="arabicPeriod"/>
            </a:pPr>
            <a:r>
              <a:rPr b="1" lang="en" sz="1600">
                <a:solidFill>
                  <a:srgbClr val="13D31E"/>
                </a:solidFill>
                <a:highlight>
                  <a:schemeClr val="lt1"/>
                </a:highlight>
              </a:rPr>
              <a:t>Add at least one piece of media that provides additional information:</a:t>
            </a:r>
            <a:endParaRPr b="1" sz="1600">
              <a:solidFill>
                <a:srgbClr val="13D31E"/>
              </a:solidFill>
              <a:highlight>
                <a:schemeClr val="lt1"/>
              </a:highlight>
            </a:endParaRPr>
          </a:p>
          <a:p>
            <a:pPr indent="-317500" lvl="1" marL="914400" rtl="0" algn="l">
              <a:spcBef>
                <a:spcPts val="0"/>
              </a:spcBef>
              <a:spcAft>
                <a:spcPts val="0"/>
              </a:spcAft>
              <a:buClr>
                <a:schemeClr val="dk2"/>
              </a:buClr>
              <a:buSzPts val="1400"/>
              <a:buFont typeface="Lato"/>
              <a:buAutoNum type="alphaLcPeriod"/>
            </a:pPr>
            <a:r>
              <a:rPr lang="en">
                <a:solidFill>
                  <a:schemeClr val="dk2"/>
                </a:solidFill>
                <a:highlight>
                  <a:schemeClr val="lt1"/>
                </a:highlight>
              </a:rPr>
              <a:t>Using the Insert menu above, add a video, chart, infographic, or diagram to support what you’re writing about (not logos).</a:t>
            </a:r>
            <a:endParaRPr>
              <a:solidFill>
                <a:schemeClr val="dk2"/>
              </a:solidFill>
              <a:highlight>
                <a:schemeClr val="lt1"/>
              </a:highlight>
            </a:endParaRPr>
          </a:p>
          <a:p>
            <a:pPr indent="-317500" lvl="1" marL="914400" rtl="0" algn="l">
              <a:spcBef>
                <a:spcPts val="0"/>
              </a:spcBef>
              <a:spcAft>
                <a:spcPts val="0"/>
              </a:spcAft>
              <a:buClr>
                <a:schemeClr val="dk2"/>
              </a:buClr>
              <a:buSzPts val="1400"/>
              <a:buFont typeface="Lato"/>
              <a:buAutoNum type="alphaLcPeriod"/>
            </a:pPr>
            <a:r>
              <a:rPr lang="en">
                <a:solidFill>
                  <a:schemeClr val="dk2"/>
                </a:solidFill>
                <a:highlight>
                  <a:schemeClr val="lt1"/>
                </a:highlight>
              </a:rPr>
              <a:t>Cite media with copyright statements: </a:t>
            </a:r>
            <a:r>
              <a:rPr lang="en" u="sng">
                <a:solidFill>
                  <a:schemeClr val="dk2"/>
                </a:solidFill>
                <a:highlight>
                  <a:schemeClr val="lt1"/>
                </a:highlight>
                <a:hlinkClick r:id="rId5"/>
              </a:rPr>
              <a:t>© year Owner Name.</a:t>
            </a:r>
            <a:r>
              <a:rPr lang="en">
                <a:solidFill>
                  <a:schemeClr val="dk2"/>
                </a:solidFill>
                <a:highlight>
                  <a:schemeClr val="lt1"/>
                </a:highlight>
              </a:rPr>
              <a:t> </a:t>
            </a:r>
            <a:br>
              <a:rPr lang="en">
                <a:solidFill>
                  <a:schemeClr val="dk2"/>
                </a:solidFill>
                <a:highlight>
                  <a:schemeClr val="lt1"/>
                </a:highlight>
              </a:rPr>
            </a:br>
            <a:endParaRPr>
              <a:solidFill>
                <a:schemeClr val="dk2"/>
              </a:solidFill>
              <a:highlight>
                <a:schemeClr val="lt1"/>
              </a:highlight>
            </a:endParaRPr>
          </a:p>
          <a:p>
            <a:pPr indent="-330200" lvl="0" marL="457200" rtl="0" algn="l">
              <a:spcBef>
                <a:spcPts val="0"/>
              </a:spcBef>
              <a:spcAft>
                <a:spcPts val="0"/>
              </a:spcAft>
              <a:buClr>
                <a:srgbClr val="13D31E"/>
              </a:buClr>
              <a:buSzPts val="1600"/>
              <a:buFont typeface="Lato"/>
              <a:buAutoNum type="arabicPeriod"/>
            </a:pPr>
            <a:r>
              <a:rPr b="1" lang="en" sz="1600">
                <a:solidFill>
                  <a:srgbClr val="13D31E"/>
                </a:solidFill>
                <a:highlight>
                  <a:schemeClr val="lt1"/>
                </a:highlight>
              </a:rPr>
              <a:t>Add all sources to the Bibliography page.</a:t>
            </a:r>
            <a:endParaRPr b="1" sz="1600">
              <a:solidFill>
                <a:srgbClr val="13D31E"/>
              </a:solidFill>
              <a:highlight>
                <a:schemeClr val="lt1"/>
              </a:highlight>
            </a:endParaRPr>
          </a:p>
          <a:p>
            <a:pPr indent="-317500" lvl="1" marL="914400" rtl="0" algn="l">
              <a:spcBef>
                <a:spcPts val="0"/>
              </a:spcBef>
              <a:spcAft>
                <a:spcPts val="0"/>
              </a:spcAft>
              <a:buClr>
                <a:schemeClr val="dk2"/>
              </a:buClr>
              <a:buSzPts val="1400"/>
              <a:buFont typeface="Lato"/>
              <a:buAutoNum type="alphaLcPeriod"/>
            </a:pPr>
            <a:r>
              <a:rPr lang="en">
                <a:solidFill>
                  <a:schemeClr val="dk2"/>
                </a:solidFill>
                <a:highlight>
                  <a:schemeClr val="lt1"/>
                </a:highlight>
              </a:rPr>
              <a:t>Include author, title, publisher, date, and URL.</a:t>
            </a:r>
            <a:endParaRPr>
              <a:solidFill>
                <a:schemeClr val="dk2"/>
              </a:solidFill>
              <a:highlight>
                <a:schemeClr val="lt1"/>
              </a:highlight>
            </a:endParaRPr>
          </a:p>
          <a:p>
            <a:pPr indent="0" lvl="0" marL="0" rtl="0" algn="l">
              <a:spcBef>
                <a:spcPts val="0"/>
              </a:spcBef>
              <a:spcAft>
                <a:spcPts val="0"/>
              </a:spcAft>
              <a:buClr>
                <a:schemeClr val="dk2"/>
              </a:buClr>
              <a:buSzPts val="1100"/>
              <a:buFont typeface="Arial"/>
              <a:buNone/>
            </a:pPr>
            <a:r>
              <a:t/>
            </a:r>
            <a:endParaRPr sz="1600">
              <a:solidFill>
                <a:schemeClr val="accent4"/>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nvSpPr>
        <p:spPr>
          <a:xfrm>
            <a:off x="522375" y="1192125"/>
            <a:ext cx="42729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txBox="1"/>
          <p:nvPr>
            <p:ph type="title"/>
          </p:nvPr>
        </p:nvSpPr>
        <p:spPr>
          <a:xfrm>
            <a:off x="2116675" y="0"/>
            <a:ext cx="70272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lt1"/>
                </a:solidFill>
                <a:latin typeface="Arial"/>
                <a:ea typeface="Arial"/>
                <a:cs typeface="Arial"/>
                <a:sym typeface="Arial"/>
              </a:rPr>
              <a:t>Take your device on a journey</a:t>
            </a:r>
            <a:endParaRPr>
              <a:solidFill>
                <a:schemeClr val="lt1"/>
              </a:solidFill>
              <a:latin typeface="Arial"/>
              <a:ea typeface="Arial"/>
              <a:cs typeface="Arial"/>
              <a:sym typeface="Arial"/>
            </a:endParaRPr>
          </a:p>
          <a:p>
            <a:pPr indent="0" lvl="0" marL="0" rtl="0" algn="l">
              <a:spcBef>
                <a:spcPts val="0"/>
              </a:spcBef>
              <a:spcAft>
                <a:spcPts val="0"/>
              </a:spcAft>
              <a:buNone/>
            </a:pPr>
            <a:r>
              <a:t/>
            </a:r>
            <a:endParaRPr/>
          </a:p>
        </p:txBody>
      </p:sp>
      <p:sp>
        <p:nvSpPr>
          <p:cNvPr id="260" name="Google Shape;260;p37"/>
          <p:cNvSpPr txBox="1"/>
          <p:nvPr>
            <p:ph idx="1" type="body"/>
          </p:nvPr>
        </p:nvSpPr>
        <p:spPr>
          <a:xfrm>
            <a:off x="48600" y="771900"/>
            <a:ext cx="90468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Handheld Cellular device is already often used on certain oceanic islands, places that are often seen as tourist destinations like hawaii are already covered by most major data plan providers. Many providers like Verizon and T-Mobile host maps on their webpage deemed ‘</a:t>
            </a:r>
            <a:r>
              <a:rPr lang="en" u="sng">
                <a:solidFill>
                  <a:schemeClr val="hlink"/>
                </a:solidFill>
                <a:hlinkClick r:id="rId3"/>
              </a:rPr>
              <a:t>Check your coverage</a:t>
            </a:r>
            <a:r>
              <a:rPr lang="en">
                <a:solidFill>
                  <a:srgbClr val="000000"/>
                </a:solidFill>
              </a:rPr>
              <a:t>’ or ‘</a:t>
            </a:r>
            <a:r>
              <a:rPr lang="en" u="sng">
                <a:solidFill>
                  <a:schemeClr val="hlink"/>
                </a:solidFill>
                <a:hlinkClick r:id="rId4"/>
              </a:rPr>
              <a:t>Coverage Map</a:t>
            </a:r>
            <a:r>
              <a:rPr lang="en">
                <a:solidFill>
                  <a:srgbClr val="000000"/>
                </a:solidFill>
              </a:rPr>
              <a:t>’ where customers are able to see locations that do and do not currently have access to on the provider’s network. While there are a few dead spots on the island in both of the maps provided, most of the populated areas do have service. Outside of those very populated islands, service and ability to use the device become a lot more scarce.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The device will operate as intended unless the individual using it in an area that lacks access to wireless access points for telecommunications and data usage to connect to the internet, or if the individual is not subscribed to some form of phone plan. Another big point for connection is WiFi, where a device that is unable to connect to data through a telecom tower, are still capable of using internet networking through WiFi services. Many parts of the islands are hooked up to power grids, so finding power outlets should be no issue for a local.</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The actual usage of the device does not seem to vary much from how it is used on mainland, it's used for calling, texting, and planning or playing games, all things that are done normally on the mainland as well.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2796975" y="0"/>
            <a:ext cx="6347100" cy="7719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a:t>Light, Air, and Space</a:t>
            </a:r>
            <a:endParaRPr/>
          </a:p>
        </p:txBody>
      </p:sp>
      <p:sp>
        <p:nvSpPr>
          <p:cNvPr id="266" name="Google Shape;266;p38"/>
          <p:cNvSpPr txBox="1"/>
          <p:nvPr>
            <p:ph idx="1" type="body"/>
          </p:nvPr>
        </p:nvSpPr>
        <p:spPr>
          <a:xfrm>
            <a:off x="0" y="771900"/>
            <a:ext cx="9144000" cy="4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Modern handheld cellular devices use couple of different types of these air waves including: Radio, and Wireless. Both of these are covered by the FCC, who give oversight to all wireless communication. The FCC has had to change and adjust laws a few times, but they seem to have created a general rule of thumb, no mobile communications are worth putting the public at any radiation risk, and that the device providing the services does not disrupt or ‘jam’ other devices with its communication.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The FCC has a number of rules surrounding WiFi devices, and frequencies that they are allowed to transmit on. This is in place so that devices will not interfere, or jam other devices signals when connecting. If a device, homemade or storebought,  does intentionally or unintentionally jam signal transmission between two objects, the FCC may investigate, seize the equipment, give a fine to the individual who jammes a signal, and criminal charges can be levied on the individual. All sourced from the FCC’s ‘</a:t>
            </a:r>
            <a:r>
              <a:rPr lang="en" u="sng">
                <a:solidFill>
                  <a:schemeClr val="hlink"/>
                </a:solidFill>
                <a:hlinkClick r:id="rId3"/>
              </a:rPr>
              <a:t>Jammer Enforcement</a:t>
            </a:r>
            <a:r>
              <a:rPr lang="en">
                <a:solidFill>
                  <a:srgbClr val="000000"/>
                </a:solidFill>
              </a:rPr>
              <a:t>’</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According to the FCC’s website article ‘</a:t>
            </a:r>
            <a:r>
              <a:rPr lang="en" u="sng">
                <a:solidFill>
                  <a:schemeClr val="hlink"/>
                </a:solidFill>
                <a:hlinkClick r:id="rId4"/>
              </a:rPr>
              <a:t>Human Exposure to Radio Frequency Fields: Guidelines For Cellular and PCS Sites</a:t>
            </a:r>
            <a:r>
              <a:rPr lang="en">
                <a:solidFill>
                  <a:srgbClr val="000000"/>
                </a:solidFill>
              </a:rPr>
              <a:t>’ Tower receivers for mobile communications are disallowed from exceeding 580 microwatts per square centimeter. This restricts how many communications are able to a single tower at a time, however, companies are able to make additional towers to provide some overlapping to ensure communications get sent.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a:t>
            </a:r>
            <a:endParaRPr/>
          </a:p>
        </p:txBody>
      </p:sp>
      <p:sp>
        <p:nvSpPr>
          <p:cNvPr id="272" name="Google Shape;272;p39"/>
          <p:cNvSpPr txBox="1"/>
          <p:nvPr>
            <p:ph idx="1" type="body"/>
          </p:nvPr>
        </p:nvSpPr>
        <p:spPr>
          <a:xfrm>
            <a:off x="0" y="0"/>
            <a:ext cx="8932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According to Wilson Rothman's article ‘</a:t>
            </a:r>
            <a:r>
              <a:rPr lang="en" u="sng">
                <a:solidFill>
                  <a:schemeClr val="hlink"/>
                </a:solidFill>
                <a:hlinkClick r:id="rId3"/>
              </a:rPr>
              <a:t>Giz Explains: </a:t>
            </a:r>
            <a:endParaRPr>
              <a:solidFill>
                <a:srgbClr val="000000"/>
              </a:solidFill>
            </a:endParaRPr>
          </a:p>
          <a:p>
            <a:pPr indent="0" lvl="0" marL="0" rtl="0" algn="l">
              <a:spcBef>
                <a:spcPts val="0"/>
              </a:spcBef>
              <a:spcAft>
                <a:spcPts val="0"/>
              </a:spcAft>
              <a:buNone/>
            </a:pPr>
            <a:r>
              <a:rPr lang="en" u="sng">
                <a:solidFill>
                  <a:schemeClr val="hlink"/>
                </a:solidFill>
                <a:hlinkClick r:id="rId4"/>
              </a:rPr>
              <a:t>How Cell Towers Work</a:t>
            </a:r>
            <a:r>
              <a:rPr lang="en">
                <a:solidFill>
                  <a:srgbClr val="000000"/>
                </a:solidFill>
              </a:rPr>
              <a:t>’ The way handheld cellular </a:t>
            </a:r>
            <a:endParaRPr>
              <a:solidFill>
                <a:srgbClr val="000000"/>
              </a:solidFill>
            </a:endParaRPr>
          </a:p>
          <a:p>
            <a:pPr indent="0" lvl="0" marL="0" rtl="0" algn="l">
              <a:spcBef>
                <a:spcPts val="0"/>
              </a:spcBef>
              <a:spcAft>
                <a:spcPts val="0"/>
              </a:spcAft>
              <a:buNone/>
            </a:pPr>
            <a:r>
              <a:rPr lang="en">
                <a:solidFill>
                  <a:srgbClr val="000000"/>
                </a:solidFill>
              </a:rPr>
              <a:t>devices telecommunicate is normally over a cellular </a:t>
            </a:r>
            <a:endParaRPr>
              <a:solidFill>
                <a:srgbClr val="000000"/>
              </a:solidFill>
            </a:endParaRPr>
          </a:p>
          <a:p>
            <a:pPr indent="0" lvl="0" marL="0" rtl="0" algn="l">
              <a:spcBef>
                <a:spcPts val="0"/>
              </a:spcBef>
              <a:spcAft>
                <a:spcPts val="0"/>
              </a:spcAft>
              <a:buNone/>
            </a:pPr>
            <a:r>
              <a:rPr lang="en">
                <a:solidFill>
                  <a:srgbClr val="000000"/>
                </a:solidFill>
              </a:rPr>
              <a:t>network, cellular radio towers act as receivers for a phone’s frequency transmission, they will receive the wireless signal from the phone, and will carry it to to the wireless access point that is connected to a multi-port switch. The call will be placed into a backhaul which goes into underground wired lines. After finding the location where the device that is  trying to reach is near, the call will come from the backhaul, up through the switch, past the antenna, and then it will wirelessly communicate with the device that is trying to be reached. When travelling, the phone towers will automatically trade the current call line to the next closest available tower.</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Hawaii, and other islands are often connected to a mainline network through a submarine cable, a cable that is heavily insulated and protected and is designed to send transmissions between bodies of land. Submarine Cable Map has a </a:t>
            </a:r>
            <a:r>
              <a:rPr lang="en" u="sng">
                <a:solidFill>
                  <a:schemeClr val="hlink"/>
                </a:solidFill>
                <a:hlinkClick r:id="rId5"/>
              </a:rPr>
              <a:t>map</a:t>
            </a:r>
            <a:r>
              <a:rPr lang="en">
                <a:solidFill>
                  <a:srgbClr val="000000"/>
                </a:solidFill>
              </a:rPr>
              <a:t> that lists every cable that currently exists, and shows that Hawaii specifically acts as a network for other islands such as French Polynesia, New Zealand, Australia, and even Japan.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For power, many cell towers are connected to the electrical power grid, but come with a power backup that would allow the transmitting tower to last for roughly four hours without any connection to the main grid. In 2008, the FCC wanted to make this into an eight hour minimum, but the bush administration asked for more research into this problem, and no legislation has passed since, according to Robert Vega’ article ‘</a:t>
            </a:r>
            <a:r>
              <a:rPr lang="en" u="sng">
                <a:solidFill>
                  <a:schemeClr val="hlink"/>
                </a:solidFill>
                <a:hlinkClick r:id="rId6"/>
              </a:rPr>
              <a:t>Do Cell Phones Work in Power Outages?</a:t>
            </a:r>
            <a:r>
              <a:rPr lang="en">
                <a:solidFill>
                  <a:srgbClr val="000000"/>
                </a:solidFill>
              </a:rPr>
              <a:t>’</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4400">
                <a:solidFill>
                  <a:schemeClr val="lt1"/>
                </a:solidFill>
              </a:rPr>
              <a:t>Builders of Capital</a:t>
            </a:r>
            <a:endParaRPr sz="4400">
              <a:solidFill>
                <a:schemeClr val="lt1"/>
              </a:solidFill>
            </a:endParaRPr>
          </a:p>
          <a:p>
            <a:pPr indent="0" lvl="0" marL="0" rtl="0" algn="l">
              <a:spcBef>
                <a:spcPts val="0"/>
              </a:spcBef>
              <a:spcAft>
                <a:spcPts val="0"/>
              </a:spcAft>
              <a:buNone/>
            </a:pPr>
            <a:r>
              <a:t/>
            </a:r>
            <a:endParaRPr/>
          </a:p>
        </p:txBody>
      </p:sp>
      <p:sp>
        <p:nvSpPr>
          <p:cNvPr id="278" name="Google Shape;278;p40"/>
          <p:cNvSpPr txBox="1"/>
          <p:nvPr>
            <p:ph idx="1" type="body"/>
          </p:nvPr>
        </p:nvSpPr>
        <p:spPr>
          <a:xfrm>
            <a:off x="0" y="-175"/>
            <a:ext cx="90501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There are a selection of companies that provide </a:t>
            </a:r>
            <a:endParaRPr>
              <a:solidFill>
                <a:srgbClr val="000000"/>
              </a:solidFill>
            </a:endParaRPr>
          </a:p>
          <a:p>
            <a:pPr indent="0" lvl="0" marL="0" rtl="0" algn="l">
              <a:spcBef>
                <a:spcPts val="0"/>
              </a:spcBef>
              <a:spcAft>
                <a:spcPts val="0"/>
              </a:spcAft>
              <a:buNone/>
            </a:pPr>
            <a:r>
              <a:rPr lang="en">
                <a:solidFill>
                  <a:srgbClr val="000000"/>
                </a:solidFill>
              </a:rPr>
              <a:t>service to oceanic islands, in the case of Hawaii, there</a:t>
            </a:r>
            <a:endParaRPr>
              <a:solidFill>
                <a:srgbClr val="000000"/>
              </a:solidFill>
            </a:endParaRPr>
          </a:p>
          <a:p>
            <a:pPr indent="0" lvl="0" marL="0" rtl="0" algn="l">
              <a:spcBef>
                <a:spcPts val="0"/>
              </a:spcBef>
              <a:spcAft>
                <a:spcPts val="0"/>
              </a:spcAft>
              <a:buNone/>
            </a:pPr>
            <a:r>
              <a:rPr lang="en">
                <a:solidFill>
                  <a:srgbClr val="000000"/>
                </a:solidFill>
              </a:rPr>
              <a:t>Are four main providers: AT&amp;T Mobility, Sprint </a:t>
            </a:r>
            <a:endParaRPr>
              <a:solidFill>
                <a:srgbClr val="000000"/>
              </a:solidFill>
            </a:endParaRPr>
          </a:p>
          <a:p>
            <a:pPr indent="0" lvl="0" marL="0" rtl="0" algn="l">
              <a:spcBef>
                <a:spcPts val="0"/>
              </a:spcBef>
              <a:spcAft>
                <a:spcPts val="0"/>
              </a:spcAft>
              <a:buNone/>
            </a:pPr>
            <a:r>
              <a:rPr lang="en">
                <a:solidFill>
                  <a:srgbClr val="000000"/>
                </a:solidFill>
              </a:rPr>
              <a:t>Corporation, T-Mobile US, and Verizon Wireless. </a:t>
            </a:r>
            <a:endParaRPr>
              <a:solidFill>
                <a:srgbClr val="000000"/>
              </a:solidFill>
            </a:endParaRPr>
          </a:p>
          <a:p>
            <a:pPr indent="0" lvl="0" marL="0" rtl="0" algn="l">
              <a:spcBef>
                <a:spcPts val="0"/>
              </a:spcBef>
              <a:spcAft>
                <a:spcPts val="0"/>
              </a:spcAft>
              <a:buNone/>
            </a:pPr>
            <a:r>
              <a:rPr lang="en">
                <a:solidFill>
                  <a:srgbClr val="000000"/>
                </a:solidFill>
              </a:rPr>
              <a:t>From information found on their respective websites, these companies seem to base most of their models on fixed fees, not fluctuating from state to state, but rather fluctuating for the amount of data, and the number of phones you are willing to permit on your line.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As Stated, individual users pay into an existing plan, According to Verizon’s ‘</a:t>
            </a:r>
            <a:r>
              <a:rPr lang="en" u="sng">
                <a:solidFill>
                  <a:schemeClr val="hlink"/>
                </a:solidFill>
                <a:hlinkClick r:id="rId3"/>
              </a:rPr>
              <a:t>Verizon Plan</a:t>
            </a:r>
            <a:r>
              <a:rPr lang="en">
                <a:solidFill>
                  <a:srgbClr val="000000"/>
                </a:solidFill>
              </a:rPr>
              <a:t>’ webpage, these packages have the base amount of data you can allot, the cheapest being 2gb for $35/month, and the most expensive being 24gb for $110 a month. In addition to the plan, users will have to pay $20/month for their phone to be a line on the phone plan. The cheapest data plan appears to be $55/month for 2gb of data, and unlimited calling and texting. Although, the customer would still need to purchase a base phone to put onto these services.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According to Lauren Gensler’s article ‘</a:t>
            </a:r>
            <a:r>
              <a:rPr lang="en" u="sng">
                <a:solidFill>
                  <a:schemeClr val="hlink"/>
                </a:solidFill>
                <a:hlinkClick r:id="rId4"/>
              </a:rPr>
              <a:t>Verizon Profit Tops Estimates As It Adds More Subscribers</a:t>
            </a:r>
            <a:r>
              <a:rPr lang="en">
                <a:solidFill>
                  <a:srgbClr val="000000"/>
                </a:solidFill>
              </a:rPr>
              <a:t>’, Verizon as a whole reported a profit of  $4.22 Billion  in 2016, and $3.95 billion in 2015, and according to a graph hosted on Statista named ‘</a:t>
            </a:r>
            <a:r>
              <a:rPr lang="en" u="sng">
                <a:solidFill>
                  <a:schemeClr val="hlink"/>
                </a:solidFill>
                <a:hlinkClick r:id="rId5"/>
              </a:rPr>
              <a:t>Number of subscribers to wireless carriers in the U.S. from 1st quarter 2013 to 3rd quarter 2016, by carrier</a:t>
            </a:r>
            <a:r>
              <a:rPr lang="en">
                <a:solidFill>
                  <a:srgbClr val="000000"/>
                </a:solidFill>
              </a:rPr>
              <a:t>’, Verizon had a total of 143.88 Million subscribers in the united states alone,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ph idx="1" type="body"/>
          </p:nvPr>
        </p:nvSpPr>
        <p:spPr>
          <a:xfrm>
            <a:off x="25950" y="717000"/>
            <a:ext cx="9092100" cy="442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t/>
            </a:r>
            <a:endParaRPr sz="1600">
              <a:solidFill>
                <a:schemeClr val="dk2"/>
              </a:solidFill>
            </a:endParaRPr>
          </a:p>
        </p:txBody>
      </p:sp>
      <p:sp>
        <p:nvSpPr>
          <p:cNvPr id="284" name="Google Shape;284;p41"/>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4400">
                <a:solidFill>
                  <a:schemeClr val="lt1"/>
                </a:solidFill>
              </a:rPr>
              <a:t>Neutrality</a:t>
            </a:r>
            <a:endParaRPr sz="4400">
              <a:solidFill>
                <a:schemeClr val="lt1"/>
              </a:solidFill>
            </a:endParaRPr>
          </a:p>
          <a:p>
            <a:pPr indent="0" lvl="0" marL="0" rtl="0" algn="l">
              <a:spcBef>
                <a:spcPts val="0"/>
              </a:spcBef>
              <a:spcAft>
                <a:spcPts val="0"/>
              </a:spcAft>
              <a:buNone/>
            </a:pPr>
            <a:r>
              <a:t/>
            </a:r>
            <a:endParaRPr/>
          </a:p>
        </p:txBody>
      </p:sp>
      <p:sp>
        <p:nvSpPr>
          <p:cNvPr id="285" name="Google Shape;285;p41"/>
          <p:cNvSpPr txBox="1"/>
          <p:nvPr>
            <p:ph idx="1" type="body"/>
          </p:nvPr>
        </p:nvSpPr>
        <p:spPr>
          <a:xfrm>
            <a:off x="0" y="-125"/>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Oceanic island of Hawaii has faced all the same </a:t>
            </a:r>
            <a:endParaRPr>
              <a:solidFill>
                <a:srgbClr val="000000"/>
              </a:solidFill>
            </a:endParaRPr>
          </a:p>
          <a:p>
            <a:pPr indent="0" lvl="0" marL="0" rtl="0" algn="l">
              <a:spcBef>
                <a:spcPts val="0"/>
              </a:spcBef>
              <a:spcAft>
                <a:spcPts val="0"/>
              </a:spcAft>
              <a:buNone/>
            </a:pPr>
            <a:r>
              <a:rPr lang="en">
                <a:solidFill>
                  <a:srgbClr val="000000"/>
                </a:solidFill>
              </a:rPr>
              <a:t>struggles as the mainland has had when it comes to </a:t>
            </a:r>
            <a:endParaRPr>
              <a:solidFill>
                <a:srgbClr val="000000"/>
              </a:solidFill>
            </a:endParaRPr>
          </a:p>
          <a:p>
            <a:pPr indent="0" lvl="0" marL="0" rtl="0" algn="l">
              <a:spcBef>
                <a:spcPts val="0"/>
              </a:spcBef>
              <a:spcAft>
                <a:spcPts val="0"/>
              </a:spcAft>
              <a:buNone/>
            </a:pPr>
            <a:r>
              <a:rPr lang="en">
                <a:solidFill>
                  <a:srgbClr val="000000"/>
                </a:solidFill>
              </a:rPr>
              <a:t>neutrality on the internet, it does not immediately </a:t>
            </a:r>
            <a:endParaRPr>
              <a:solidFill>
                <a:srgbClr val="000000"/>
              </a:solidFill>
            </a:endParaRPr>
          </a:p>
          <a:p>
            <a:pPr indent="0" lvl="0" marL="0" rtl="0" algn="l">
              <a:spcBef>
                <a:spcPts val="0"/>
              </a:spcBef>
              <a:spcAft>
                <a:spcPts val="0"/>
              </a:spcAft>
              <a:buNone/>
            </a:pPr>
            <a:r>
              <a:rPr lang="en">
                <a:solidFill>
                  <a:srgbClr val="000000"/>
                </a:solidFill>
              </a:rPr>
              <a:t>appear to censor anything on the internet that is not </a:t>
            </a:r>
            <a:endParaRPr>
              <a:solidFill>
                <a:srgbClr val="000000"/>
              </a:solidFill>
            </a:endParaRPr>
          </a:p>
          <a:p>
            <a:pPr indent="0" lvl="0" marL="0" rtl="0" algn="l">
              <a:spcBef>
                <a:spcPts val="0"/>
              </a:spcBef>
              <a:spcAft>
                <a:spcPts val="0"/>
              </a:spcAft>
              <a:buNone/>
            </a:pPr>
            <a:r>
              <a:rPr lang="en">
                <a:solidFill>
                  <a:srgbClr val="000000"/>
                </a:solidFill>
              </a:rPr>
              <a:t>already illegal in the land it originates from. This includes historical tragedies, controversial articles, and pornography.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However, as far as corporations and net neutrality goes, the United States as a whole had to take a vote to the FCC to decide whether it should be legal for companies to pay internet providers to make competition’s websites load slower, and make fast lanes for companies that do pay more. This also would determine the outcome of events like Comcast Vs. Netflix, where Netflix was given a choice to either pay what was effectively a ransom to allow their viewers to still view Netflix’s content in great quality, or not, and possibly lose a significant amount of business, as described in Brian Fung’s article, ‘</a:t>
            </a:r>
            <a:r>
              <a:rPr lang="en" u="sng">
                <a:solidFill>
                  <a:schemeClr val="hlink"/>
                </a:solidFill>
                <a:hlinkClick r:id="rId3"/>
              </a:rPr>
              <a:t>Netflix: We’ll pay Comcast’s ransom, but we shouldn’t have to</a:t>
            </a:r>
            <a:r>
              <a:rPr lang="en">
                <a:solidFill>
                  <a:srgbClr val="000000"/>
                </a:solidFill>
              </a:rPr>
              <a:t>’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It was deemed by the FCC that ISP’s of any variety were not allowed to participate in these activities, this had been seen as a great consumer victory, while many companies still pursue further legal action, intending to take their findings to powers like that of the Supreme Court, and the President, as said in Alina Selyukh’s article ‘</a:t>
            </a:r>
            <a:r>
              <a:rPr lang="en" u="sng">
                <a:solidFill>
                  <a:schemeClr val="hlink"/>
                </a:solidFill>
                <a:hlinkClick r:id="rId4"/>
              </a:rPr>
              <a:t>U.S. Appeals Court Upholds Net Neutrality Rules In Full</a:t>
            </a:r>
            <a:r>
              <a:rPr lang="en">
                <a:solidFill>
                  <a:srgbClr val="000000"/>
                </a:solidFill>
              </a:rPr>
              <a:t>’</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2"/>
          <p:cNvSpPr txBox="1"/>
          <p:nvPr>
            <p:ph idx="1" type="body"/>
          </p:nvPr>
        </p:nvSpPr>
        <p:spPr>
          <a:xfrm>
            <a:off x="25950" y="717000"/>
            <a:ext cx="9092100" cy="442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t/>
            </a:r>
            <a:endParaRPr sz="1600">
              <a:solidFill>
                <a:schemeClr val="dk2"/>
              </a:solidFill>
            </a:endParaRPr>
          </a:p>
        </p:txBody>
      </p:sp>
      <p:sp>
        <p:nvSpPr>
          <p:cNvPr id="291" name="Google Shape;291;p42"/>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4400">
                <a:solidFill>
                  <a:schemeClr val="lt1"/>
                </a:solidFill>
              </a:rPr>
              <a:t>Disruptive</a:t>
            </a:r>
            <a:endParaRPr sz="4400">
              <a:solidFill>
                <a:schemeClr val="lt1"/>
              </a:solidFill>
            </a:endParaRPr>
          </a:p>
          <a:p>
            <a:pPr indent="0" lvl="0" marL="0" rtl="0" algn="l">
              <a:spcBef>
                <a:spcPts val="0"/>
              </a:spcBef>
              <a:spcAft>
                <a:spcPts val="0"/>
              </a:spcAft>
              <a:buNone/>
            </a:pPr>
            <a:r>
              <a:t/>
            </a:r>
            <a:endParaRPr/>
          </a:p>
        </p:txBody>
      </p:sp>
      <p:sp>
        <p:nvSpPr>
          <p:cNvPr id="292" name="Google Shape;292;p42"/>
          <p:cNvSpPr txBox="1"/>
          <p:nvPr>
            <p:ph idx="1" type="body"/>
          </p:nvPr>
        </p:nvSpPr>
        <p:spPr>
          <a:xfrm>
            <a:off x="0" y="-125"/>
            <a:ext cx="90921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As the handheld cellular device grew from its primal</a:t>
            </a:r>
            <a:endParaRPr>
              <a:solidFill>
                <a:srgbClr val="000000"/>
              </a:solidFill>
            </a:endParaRPr>
          </a:p>
          <a:p>
            <a:pPr indent="0" lvl="0" marL="0" rtl="0" algn="l">
              <a:spcBef>
                <a:spcPts val="0"/>
              </a:spcBef>
              <a:spcAft>
                <a:spcPts val="0"/>
              </a:spcAft>
              <a:buNone/>
            </a:pPr>
            <a:r>
              <a:rPr lang="en">
                <a:solidFill>
                  <a:srgbClr val="000000"/>
                </a:solidFill>
              </a:rPr>
              <a:t>stages to its smartphone appearance now, it has </a:t>
            </a:r>
            <a:endParaRPr>
              <a:solidFill>
                <a:srgbClr val="000000"/>
              </a:solidFill>
            </a:endParaRPr>
          </a:p>
          <a:p>
            <a:pPr indent="0" lvl="0" marL="0" rtl="0" algn="l">
              <a:spcBef>
                <a:spcPts val="0"/>
              </a:spcBef>
              <a:spcAft>
                <a:spcPts val="0"/>
              </a:spcAft>
              <a:buNone/>
            </a:pPr>
            <a:r>
              <a:rPr lang="en">
                <a:solidFill>
                  <a:srgbClr val="000000"/>
                </a:solidFill>
              </a:rPr>
              <a:t>always been a disruptive technology. According to </a:t>
            </a:r>
            <a:endParaRPr>
              <a:solidFill>
                <a:srgbClr val="000000"/>
              </a:solidFill>
            </a:endParaRPr>
          </a:p>
          <a:p>
            <a:pPr indent="0" lvl="0" marL="0" rtl="0" algn="l">
              <a:spcBef>
                <a:spcPts val="0"/>
              </a:spcBef>
              <a:spcAft>
                <a:spcPts val="0"/>
              </a:spcAft>
              <a:buNone/>
            </a:pPr>
            <a:r>
              <a:rPr lang="en">
                <a:solidFill>
                  <a:srgbClr val="000000"/>
                </a:solidFill>
              </a:rPr>
              <a:t>Margaret Rouse’s article defining </a:t>
            </a:r>
            <a:endParaRPr>
              <a:solidFill>
                <a:srgbClr val="000000"/>
              </a:solidFill>
            </a:endParaRPr>
          </a:p>
          <a:p>
            <a:pPr indent="0" lvl="0" marL="0" rtl="0" algn="l">
              <a:spcBef>
                <a:spcPts val="0"/>
              </a:spcBef>
              <a:spcAft>
                <a:spcPts val="0"/>
              </a:spcAft>
              <a:buNone/>
            </a:pPr>
            <a:r>
              <a:rPr lang="en">
                <a:solidFill>
                  <a:srgbClr val="000000"/>
                </a:solidFill>
              </a:rPr>
              <a:t>‘</a:t>
            </a:r>
            <a:r>
              <a:rPr lang="en" u="sng">
                <a:solidFill>
                  <a:schemeClr val="hlink"/>
                </a:solidFill>
                <a:hlinkClick r:id="rId3"/>
              </a:rPr>
              <a:t>disruptive technology</a:t>
            </a:r>
            <a:r>
              <a:rPr lang="en">
                <a:solidFill>
                  <a:srgbClr val="000000"/>
                </a:solidFill>
              </a:rPr>
              <a:t>’ as the initial device had disrupted the established telecom industry, and smartphones affected even more technologies by mostly replacing traditional cell phones, PDAs, pocket cameras, MP3 Players, calculators, GPS devices, handheld gaming systems, and many more technologies. All of these devices now were sold as one combined product, which makes it a very easy choice for many consumers on what they should buy to get the most bang for their buck.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This ended up being a very good benefit to the majority of consumers, it greatly hurts many other technologies. One specific example of this is the Microsoft Zune, an MP3 player from microsoft with a mixed history, but in the end it could not compete with both the emergence of smartphones, and its existing main competitor, the iPod, since then Microsoft has discontinued the Zune, and had recommended that users of the product switch over to the windows phone if they are interested in continuing to have a similar product experience. Kyle Bylin’s article ‘</a:t>
            </a:r>
            <a:r>
              <a:rPr lang="en" u="sng">
                <a:solidFill>
                  <a:schemeClr val="hlink"/>
                </a:solidFill>
                <a:hlinkClick r:id="rId4"/>
              </a:rPr>
              <a:t>Microsoft Zune Discontinued Amidst Falling Demand</a:t>
            </a:r>
            <a:r>
              <a:rPr lang="en">
                <a:solidFill>
                  <a:srgbClr val="000000"/>
                </a:solidFill>
              </a:rPr>
              <a:t>’ claims all this, and speculates that the days remaining for traditional music playing devices like the iPod Classic had their days numbered as well with the impending changes to phones.</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txBox="1"/>
          <p:nvPr>
            <p:ph idx="1" type="body"/>
          </p:nvPr>
        </p:nvSpPr>
        <p:spPr>
          <a:xfrm>
            <a:off x="25950" y="717000"/>
            <a:ext cx="9092100" cy="442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t/>
            </a:r>
            <a:endParaRPr sz="1600">
              <a:solidFill>
                <a:schemeClr val="dk2"/>
              </a:solidFill>
            </a:endParaRPr>
          </a:p>
        </p:txBody>
      </p:sp>
      <p:sp>
        <p:nvSpPr>
          <p:cNvPr id="298" name="Google Shape;298;p43"/>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4400">
                <a:solidFill>
                  <a:schemeClr val="lt1"/>
                </a:solidFill>
              </a:rPr>
              <a:t>Disruptive</a:t>
            </a:r>
            <a:endParaRPr sz="4400">
              <a:solidFill>
                <a:schemeClr val="lt1"/>
              </a:solidFill>
            </a:endParaRPr>
          </a:p>
          <a:p>
            <a:pPr indent="0" lvl="0" marL="0" rtl="0" algn="l">
              <a:spcBef>
                <a:spcPts val="0"/>
              </a:spcBef>
              <a:spcAft>
                <a:spcPts val="0"/>
              </a:spcAft>
              <a:buNone/>
            </a:pPr>
            <a:r>
              <a:t/>
            </a:r>
            <a:endParaRPr/>
          </a:p>
        </p:txBody>
      </p:sp>
      <p:sp>
        <p:nvSpPr>
          <p:cNvPr id="299" name="Google Shape;299;p43"/>
          <p:cNvSpPr txBox="1"/>
          <p:nvPr>
            <p:ph idx="1" type="body"/>
          </p:nvPr>
        </p:nvSpPr>
        <p:spPr>
          <a:xfrm>
            <a:off x="0" y="-125"/>
            <a:ext cx="90921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 2016 Statista</a:t>
            </a:r>
            <a:endParaRPr>
              <a:solidFill>
                <a:srgbClr val="000000"/>
              </a:solidFill>
            </a:endParaRPr>
          </a:p>
        </p:txBody>
      </p:sp>
      <p:pic>
        <p:nvPicPr>
          <p:cNvPr id="300" name="Google Shape;300;p43"/>
          <p:cNvPicPr preferRelativeResize="0"/>
          <p:nvPr/>
        </p:nvPicPr>
        <p:blipFill>
          <a:blip r:embed="rId4">
            <a:alphaModFix/>
          </a:blip>
          <a:stretch>
            <a:fillRect/>
          </a:stretch>
        </p:blipFill>
        <p:spPr>
          <a:xfrm>
            <a:off x="-1" y="1120900"/>
            <a:ext cx="5414000" cy="402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25" y="0"/>
            <a:ext cx="91440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  ~  part 1</a:t>
            </a:r>
            <a:endParaRPr/>
          </a:p>
        </p:txBody>
      </p:sp>
      <p:sp>
        <p:nvSpPr>
          <p:cNvPr id="177" name="Google Shape;177;p26"/>
          <p:cNvSpPr txBox="1"/>
          <p:nvPr>
            <p:ph idx="1" type="body"/>
          </p:nvPr>
        </p:nvSpPr>
        <p:spPr>
          <a:xfrm>
            <a:off x="0" y="771900"/>
            <a:ext cx="9144000" cy="437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3D31E"/>
              </a:buClr>
              <a:buSzPts val="1600"/>
              <a:buAutoNum type="arabicPeriod"/>
            </a:pPr>
            <a:r>
              <a:rPr b="1" lang="en" sz="1600">
                <a:solidFill>
                  <a:srgbClr val="13D31E"/>
                </a:solidFill>
              </a:rPr>
              <a:t>For each slide, synthesize your research and write in complete sentences in essay format using 14pt type. </a:t>
            </a:r>
            <a:endParaRPr b="1" sz="1600">
              <a:solidFill>
                <a:srgbClr val="13D31E"/>
              </a:solidFill>
            </a:endParaRPr>
          </a:p>
          <a:p>
            <a:pPr indent="-317500" lvl="1" marL="914400" rtl="0" algn="l">
              <a:spcBef>
                <a:spcPts val="0"/>
              </a:spcBef>
              <a:spcAft>
                <a:spcPts val="0"/>
              </a:spcAft>
              <a:buClr>
                <a:schemeClr val="dk2"/>
              </a:buClr>
              <a:buSzPts val="1400"/>
              <a:buFont typeface="Arial"/>
              <a:buAutoNum type="alphaLcPeriod"/>
            </a:pPr>
            <a:r>
              <a:rPr lang="en">
                <a:solidFill>
                  <a:schemeClr val="dk2"/>
                </a:solidFill>
              </a:rPr>
              <a:t>Write about each question provided in the Notes below each slide.</a:t>
            </a:r>
            <a:endParaRPr>
              <a:solidFill>
                <a:schemeClr val="dk2"/>
              </a:solidFill>
            </a:endParaRPr>
          </a:p>
          <a:p>
            <a:pPr indent="-317500" lvl="1" marL="914400" rtl="0" algn="l">
              <a:spcBef>
                <a:spcPts val="0"/>
              </a:spcBef>
              <a:spcAft>
                <a:spcPts val="0"/>
              </a:spcAft>
              <a:buClr>
                <a:srgbClr val="000000"/>
              </a:buClr>
              <a:buSzPts val="1400"/>
              <a:buFont typeface="Arial"/>
              <a:buAutoNum type="alphaLcPeriod"/>
            </a:pPr>
            <a:r>
              <a:rPr lang="en">
                <a:solidFill>
                  <a:srgbClr val="000000"/>
                </a:solidFill>
                <a:highlight>
                  <a:srgbClr val="FFFFFF"/>
                </a:highlight>
              </a:rPr>
              <a:t>Add additional slides if you need more room.</a:t>
            </a:r>
            <a:endParaRPr>
              <a:solidFill>
                <a:srgbClr val="000000"/>
              </a:solidFill>
            </a:endParaRPr>
          </a:p>
          <a:p>
            <a:pPr indent="-317500" lvl="1" marL="914400" rtl="0" algn="l">
              <a:spcBef>
                <a:spcPts val="0"/>
              </a:spcBef>
              <a:spcAft>
                <a:spcPts val="0"/>
              </a:spcAft>
              <a:buClr>
                <a:schemeClr val="dk2"/>
              </a:buClr>
              <a:buSzPts val="1400"/>
              <a:buFont typeface="Lato"/>
              <a:buAutoNum type="alphaLcPeriod"/>
            </a:pPr>
            <a:r>
              <a:rPr lang="en">
                <a:solidFill>
                  <a:schemeClr val="dk2"/>
                </a:solidFill>
              </a:rPr>
              <a:t>If an area doesn’t seem to fit your topic, then broaden your research to include similar devices or devices that use this device.</a:t>
            </a:r>
            <a:endParaRPr>
              <a:solidFill>
                <a:schemeClr val="dk2"/>
              </a:solidFill>
            </a:endParaRPr>
          </a:p>
          <a:p>
            <a:pPr indent="-317500" lvl="2" marL="1371600" rtl="0" algn="l">
              <a:spcBef>
                <a:spcPts val="0"/>
              </a:spcBef>
              <a:spcAft>
                <a:spcPts val="0"/>
              </a:spcAft>
              <a:buClr>
                <a:schemeClr val="dk2"/>
              </a:buClr>
              <a:buSzPts val="1400"/>
              <a:buFont typeface="Lato"/>
              <a:buAutoNum type="romanLcPeriod"/>
            </a:pPr>
            <a:r>
              <a:rPr lang="en">
                <a:solidFill>
                  <a:schemeClr val="dk2"/>
                </a:solidFill>
              </a:rPr>
              <a:t>When in doubt, write the instructor for clarification using the Canvas Inbox.</a:t>
            </a:r>
            <a:endParaRPr>
              <a:solidFill>
                <a:schemeClr val="dk2"/>
              </a:solidFill>
            </a:endParaRPr>
          </a:p>
          <a:p>
            <a:pPr indent="-317500" lvl="1" marL="914400" rtl="0" algn="l">
              <a:spcBef>
                <a:spcPts val="0"/>
              </a:spcBef>
              <a:spcAft>
                <a:spcPts val="0"/>
              </a:spcAft>
              <a:buClr>
                <a:schemeClr val="dk2"/>
              </a:buClr>
              <a:buSzPts val="1400"/>
              <a:buFont typeface="Lato"/>
              <a:buAutoNum type="alphaLcPeriod"/>
            </a:pPr>
            <a:r>
              <a:rPr lang="en">
                <a:solidFill>
                  <a:schemeClr val="dk2"/>
                </a:solidFill>
                <a:highlight>
                  <a:schemeClr val="lt1"/>
                </a:highlight>
              </a:rPr>
              <a:t>Cite sources by using hyperlinks in the </a:t>
            </a:r>
            <a:r>
              <a:rPr lang="en" u="sng">
                <a:solidFill>
                  <a:schemeClr val="hlink"/>
                </a:solidFill>
                <a:highlight>
                  <a:schemeClr val="lt1"/>
                </a:highlight>
                <a:hlinkClick r:id="rId3"/>
              </a:rPr>
              <a:t>Titles of the Article</a:t>
            </a:r>
            <a:r>
              <a:rPr lang="en">
                <a:solidFill>
                  <a:schemeClr val="dk2"/>
                </a:solidFill>
                <a:highlight>
                  <a:schemeClr val="lt1"/>
                </a:highlight>
              </a:rPr>
              <a:t> and </a:t>
            </a:r>
            <a:r>
              <a:rPr lang="en" u="sng">
                <a:solidFill>
                  <a:schemeClr val="hlink"/>
                </a:solidFill>
                <a:highlight>
                  <a:schemeClr val="lt1"/>
                </a:highlight>
                <a:hlinkClick r:id="rId4"/>
              </a:rPr>
              <a:t>Titles of Laws</a:t>
            </a:r>
            <a:r>
              <a:rPr lang="en">
                <a:solidFill>
                  <a:schemeClr val="dk2"/>
                </a:solidFill>
                <a:highlight>
                  <a:schemeClr val="lt1"/>
                </a:highlight>
              </a:rPr>
              <a:t>. See the example on the </a:t>
            </a:r>
            <a:r>
              <a:rPr lang="en" u="sng">
                <a:solidFill>
                  <a:schemeClr val="hlink"/>
                </a:solidFill>
                <a:highlight>
                  <a:schemeClr val="lt1"/>
                </a:highlight>
                <a:hlinkClick r:id="rId5"/>
              </a:rPr>
              <a:t>Writing Requirements</a:t>
            </a:r>
            <a:r>
              <a:rPr lang="en">
                <a:solidFill>
                  <a:schemeClr val="dk2"/>
                </a:solidFill>
                <a:highlight>
                  <a:schemeClr val="lt1"/>
                </a:highlight>
              </a:rPr>
              <a:t> page. </a:t>
            </a:r>
            <a:br>
              <a:rPr lang="en">
                <a:solidFill>
                  <a:schemeClr val="dk2"/>
                </a:solidFill>
                <a:highlight>
                  <a:schemeClr val="lt1"/>
                </a:highlight>
              </a:rPr>
            </a:br>
            <a:endParaRPr>
              <a:solidFill>
                <a:schemeClr val="dk2"/>
              </a:solidFill>
              <a:highlight>
                <a:schemeClr val="lt1"/>
              </a:highlight>
            </a:endParaRPr>
          </a:p>
          <a:p>
            <a:pPr indent="-330200" lvl="0" marL="457200" rtl="0" algn="l">
              <a:spcBef>
                <a:spcPts val="0"/>
              </a:spcBef>
              <a:spcAft>
                <a:spcPts val="0"/>
              </a:spcAft>
              <a:buClr>
                <a:srgbClr val="13D31E"/>
              </a:buClr>
              <a:buSzPts val="1600"/>
              <a:buFont typeface="Lato"/>
              <a:buAutoNum type="arabicPeriod"/>
            </a:pPr>
            <a:r>
              <a:rPr b="1" lang="en" sz="1600">
                <a:solidFill>
                  <a:srgbClr val="13D31E"/>
                </a:solidFill>
                <a:highlight>
                  <a:schemeClr val="lt1"/>
                </a:highlight>
              </a:rPr>
              <a:t>Add at least one piece of media that provides additional information:</a:t>
            </a:r>
            <a:endParaRPr b="1" sz="1600">
              <a:solidFill>
                <a:srgbClr val="13D31E"/>
              </a:solidFill>
              <a:highlight>
                <a:schemeClr val="lt1"/>
              </a:highlight>
            </a:endParaRPr>
          </a:p>
          <a:p>
            <a:pPr indent="-317500" lvl="1" marL="914400" rtl="0" algn="l">
              <a:spcBef>
                <a:spcPts val="0"/>
              </a:spcBef>
              <a:spcAft>
                <a:spcPts val="0"/>
              </a:spcAft>
              <a:buClr>
                <a:srgbClr val="000000"/>
              </a:buClr>
              <a:buSzPts val="1400"/>
              <a:buFont typeface="Lato"/>
              <a:buAutoNum type="alphaLcPeriod"/>
            </a:pPr>
            <a:r>
              <a:rPr lang="en">
                <a:solidFill>
                  <a:srgbClr val="000000"/>
                </a:solidFill>
                <a:highlight>
                  <a:schemeClr val="lt1"/>
                </a:highlight>
              </a:rPr>
              <a:t>Using the Insert menu above, add a video, chart, infographic, or diagram to support what you’re writing about (not logos).</a:t>
            </a:r>
            <a:endParaRPr>
              <a:solidFill>
                <a:srgbClr val="000000"/>
              </a:solidFill>
              <a:highlight>
                <a:schemeClr val="lt1"/>
              </a:highlight>
            </a:endParaRPr>
          </a:p>
          <a:p>
            <a:pPr indent="-317500" lvl="1" marL="914400" rtl="0" algn="l">
              <a:spcBef>
                <a:spcPts val="0"/>
              </a:spcBef>
              <a:spcAft>
                <a:spcPts val="0"/>
              </a:spcAft>
              <a:buClr>
                <a:schemeClr val="dk2"/>
              </a:buClr>
              <a:buSzPts val="1400"/>
              <a:buFont typeface="Lato"/>
              <a:buAutoNum type="alphaLcPeriod"/>
            </a:pPr>
            <a:r>
              <a:rPr lang="en">
                <a:solidFill>
                  <a:schemeClr val="dk2"/>
                </a:solidFill>
                <a:highlight>
                  <a:schemeClr val="lt1"/>
                </a:highlight>
              </a:rPr>
              <a:t>Cite media with copyright statements: </a:t>
            </a:r>
            <a:r>
              <a:rPr lang="en" u="sng">
                <a:solidFill>
                  <a:schemeClr val="dk2"/>
                </a:solidFill>
                <a:highlight>
                  <a:schemeClr val="lt1"/>
                </a:highlight>
                <a:hlinkClick r:id="rId6"/>
              </a:rPr>
              <a:t>© year Owner Name.</a:t>
            </a:r>
            <a:r>
              <a:rPr lang="en">
                <a:solidFill>
                  <a:schemeClr val="dk2"/>
                </a:solidFill>
                <a:highlight>
                  <a:schemeClr val="lt1"/>
                </a:highlight>
              </a:rPr>
              <a:t> </a:t>
            </a:r>
            <a:endParaRPr>
              <a:solidFill>
                <a:schemeClr val="dk2"/>
              </a:solidFill>
              <a:highlight>
                <a:schemeClr val="lt1"/>
              </a:highlight>
            </a:endParaRPr>
          </a:p>
          <a:p>
            <a:pPr indent="-317500" lvl="1" marL="914400" rtl="0" algn="l">
              <a:spcBef>
                <a:spcPts val="0"/>
              </a:spcBef>
              <a:spcAft>
                <a:spcPts val="0"/>
              </a:spcAft>
              <a:buClr>
                <a:schemeClr val="dk2"/>
              </a:buClr>
              <a:buSzPts val="1400"/>
              <a:buFont typeface="Lato"/>
              <a:buAutoNum type="alphaLcPeriod"/>
            </a:pPr>
            <a:r>
              <a:rPr lang="en" sz="1500">
                <a:solidFill>
                  <a:schemeClr val="dk2"/>
                </a:solidFill>
                <a:highlight>
                  <a:schemeClr val="lt1"/>
                </a:highlight>
              </a:rPr>
              <a:t>Hyperlink the copyright statement so we can view to the movie in a new tab. </a:t>
            </a:r>
            <a:br>
              <a:rPr lang="en" sz="1500">
                <a:solidFill>
                  <a:schemeClr val="dk2"/>
                </a:solidFill>
                <a:highlight>
                  <a:schemeClr val="lt1"/>
                </a:highlight>
              </a:rPr>
            </a:br>
            <a:r>
              <a:rPr lang="en" sz="1500">
                <a:solidFill>
                  <a:schemeClr val="dk2"/>
                </a:solidFill>
                <a:highlight>
                  <a:schemeClr val="lt1"/>
                </a:highlight>
              </a:rPr>
              <a:t>(Google PDF files do not allow viewing of the movie.)</a:t>
            </a:r>
            <a:br>
              <a:rPr lang="en">
                <a:solidFill>
                  <a:schemeClr val="dk2"/>
                </a:solidFill>
                <a:highlight>
                  <a:schemeClr val="lt1"/>
                </a:highlight>
              </a:rPr>
            </a:br>
            <a:endParaRPr>
              <a:solidFill>
                <a:schemeClr val="dk2"/>
              </a:solidFill>
              <a:highlight>
                <a:schemeClr val="lt1"/>
              </a:highlight>
            </a:endParaRPr>
          </a:p>
          <a:p>
            <a:pPr indent="-330200" lvl="0" marL="457200" rtl="0" algn="l">
              <a:spcBef>
                <a:spcPts val="0"/>
              </a:spcBef>
              <a:spcAft>
                <a:spcPts val="0"/>
              </a:spcAft>
              <a:buClr>
                <a:srgbClr val="13D31E"/>
              </a:buClr>
              <a:buSzPts val="1600"/>
              <a:buFont typeface="Lato"/>
              <a:buAutoNum type="arabicPeriod"/>
            </a:pPr>
            <a:r>
              <a:rPr b="1" lang="en" sz="1600">
                <a:solidFill>
                  <a:srgbClr val="13D31E"/>
                </a:solidFill>
                <a:highlight>
                  <a:schemeClr val="lt1"/>
                </a:highlight>
              </a:rPr>
              <a:t>Add all sources to the Bibliography page.</a:t>
            </a:r>
            <a:endParaRPr b="1" sz="1600">
              <a:solidFill>
                <a:srgbClr val="13D31E"/>
              </a:solidFill>
              <a:highlight>
                <a:schemeClr val="lt1"/>
              </a:highlight>
            </a:endParaRPr>
          </a:p>
          <a:p>
            <a:pPr indent="-317500" lvl="1" marL="914400" rtl="0" algn="l">
              <a:spcBef>
                <a:spcPts val="0"/>
              </a:spcBef>
              <a:spcAft>
                <a:spcPts val="0"/>
              </a:spcAft>
              <a:buClr>
                <a:schemeClr val="dk2"/>
              </a:buClr>
              <a:buSzPts val="1400"/>
              <a:buFont typeface="Lato"/>
              <a:buAutoNum type="alphaLcPeriod"/>
            </a:pPr>
            <a:r>
              <a:rPr lang="en">
                <a:solidFill>
                  <a:schemeClr val="dk2"/>
                </a:solidFill>
                <a:highlight>
                  <a:schemeClr val="lt1"/>
                </a:highlight>
              </a:rPr>
              <a:t>Include author, title, publisher, date, and URL.</a:t>
            </a:r>
            <a:endParaRPr>
              <a:solidFill>
                <a:schemeClr val="dk2"/>
              </a:solidFill>
              <a:highlight>
                <a:schemeClr val="lt1"/>
              </a:highlight>
            </a:endParaRPr>
          </a:p>
          <a:p>
            <a:pPr indent="0" lvl="0" marL="0" rtl="0" algn="l">
              <a:spcBef>
                <a:spcPts val="0"/>
              </a:spcBef>
              <a:spcAft>
                <a:spcPts val="0"/>
              </a:spcAft>
              <a:buClr>
                <a:schemeClr val="dk2"/>
              </a:buClr>
              <a:buSzPts val="1100"/>
              <a:buFont typeface="Arial"/>
              <a:buNone/>
            </a:pPr>
            <a:r>
              <a:t/>
            </a:r>
            <a:endParaRPr sz="1600">
              <a:solidFill>
                <a:schemeClr val="accent4"/>
              </a:solidFill>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0" y="4252500"/>
            <a:ext cx="2551500" cy="89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 of Access</a:t>
            </a:r>
            <a:endParaRPr/>
          </a:p>
        </p:txBody>
      </p:sp>
      <p:sp>
        <p:nvSpPr>
          <p:cNvPr id="306" name="Google Shape;306;p44"/>
          <p:cNvSpPr/>
          <p:nvPr/>
        </p:nvSpPr>
        <p:spPr>
          <a:xfrm>
            <a:off x="7847975" y="1150950"/>
            <a:ext cx="1296000" cy="891000"/>
          </a:xfrm>
          <a:prstGeom prst="wedgeRectCallout">
            <a:avLst>
              <a:gd fmla="val -96161" name="adj1"/>
              <a:gd fmla="val 75474"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Country: South Korea</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Fastest speed </a:t>
            </a:r>
            <a:endParaRPr>
              <a:latin typeface="Lato"/>
              <a:ea typeface="Lato"/>
              <a:cs typeface="Lato"/>
              <a:sym typeface="Lato"/>
            </a:endParaRPr>
          </a:p>
        </p:txBody>
      </p:sp>
      <p:sp>
        <p:nvSpPr>
          <p:cNvPr id="307" name="Google Shape;307;p44"/>
          <p:cNvSpPr/>
          <p:nvPr/>
        </p:nvSpPr>
        <p:spPr>
          <a:xfrm>
            <a:off x="7750775" y="2126254"/>
            <a:ext cx="1066200" cy="891000"/>
          </a:xfrm>
          <a:prstGeom prst="wedgeRectCallout">
            <a:avLst>
              <a:gd fmla="val -139388" name="adj1"/>
              <a:gd fmla="val 63409"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Country: malaysia</a:t>
            </a:r>
            <a:br>
              <a:rPr lang="en">
                <a:latin typeface="Lato"/>
                <a:ea typeface="Lato"/>
                <a:cs typeface="Lato"/>
                <a:sym typeface="Lato"/>
              </a:rPr>
            </a:br>
            <a:r>
              <a:rPr lang="en">
                <a:latin typeface="Lato"/>
                <a:ea typeface="Lato"/>
                <a:cs typeface="Lato"/>
                <a:sym typeface="Lato"/>
              </a:rPr>
              <a:t>Slowest speed</a:t>
            </a:r>
            <a:endParaRPr>
              <a:latin typeface="Lato"/>
              <a:ea typeface="Lato"/>
              <a:cs typeface="Lato"/>
              <a:sym typeface="Lato"/>
            </a:endParaRPr>
          </a:p>
        </p:txBody>
      </p:sp>
      <p:sp>
        <p:nvSpPr>
          <p:cNvPr id="308" name="Google Shape;308;p44"/>
          <p:cNvSpPr/>
          <p:nvPr/>
        </p:nvSpPr>
        <p:spPr>
          <a:xfrm>
            <a:off x="2692475" y="179525"/>
            <a:ext cx="1610400" cy="891000"/>
          </a:xfrm>
          <a:prstGeom prst="wedgeRectCallout">
            <a:avLst>
              <a:gd fmla="val 39332" name="adj1"/>
              <a:gd fmla="val 96235"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Country: Iceland</a:t>
            </a:r>
            <a:br>
              <a:rPr lang="en">
                <a:latin typeface="Lato"/>
                <a:ea typeface="Lato"/>
                <a:cs typeface="Lato"/>
                <a:sym typeface="Lato"/>
              </a:rPr>
            </a:br>
            <a:r>
              <a:rPr lang="en">
                <a:latin typeface="Lato"/>
                <a:ea typeface="Lato"/>
                <a:cs typeface="Lato"/>
                <a:sym typeface="Lato"/>
              </a:rPr>
              <a:t>no censorship</a:t>
            </a:r>
            <a:endParaRPr>
              <a:latin typeface="Lato"/>
              <a:ea typeface="Lato"/>
              <a:cs typeface="Lato"/>
              <a:sym typeface="Lato"/>
            </a:endParaRPr>
          </a:p>
        </p:txBody>
      </p:sp>
      <p:sp>
        <p:nvSpPr>
          <p:cNvPr id="309" name="Google Shape;309;p44"/>
          <p:cNvSpPr/>
          <p:nvPr/>
        </p:nvSpPr>
        <p:spPr>
          <a:xfrm>
            <a:off x="5973050" y="3272200"/>
            <a:ext cx="1699500" cy="646200"/>
          </a:xfrm>
          <a:prstGeom prst="wedgeRectCallout">
            <a:avLst>
              <a:gd fmla="val -33498" name="adj1"/>
              <a:gd fmla="val -97033"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Country:Sri Lanka</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Cheapest </a:t>
            </a:r>
            <a:endParaRPr>
              <a:latin typeface="Lato"/>
              <a:ea typeface="Lato"/>
              <a:cs typeface="Lato"/>
              <a:sym typeface="Lato"/>
            </a:endParaRPr>
          </a:p>
        </p:txBody>
      </p:sp>
      <p:sp>
        <p:nvSpPr>
          <p:cNvPr id="310" name="Google Shape;310;p44"/>
          <p:cNvSpPr/>
          <p:nvPr/>
        </p:nvSpPr>
        <p:spPr>
          <a:xfrm>
            <a:off x="667475" y="722400"/>
            <a:ext cx="1610400" cy="646200"/>
          </a:xfrm>
          <a:prstGeom prst="wedgeRectCallout">
            <a:avLst>
              <a:gd fmla="val 33826" name="adj1"/>
              <a:gd fmla="val 86995"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Country: Canada</a:t>
            </a:r>
            <a:br>
              <a:rPr lang="en">
                <a:latin typeface="Lato"/>
                <a:ea typeface="Lato"/>
                <a:cs typeface="Lato"/>
                <a:sym typeface="Lato"/>
              </a:rPr>
            </a:br>
            <a:r>
              <a:rPr lang="en">
                <a:latin typeface="Lato"/>
                <a:ea typeface="Lato"/>
                <a:cs typeface="Lato"/>
                <a:sym typeface="Lato"/>
              </a:rPr>
              <a:t>Most expensive </a:t>
            </a:r>
            <a:endParaRPr>
              <a:latin typeface="Lato"/>
              <a:ea typeface="Lato"/>
              <a:cs typeface="Lato"/>
              <a:sym typeface="Lato"/>
            </a:endParaRPr>
          </a:p>
        </p:txBody>
      </p:sp>
      <p:sp>
        <p:nvSpPr>
          <p:cNvPr id="311" name="Google Shape;311;p44"/>
          <p:cNvSpPr/>
          <p:nvPr/>
        </p:nvSpPr>
        <p:spPr>
          <a:xfrm>
            <a:off x="6251450" y="1395750"/>
            <a:ext cx="1421100" cy="646200"/>
          </a:xfrm>
          <a:prstGeom prst="wedgeRectCallout">
            <a:avLst>
              <a:gd fmla="val -20458" name="adj1"/>
              <a:gd fmla="val 83562"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Country: China extreme censorship</a:t>
            </a:r>
            <a:endParaRPr>
              <a:latin typeface="Lato"/>
              <a:ea typeface="Lato"/>
              <a:cs typeface="Lato"/>
              <a:sym typeface="Lato"/>
            </a:endParaRPr>
          </a:p>
        </p:txBody>
      </p:sp>
      <p:sp>
        <p:nvSpPr>
          <p:cNvPr id="312" name="Google Shape;312;p44"/>
          <p:cNvSpPr/>
          <p:nvPr/>
        </p:nvSpPr>
        <p:spPr>
          <a:xfrm>
            <a:off x="4503475" y="291375"/>
            <a:ext cx="1610400" cy="891000"/>
          </a:xfrm>
          <a:prstGeom prst="wedgeRectCallout">
            <a:avLst>
              <a:gd fmla="val -22878" name="adj1"/>
              <a:gd fmla="val 83987"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Country: Finland Internet is a right covered by taxes</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5773050" y="0"/>
            <a:ext cx="3370800" cy="771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rgbClr val="FFFFFF"/>
                </a:solidFill>
              </a:rPr>
              <a:t>Bibliography</a:t>
            </a:r>
            <a:endParaRPr b="1" sz="3000">
              <a:solidFill>
                <a:srgbClr val="FFFFFF"/>
              </a:solidFill>
            </a:endParaRPr>
          </a:p>
        </p:txBody>
      </p:sp>
      <p:sp>
        <p:nvSpPr>
          <p:cNvPr id="318" name="Google Shape;318;p45"/>
          <p:cNvSpPr txBox="1"/>
          <p:nvPr>
            <p:ph idx="1" type="body"/>
          </p:nvPr>
        </p:nvSpPr>
        <p:spPr>
          <a:xfrm>
            <a:off x="0" y="157575"/>
            <a:ext cx="9046800" cy="49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Khokhar, Tariq. "Where Are the Cheapest and Most Expensive Countries </a:t>
            </a:r>
            <a:endParaRPr>
              <a:solidFill>
                <a:srgbClr val="000000"/>
              </a:solidFill>
            </a:endParaRPr>
          </a:p>
          <a:p>
            <a:pPr indent="0" lvl="0" marL="0" rtl="0" algn="l">
              <a:spcBef>
                <a:spcPts val="0"/>
              </a:spcBef>
              <a:spcAft>
                <a:spcPts val="0"/>
              </a:spcAft>
              <a:buNone/>
            </a:pPr>
            <a:r>
              <a:rPr lang="en">
                <a:solidFill>
                  <a:srgbClr val="000000"/>
                </a:solidFill>
              </a:rPr>
              <a:t>to Own a Mobile Phone?" The Data Blog. World Bank, 13 Jan. 2016. Web. </a:t>
            </a:r>
            <a:endParaRPr>
              <a:solidFill>
                <a:srgbClr val="000000"/>
              </a:solidFill>
            </a:endParaRPr>
          </a:p>
          <a:p>
            <a:pPr indent="0" lvl="0" marL="0" rtl="0" algn="l">
              <a:spcBef>
                <a:spcPts val="0"/>
              </a:spcBef>
              <a:spcAft>
                <a:spcPts val="0"/>
              </a:spcAft>
              <a:buNone/>
            </a:pPr>
            <a:r>
              <a:rPr lang="en">
                <a:solidFill>
                  <a:srgbClr val="000000"/>
                </a:solidFill>
              </a:rPr>
              <a:t>05 Feb. 2017.</a:t>
            </a:r>
            <a:endParaRPr>
              <a:solidFill>
                <a:srgbClr val="000000"/>
              </a:solidFill>
            </a:endParaRPr>
          </a:p>
          <a:p>
            <a:pPr indent="0" lvl="0" marL="0" rtl="0" algn="l">
              <a:spcBef>
                <a:spcPts val="0"/>
              </a:spcBef>
              <a:spcAft>
                <a:spcPts val="0"/>
              </a:spcAft>
              <a:buNone/>
            </a:pPr>
            <a:r>
              <a:rPr lang="en" u="sng">
                <a:solidFill>
                  <a:schemeClr val="hlink"/>
                </a:solidFill>
                <a:hlinkClick r:id="rId3"/>
              </a:rPr>
              <a:t>https://blogs.worldbank.org/opendata/where-are-cheapest-and-most-expensive-countries-own-mobile-phone</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Petronzio, Matt. "The Countries with the Most and Least Internet Freedom." Mashable. Mashable, 17 Dec. 2014. Web. 05 Feb. 2017.</a:t>
            </a:r>
            <a:endParaRPr>
              <a:solidFill>
                <a:srgbClr val="000000"/>
              </a:solidFill>
            </a:endParaRPr>
          </a:p>
          <a:p>
            <a:pPr indent="0" lvl="0" marL="0" rtl="0" algn="l">
              <a:spcBef>
                <a:spcPts val="0"/>
              </a:spcBef>
              <a:spcAft>
                <a:spcPts val="0"/>
              </a:spcAft>
              <a:buNone/>
            </a:pPr>
            <a:r>
              <a:rPr lang="en" u="sng">
                <a:solidFill>
                  <a:schemeClr val="hlink"/>
                </a:solidFill>
                <a:hlinkClick r:id="rId4"/>
              </a:rPr>
              <a:t>http://mashable.com/2014/12/17/internet-freedom-countries/#NvdSG07HjmqP</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Dunn, Jeff. "Here Are the Countries with the Fastest Average Internet Speeds." Business Insider. Business Insider, 20 Dec. 2016. Web. 05 Feb. 2017.</a:t>
            </a:r>
            <a:endParaRPr>
              <a:solidFill>
                <a:srgbClr val="000000"/>
              </a:solidFill>
            </a:endParaRPr>
          </a:p>
          <a:p>
            <a:pPr indent="0" lvl="0" marL="0" rtl="0" algn="l">
              <a:spcBef>
                <a:spcPts val="0"/>
              </a:spcBef>
              <a:spcAft>
                <a:spcPts val="0"/>
              </a:spcAft>
              <a:buNone/>
            </a:pPr>
            <a:r>
              <a:rPr lang="en" u="sng">
                <a:solidFill>
                  <a:schemeClr val="hlink"/>
                </a:solidFill>
                <a:hlinkClick r:id="rId5"/>
              </a:rPr>
              <a:t>http://www.businessinsider.com/fastest-internet-speeds-countries-chart-2016-12</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LADAGE, RUTU. "Top 10: Countries With Slowest Internet Speeds." Indiatimes.com. India Times, 9 Feb. 2014. Web. 05 Feb. 2017.</a:t>
            </a:r>
            <a:endParaRPr>
              <a:solidFill>
                <a:srgbClr val="000000"/>
              </a:solidFill>
            </a:endParaRPr>
          </a:p>
          <a:p>
            <a:pPr indent="0" lvl="0" marL="0" rtl="0" algn="l">
              <a:spcBef>
                <a:spcPts val="0"/>
              </a:spcBef>
              <a:spcAft>
                <a:spcPts val="0"/>
              </a:spcAft>
              <a:buNone/>
            </a:pPr>
            <a:r>
              <a:rPr lang="en" u="sng">
                <a:solidFill>
                  <a:schemeClr val="hlink"/>
                </a:solidFill>
                <a:hlinkClick r:id="rId6"/>
              </a:rPr>
              <a:t>http://www.indiatimes.com/technology/internet/top-10-countries-with-slowest-internet-speeds-126565.html</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"Coverage Locator." Coverage Locator. Verizon, n.d. Web. 05 Feb. 2017.</a:t>
            </a:r>
            <a:endParaRPr>
              <a:solidFill>
                <a:srgbClr val="000000"/>
              </a:solidFill>
            </a:endParaRPr>
          </a:p>
          <a:p>
            <a:pPr indent="0" lvl="0" marL="0" rtl="0" algn="l">
              <a:spcBef>
                <a:spcPts val="0"/>
              </a:spcBef>
              <a:spcAft>
                <a:spcPts val="0"/>
              </a:spcAft>
              <a:buNone/>
            </a:pPr>
            <a:r>
              <a:rPr lang="en" u="sng">
                <a:solidFill>
                  <a:schemeClr val="hlink"/>
                </a:solidFill>
                <a:hlinkClick r:id="rId7"/>
              </a:rPr>
              <a:t>https://vzwmap.verizonwireless.com/dotcom/coveragelocator/</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T-Mobile, U.S.A. "4G LTE Coverage Map | Check Your 4G LTE Cell Phone Coverage | T-Mobile." 4G LTE Coverage Map | Check Your 4G LTE Cell Phone Coverage | T-Mobile. T-Mobile, n.d. Web. 05 Feb. 2017.</a:t>
            </a:r>
            <a:endParaRPr>
              <a:solidFill>
                <a:srgbClr val="000000"/>
              </a:solidFill>
            </a:endParaRPr>
          </a:p>
          <a:p>
            <a:pPr indent="0" lvl="0" marL="0" rtl="0" algn="l">
              <a:spcBef>
                <a:spcPts val="0"/>
              </a:spcBef>
              <a:spcAft>
                <a:spcPts val="0"/>
              </a:spcAft>
              <a:buNone/>
            </a:pPr>
            <a:r>
              <a:rPr lang="en" u="sng">
                <a:solidFill>
                  <a:schemeClr val="hlink"/>
                </a:solidFill>
                <a:hlinkClick r:id="rId8"/>
              </a:rPr>
              <a:t>https://www.t-mobile.com/coverage-map.html</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5773050" y="0"/>
            <a:ext cx="3370800" cy="771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rgbClr val="FFFFFF"/>
                </a:solidFill>
              </a:rPr>
              <a:t>Bibliography 2</a:t>
            </a:r>
            <a:endParaRPr b="1" sz="3000">
              <a:solidFill>
                <a:srgbClr val="FFFFFF"/>
              </a:solidFill>
            </a:endParaRPr>
          </a:p>
        </p:txBody>
      </p:sp>
      <p:sp>
        <p:nvSpPr>
          <p:cNvPr id="324" name="Google Shape;324;p46"/>
          <p:cNvSpPr txBox="1"/>
          <p:nvPr>
            <p:ph idx="1" type="body"/>
          </p:nvPr>
        </p:nvSpPr>
        <p:spPr>
          <a:xfrm>
            <a:off x="0" y="157575"/>
            <a:ext cx="9046800" cy="49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Rouse, Margaret. "What Is Disruptive Technology? - Definition from </a:t>
            </a:r>
            <a:endParaRPr>
              <a:solidFill>
                <a:srgbClr val="000000"/>
              </a:solidFill>
            </a:endParaRPr>
          </a:p>
          <a:p>
            <a:pPr indent="0" lvl="0" marL="0" rtl="0" algn="l">
              <a:spcBef>
                <a:spcPts val="0"/>
              </a:spcBef>
              <a:spcAft>
                <a:spcPts val="0"/>
              </a:spcAft>
              <a:buNone/>
            </a:pPr>
            <a:r>
              <a:rPr lang="en">
                <a:solidFill>
                  <a:srgbClr val="000000"/>
                </a:solidFill>
              </a:rPr>
              <a:t>WhatIs.com." WhatIs.com. Tech Target, n.d. Web. 05 Feb. 2017.</a:t>
            </a:r>
            <a:endParaRPr>
              <a:solidFill>
                <a:srgbClr val="000000"/>
              </a:solidFill>
            </a:endParaRPr>
          </a:p>
          <a:p>
            <a:pPr indent="0" lvl="0" marL="0" rtl="0" algn="l">
              <a:spcBef>
                <a:spcPts val="0"/>
              </a:spcBef>
              <a:spcAft>
                <a:spcPts val="0"/>
              </a:spcAft>
              <a:buNone/>
            </a:pPr>
            <a:r>
              <a:rPr lang="en" u="sng">
                <a:solidFill>
                  <a:schemeClr val="hlink"/>
                </a:solidFill>
                <a:hlinkClick r:id="rId3"/>
              </a:rPr>
              <a:t>http://whatis.techtarget.com/definition/disruptive-technology</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Bylin, Kyle. "Microsoft Zune Discontinued Amidst Falling Demand." Hypebot. Hypebot, 15 Mar. 2011. Web. 05 Feb. 2017.</a:t>
            </a:r>
            <a:endParaRPr>
              <a:solidFill>
                <a:srgbClr val="000000"/>
              </a:solidFill>
            </a:endParaRPr>
          </a:p>
          <a:p>
            <a:pPr indent="0" lvl="0" marL="0" rtl="0" algn="l">
              <a:spcBef>
                <a:spcPts val="0"/>
              </a:spcBef>
              <a:spcAft>
                <a:spcPts val="0"/>
              </a:spcAft>
              <a:buNone/>
            </a:pPr>
            <a:r>
              <a:rPr lang="en" u="sng">
                <a:solidFill>
                  <a:schemeClr val="hlink"/>
                </a:solidFill>
                <a:hlinkClick r:id="rId4"/>
              </a:rPr>
              <a:t>http://www.hypebot.com/hypebot/2011/03/microsoft-zune-discontinued-amidst-falling-demand.html</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Selyukh, Alina. "U.S. Appeals Court Upholds Net Neutrality Rules In Full." Hawaii Public Radio-HPR2. N.p., 14 June 2016. Web. 05 Feb. 2017.</a:t>
            </a:r>
            <a:endParaRPr>
              <a:solidFill>
                <a:srgbClr val="000000"/>
              </a:solidFill>
            </a:endParaRPr>
          </a:p>
          <a:p>
            <a:pPr indent="0" lvl="0" marL="0" rtl="0" algn="l">
              <a:spcBef>
                <a:spcPts val="0"/>
              </a:spcBef>
              <a:spcAft>
                <a:spcPts val="0"/>
              </a:spcAft>
              <a:buNone/>
            </a:pPr>
            <a:r>
              <a:rPr lang="en" u="sng">
                <a:solidFill>
                  <a:schemeClr val="hlink"/>
                </a:solidFill>
                <a:hlinkClick r:id="rId5"/>
              </a:rPr>
              <a:t>http://hawaiipublicradio.org/post/us-appeals-court-holds-net-neutrality-rules-full</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Maske, Mark. "Netflix: We’ll Pay Comcast’s Ransom, but We Shouldn’t Have to." The Washington Post. WP Company, 20 Mar. 2014. Web. 05 Feb. 2017.</a:t>
            </a:r>
            <a:endParaRPr>
              <a:solidFill>
                <a:srgbClr val="000000"/>
              </a:solidFill>
            </a:endParaRPr>
          </a:p>
          <a:p>
            <a:pPr indent="0" lvl="0" marL="0" rtl="0" algn="l">
              <a:spcBef>
                <a:spcPts val="0"/>
              </a:spcBef>
              <a:spcAft>
                <a:spcPts val="0"/>
              </a:spcAft>
              <a:buNone/>
            </a:pPr>
            <a:r>
              <a:rPr lang="en" u="sng">
                <a:solidFill>
                  <a:schemeClr val="hlink"/>
                </a:solidFill>
                <a:hlinkClick r:id="rId6"/>
              </a:rPr>
              <a:t>https://www.washingtonpost.com/news/the-switch/wp/2014/03/20/netflix-well-pay-comcasts-ransom-but-we-shouldnt-have-to/?utm_term=.5d4c44f026c1</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"US Wireless/cellular Subscribers by Carrier 2013-2016 | Statistic." Statista. N.p., n.d. Web. 05 Feb. 2017.</a:t>
            </a:r>
            <a:endParaRPr>
              <a:solidFill>
                <a:srgbClr val="000000"/>
              </a:solidFill>
            </a:endParaRPr>
          </a:p>
          <a:p>
            <a:pPr indent="0" lvl="0" marL="0" rtl="0" algn="l">
              <a:spcBef>
                <a:spcPts val="0"/>
              </a:spcBef>
              <a:spcAft>
                <a:spcPts val="0"/>
              </a:spcAft>
              <a:buNone/>
            </a:pPr>
            <a:r>
              <a:rPr lang="en" u="sng">
                <a:solidFill>
                  <a:schemeClr val="hlink"/>
                </a:solidFill>
                <a:hlinkClick r:id="rId7"/>
              </a:rPr>
              <a:t>https://www.statista.com/statistics/283507/subscribers-to-top-wireless-carriers-in-the-us/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Gensler, Lauren. "Verizon Profit Tops Estimates As It Adds More Subscribers." Forbes. Forbes Magazine, 22 Apr. 2015. Web. 05 Feb. 2017.</a:t>
            </a:r>
            <a:endParaRPr>
              <a:solidFill>
                <a:srgbClr val="000000"/>
              </a:solidFill>
            </a:endParaRPr>
          </a:p>
          <a:p>
            <a:pPr indent="0" lvl="0" marL="0" rtl="0" algn="l">
              <a:spcBef>
                <a:spcPts val="0"/>
              </a:spcBef>
              <a:spcAft>
                <a:spcPts val="0"/>
              </a:spcAft>
              <a:buNone/>
            </a:pPr>
            <a:r>
              <a:rPr lang="en" u="sng">
                <a:solidFill>
                  <a:schemeClr val="hlink"/>
                </a:solidFill>
                <a:hlinkClick r:id="rId8"/>
              </a:rPr>
              <a:t>http://www.forbes.com/sites/laurengensler/2015/04/21/verizon-first-quarter-earnings/#514697bc2ea5</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5773050" y="0"/>
            <a:ext cx="3370800" cy="771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rgbClr val="FFFFFF"/>
                </a:solidFill>
              </a:rPr>
              <a:t>Bibliography </a:t>
            </a:r>
            <a:r>
              <a:rPr b="1" lang="en" sz="3000"/>
              <a:t>3</a:t>
            </a:r>
            <a:endParaRPr b="1" sz="3000"/>
          </a:p>
          <a:p>
            <a:pPr indent="0" lvl="0" marL="0" rtl="0" algn="l">
              <a:spcBef>
                <a:spcPts val="0"/>
              </a:spcBef>
              <a:spcAft>
                <a:spcPts val="0"/>
              </a:spcAft>
              <a:buClr>
                <a:schemeClr val="dk2"/>
              </a:buClr>
              <a:buSzPts val="1100"/>
              <a:buFont typeface="Arial"/>
              <a:buNone/>
            </a:pPr>
            <a:r>
              <a:t/>
            </a:r>
            <a:endParaRPr b="1" sz="3000"/>
          </a:p>
        </p:txBody>
      </p:sp>
      <p:sp>
        <p:nvSpPr>
          <p:cNvPr id="330" name="Google Shape;330;p47"/>
          <p:cNvSpPr txBox="1"/>
          <p:nvPr>
            <p:ph idx="1" type="body"/>
          </p:nvPr>
        </p:nvSpPr>
        <p:spPr>
          <a:xfrm>
            <a:off x="0" y="157575"/>
            <a:ext cx="9046800" cy="49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Verizon Cell Phone Plans | Verizon Wireless. N.p., n.d. Web. 05 Feb. 2017.</a:t>
            </a:r>
            <a:endParaRPr>
              <a:solidFill>
                <a:srgbClr val="000000"/>
              </a:solidFill>
            </a:endParaRPr>
          </a:p>
          <a:p>
            <a:pPr indent="0" lvl="0" marL="0" rtl="0" algn="l">
              <a:spcBef>
                <a:spcPts val="0"/>
              </a:spcBef>
              <a:spcAft>
                <a:spcPts val="0"/>
              </a:spcAft>
              <a:buNone/>
            </a:pPr>
            <a:r>
              <a:rPr lang="en" u="sng">
                <a:solidFill>
                  <a:schemeClr val="hlink"/>
                </a:solidFill>
                <a:hlinkClick r:id="rId3"/>
              </a:rPr>
              <a:t>https://www.verizonwireless.com/plans/verizon-plan/</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"Submarine Cable Map." TeleGeography. N.p., n.d. Web. 05 Feb. 2017.</a:t>
            </a:r>
            <a:endParaRPr>
              <a:solidFill>
                <a:srgbClr val="000000"/>
              </a:solidFill>
            </a:endParaRPr>
          </a:p>
          <a:p>
            <a:pPr indent="0" lvl="0" marL="0" rtl="0" algn="l">
              <a:spcBef>
                <a:spcPts val="0"/>
              </a:spcBef>
              <a:spcAft>
                <a:spcPts val="0"/>
              </a:spcAft>
              <a:buNone/>
            </a:pPr>
            <a:r>
              <a:rPr lang="en" u="sng">
                <a:solidFill>
                  <a:schemeClr val="hlink"/>
                </a:solidFill>
                <a:hlinkClick r:id="rId4"/>
              </a:rPr>
              <a:t>http://www.submarinecablemap.com/</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Rothman, Wilson. "Giz Explains: How Cell Towers Work." Gizmodo. Gizmodo.com, 20 Mar. 2009. Web. 05 Feb. 2017.</a:t>
            </a:r>
            <a:endParaRPr>
              <a:solidFill>
                <a:srgbClr val="000000"/>
              </a:solidFill>
            </a:endParaRPr>
          </a:p>
          <a:p>
            <a:pPr indent="0" lvl="0" marL="0" rtl="0" algn="l">
              <a:spcBef>
                <a:spcPts val="0"/>
              </a:spcBef>
              <a:spcAft>
                <a:spcPts val="0"/>
              </a:spcAft>
              <a:buNone/>
            </a:pPr>
            <a:r>
              <a:rPr lang="en" u="sng">
                <a:solidFill>
                  <a:schemeClr val="hlink"/>
                </a:solidFill>
                <a:hlinkClick r:id="rId5"/>
              </a:rPr>
              <a:t>http://gizmodo.com/5177322/giz-explains-how-cell-towers-work</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Vega, Robert. "Do Cell Phones Work in Power Outages?" Techwalla. N.p., 31 Mar. 2015. Web. 05 Feb. 2017.</a:t>
            </a:r>
            <a:endParaRPr>
              <a:solidFill>
                <a:srgbClr val="000000"/>
              </a:solidFill>
            </a:endParaRPr>
          </a:p>
          <a:p>
            <a:pPr indent="0" lvl="0" marL="0" rtl="0" algn="l">
              <a:spcBef>
                <a:spcPts val="0"/>
              </a:spcBef>
              <a:spcAft>
                <a:spcPts val="0"/>
              </a:spcAft>
              <a:buNone/>
            </a:pPr>
            <a:r>
              <a:rPr lang="en" u="sng">
                <a:solidFill>
                  <a:schemeClr val="hlink"/>
                </a:solidFill>
                <a:hlinkClick r:id="rId6"/>
              </a:rPr>
              <a:t>https://www.techwalla.com/articles/do-cell-phones-work-in-power-outages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"Jammer Enforcement." Federal Communications Commission. N.p., 26 May 2016. Web. 05 Feb. 2017.</a:t>
            </a:r>
            <a:endParaRPr>
              <a:solidFill>
                <a:srgbClr val="000000"/>
              </a:solidFill>
            </a:endParaRPr>
          </a:p>
          <a:p>
            <a:pPr indent="0" lvl="0" marL="0" rtl="0" algn="l">
              <a:spcBef>
                <a:spcPts val="0"/>
              </a:spcBef>
              <a:spcAft>
                <a:spcPts val="0"/>
              </a:spcAft>
              <a:buNone/>
            </a:pPr>
            <a:r>
              <a:rPr lang="en" u="sng">
                <a:solidFill>
                  <a:schemeClr val="hlink"/>
                </a:solidFill>
                <a:hlinkClick r:id="rId7"/>
              </a:rPr>
              <a:t>https://www.fcc.gov/general/jammer-enforcement</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"Human Exposure to Radio Frequency Fields: Guidelines For Cellular and PCS Sites." Federal Communications Commission. N.p., 25 Oct. 2016. Web. 05 Feb. 2017.</a:t>
            </a:r>
            <a:endParaRPr>
              <a:solidFill>
                <a:srgbClr val="000000"/>
              </a:solidFill>
            </a:endParaRPr>
          </a:p>
          <a:p>
            <a:pPr indent="0" lvl="0" marL="0" rtl="0" algn="l">
              <a:spcBef>
                <a:spcPts val="0"/>
              </a:spcBef>
              <a:spcAft>
                <a:spcPts val="0"/>
              </a:spcAft>
              <a:buNone/>
            </a:pPr>
            <a:r>
              <a:rPr lang="en" u="sng">
                <a:solidFill>
                  <a:schemeClr val="hlink"/>
                </a:solidFill>
                <a:hlinkClick r:id="rId8"/>
              </a:rPr>
              <a:t>https://www.fcc.gov/consumers/guides/human-exposure-radio-frequency-fields-guidelines-cellular-and-pcs-sites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"Apple IPod Sales 2006-2014 | Statistic." Statista. N.p., n.d. Web. 06 Feb. 2017.</a:t>
            </a:r>
            <a:endParaRPr>
              <a:solidFill>
                <a:srgbClr val="000000"/>
              </a:solidFill>
            </a:endParaRPr>
          </a:p>
          <a:p>
            <a:pPr indent="0" lvl="0" marL="0" rtl="0" algn="l">
              <a:spcBef>
                <a:spcPts val="0"/>
              </a:spcBef>
              <a:spcAft>
                <a:spcPts val="0"/>
              </a:spcAft>
              <a:buNone/>
            </a:pPr>
            <a:r>
              <a:rPr lang="en" u="sng">
                <a:solidFill>
                  <a:schemeClr val="hlink"/>
                </a:solidFill>
                <a:hlinkClick r:id="rId9"/>
              </a:rPr>
              <a:t>https://www.statista.com/statistics/276307/global-apple-ipod-sales-since-fiscal-year-2006/</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nvSpPr>
        <p:spPr>
          <a:xfrm>
            <a:off x="340923" y="25651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Lato"/>
                <a:ea typeface="Lato"/>
                <a:cs typeface="Lato"/>
                <a:sym typeface="Lato"/>
              </a:rPr>
              <a:t>1973</a:t>
            </a:r>
            <a:endParaRPr>
              <a:solidFill>
                <a:schemeClr val="lt1"/>
              </a:solidFill>
              <a:latin typeface="Lato"/>
              <a:ea typeface="Lato"/>
              <a:cs typeface="Lato"/>
              <a:sym typeface="Lato"/>
            </a:endParaRPr>
          </a:p>
        </p:txBody>
      </p:sp>
      <p:sp>
        <p:nvSpPr>
          <p:cNvPr id="183" name="Google Shape;183;p27">
            <a:hlinkClick action="ppaction://hlinksldjump" r:id="rId3"/>
          </p:cNvPr>
          <p:cNvSpPr txBox="1"/>
          <p:nvPr/>
        </p:nvSpPr>
        <p:spPr>
          <a:xfrm>
            <a:off x="340925" y="0"/>
            <a:ext cx="2595300" cy="17871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Development of the first cellular phone has resulted in a working Prototype, the Motorola DynaTAC, in Motorola’s ‘</a:t>
            </a:r>
            <a:r>
              <a:rPr lang="en" u="sng">
                <a:solidFill>
                  <a:schemeClr val="hlink"/>
                </a:solidFill>
                <a:latin typeface="Lato"/>
                <a:ea typeface="Lato"/>
                <a:cs typeface="Lato"/>
                <a:sym typeface="Lato"/>
                <a:hlinkClick r:id="rId4"/>
              </a:rPr>
              <a:t>Making History: Developing the Portable Cellular System’</a:t>
            </a:r>
            <a:endParaRPr>
              <a:latin typeface="Lato"/>
              <a:ea typeface="Lato"/>
              <a:cs typeface="Lato"/>
              <a:sym typeface="Lato"/>
            </a:endParaRPr>
          </a:p>
        </p:txBody>
      </p:sp>
      <p:sp>
        <p:nvSpPr>
          <p:cNvPr id="184" name="Google Shape;184;p27"/>
          <p:cNvSpPr txBox="1"/>
          <p:nvPr/>
        </p:nvSpPr>
        <p:spPr>
          <a:xfrm>
            <a:off x="2126317" y="2565150"/>
            <a:ext cx="13155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1"/>
                </a:solidFill>
                <a:latin typeface="Lato"/>
                <a:ea typeface="Lato"/>
                <a:cs typeface="Lato"/>
                <a:sym typeface="Lato"/>
              </a:rPr>
              <a:t>1984</a:t>
            </a:r>
            <a:endParaRPr>
              <a:solidFill>
                <a:schemeClr val="lt1"/>
              </a:solidFill>
              <a:latin typeface="Lato"/>
              <a:ea typeface="Lato"/>
              <a:cs typeface="Lato"/>
              <a:sym typeface="Lato"/>
            </a:endParaRPr>
          </a:p>
        </p:txBody>
      </p:sp>
      <p:sp>
        <p:nvSpPr>
          <p:cNvPr id="185" name="Google Shape;185;p27"/>
          <p:cNvSpPr txBox="1"/>
          <p:nvPr/>
        </p:nvSpPr>
        <p:spPr>
          <a:xfrm>
            <a:off x="3767755" y="2565150"/>
            <a:ext cx="13155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1"/>
                </a:solidFill>
                <a:latin typeface="Lato"/>
                <a:ea typeface="Lato"/>
                <a:cs typeface="Lato"/>
                <a:sym typeface="Lato"/>
              </a:rPr>
              <a:t>1989</a:t>
            </a:r>
            <a:endParaRPr>
              <a:solidFill>
                <a:schemeClr val="lt1"/>
              </a:solidFill>
              <a:latin typeface="Lato"/>
              <a:ea typeface="Lato"/>
              <a:cs typeface="Lato"/>
              <a:sym typeface="Lato"/>
            </a:endParaRPr>
          </a:p>
        </p:txBody>
      </p:sp>
      <p:sp>
        <p:nvSpPr>
          <p:cNvPr id="186" name="Google Shape;186;p27"/>
          <p:cNvSpPr txBox="1"/>
          <p:nvPr/>
        </p:nvSpPr>
        <p:spPr>
          <a:xfrm>
            <a:off x="5416699" y="2565150"/>
            <a:ext cx="13155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1"/>
                </a:solidFill>
                <a:latin typeface="Lato"/>
                <a:ea typeface="Lato"/>
                <a:cs typeface="Lato"/>
                <a:sym typeface="Lato"/>
              </a:rPr>
              <a:t>2005</a:t>
            </a:r>
            <a:endParaRPr>
              <a:solidFill>
                <a:schemeClr val="lt1"/>
              </a:solidFill>
              <a:latin typeface="Lato"/>
              <a:ea typeface="Lato"/>
              <a:cs typeface="Lato"/>
              <a:sym typeface="Lato"/>
            </a:endParaRPr>
          </a:p>
        </p:txBody>
      </p:sp>
      <p:sp>
        <p:nvSpPr>
          <p:cNvPr id="187" name="Google Shape;187;p27"/>
          <p:cNvSpPr txBox="1"/>
          <p:nvPr/>
        </p:nvSpPr>
        <p:spPr>
          <a:xfrm>
            <a:off x="7111512" y="2565150"/>
            <a:ext cx="13155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solidFill>
                  <a:schemeClr val="lt1"/>
                </a:solidFill>
                <a:latin typeface="Lato"/>
                <a:ea typeface="Lato"/>
                <a:cs typeface="Lato"/>
                <a:sym typeface="Lato"/>
              </a:rPr>
              <a:t>2007</a:t>
            </a:r>
            <a:endParaRPr>
              <a:solidFill>
                <a:schemeClr val="lt1"/>
              </a:solidFill>
              <a:latin typeface="Lato"/>
              <a:ea typeface="Lato"/>
              <a:cs typeface="Lato"/>
              <a:sym typeface="Lato"/>
            </a:endParaRPr>
          </a:p>
        </p:txBody>
      </p:sp>
      <p:sp>
        <p:nvSpPr>
          <p:cNvPr id="188" name="Google Shape;188;p27"/>
          <p:cNvSpPr txBox="1"/>
          <p:nvPr/>
        </p:nvSpPr>
        <p:spPr>
          <a:xfrm>
            <a:off x="3014600" y="635400"/>
            <a:ext cx="2913900" cy="1329300"/>
          </a:xfrm>
          <a:prstGeom prst="rect">
            <a:avLst/>
          </a:prstGeom>
          <a:noFill/>
          <a:ln cap="flat" cmpd="sng" w="9525">
            <a:solidFill>
              <a:srgbClr val="D9D9D9"/>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Flip phones were released, new developments made this design more popularized, and set the stage for further design choices in phones. In SoftSchool’s ‘</a:t>
            </a:r>
            <a:r>
              <a:rPr lang="en" u="sng">
                <a:solidFill>
                  <a:schemeClr val="hlink"/>
                </a:solidFill>
                <a:latin typeface="Lato"/>
                <a:ea typeface="Lato"/>
                <a:cs typeface="Lato"/>
                <a:sym typeface="Lato"/>
                <a:hlinkClick r:id="rId5"/>
              </a:rPr>
              <a:t>Cell Phone Timeline</a:t>
            </a:r>
            <a:r>
              <a:rPr lang="en">
                <a:latin typeface="Lato"/>
                <a:ea typeface="Lato"/>
                <a:cs typeface="Lato"/>
                <a:sym typeface="Lato"/>
              </a:rPr>
              <a:t>’.</a:t>
            </a:r>
            <a:endParaRPr>
              <a:latin typeface="Lato"/>
              <a:ea typeface="Lato"/>
              <a:cs typeface="Lato"/>
              <a:sym typeface="Lato"/>
            </a:endParaRPr>
          </a:p>
        </p:txBody>
      </p:sp>
      <p:sp>
        <p:nvSpPr>
          <p:cNvPr id="189" name="Google Shape;189;p27"/>
          <p:cNvSpPr txBox="1"/>
          <p:nvPr/>
        </p:nvSpPr>
        <p:spPr>
          <a:xfrm>
            <a:off x="405175" y="3824325"/>
            <a:ext cx="3755400" cy="12507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After over 10 years in development, and 100 million dollars invested, the DynaTAC 8000x is cleared by the FCC, and becomes the first commercially available Cellular device, claims Motorola’s article.</a:t>
            </a:r>
            <a:endParaRPr>
              <a:latin typeface="Lato"/>
              <a:ea typeface="Lato"/>
              <a:cs typeface="Lato"/>
              <a:sym typeface="Lato"/>
            </a:endParaRPr>
          </a:p>
        </p:txBody>
      </p:sp>
      <p:sp>
        <p:nvSpPr>
          <p:cNvPr id="190" name="Google Shape;190;p27"/>
          <p:cNvSpPr txBox="1"/>
          <p:nvPr/>
        </p:nvSpPr>
        <p:spPr>
          <a:xfrm>
            <a:off x="4407200" y="3824275"/>
            <a:ext cx="4564800" cy="12507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Cell Phone Recycle Act is passed in California, due to the toxic materials contained in the phones, and how they should be handled as hazardous waste, according to SoftSchool’s article.</a:t>
            </a:r>
            <a:endParaRPr>
              <a:latin typeface="Lato"/>
              <a:ea typeface="Lato"/>
              <a:cs typeface="Lato"/>
              <a:sym typeface="Lato"/>
            </a:endParaRPr>
          </a:p>
        </p:txBody>
      </p:sp>
      <p:sp>
        <p:nvSpPr>
          <p:cNvPr id="191" name="Google Shape;191;p27"/>
          <p:cNvSpPr txBox="1"/>
          <p:nvPr/>
        </p:nvSpPr>
        <p:spPr>
          <a:xfrm>
            <a:off x="6006875" y="635400"/>
            <a:ext cx="2965200" cy="1193400"/>
          </a:xfrm>
          <a:prstGeom prst="rect">
            <a:avLst/>
          </a:prstGeom>
          <a:noFill/>
          <a:ln cap="flat" cmpd="sng" w="9525">
            <a:solidFill>
              <a:srgbClr val="D9D9D9"/>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apple iPhone is released, popularizing the smartphone design, and making smartphones the must-have thing, from SoftSchool’s article.</a:t>
            </a:r>
            <a:endParaRPr>
              <a:latin typeface="Lato"/>
              <a:ea typeface="Lato"/>
              <a:cs typeface="Lato"/>
              <a:sym typeface="Lato"/>
            </a:endParaRPr>
          </a:p>
        </p:txBody>
      </p:sp>
      <p:sp>
        <p:nvSpPr>
          <p:cNvPr id="192" name="Google Shape;192;p27"/>
          <p:cNvSpPr txBox="1"/>
          <p:nvPr>
            <p:ph type="title"/>
          </p:nvPr>
        </p:nvSpPr>
        <p:spPr>
          <a:xfrm>
            <a:off x="4160525" y="0"/>
            <a:ext cx="4983600" cy="593700"/>
          </a:xfrm>
          <a:prstGeom prst="rect">
            <a:avLst/>
          </a:prstGeom>
          <a:solidFill>
            <a:srgbClr val="F46524"/>
          </a:solidFill>
        </p:spPr>
        <p:txBody>
          <a:bodyPr anchorCtr="0" anchor="ctr" bIns="91425" lIns="91425" spcFirstLastPara="1" rIns="91425" wrap="square" tIns="91425">
            <a:noAutofit/>
          </a:bodyPr>
          <a:lstStyle/>
          <a:p>
            <a:pPr indent="0" lvl="0" marL="0" rtl="0" algn="l">
              <a:spcBef>
                <a:spcPts val="0"/>
              </a:spcBef>
              <a:spcAft>
                <a:spcPts val="0"/>
              </a:spcAft>
              <a:buNone/>
            </a:pPr>
            <a:r>
              <a:rPr b="0" lang="en"/>
              <a:t>Historical Timeline</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nvSpPr>
        <p:spPr>
          <a:xfrm>
            <a:off x="1013750" y="4791350"/>
            <a:ext cx="3468300" cy="2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p:txBody>
      </p:sp>
      <p:sp>
        <p:nvSpPr>
          <p:cNvPr id="198" name="Google Shape;198;p28"/>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199" name="Google Shape;199;p28"/>
          <p:cNvSpPr txBox="1"/>
          <p:nvPr>
            <p:ph idx="1" type="body"/>
          </p:nvPr>
        </p:nvSpPr>
        <p:spPr>
          <a:xfrm>
            <a:off x="0" y="0"/>
            <a:ext cx="9048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initial development of the handheld Cellular </a:t>
            </a:r>
            <a:endParaRPr>
              <a:solidFill>
                <a:srgbClr val="000000"/>
              </a:solidFill>
            </a:endParaRPr>
          </a:p>
          <a:p>
            <a:pPr indent="0" lvl="0" marL="0" rtl="0" algn="l">
              <a:spcBef>
                <a:spcPts val="0"/>
              </a:spcBef>
              <a:spcAft>
                <a:spcPts val="0"/>
              </a:spcAft>
              <a:buNone/>
            </a:pPr>
            <a:r>
              <a:rPr lang="en">
                <a:solidFill>
                  <a:srgbClr val="000000"/>
                </a:solidFill>
              </a:rPr>
              <a:t>device was chased after by a few companies, but the </a:t>
            </a:r>
            <a:endParaRPr>
              <a:solidFill>
                <a:srgbClr val="000000"/>
              </a:solidFill>
            </a:endParaRPr>
          </a:p>
          <a:p>
            <a:pPr indent="0" lvl="0" marL="0" rtl="0" algn="l">
              <a:spcBef>
                <a:spcPts val="0"/>
              </a:spcBef>
              <a:spcAft>
                <a:spcPts val="0"/>
              </a:spcAft>
              <a:buNone/>
            </a:pPr>
            <a:r>
              <a:rPr lang="en">
                <a:solidFill>
                  <a:srgbClr val="000000"/>
                </a:solidFill>
              </a:rPr>
              <a:t>most notable two were Motorola, and Bell Labs, as </a:t>
            </a:r>
            <a:endParaRPr>
              <a:solidFill>
                <a:srgbClr val="000000"/>
              </a:solidFill>
            </a:endParaRPr>
          </a:p>
          <a:p>
            <a:pPr indent="0" lvl="0" marL="0" rtl="0" algn="l">
              <a:spcBef>
                <a:spcPts val="0"/>
              </a:spcBef>
              <a:spcAft>
                <a:spcPts val="0"/>
              </a:spcAft>
              <a:buNone/>
            </a:pPr>
            <a:r>
              <a:rPr lang="en">
                <a:solidFill>
                  <a:srgbClr val="000000"/>
                </a:solidFill>
              </a:rPr>
              <a:t>said by Martin Cooper, the designer of the first </a:t>
            </a:r>
            <a:endParaRPr>
              <a:solidFill>
                <a:srgbClr val="000000"/>
              </a:solidFill>
            </a:endParaRPr>
          </a:p>
          <a:p>
            <a:pPr indent="0" lvl="0" marL="0" rtl="0" algn="l">
              <a:spcBef>
                <a:spcPts val="0"/>
              </a:spcBef>
              <a:spcAft>
                <a:spcPts val="0"/>
              </a:spcAft>
              <a:buNone/>
            </a:pPr>
            <a:r>
              <a:rPr lang="en">
                <a:solidFill>
                  <a:srgbClr val="000000"/>
                </a:solidFill>
              </a:rPr>
              <a:t>handheld cellular device in his interview with the BBC titled ‘</a:t>
            </a:r>
            <a:r>
              <a:rPr lang="en" u="sng">
                <a:solidFill>
                  <a:schemeClr val="hlink"/>
                </a:solidFill>
                <a:hlinkClick r:id="rId3"/>
              </a:rPr>
              <a:t>A chat with the man behind mobiles</a:t>
            </a:r>
            <a:r>
              <a:rPr lang="en">
                <a:solidFill>
                  <a:srgbClr val="000000"/>
                </a:solidFill>
              </a:rPr>
              <a:t>’ While the cellular network had existed for quite some time before it to service cellular devices placed into cars. Cooper, in his interview, said the the inspiration came from the idea that ‘We believed people didn't want to talk to cars and that people wanted to talk to other people’ because before the device, you would have to either use a landline phone, or call using a phone embedded in a car.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As time had gone on, the handheld cellular device started to take a more compact approach to its design, as evidenced by the popular phones that were selling tens, if not hundreds of millions, examples include the Motorola StarTAC which sold 60 million units around 1996, the Nokia 3210 which sold 150 Million units around 1999, the Nokia 1110 which sold 250 Million units around 2003, up till the smartphones we now know and use frequently today all these statistics are courtesy of Harrish Kumar article  ‘</a:t>
            </a:r>
            <a:r>
              <a:rPr lang="en" u="sng">
                <a:solidFill>
                  <a:schemeClr val="hlink"/>
                </a:solidFill>
                <a:hlinkClick r:id="rId4"/>
              </a:rPr>
              <a:t>Top 100 Best selling Mobile phones in last 20 Years</a:t>
            </a:r>
            <a:r>
              <a:rPr lang="en">
                <a:solidFill>
                  <a:srgbClr val="000000"/>
                </a:solidFill>
              </a:rPr>
              <a:t>‘.</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As Smartphones have grown more prevalent,  many developers have started to create onboard Artificial intelligence, Siri was one of these, and she was designed as an assistant for the user. She was able to schedule appointments, search the web, and get directions. All these things helped increase the usability of this new direction of technology toward a larger audience, as said in Bianca Bosker’s article ‘</a:t>
            </a:r>
            <a:r>
              <a:rPr lang="en" u="sng">
                <a:solidFill>
                  <a:schemeClr val="hlink"/>
                </a:solidFill>
                <a:hlinkClick r:id="rId5"/>
              </a:rPr>
              <a:t>SIRI RISING: The Inside Story Of Siri’s Origins — And Why She Could Overshadow The iPhone</a:t>
            </a:r>
            <a:r>
              <a:rPr lang="en">
                <a:solidFill>
                  <a:srgbClr val="000000"/>
                </a:solidFill>
              </a:rPr>
              <a: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idx="1" type="body"/>
          </p:nvPr>
        </p:nvSpPr>
        <p:spPr>
          <a:xfrm>
            <a:off x="100" y="0"/>
            <a:ext cx="9144000" cy="50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As the Cell Phone industry is continuing to prosper into smartphones, there is a continuing battle over creating new patents, trademarks, and copyrights. The more recent version of these conflicts have been dubbed the ‘Smartphone patent wars’ involving the big contenders </a:t>
            </a:r>
            <a:r>
              <a:rPr lang="en">
                <a:solidFill>
                  <a:schemeClr val="dk2"/>
                </a:solidFill>
              </a:rPr>
              <a:t>Apple Inc., Google, HTC, Huawei, LG, Microsoft, Motorola, Nokia, </a:t>
            </a:r>
            <a:r>
              <a:rPr lang="en">
                <a:solidFill>
                  <a:srgbClr val="000000"/>
                </a:solidFill>
              </a:rPr>
              <a:t>Samsung, </a:t>
            </a:r>
            <a:r>
              <a:rPr lang="en">
                <a:solidFill>
                  <a:schemeClr val="dk2"/>
                </a:solidFill>
              </a:rPr>
              <a:t>Sony, </a:t>
            </a:r>
            <a:r>
              <a:rPr lang="en">
                <a:solidFill>
                  <a:srgbClr val="000000"/>
                </a:solidFill>
              </a:rPr>
              <a:t>and many more in frequent lawsuits against each other for infringing on other’s patents.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Mostly these patent wars seem to revolve around Apple Inc., and Samsung. Where both sides had been taken to court around many patents Apple posses of features such as ‘tap to zoom’, ‘bounce back effect’, ‘Home Button’, an ‘on-screen icons’ according to Justia’s Dockets at ‘</a:t>
            </a:r>
            <a:r>
              <a:rPr lang="en" u="sng">
                <a:solidFill>
                  <a:schemeClr val="hlink"/>
                </a:solidFill>
                <a:hlinkClick r:id="rId3"/>
              </a:rPr>
              <a:t>Apple Inc. v. Samsung Electronics Co. Ltd. et al</a:t>
            </a:r>
            <a:r>
              <a:rPr lang="en">
                <a:solidFill>
                  <a:srgbClr val="000000"/>
                </a:solidFill>
              </a:rPr>
              <a:t>’. Apple was decided the victor in these first lawsuits, as they had the patent for the original designs of many of these cases, Samsung’s counter cases in these events had been dismissed and the court had ruled that Samsung must pay apple over one billion dollars in damages. The Guardian states in it’s ‘</a:t>
            </a:r>
            <a:r>
              <a:rPr lang="en" u="sng">
                <a:solidFill>
                  <a:schemeClr val="hlink"/>
                </a:solidFill>
                <a:hlinkClick r:id="rId4"/>
              </a:rPr>
              <a:t>Apple sues Samsung for $2bn as tech rivals head back to court</a:t>
            </a:r>
            <a:r>
              <a:rPr lang="en">
                <a:solidFill>
                  <a:srgbClr val="000000"/>
                </a:solidFill>
              </a:rPr>
              <a:t>’ article that during the second instance of Apple VS Samsung lawsuits, Judge Koh, who was the judge overseeing the case had called it ‘one action in a worldwide constellation of litigation between the two companies’ effectively saying that these are just small occurrences for thousands, if not millions of patents that either company possesses. To this day, each of these companies is proving this quote right by instigating new legal action, and lawsuits against the other.</a:t>
            </a:r>
            <a:endParaRPr>
              <a:solidFill>
                <a:srgbClr val="000000"/>
              </a:solidFill>
            </a:endParaRPr>
          </a:p>
        </p:txBody>
      </p:sp>
      <p:sp>
        <p:nvSpPr>
          <p:cNvPr id="205" name="Google Shape;205;p29"/>
          <p:cNvSpPr txBox="1"/>
          <p:nvPr>
            <p:ph type="title"/>
          </p:nvPr>
        </p:nvSpPr>
        <p:spPr>
          <a:xfrm>
            <a:off x="4540800" y="0"/>
            <a:ext cx="4603200" cy="817800"/>
          </a:xfrm>
          <a:prstGeom prst="rect">
            <a:avLst/>
          </a:prstGeom>
          <a:solidFill>
            <a:srgbClr val="F46524"/>
          </a:solidFill>
        </p:spPr>
        <p:txBody>
          <a:bodyPr anchorCtr="0" anchor="ctr" bIns="91425" lIns="91425" spcFirstLastPara="1" rIns="91425" wrap="square" tIns="91425">
            <a:noAutofit/>
          </a:bodyPr>
          <a:lstStyle/>
          <a:p>
            <a:pPr indent="0" lvl="0" marL="0" rtl="0" algn="l">
              <a:spcBef>
                <a:spcPts val="0"/>
              </a:spcBef>
              <a:spcAft>
                <a:spcPts val="0"/>
              </a:spcAft>
              <a:buNone/>
            </a:pPr>
            <a:r>
              <a:rPr lang="en"/>
              <a:t>Intellectual Property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65950" y="-64075"/>
            <a:ext cx="6912000" cy="7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Manufacturing</a:t>
            </a:r>
            <a:endParaRPr/>
          </a:p>
        </p:txBody>
      </p:sp>
      <p:sp>
        <p:nvSpPr>
          <p:cNvPr id="211" name="Google Shape;211;p30"/>
          <p:cNvSpPr txBox="1"/>
          <p:nvPr/>
        </p:nvSpPr>
        <p:spPr>
          <a:xfrm>
            <a:off x="75" y="709050"/>
            <a:ext cx="9144000" cy="44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2"/>
              </a:solidFill>
              <a:latin typeface="Lato"/>
              <a:ea typeface="Lato"/>
              <a:cs typeface="Lato"/>
              <a:sym typeface="Lato"/>
            </a:endParaRPr>
          </a:p>
        </p:txBody>
      </p:sp>
      <p:sp>
        <p:nvSpPr>
          <p:cNvPr id="212" name="Google Shape;212;p30"/>
          <p:cNvSpPr txBox="1"/>
          <p:nvPr>
            <p:ph type="title"/>
          </p:nvPr>
        </p:nvSpPr>
        <p:spPr>
          <a:xfrm>
            <a:off x="4157075" y="0"/>
            <a:ext cx="49869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Manufacturing</a:t>
            </a:r>
            <a:endParaRPr/>
          </a:p>
        </p:txBody>
      </p:sp>
      <p:sp>
        <p:nvSpPr>
          <p:cNvPr id="213" name="Google Shape;213;p30"/>
          <p:cNvSpPr txBox="1"/>
          <p:nvPr>
            <p:ph idx="1" type="body"/>
          </p:nvPr>
        </p:nvSpPr>
        <p:spPr>
          <a:xfrm>
            <a:off x="0" y="-25"/>
            <a:ext cx="90468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After the final design is complete, companies like </a:t>
            </a:r>
            <a:endParaRPr>
              <a:solidFill>
                <a:srgbClr val="000000"/>
              </a:solidFill>
            </a:endParaRPr>
          </a:p>
          <a:p>
            <a:pPr indent="0" lvl="0" marL="0" rtl="0" algn="l">
              <a:spcBef>
                <a:spcPts val="0"/>
              </a:spcBef>
              <a:spcAft>
                <a:spcPts val="0"/>
              </a:spcAft>
              <a:buNone/>
            </a:pPr>
            <a:r>
              <a:rPr lang="en">
                <a:solidFill>
                  <a:srgbClr val="000000"/>
                </a:solidFill>
              </a:rPr>
              <a:t>Apple will give their schematics for the iPhone to </a:t>
            </a:r>
            <a:endParaRPr>
              <a:solidFill>
                <a:srgbClr val="000000"/>
              </a:solidFill>
            </a:endParaRPr>
          </a:p>
          <a:p>
            <a:pPr indent="0" lvl="0" marL="0" rtl="0" algn="l">
              <a:spcBef>
                <a:spcPts val="0"/>
              </a:spcBef>
              <a:spcAft>
                <a:spcPts val="0"/>
              </a:spcAft>
              <a:buNone/>
            </a:pPr>
            <a:r>
              <a:rPr lang="en">
                <a:solidFill>
                  <a:srgbClr val="000000"/>
                </a:solidFill>
              </a:rPr>
              <a:t>the manufacturing plant of their choice, currently </a:t>
            </a:r>
            <a:endParaRPr>
              <a:solidFill>
                <a:srgbClr val="000000"/>
              </a:solidFill>
            </a:endParaRPr>
          </a:p>
          <a:p>
            <a:pPr indent="0" lvl="0" marL="0" rtl="0" algn="l">
              <a:spcBef>
                <a:spcPts val="0"/>
              </a:spcBef>
              <a:spcAft>
                <a:spcPts val="0"/>
              </a:spcAft>
              <a:buNone/>
            </a:pPr>
            <a:r>
              <a:rPr lang="en">
                <a:solidFill>
                  <a:srgbClr val="000000"/>
                </a:solidFill>
              </a:rPr>
              <a:t>Foxconn, who will assemble the phone out of the </a:t>
            </a:r>
            <a:endParaRPr>
              <a:solidFill>
                <a:srgbClr val="000000"/>
              </a:solidFill>
            </a:endParaRPr>
          </a:p>
          <a:p>
            <a:pPr indent="0" lvl="0" marL="0" rtl="0" algn="l">
              <a:spcBef>
                <a:spcPts val="0"/>
              </a:spcBef>
              <a:spcAft>
                <a:spcPts val="0"/>
              </a:spcAft>
              <a:buNone/>
            </a:pPr>
            <a:r>
              <a:rPr lang="en">
                <a:solidFill>
                  <a:srgbClr val="000000"/>
                </a:solidFill>
              </a:rPr>
              <a:t>raw components, normally creating the individual components separate from each other, and then assembling the phone in a later line.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Many of these jobs are currently being done by robots, and Foxconn and similar manufacturing companies are planning on phasing out most human based jobs, according to Conner Forrest’s article ‘</a:t>
            </a:r>
            <a:r>
              <a:rPr lang="en" u="sng">
                <a:solidFill>
                  <a:schemeClr val="hlink"/>
                </a:solidFill>
                <a:hlinkClick r:id="rId3"/>
              </a:rPr>
              <a:t>Chinese factory replaces 90% of humans with robots, production soars</a:t>
            </a:r>
            <a:r>
              <a:rPr lang="en">
                <a:solidFill>
                  <a:srgbClr val="000000"/>
                </a:solidFill>
              </a:rPr>
              <a:t>’ a company named Changing Precision Technology had gone from 650 human based jobs, to 60 currently, and there is possibility of going down to 20. With the significantly increased productivity of this robot centric camp, 162.5% increased productivity, and product defect rate down from 25% to 5%, Other companies like Foxconn are considering, if not already implementing, this technology, resulting in thousands of layoffs, for maximum production and profits for the company.</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Some of the companies that continue to employ humans, like the Shanghai Pegatron factory, have very poor worker conditions, employees are paid $1.85 per hour, work at least 20 overtime hours every week, and earn a total of $753 a month according to Michael Kan’s article ‘</a:t>
            </a:r>
            <a:r>
              <a:rPr lang="en" u="sng">
                <a:solidFill>
                  <a:schemeClr val="hlink"/>
                </a:solidFill>
                <a:hlinkClick r:id="rId4"/>
              </a:rPr>
              <a:t>Low wages, long hours persist at iPhone factory, says labor group</a:t>
            </a:r>
            <a:r>
              <a:rPr lang="en">
                <a:solidFill>
                  <a:srgbClr val="000000"/>
                </a:solidFill>
              </a:rPr>
              <a:t>’ Apple has since tried to put a cap on the total hours a factory could have an employee work per week, but compliance to this rule slips when a new iPhone model is about to be released.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ph idx="1" type="body"/>
          </p:nvPr>
        </p:nvSpPr>
        <p:spPr>
          <a:xfrm>
            <a:off x="0" y="75"/>
            <a:ext cx="9073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The raw materials necessary for building an iPhone 6 are found</a:t>
            </a:r>
            <a:endParaRPr>
              <a:solidFill>
                <a:schemeClr val="dk2"/>
              </a:solidFill>
            </a:endParaRPr>
          </a:p>
          <a:p>
            <a:pPr indent="0" lvl="0" marL="0" rtl="0" algn="l">
              <a:spcBef>
                <a:spcPts val="0"/>
              </a:spcBef>
              <a:spcAft>
                <a:spcPts val="0"/>
              </a:spcAft>
              <a:buNone/>
            </a:pPr>
            <a:r>
              <a:rPr lang="en">
                <a:solidFill>
                  <a:schemeClr val="dk2"/>
                </a:solidFill>
              </a:rPr>
              <a:t>all over the world, and are mostly fairly common metals, the</a:t>
            </a:r>
            <a:endParaRPr>
              <a:solidFill>
                <a:schemeClr val="dk2"/>
              </a:solidFill>
            </a:endParaRPr>
          </a:p>
          <a:p>
            <a:pPr indent="0" lvl="0" marL="0" rtl="0" algn="l">
              <a:spcBef>
                <a:spcPts val="0"/>
              </a:spcBef>
              <a:spcAft>
                <a:spcPts val="0"/>
              </a:spcAft>
              <a:buNone/>
            </a:pPr>
            <a:r>
              <a:rPr lang="en">
                <a:solidFill>
                  <a:schemeClr val="dk2"/>
                </a:solidFill>
              </a:rPr>
              <a:t>individual parts of the iPhone include the case, the camera, the</a:t>
            </a:r>
            <a:endParaRPr>
              <a:solidFill>
                <a:schemeClr val="dk2"/>
              </a:solidFill>
            </a:endParaRPr>
          </a:p>
          <a:p>
            <a:pPr indent="0" lvl="0" marL="0" rtl="0" algn="l">
              <a:spcBef>
                <a:spcPts val="0"/>
              </a:spcBef>
              <a:spcAft>
                <a:spcPts val="0"/>
              </a:spcAft>
              <a:buNone/>
            </a:pPr>
            <a:r>
              <a:rPr lang="en">
                <a:solidFill>
                  <a:schemeClr val="dk2"/>
                </a:solidFill>
              </a:rPr>
              <a:t>Battery,the circuit board for the electronics, parts to enable </a:t>
            </a:r>
            <a:endParaRPr>
              <a:solidFill>
                <a:schemeClr val="dk2"/>
              </a:solidFill>
            </a:endParaRPr>
          </a:p>
          <a:p>
            <a:pPr indent="0" lvl="0" marL="0" rtl="0" algn="l">
              <a:spcBef>
                <a:spcPts val="0"/>
              </a:spcBef>
              <a:spcAft>
                <a:spcPts val="0"/>
              </a:spcAft>
              <a:buNone/>
            </a:pPr>
            <a:r>
              <a:rPr lang="en">
                <a:solidFill>
                  <a:schemeClr val="dk2"/>
                </a:solidFill>
              </a:rPr>
              <a:t>sound and vibration, and finally the screen.  The backshell of the case is composed of mostly aluminum, for strong Protection. The camera uses some sapphire glass to cover the lens, this material is comparable in toughness to diamond. The battery is composed mostly of cobalt, with some lithium, this battery has an anode created from graphite and protective shell composed of aluminium.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The electronics are where this gets more complicated, the circuit board is composed of many different types of metal for their different conductivity/aging capabilities, for electrical connections, gold,silver, copper, and tungsten are used. The processor of the phone is mainly composed of silicon, but contains many other metals including phosphorus, antimony, arsenic, boron, indium, and gallium. The micro capacitors are composed of Tantalum. And the soldering in the chip is Copper, tin, and silver. Magnets are used to create the vibrations that you feel and hear, these parts are composed of Nickel, Neodymium, Praseodymium, Boron, Dysprosium, Iron, and often other rare earth metals in small amounts. finally, the screen is the last major component, aluminum is used to make a cover around the screen, while the outside of the screen is mostly made of silicon and potassium to give it a clear, readable look. The inside of the screen is made of indium tin oxide, and this helps make the touchscreen recognize the heat placed on the screen. All of this information was courtesy of Jeff Desjardins’ article ‘</a:t>
            </a:r>
            <a:r>
              <a:rPr lang="en" u="sng">
                <a:solidFill>
                  <a:schemeClr val="hlink"/>
                </a:solidFill>
                <a:hlinkClick r:id="rId3"/>
              </a:rPr>
              <a:t>The Extraordinary Raw Materials in an iPhone 6s</a:t>
            </a:r>
            <a:r>
              <a:rPr lang="en">
                <a:solidFill>
                  <a:schemeClr val="dk2"/>
                </a:solidFill>
              </a:rPr>
              <a: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Often when the device dies, it will end up in a landfill somewhere, to prevent this, california had launched an initiative to make sure any phones taken back to stores were recycled properly, as the phones have toxic waste inside of them, according to DSTC’s report ‘</a:t>
            </a:r>
            <a:r>
              <a:rPr lang="en" u="sng">
                <a:solidFill>
                  <a:schemeClr val="hlink"/>
                </a:solidFill>
                <a:hlinkClick r:id="rId4"/>
              </a:rPr>
              <a:t>Cell Phone Recycling</a:t>
            </a:r>
            <a:r>
              <a:rPr lang="en">
                <a:solidFill>
                  <a:schemeClr val="dk2"/>
                </a:solidFill>
              </a:rPr>
              <a:t>’. </a:t>
            </a:r>
            <a:endParaRPr>
              <a:solidFill>
                <a:schemeClr val="dk2"/>
              </a:solidFill>
            </a:endParaRPr>
          </a:p>
        </p:txBody>
      </p:sp>
      <p:sp>
        <p:nvSpPr>
          <p:cNvPr id="219" name="Google Shape;219;p31"/>
          <p:cNvSpPr txBox="1"/>
          <p:nvPr>
            <p:ph type="title"/>
          </p:nvPr>
        </p:nvSpPr>
        <p:spPr>
          <a:xfrm>
            <a:off x="5084600" y="0"/>
            <a:ext cx="4059300" cy="8637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4400">
                <a:highlight>
                  <a:schemeClr val="dk1"/>
                </a:highlight>
              </a:rPr>
              <a:t>Raw Materials</a:t>
            </a:r>
            <a:endParaRPr sz="4400">
              <a:highlight>
                <a:schemeClr val="dk1"/>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3474800" y="0"/>
            <a:ext cx="56694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4000">
                <a:solidFill>
                  <a:schemeClr val="lt1"/>
                </a:solidFill>
              </a:rPr>
              <a:t>User Privacy &amp; Security</a:t>
            </a:r>
            <a:endParaRPr sz="4000">
              <a:solidFill>
                <a:schemeClr val="lt1"/>
              </a:solidFill>
            </a:endParaRPr>
          </a:p>
          <a:p>
            <a:pPr indent="0" lvl="0" marL="0" rtl="0" algn="l">
              <a:spcBef>
                <a:spcPts val="0"/>
              </a:spcBef>
              <a:spcAft>
                <a:spcPts val="0"/>
              </a:spcAft>
              <a:buNone/>
            </a:pPr>
            <a:r>
              <a:t/>
            </a:r>
            <a:endParaRPr/>
          </a:p>
        </p:txBody>
      </p:sp>
      <p:sp>
        <p:nvSpPr>
          <p:cNvPr id="225" name="Google Shape;225;p32"/>
          <p:cNvSpPr txBox="1"/>
          <p:nvPr>
            <p:ph idx="1" type="body"/>
          </p:nvPr>
        </p:nvSpPr>
        <p:spPr>
          <a:xfrm>
            <a:off x="0" y="125"/>
            <a:ext cx="90108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User privacy and security is an increasing </a:t>
            </a:r>
            <a:endParaRPr>
              <a:solidFill>
                <a:srgbClr val="000000"/>
              </a:solidFill>
            </a:endParaRPr>
          </a:p>
          <a:p>
            <a:pPr indent="0" lvl="0" marL="0" rtl="0" algn="l">
              <a:spcBef>
                <a:spcPts val="0"/>
              </a:spcBef>
              <a:spcAft>
                <a:spcPts val="0"/>
              </a:spcAft>
              <a:buNone/>
            </a:pPr>
            <a:r>
              <a:rPr lang="en">
                <a:solidFill>
                  <a:srgbClr val="000000"/>
                </a:solidFill>
              </a:rPr>
              <a:t>concern within the cellular device industry.</a:t>
            </a:r>
            <a:endParaRPr>
              <a:solidFill>
                <a:srgbClr val="000000"/>
              </a:solidFill>
            </a:endParaRPr>
          </a:p>
          <a:p>
            <a:pPr indent="0" lvl="0" marL="0" rtl="0" algn="l">
              <a:spcBef>
                <a:spcPts val="0"/>
              </a:spcBef>
              <a:spcAft>
                <a:spcPts val="0"/>
              </a:spcAft>
              <a:buNone/>
            </a:pPr>
            <a:r>
              <a:rPr lang="en">
                <a:solidFill>
                  <a:srgbClr val="000000"/>
                </a:solidFill>
              </a:rPr>
              <a:t>There are many concerns of how visible </a:t>
            </a:r>
            <a:endParaRPr>
              <a:solidFill>
                <a:srgbClr val="000000"/>
              </a:solidFill>
            </a:endParaRPr>
          </a:p>
          <a:p>
            <a:pPr indent="0" lvl="0" marL="0" rtl="0" algn="l">
              <a:spcBef>
                <a:spcPts val="0"/>
              </a:spcBef>
              <a:spcAft>
                <a:spcPts val="0"/>
              </a:spcAft>
              <a:buNone/>
            </a:pPr>
            <a:r>
              <a:rPr lang="en">
                <a:solidFill>
                  <a:srgbClr val="000000"/>
                </a:solidFill>
              </a:rPr>
              <a:t>user’s private information is to various </a:t>
            </a:r>
            <a:endParaRPr>
              <a:solidFill>
                <a:srgbClr val="000000"/>
              </a:solidFill>
            </a:endParaRPr>
          </a:p>
          <a:p>
            <a:pPr indent="0" lvl="0" marL="0" rtl="0" algn="l">
              <a:spcBef>
                <a:spcPts val="0"/>
              </a:spcBef>
              <a:spcAft>
                <a:spcPts val="0"/>
              </a:spcAft>
              <a:buNone/>
            </a:pPr>
            <a:r>
              <a:rPr lang="en">
                <a:solidFill>
                  <a:srgbClr val="000000"/>
                </a:solidFill>
              </a:rPr>
              <a:t>corporations, there were a few major instances of security breaches, one such instance was found on HTC America phones, where applications were able to find financial account number information, and access codes, another instance was eponymous, which was taking data from user’s address books without the user’s knowledge or consent. Both of these cases were mentioned in Caroline Mayer’s article ‘</a:t>
            </a:r>
            <a:r>
              <a:rPr lang="en" u="sng">
                <a:solidFill>
                  <a:schemeClr val="hlink"/>
                </a:solidFill>
                <a:hlinkClick r:id="rId3"/>
              </a:rPr>
              <a:t>Don't Be Dumb About Smartphone Privacy</a:t>
            </a:r>
            <a:r>
              <a:rPr lang="en">
                <a:solidFill>
                  <a:srgbClr val="000000"/>
                </a:solidFill>
              </a:rPr>
              <a:t>’. Since these events, Apple, Google Microsoft, and Amazon have been advised by the FTC to provide more information to users on what the information the application will need to gather from your device, and what information you may need to disclose to the application. While these recommendations are not mandatory, there seems to be risk of future FTC action if users are left in the dark, claims Mayer in her article.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There are also some laws that vary from state to state about how law enforcement can access and search your device.In Privacy Right’s article ‘</a:t>
            </a:r>
            <a:r>
              <a:rPr lang="en" u="sng">
                <a:solidFill>
                  <a:schemeClr val="hlink"/>
                </a:solidFill>
                <a:hlinkClick r:id="rId4"/>
              </a:rPr>
              <a:t>PRIVACY IN THE AGE OF THE SMARTPHONE</a:t>
            </a:r>
            <a:r>
              <a:rPr lang="en">
                <a:solidFill>
                  <a:srgbClr val="000000"/>
                </a:solidFill>
              </a:rPr>
              <a:t>’ they say that individuals do have a 4th amendment right that protects them from unwarrented search and seizure from law enforcment, but in different juristictions there are different requirements to access an individuals. There is also concern at how easily law enforcement is able to obtain location data from an individual's phone just by asking the individual’s wireless provider. This raises many concerns asking whether or not technology is advancing at a rate that federal law has not kept up with.</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0" y="4659550"/>
            <a:ext cx="4378200" cy="48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 of Hardware and Software</a:t>
            </a:r>
            <a:endParaRPr/>
          </a:p>
        </p:txBody>
      </p:sp>
      <p:sp>
        <p:nvSpPr>
          <p:cNvPr id="231" name="Google Shape;231;p33"/>
          <p:cNvSpPr txBox="1"/>
          <p:nvPr/>
        </p:nvSpPr>
        <p:spPr>
          <a:xfrm>
            <a:off x="1002325" y="619850"/>
            <a:ext cx="8703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p:nvPr/>
        </p:nvSpPr>
        <p:spPr>
          <a:xfrm>
            <a:off x="1324100" y="1377250"/>
            <a:ext cx="1421100" cy="646200"/>
          </a:xfrm>
          <a:prstGeom prst="wedgeRectCallout">
            <a:avLst>
              <a:gd fmla="val -19529" name="adj1"/>
              <a:gd fmla="val 71313"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Country: America</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Design </a:t>
            </a:r>
            <a:endParaRPr>
              <a:latin typeface="Lato"/>
              <a:ea typeface="Lato"/>
              <a:cs typeface="Lato"/>
              <a:sym typeface="Lato"/>
            </a:endParaRPr>
          </a:p>
        </p:txBody>
      </p:sp>
      <p:sp>
        <p:nvSpPr>
          <p:cNvPr id="233" name="Google Shape;233;p33"/>
          <p:cNvSpPr/>
          <p:nvPr/>
        </p:nvSpPr>
        <p:spPr>
          <a:xfrm>
            <a:off x="6333475" y="1567000"/>
            <a:ext cx="1421100" cy="646200"/>
          </a:xfrm>
          <a:prstGeom prst="wedgeRectCallout">
            <a:avLst>
              <a:gd fmla="val -19529" name="adj1"/>
              <a:gd fmla="val 78461"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Country: China</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Manufacturing </a:t>
            </a:r>
            <a:endParaRPr>
              <a:latin typeface="Lato"/>
              <a:ea typeface="Lato"/>
              <a:cs typeface="Lato"/>
              <a:sym typeface="Lato"/>
            </a:endParaRPr>
          </a:p>
        </p:txBody>
      </p:sp>
      <p:sp>
        <p:nvSpPr>
          <p:cNvPr id="234" name="Google Shape;234;p33"/>
          <p:cNvSpPr/>
          <p:nvPr/>
        </p:nvSpPr>
        <p:spPr>
          <a:xfrm>
            <a:off x="6116350" y="534163"/>
            <a:ext cx="1421100" cy="646200"/>
          </a:xfrm>
          <a:prstGeom prst="wedgeRectCallout">
            <a:avLst>
              <a:gd fmla="val -20458" name="adj1"/>
              <a:gd fmla="val 74379"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Country: Russia</a:t>
            </a:r>
            <a:br>
              <a:rPr lang="en">
                <a:latin typeface="Lato"/>
                <a:ea typeface="Lato"/>
                <a:cs typeface="Lato"/>
                <a:sym typeface="Lato"/>
              </a:rPr>
            </a:br>
            <a:r>
              <a:rPr lang="en">
                <a:latin typeface="Lato"/>
                <a:ea typeface="Lato"/>
                <a:cs typeface="Lato"/>
                <a:sym typeface="Lato"/>
              </a:rPr>
              <a:t>Hackers </a:t>
            </a:r>
            <a:endParaRPr>
              <a:latin typeface="Lato"/>
              <a:ea typeface="Lato"/>
              <a:cs typeface="Lato"/>
              <a:sym typeface="Lato"/>
            </a:endParaRPr>
          </a:p>
        </p:txBody>
      </p:sp>
      <p:sp>
        <p:nvSpPr>
          <p:cNvPr id="235" name="Google Shape;235;p33"/>
          <p:cNvSpPr/>
          <p:nvPr/>
        </p:nvSpPr>
        <p:spPr>
          <a:xfrm>
            <a:off x="3953500" y="2150350"/>
            <a:ext cx="1421100" cy="646200"/>
          </a:xfrm>
          <a:prstGeom prst="wedgeRectCallout">
            <a:avLst>
              <a:gd fmla="val -19529" name="adj1"/>
              <a:gd fmla="val 81523"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Country: Africa</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Landfill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