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embeddedFontLst>
    <p:embeddedFont>
      <p:font typeface="Cabin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abin-bold.fntdata"/><Relationship Id="rId14" Type="http://schemas.openxmlformats.org/officeDocument/2006/relationships/font" Target="fonts/Cabin-regular.fntdata"/><Relationship Id="rId17" Type="http://schemas.openxmlformats.org/officeDocument/2006/relationships/font" Target="fonts/Cabin-boldItalic.fntdata"/><Relationship Id="rId16" Type="http://schemas.openxmlformats.org/officeDocument/2006/relationships/font" Target="fonts/Cabi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multiple points, if necessary.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337b5d7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337b5d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b337b5d7e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337b5d7e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337b5d7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b337b5d7e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brief bullets and discuss details verbally.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1435608" y="435936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4400"/>
              <a:buFont typeface="Cabin"/>
              <a:buNone/>
              <a:defRPr b="0" i="0" sz="4400" u="none" cap="none" strike="noStrike">
                <a:solidFill>
                  <a:srgbClr val="68666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73152" marR="0" rtl="0" algn="l">
              <a:lnSpc>
                <a:spcPct val="115384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  <a:defRPr b="0" i="0" sz="2600" u="none" cap="none" strike="noStrike">
                <a:solidFill>
                  <a:srgbClr val="3B3A3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7142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16666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200">
              <a:solidFill>
                <a:srgbClr val="91879D"/>
              </a:solidFill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FFFDD5">
                  <a:alpha val="94901"/>
                </a:srgbClr>
              </a:gs>
              <a:gs pos="50000">
                <a:srgbClr val="FFEFC2">
                  <a:alpha val="89803"/>
                </a:srgbClr>
              </a:gs>
              <a:gs pos="95000">
                <a:srgbClr val="FFE66E">
                  <a:alpha val="87843"/>
                </a:srgbClr>
              </a:gs>
              <a:gs pos="100000">
                <a:srgbClr val="FFDD14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8B25C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B4A259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4400"/>
              <a:buFont typeface="Cabin"/>
              <a:buNone/>
              <a:defRPr b="0" i="0" sz="4400" u="none" cap="none" strike="noStrike">
                <a:solidFill>
                  <a:srgbClr val="68666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11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1160" lvl="0" marL="457200" marR="0" rtl="0" algn="l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lnSpc>
                <a:spcPct val="107142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lnSpc>
                <a:spcPct val="116666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5" name="Google Shape;95;p1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200">
              <a:solidFill>
                <a:srgbClr val="91879D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4400"/>
              <a:buFont typeface="Cabin"/>
              <a:buNone/>
              <a:defRPr b="0" i="0" sz="4400" u="none" cap="none" strike="noStrike">
                <a:solidFill>
                  <a:srgbClr val="68666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1160" lvl="0" marL="457200" marR="0" rtl="0" algn="l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lnSpc>
                <a:spcPct val="107142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lnSpc>
                <a:spcPct val="116666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200">
              <a:solidFill>
                <a:srgbClr val="91879D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4400"/>
              <a:buFont typeface="Cabin"/>
              <a:buNone/>
              <a:defRPr b="0" i="0" sz="4400" u="none" cap="none" strike="noStrike">
                <a:solidFill>
                  <a:srgbClr val="68666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1160" lvl="0" marL="457200" marR="0" rtl="0" algn="l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lnSpc>
                <a:spcPct val="107142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lnSpc>
                <a:spcPct val="116666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200">
              <a:solidFill>
                <a:srgbClr val="91879D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4000"/>
              <a:buFont typeface="Cabin"/>
              <a:buNone/>
              <a:defRPr b="1" i="0" sz="4000" u="none" cap="none" strike="noStrike">
                <a:solidFill>
                  <a:srgbClr val="68666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2578392" y="1100138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3B3A3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66666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75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5F5C64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FFFDD5">
                  <a:alpha val="94901"/>
                </a:srgbClr>
              </a:gs>
              <a:gs pos="50000">
                <a:srgbClr val="FFEFC2">
                  <a:alpha val="89803"/>
                </a:srgbClr>
              </a:gs>
              <a:gs pos="95000">
                <a:srgbClr val="FFE66E">
                  <a:alpha val="87843"/>
                </a:srgbClr>
              </a:gs>
              <a:gs pos="100000">
                <a:srgbClr val="FFDD14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8B25C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B4A259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showMasterSp="0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6F3F8">
              <a:alpha val="32941"/>
            </a:srgbClr>
          </a:solidFill>
          <a:ln cap="rnd" cmpd="sng" w="9525">
            <a:solidFill>
              <a:srgbClr val="A99D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E9DFF2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918A9A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" name="Google Shape;47;p5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6F6FA">
                  <a:alpha val="69803"/>
                </a:srgbClr>
              </a:gs>
              <a:gs pos="70000">
                <a:srgbClr val="FAFAFE">
                  <a:alpha val="54901"/>
                </a:srgbClr>
              </a:gs>
              <a:gs pos="100000">
                <a:srgbClr val="AE98C8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9F91AC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45414B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5F5C64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4400"/>
              <a:buFont typeface="Cabin"/>
              <a:buNone/>
              <a:defRPr b="0" i="0" sz="4400" u="none" cap="none" strike="noStrike">
                <a:solidFill>
                  <a:srgbClr val="68666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lnSpc>
                <a:spcPct val="107142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125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lnSpc>
                <a:spcPct val="107142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125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4500"/>
              <a:buFont typeface="Cabin"/>
              <a:buNone/>
              <a:defRPr b="1" i="0" sz="4500" u="none" cap="none" strike="noStrike">
                <a:solidFill>
                  <a:srgbClr val="68666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6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55555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55555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4400"/>
              <a:buFont typeface="Cabin"/>
              <a:buNone/>
              <a:defRPr b="0" i="0" sz="4400" u="none" cap="none" strike="noStrike">
                <a:solidFill>
                  <a:srgbClr val="68666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1" name="Google Shape;71;p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" name="Google Shape;74;p8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5F5C64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type="title"/>
          </p:nvPr>
        </p:nvSpPr>
        <p:spPr>
          <a:xfrm>
            <a:off x="457200" y="273050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2200"/>
              <a:buFont typeface="Cabin"/>
              <a:buNone/>
              <a:defRPr b="1" i="0" sz="2200" u="none" cap="none" strike="noStrike">
                <a:solidFill>
                  <a:srgbClr val="68666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9"/>
          <p:cNvSpPr txBox="1"/>
          <p:nvPr>
            <p:ph idx="1" type="body"/>
          </p:nvPr>
        </p:nvSpPr>
        <p:spPr>
          <a:xfrm>
            <a:off x="457200" y="1435100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25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2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1160" lvl="0" marL="457200" marR="0" rtl="0" algn="l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lnSpc>
                <a:spcPct val="107142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lnSpc>
                <a:spcPct val="116666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rgbClr val="91879D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2100"/>
              <a:buFont typeface="Cabin"/>
              <a:buNone/>
              <a:defRPr b="1" i="0" sz="2100" u="none" cap="none" strike="noStrike">
                <a:solidFill>
                  <a:srgbClr val="68666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rgbClr val="91879D"/>
              </a:solidFill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8" name="Google Shape;88;p10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365760" marR="0" rtl="0" algn="l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37744" lvl="1" marL="640080" marR="0" rtl="0" algn="l">
              <a:lnSpc>
                <a:spcPct val="107142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599" lvl="2" marL="886967" marR="0" rtl="0" algn="l">
              <a:lnSpc>
                <a:spcPct val="116666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73736" lvl="3" marL="109728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82880" lvl="4" marL="1298448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82880" lvl="5" marL="150876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82880" lvl="6" marL="1719072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82879" lvl="7" marL="192024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82879" lvl="8" marL="2130552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9" name="Google Shape;89;p10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BEB0CE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0" name="Google Shape;90;p10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1" name="Google Shape;91;p10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77777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04800" lvl="1" marL="914400" marR="0" rtl="0" algn="l">
              <a:lnSpc>
                <a:spcPct val="25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◦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92100" lvl="2" marL="1371600" marR="0" rtl="0" algn="l">
              <a:lnSpc>
                <a:spcPct val="2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⚫"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8575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8575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6F3F8">
              <a:alpha val="32941"/>
            </a:srgbClr>
          </a:solidFill>
          <a:ln cap="rnd" cmpd="sng" w="9525">
            <a:solidFill>
              <a:srgbClr val="A99D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E9DFF2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918A9A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" name="Google Shape;12;p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6F6FA">
                  <a:alpha val="69803"/>
                </a:srgbClr>
              </a:gs>
              <a:gs pos="70000">
                <a:srgbClr val="FAFAFE">
                  <a:alpha val="54901"/>
                </a:srgbClr>
              </a:gs>
              <a:gs pos="100000">
                <a:srgbClr val="AE98C8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9F91AC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45414B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4400"/>
              <a:buFont typeface="Cabin"/>
              <a:buNone/>
              <a:defRPr b="0" i="0" sz="4400" u="none" cap="none" strike="noStrike">
                <a:solidFill>
                  <a:srgbClr val="68666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1160" lvl="0" marL="457200" marR="0" rtl="0" algn="l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lnSpc>
                <a:spcPct val="107142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lnSpc>
                <a:spcPct val="116666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879D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200">
              <a:solidFill>
                <a:srgbClr val="928D98"/>
              </a:solidFill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5F5C64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eb.engr.oregonstate.edu/~skinnern/FinalCS340/Home.ph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ctrTitle"/>
          </p:nvPr>
        </p:nvSpPr>
        <p:spPr>
          <a:xfrm>
            <a:off x="1435608" y="435936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4400"/>
              <a:buFont typeface="Cabin"/>
              <a:buNone/>
            </a:pPr>
            <a:r>
              <a:rPr b="0" i="0" lang="en-GB" sz="4400" u="none" cap="none" strike="noStrike">
                <a:solidFill>
                  <a:srgbClr val="68666D"/>
                </a:solidFill>
                <a:latin typeface="Cabin"/>
                <a:ea typeface="Cabin"/>
                <a:cs typeface="Cabin"/>
                <a:sym typeface="Cabin"/>
              </a:rPr>
              <a:t>Nick’s Kitchen</a:t>
            </a:r>
            <a:endParaRPr/>
          </a:p>
        </p:txBody>
      </p:sp>
      <p:sp>
        <p:nvSpPr>
          <p:cNvPr id="110" name="Google Shape;110;p13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3152" marR="0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r>
              <a:rPr b="0" i="0" lang="en-GB" sz="2600" u="none" cap="none" strike="noStrike">
                <a:solidFill>
                  <a:srgbClr val="3B3A3F"/>
                </a:solidFill>
                <a:latin typeface="Cabin"/>
                <a:ea typeface="Cabin"/>
                <a:cs typeface="Cabin"/>
                <a:sym typeface="Cabin"/>
              </a:rPr>
              <a:t>An online recipe database</a:t>
            </a:r>
            <a:endParaRPr/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435585" y="4798514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3152" marR="0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r>
              <a:rPr lang="en-GB"/>
              <a:t>Group 26</a:t>
            </a:r>
            <a:endParaRPr/>
          </a:p>
          <a:p>
            <a:pPr indent="0" lvl="0" marL="73152" marR="0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r>
              <a:rPr lang="en-GB"/>
              <a:t>Nicholas Skinner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4400"/>
              <a:buFont typeface="Cabin"/>
              <a:buNone/>
            </a:pPr>
            <a:r>
              <a:rPr b="0" i="0" lang="en-GB" sz="4400" u="none" cap="none" strike="noStrike">
                <a:solidFill>
                  <a:srgbClr val="68666D"/>
                </a:solidFill>
                <a:latin typeface="Cabin"/>
                <a:ea typeface="Cabin"/>
                <a:cs typeface="Cabin"/>
                <a:sym typeface="Cabin"/>
              </a:rPr>
              <a:t>Problem Statement</a:t>
            </a:r>
            <a:endParaRPr/>
          </a:p>
        </p:txBody>
      </p:sp>
      <p:sp>
        <p:nvSpPr>
          <p:cNvPr id="118" name="Google Shape;118;p1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lang="en-GB" sz="2000"/>
              <a:t>Recipe databases often display the recipes, ingredients, and the steps for cooking, but an estimation of the price is often left out, leaving people with no idea of how much a recipe could potentially cost.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4400"/>
              <a:buFont typeface="Cabin"/>
              <a:buNone/>
            </a:pPr>
            <a:r>
              <a:rPr b="0" i="0" lang="en-GB" sz="4400" u="none" cap="none" strike="noStrike">
                <a:solidFill>
                  <a:srgbClr val="68666D"/>
                </a:solidFill>
                <a:latin typeface="Cabin"/>
                <a:ea typeface="Cabin"/>
                <a:cs typeface="Cabin"/>
                <a:sym typeface="Cabin"/>
              </a:rPr>
              <a:t>Functionality</a:t>
            </a:r>
            <a:endParaRPr/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Users can sign up for accounts, with passwords and emails</a:t>
            </a:r>
            <a:endParaRPr/>
          </a:p>
          <a:p>
            <a:pPr indent="-283464" lvl="0" marL="365760" marR="0" rtl="0" algn="l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Users can </a:t>
            </a:r>
            <a:r>
              <a:rPr lang="en-GB"/>
              <a:t>login</a:t>
            </a:r>
            <a:r>
              <a:rPr b="0" i="0" lang="en-GB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</a:t>
            </a:r>
            <a:r>
              <a:rPr lang="en-GB"/>
              <a:t>logout</a:t>
            </a:r>
            <a:endParaRPr/>
          </a:p>
          <a:p>
            <a:pPr indent="-283464" lvl="0" marL="365760" marR="0" rtl="0" algn="l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List of top recipes can be displayed on the home page with clickable links.</a:t>
            </a:r>
            <a:endParaRPr/>
          </a:p>
          <a:p>
            <a:pPr indent="-283464" lvl="0" marL="365760" marR="0" rtl="0" algn="l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lang="en-GB"/>
              <a:t>Users </a:t>
            </a:r>
            <a:r>
              <a:rPr b="0" i="0" lang="en-GB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can comment on the recipe.</a:t>
            </a:r>
            <a:endParaRPr/>
          </a:p>
          <a:p>
            <a:pPr indent="-283464" lvl="0" marL="365760" marR="0" rtl="0" algn="l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lang="en-GB"/>
              <a:t>Users </a:t>
            </a:r>
            <a:r>
              <a:rPr b="0" i="0" lang="en-GB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can search recipes, users, ingredients, and costs.</a:t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3464" lvl="0" marL="365760" marR="0" rtl="0" algn="l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lang="en-GB"/>
              <a:t>Users can add or update ingredients.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ERD</a:t>
            </a:r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473" y="1447800"/>
            <a:ext cx="8033251" cy="43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ERS</a:t>
            </a:r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1258327"/>
            <a:ext cx="7910400" cy="29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4400"/>
              <a:buFont typeface="Cabin"/>
              <a:buNone/>
            </a:pPr>
            <a:r>
              <a:rPr b="0" i="0" lang="en-GB" sz="4400" u="none" cap="none" strike="noStrike">
                <a:solidFill>
                  <a:srgbClr val="68666D"/>
                </a:solidFill>
                <a:latin typeface="Cabin"/>
                <a:ea typeface="Cabin"/>
                <a:cs typeface="Cabin"/>
                <a:sym typeface="Cabin"/>
              </a:rPr>
              <a:t>Website Layout</a:t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763" y="1327588"/>
            <a:ext cx="7343775" cy="50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4400"/>
              <a:buFont typeface="Cabin"/>
              <a:buNone/>
            </a:pPr>
            <a:r>
              <a:rPr b="0" i="0" lang="en-GB" sz="4400" u="none" cap="none" strike="noStrike">
                <a:solidFill>
                  <a:srgbClr val="68666D"/>
                </a:solidFill>
                <a:latin typeface="Cabin"/>
                <a:ea typeface="Cabin"/>
                <a:cs typeface="Cabin"/>
                <a:sym typeface="Cabin"/>
              </a:rPr>
              <a:t>Database implementation</a:t>
            </a:r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0903" lvl="0" marL="36576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update </a:t>
            </a:r>
            <a:endParaRPr sz="1800"/>
          </a:p>
          <a:p>
            <a:pPr indent="0" lvl="0" marL="0" marR="0" rtl="0" algn="l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RECIPE T</a:t>
            </a:r>
            <a:endParaRPr sz="1800"/>
          </a:p>
          <a:p>
            <a:pPr indent="0" lvl="0" marL="0" marR="0" rtl="0" algn="l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inner join </a:t>
            </a:r>
            <a:endParaRPr sz="1800"/>
          </a:p>
          <a:p>
            <a:pPr indent="0" lvl="0" marL="0" marR="0" rtl="0" algn="l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(select R.Recipe_id, SUM(I.INGREDIENT_COST * S.INGREDIENT_AMOUNT) as Cost from RECIPE R, INGREDIENT I, STEP S where S.RECIPE_ID = R.RECIPE_ID and I.INGREDIENT_ID S.INGREDIENT_ID group by R.RECIPE_ID) k</a:t>
            </a:r>
            <a:endParaRPr sz="1800"/>
          </a:p>
          <a:p>
            <a:pPr indent="0" lvl="0" marL="0" marR="0" rtl="0" algn="l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set T.RECIPE_COST = k.Cost</a:t>
            </a:r>
            <a:endParaRPr sz="1800"/>
          </a:p>
          <a:p>
            <a:pPr indent="0" lvl="0" marL="0" marR="0" rtl="0" algn="l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where T.RECIPE_ID = k.RECIPE_ID</a:t>
            </a:r>
            <a:endParaRPr sz="1800"/>
          </a:p>
          <a:p>
            <a:pPr indent="0" lvl="0" marL="0" marR="0" rtl="0" algn="l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1371600" y="99060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4400"/>
              <a:buFont typeface="Cabin"/>
              <a:buNone/>
            </a:pPr>
            <a:r>
              <a:rPr b="0" i="0" lang="en-GB" sz="4400" u="none" cap="none" strike="noStrike">
                <a:solidFill>
                  <a:srgbClr val="68666D"/>
                </a:solidFill>
                <a:latin typeface="Cabin"/>
                <a:ea typeface="Cabin"/>
                <a:cs typeface="Cabin"/>
                <a:sym typeface="Cabin"/>
              </a:rPr>
              <a:t>Website Demo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1579850" y="2489475"/>
            <a:ext cx="69297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http://web.engr.oregonstate.edu/~skinnern/FinalCS340/Home.php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ctrTitle"/>
          </p:nvPr>
        </p:nvSpPr>
        <p:spPr>
          <a:xfrm>
            <a:off x="1435608" y="435936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8666D"/>
              </a:buClr>
              <a:buSzPts val="4400"/>
              <a:buFont typeface="Cabin"/>
              <a:buNone/>
            </a:pPr>
            <a:r>
              <a:rPr b="0" i="0" lang="en-GB" sz="4400" u="none" cap="none" strike="noStrike">
                <a:solidFill>
                  <a:srgbClr val="68666D"/>
                </a:solidFill>
                <a:latin typeface="Cabin"/>
                <a:ea typeface="Cabin"/>
                <a:cs typeface="Cabin"/>
                <a:sym typeface="Cabin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lstice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