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515" r:id="rId2"/>
    <p:sldId id="781" r:id="rId3"/>
    <p:sldId id="782" r:id="rId4"/>
    <p:sldId id="785" r:id="rId5"/>
    <p:sldId id="769" r:id="rId6"/>
    <p:sldId id="770" r:id="rId7"/>
    <p:sldId id="771" r:id="rId8"/>
    <p:sldId id="772" r:id="rId9"/>
    <p:sldId id="773" r:id="rId10"/>
    <p:sldId id="774" r:id="rId11"/>
    <p:sldId id="775" r:id="rId12"/>
    <p:sldId id="776" r:id="rId13"/>
    <p:sldId id="712" r:id="rId14"/>
    <p:sldId id="786" r:id="rId15"/>
    <p:sldId id="759" r:id="rId16"/>
    <p:sldId id="760" r:id="rId17"/>
    <p:sldId id="761" r:id="rId18"/>
    <p:sldId id="790" r:id="rId19"/>
    <p:sldId id="762" r:id="rId20"/>
    <p:sldId id="758" r:id="rId21"/>
    <p:sldId id="763" r:id="rId22"/>
    <p:sldId id="794" r:id="rId23"/>
    <p:sldId id="764" r:id="rId24"/>
    <p:sldId id="765" r:id="rId25"/>
    <p:sldId id="766" r:id="rId26"/>
    <p:sldId id="767" r:id="rId27"/>
    <p:sldId id="791" r:id="rId28"/>
    <p:sldId id="778" r:id="rId29"/>
    <p:sldId id="779" r:id="rId30"/>
    <p:sldId id="793" r:id="rId31"/>
    <p:sldId id="780" r:id="rId32"/>
    <p:sldId id="728" r:id="rId33"/>
    <p:sldId id="710" r:id="rId34"/>
    <p:sldId id="792" r:id="rId35"/>
    <p:sldId id="787" r:id="rId36"/>
    <p:sldId id="789" r:id="rId37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50000"/>
      </a:spcBef>
      <a:spcAft>
        <a:spcPts val="400"/>
      </a:spcAft>
      <a:buClr>
        <a:srgbClr val="0C7B9C"/>
      </a:buClr>
      <a:buSzPct val="70000"/>
      <a:buFont typeface="Wingdings" panose="05000000000000000000" pitchFamily="2" charset="2"/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ts val="400"/>
      </a:spcAft>
      <a:buClr>
        <a:srgbClr val="0C7B9C"/>
      </a:buClr>
      <a:buSzPct val="70000"/>
      <a:buFont typeface="Wingdings" panose="05000000000000000000" pitchFamily="2" charset="2"/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ts val="400"/>
      </a:spcAft>
      <a:buClr>
        <a:srgbClr val="0C7B9C"/>
      </a:buClr>
      <a:buSzPct val="70000"/>
      <a:buFont typeface="Wingdings" panose="05000000000000000000" pitchFamily="2" charset="2"/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ts val="400"/>
      </a:spcAft>
      <a:buClr>
        <a:srgbClr val="0C7B9C"/>
      </a:buClr>
      <a:buSzPct val="70000"/>
      <a:buFont typeface="Wingdings" panose="05000000000000000000" pitchFamily="2" charset="2"/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ts val="400"/>
      </a:spcAft>
      <a:buClr>
        <a:srgbClr val="0C7B9C"/>
      </a:buClr>
      <a:buSzPct val="70000"/>
      <a:buFont typeface="Wingdings" panose="05000000000000000000" pitchFamily="2" charset="2"/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FCC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53" autoAdjust="0"/>
    <p:restoredTop sz="88439" autoAdjust="0"/>
  </p:normalViewPr>
  <p:slideViewPr>
    <p:cSldViewPr>
      <p:cViewPr>
        <p:scale>
          <a:sx n="90" d="100"/>
          <a:sy n="90" d="100"/>
        </p:scale>
        <p:origin x="-1200" y="-966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0997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9" tIns="50221" rIns="100439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943833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95837" cy="3597275"/>
          </a:xfrm>
          <a:solidFill>
            <a:srgbClr val="FFFFFF"/>
          </a:solidFill>
          <a:ln/>
        </p:spPr>
      </p:sp>
      <p:sp>
        <p:nvSpPr>
          <p:cNvPr id="368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6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08" tIns="47500" rIns="95008" bIns="47500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196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27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961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57200" y="960438"/>
            <a:ext cx="6400800" cy="4800600"/>
          </a:xfrm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6080125"/>
            <a:ext cx="4022725" cy="2651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49263" eaLnBrk="1" hangingPunct="1">
              <a:lnSpc>
                <a:spcPct val="95000"/>
              </a:lnSpc>
              <a:spcBef>
                <a:spcPts val="4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682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57200" y="960438"/>
            <a:ext cx="6400800" cy="4800600"/>
          </a:xfrm>
          <a:solidFill>
            <a:srgbClr val="FFFFFF"/>
          </a:solidFill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6080125"/>
            <a:ext cx="4022725" cy="2651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49263" eaLnBrk="1" hangingPunct="1">
              <a:lnSpc>
                <a:spcPct val="95000"/>
              </a:lnSpc>
              <a:spcBef>
                <a:spcPts val="4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996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56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77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27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121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002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84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670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211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2B7D-0D97-4781-A134-EDDFB336B4A0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325   Week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609E-F92D-47B5-A6AB-7A80ADD3B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2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448D-3855-48DE-AE00-BC888FEBB3C3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325   Week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609E-F92D-47B5-A6AB-7A80ADD3B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4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DF63-977B-44DA-97FB-811B980B94DD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325   Week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609E-F92D-47B5-A6AB-7A80ADD3B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4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62FD-0841-4650-AD22-9060BC1499F8}" type="datetime1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325   Week 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609E-F92D-47B5-A6AB-7A80ADD3B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2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B6C4-FC0E-43CA-B46C-547FA4E2CA13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325   Week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609E-F92D-47B5-A6AB-7A80ADD3B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6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9721-81C0-4B3B-B0CC-8BBB55487982}" type="datetime1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325   Week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609E-F92D-47B5-A6AB-7A80ADD3B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2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FCDD-6693-41BB-AA8D-7EECE2DAB4CD}" type="datetime1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325   Week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609E-F92D-47B5-A6AB-7A80ADD3B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2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9A11-8854-4D3B-9F56-1E95E31C6A22}" type="datetime1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325   Week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609E-F92D-47B5-A6AB-7A80ADD3B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5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13A4-3F49-4B17-B968-48B000C1E457}" type="datetime1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325   Week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609E-F92D-47B5-A6AB-7A80ADD3B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8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F69-8E2E-4608-8868-29B032776509}" type="datetime1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325   Week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609E-F92D-47B5-A6AB-7A80ADD3B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4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52AE-9A4F-499D-8FE3-753DF64642AC}" type="datetime1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325   Week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609E-F92D-47B5-A6AB-7A80ADD3B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2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D896F-EF73-42FD-A269-5DD73C162624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325   Week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6609E-F92D-47B5-A6AB-7A80ADD3B3A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/>
                <a:t>		  		  			    	               </a:t>
              </a:r>
              <a:fld id="{36C18E3B-B018-46C0-BAAF-60BE4FD7F9AE}" type="slidenum">
                <a:rPr lang="en-US" altLang="en-US" sz="1200"/>
                <a:pPr algn="l">
                  <a:lnSpc>
                    <a:spcPts val="2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t>‹#›</a:t>
              </a:fld>
              <a:r>
                <a:rPr lang="en-US" altLang="en-US" sz="1200"/>
                <a:t> </a:t>
              </a:r>
            </a:p>
          </p:txBody>
        </p:sp>
      </p:grpSp>
      <p:grpSp>
        <p:nvGrpSpPr>
          <p:cNvPr id="10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021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png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sqltutorial.org/mysql-stored-procedure-tutorial.asp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_record" TargetMode="External"/><Relationship Id="rId2" Type="http://schemas.openxmlformats.org/officeDocument/2006/relationships/hyperlink" Target="https://en.wiktionary.org/wiki/traver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381000" y="2744967"/>
            <a:ext cx="8153400" cy="222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altLang="en-US" sz="3200" dirty="0" smtClean="0"/>
              <a:t>Today: Views</a:t>
            </a:r>
            <a:r>
              <a:rPr lang="en-US" altLang="en-US" sz="3200" dirty="0"/>
              <a:t>, Stored Procedures, Functions, and </a:t>
            </a:r>
            <a:r>
              <a:rPr lang="en-US" altLang="en-US" sz="3200" dirty="0" smtClean="0"/>
              <a:t>Triggers</a:t>
            </a:r>
          </a:p>
          <a:p>
            <a:pPr algn="l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endParaRPr lang="en-US" altLang="en-US" sz="3200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dirty="0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80400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SQL Triggers: An Example</a:t>
            </a:r>
          </a:p>
        </p:txBody>
      </p:sp>
      <p:graphicFrame>
        <p:nvGraphicFramePr>
          <p:cNvPr id="31747" name="Object 5"/>
          <p:cNvGraphicFramePr>
            <a:graphicFrameLocks noChangeAspect="1"/>
          </p:cNvGraphicFramePr>
          <p:nvPr/>
        </p:nvGraphicFramePr>
        <p:xfrm>
          <a:off x="914400" y="990600"/>
          <a:ext cx="5362575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3" name="Bitmap Image" r:id="rId4" imgW="4334480" imgH="4371429" progId="Paint.Picture">
                  <p:embed/>
                </p:oleObj>
              </mc:Choice>
              <mc:Fallback>
                <p:oleObj name="Bitmap Image" r:id="rId4" imgW="4334480" imgH="4371429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90600"/>
                        <a:ext cx="5362575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80400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SQL Triggers: An Example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318500" cy="51816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tabLst/>
            </a:pPr>
            <a:r>
              <a:rPr lang="en-US" altLang="en-US" sz="2000" dirty="0" smtClean="0"/>
              <a:t>A trigger to </a:t>
            </a:r>
            <a:r>
              <a:rPr lang="en-US" altLang="en-US" sz="2000" dirty="0" smtClean="0"/>
              <a:t>decrease </a:t>
            </a:r>
            <a:r>
              <a:rPr lang="en-US" altLang="en-US" sz="2000" dirty="0" smtClean="0"/>
              <a:t>the total salary of a department when an employee tuple is deleted:</a:t>
            </a:r>
          </a:p>
          <a:p>
            <a:pPr marL="342900" indent="-342900">
              <a:lnSpc>
                <a:spcPct val="90000"/>
              </a:lnSpc>
              <a:buFont typeface="Monotype Sorts" pitchFamily="2" charset="2"/>
              <a:buNone/>
              <a:tabLst/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 marL="342900" indent="-342900">
              <a:lnSpc>
                <a:spcPct val="90000"/>
              </a:lnSpc>
              <a:buFont typeface="Monotype Sorts" pitchFamily="2" charset="2"/>
              <a:buNone/>
              <a:tabLst/>
            </a:pPr>
            <a:endParaRPr lang="en-US" altLang="en-US" sz="1600" dirty="0" smtClean="0">
              <a:latin typeface="Courier New" panose="02070309020205020404" pitchFamily="49" charset="0"/>
            </a:endParaRPr>
          </a:p>
        </p:txBody>
      </p:sp>
      <p:pic>
        <p:nvPicPr>
          <p:cNvPr id="32834" name="Picture 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29" y="1828800"/>
            <a:ext cx="7863663" cy="462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80400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SQL Triggers: An Example</a:t>
            </a:r>
          </a:p>
        </p:txBody>
      </p:sp>
      <p:graphicFrame>
        <p:nvGraphicFramePr>
          <p:cNvPr id="33795" name="Object 6"/>
          <p:cNvGraphicFramePr>
            <a:graphicFrameLocks noChangeAspect="1"/>
          </p:cNvGraphicFramePr>
          <p:nvPr/>
        </p:nvGraphicFramePr>
        <p:xfrm>
          <a:off x="304800" y="1219200"/>
          <a:ext cx="853440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7" name="Bitmap Image" r:id="rId4" imgW="6552381" imgH="1533739" progId="Paint.Picture">
                  <p:embed/>
                </p:oleObj>
              </mc:Choice>
              <mc:Fallback>
                <p:oleObj name="Bitmap Image" r:id="rId4" imgW="6552381" imgH="1533739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19200"/>
                        <a:ext cx="8534400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3" name="Object 7"/>
          <p:cNvGraphicFramePr>
            <a:graphicFrameLocks noChangeAspect="1"/>
          </p:cNvGraphicFramePr>
          <p:nvPr/>
        </p:nvGraphicFramePr>
        <p:xfrm>
          <a:off x="1981200" y="3581400"/>
          <a:ext cx="4343400" cy="244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8" name="Bitmap Image" r:id="rId6" imgW="3161905" imgH="1781424" progId="Paint.Picture">
                  <p:embed/>
                </p:oleObj>
              </mc:Choice>
              <mc:Fallback>
                <p:oleObj name="Bitmap Image" r:id="rId6" imgW="3161905" imgH="1781424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81400"/>
                        <a:ext cx="4343400" cy="244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Stored Procedures in MySQL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000" smtClean="0"/>
              <a:t>A stored procedure contains a sequence of SQL commands stored in the database catalog so that it can be invoked later by a program</a:t>
            </a:r>
          </a:p>
          <a:p>
            <a:pPr marL="1143000" lvl="2" indent="-228600"/>
            <a:endParaRPr lang="en-US" altLang="en-US" sz="1600" smtClean="0"/>
          </a:p>
          <a:p>
            <a:r>
              <a:rPr lang="en-US" altLang="en-US" sz="2000" smtClean="0"/>
              <a:t>Stored procedures are declared using the following syntax:</a:t>
            </a:r>
            <a:endParaRPr lang="en-US" altLang="en-US" sz="1600" smtClean="0"/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1800" smtClean="0">
                <a:solidFill>
                  <a:srgbClr val="FF0000"/>
                </a:solidFill>
              </a:rPr>
              <a:t>Create Procedure</a:t>
            </a:r>
            <a:r>
              <a:rPr lang="en-US" altLang="en-US" sz="1800" smtClean="0"/>
              <a:t> &lt;proc-name&gt;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1800" smtClean="0"/>
              <a:t>		(param_spec</a:t>
            </a:r>
            <a:r>
              <a:rPr lang="en-US" altLang="en-US" sz="1800" baseline="-25000" smtClean="0"/>
              <a:t>1</a:t>
            </a:r>
            <a:r>
              <a:rPr lang="en-US" altLang="en-US" sz="1800" smtClean="0"/>
              <a:t>, param_spec</a:t>
            </a:r>
            <a:r>
              <a:rPr lang="en-US" altLang="en-US" sz="1800" baseline="-25000" smtClean="0"/>
              <a:t>2</a:t>
            </a:r>
            <a:r>
              <a:rPr lang="en-US" altLang="en-US" sz="1800" smtClean="0"/>
              <a:t>, …, param_spec</a:t>
            </a:r>
            <a:r>
              <a:rPr lang="en-US" altLang="en-US" sz="1800" baseline="-25000" smtClean="0"/>
              <a:t>n</a:t>
            </a:r>
            <a:r>
              <a:rPr lang="en-US" altLang="en-US" sz="1800" smtClean="0"/>
              <a:t> ) </a:t>
            </a:r>
            <a:endParaRPr lang="en-US" altLang="en-US" sz="1800" smtClean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1800" smtClean="0">
                <a:solidFill>
                  <a:srgbClr val="FF0000"/>
                </a:solidFill>
              </a:rPr>
              <a:t>begin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1800" smtClean="0"/>
              <a:t>	-- execution code	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1800" smtClean="0">
                <a:solidFill>
                  <a:srgbClr val="FF0000"/>
                </a:solidFill>
              </a:rPr>
              <a:t>end;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sz="1800" smtClean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1800" smtClean="0"/>
              <a:t>where each param_spec is of the form: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1800" smtClean="0"/>
              <a:t>		 [in | out | inout]  &lt;param_name&gt;  &lt;param_type&gt;</a:t>
            </a:r>
          </a:p>
          <a:p>
            <a:pPr lvl="1"/>
            <a:r>
              <a:rPr lang="en-US" altLang="en-US" sz="1800" smtClean="0"/>
              <a:t>in mode: allows you to pass values into the procedure,</a:t>
            </a:r>
          </a:p>
          <a:p>
            <a:pPr lvl="1"/>
            <a:r>
              <a:rPr lang="en-US" altLang="en-US" sz="1800" smtClean="0"/>
              <a:t>out mode: allows you to pass value back from procedure to the calling program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-25595"/>
            <a:ext cx="7886700" cy="1325563"/>
          </a:xfrm>
        </p:spPr>
        <p:txBody>
          <a:bodyPr/>
          <a:lstStyle/>
          <a:p>
            <a:r>
              <a:rPr lang="en-US" altLang="en-US" dirty="0" smtClean="0"/>
              <a:t>Example</a:t>
            </a:r>
          </a:p>
        </p:txBody>
      </p:sp>
      <p:graphicFrame>
        <p:nvGraphicFramePr>
          <p:cNvPr id="9220" name="Object 10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15002712"/>
              </p:ext>
            </p:extLst>
          </p:nvPr>
        </p:nvGraphicFramePr>
        <p:xfrm>
          <a:off x="382588" y="1066800"/>
          <a:ext cx="8148637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5" name="Bitmap Image" r:id="rId3" imgW="5952960" imgH="1428840" progId="Paint.Picture">
                  <p:embed/>
                </p:oleObj>
              </mc:Choice>
              <mc:Fallback>
                <p:oleObj name="Bitmap Image" r:id="rId3" imgW="5952960" imgH="1428840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1066800"/>
                        <a:ext cx="8148637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6"/>
          <p:cNvGraphicFramePr>
            <a:graphicFrameLocks noGrp="1" noChangeAspect="1"/>
          </p:cNvGraphicFramePr>
          <p:nvPr>
            <p:ph sz="half" idx="2"/>
          </p:nvPr>
        </p:nvGraphicFramePr>
        <p:xfrm>
          <a:off x="1219200" y="3886200"/>
          <a:ext cx="5713413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6" name="Bitmap Image" r:id="rId5" imgW="3839111" imgH="1886213" progId="Paint.Picture">
                  <p:embed/>
                </p:oleObj>
              </mc:Choice>
              <mc:Fallback>
                <p:oleObj name="Bitmap Image" r:id="rId5" imgW="3839111" imgH="1886213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86200"/>
                        <a:ext cx="5713413" cy="280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124200"/>
            <a:ext cx="8318500" cy="3124200"/>
          </a:xfrm>
        </p:spPr>
        <p:txBody>
          <a:bodyPr/>
          <a:lstStyle/>
          <a:p>
            <a:r>
              <a:rPr lang="en-US" altLang="en-US" sz="2000" smtClean="0"/>
              <a:t>Suppose we want to keep track of the total salaries of employees working for each department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733800" y="5334000"/>
            <a:ext cx="4800600" cy="1012825"/>
            <a:chOff x="2352" y="3504"/>
            <a:chExt cx="3024" cy="638"/>
          </a:xfrm>
        </p:grpSpPr>
        <p:sp>
          <p:nvSpPr>
            <p:cNvPr id="9223" name="Line 18"/>
            <p:cNvSpPr>
              <a:spLocks noChangeShapeType="1"/>
            </p:cNvSpPr>
            <p:nvPr/>
          </p:nvSpPr>
          <p:spPr bwMode="auto">
            <a:xfrm flipH="1">
              <a:off x="2352" y="3744"/>
              <a:ext cx="7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9224" name="Text Box 19"/>
            <p:cNvSpPr txBox="1">
              <a:spLocks noChangeArrowheads="1"/>
            </p:cNvSpPr>
            <p:nvPr/>
          </p:nvSpPr>
          <p:spPr bwMode="auto">
            <a:xfrm>
              <a:off x="3024" y="3504"/>
              <a:ext cx="2352" cy="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We need to write a procedure to update the salaries in </a:t>
              </a:r>
              <a:br>
                <a:rPr lang="en-US" altLang="en-US"/>
              </a:br>
              <a:r>
                <a:rPr lang="en-US" altLang="en-US"/>
                <a:t> the deptsal table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914400" y="2286000"/>
            <a:ext cx="716280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solidFill>
                  <a:srgbClr val="FF0000"/>
                </a:solidFill>
              </a:rPr>
              <a:t>Step 1:</a:t>
            </a:r>
            <a:r>
              <a:rPr lang="en-US" altLang="en-US"/>
              <a:t> Change the delimiter (i.e., terminating character) of SQL statement from semicolon (;) to something else (e.g., //) </a:t>
            </a:r>
          </a:p>
          <a:p>
            <a:pPr algn="l"/>
            <a:r>
              <a:rPr lang="en-US" altLang="en-US"/>
              <a:t>So that you can distinguish between the semicolon of the SQL statements in the procedure and the terminating character of the procedure definition</a:t>
            </a:r>
          </a:p>
        </p:txBody>
      </p:sp>
      <p:pic>
        <p:nvPicPr>
          <p:cNvPr id="1024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59" b="89655"/>
          <a:stretch>
            <a:fillRect/>
          </a:stretch>
        </p:blipFill>
        <p:spPr bwMode="auto">
          <a:xfrm>
            <a:off x="533400" y="1759744"/>
            <a:ext cx="411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990600" y="3276600"/>
            <a:ext cx="716280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381000" indent="-3810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solidFill>
                  <a:srgbClr val="FF0000"/>
                </a:solidFill>
              </a:rPr>
              <a:t>Step 2:</a:t>
            </a:r>
            <a:r>
              <a:rPr lang="en-US" altLang="en-US"/>
              <a:t> </a:t>
            </a:r>
          </a:p>
          <a:p>
            <a:pPr algn="l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Define a procedure called updateSalary which takes as input a department number. </a:t>
            </a:r>
          </a:p>
          <a:p>
            <a:pPr algn="l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The body of the procedure is an SQL command to update the totalsalary column of the deptsal table. </a:t>
            </a:r>
          </a:p>
          <a:p>
            <a:pPr algn="l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Terminate the procedure definition using the delimiter you had defined in step 1 (//)</a:t>
            </a:r>
          </a:p>
        </p:txBody>
      </p:sp>
      <p:pic>
        <p:nvPicPr>
          <p:cNvPr id="1126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92"/>
          <a:stretch>
            <a:fillRect/>
          </a:stretch>
        </p:blipFill>
        <p:spPr bwMode="auto">
          <a:xfrm>
            <a:off x="396875" y="1219200"/>
            <a:ext cx="87471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914400" y="4178300"/>
            <a:ext cx="7162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solidFill>
                  <a:srgbClr val="FF0000"/>
                </a:solidFill>
              </a:rPr>
              <a:t>Step 3:</a:t>
            </a:r>
            <a:r>
              <a:rPr lang="en-US" altLang="en-US"/>
              <a:t> Change the delimiter back to semicolon (;)</a:t>
            </a:r>
          </a:p>
        </p:txBody>
      </p:sp>
      <p:pic>
        <p:nvPicPr>
          <p:cNvPr id="1229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7471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403" y="914400"/>
            <a:ext cx="6746297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855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762000" y="4343400"/>
            <a:ext cx="71628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solidFill>
                  <a:srgbClr val="FF0000"/>
                </a:solidFill>
              </a:rPr>
              <a:t>Step 4:</a:t>
            </a:r>
            <a:r>
              <a:rPr lang="en-US" altLang="en-US"/>
              <a:t> Call the procedure to update the totalsalary for each department</a:t>
            </a:r>
          </a:p>
        </p:txBody>
      </p:sp>
      <p:pic>
        <p:nvPicPr>
          <p:cNvPr id="1331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36" r="48421" b="35767"/>
          <a:stretch>
            <a:fillRect/>
          </a:stretch>
        </p:blipFill>
        <p:spPr bwMode="auto">
          <a:xfrm>
            <a:off x="533400" y="1447800"/>
            <a:ext cx="50403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Views in SQL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tabLst/>
            </a:pPr>
            <a:r>
              <a:rPr lang="en-US" altLang="en-US" smtClean="0"/>
              <a:t>A view is a “virtual” table that is derived from other tables</a:t>
            </a:r>
          </a:p>
          <a:p>
            <a:pPr marL="742950" lvl="1" indent="-285750">
              <a:tabLst/>
            </a:pPr>
            <a:endParaRPr lang="en-US" altLang="en-US" smtClean="0"/>
          </a:p>
          <a:p>
            <a:pPr marL="342900" indent="-342900">
              <a:tabLst/>
            </a:pPr>
            <a:r>
              <a:rPr lang="en-US" altLang="en-US" smtClean="0"/>
              <a:t>Allows for limited update operations </a:t>
            </a:r>
          </a:p>
          <a:p>
            <a:pPr marL="742950" lvl="1" indent="-285750">
              <a:tabLst/>
            </a:pPr>
            <a:r>
              <a:rPr lang="en-US" altLang="en-US" smtClean="0"/>
              <a:t>Since the table may not physically be stored</a:t>
            </a:r>
          </a:p>
          <a:p>
            <a:pPr marL="742950" lvl="1" indent="-285750">
              <a:tabLst/>
            </a:pPr>
            <a:endParaRPr lang="en-US" altLang="en-US" smtClean="0"/>
          </a:p>
          <a:p>
            <a:pPr marL="342900" indent="-342900">
              <a:tabLst/>
            </a:pPr>
            <a:r>
              <a:rPr lang="en-US" altLang="en-US" smtClean="0"/>
              <a:t>Allows full query operations</a:t>
            </a:r>
          </a:p>
          <a:p>
            <a:pPr marL="742950" lvl="1" indent="-285750">
              <a:buFont typeface="Arial" panose="020B0604020202020204" pitchFamily="34" charset="0"/>
              <a:buNone/>
              <a:tabLst/>
            </a:pPr>
            <a:r>
              <a:rPr lang="en-US" altLang="en-US" smtClean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4339" name="Text Box 10"/>
          <p:cNvSpPr txBox="1">
            <a:spLocks noChangeArrowheads="1"/>
          </p:cNvSpPr>
          <p:nvPr/>
        </p:nvSpPr>
        <p:spPr bwMode="auto">
          <a:xfrm>
            <a:off x="1371600" y="4724400"/>
            <a:ext cx="693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solidFill>
                  <a:srgbClr val="FF0000"/>
                </a:solidFill>
              </a:rPr>
              <a:t>Step 5:</a:t>
            </a:r>
            <a:r>
              <a:rPr lang="en-US" altLang="en-US"/>
              <a:t> Show the updated total salary in the deptsal table</a:t>
            </a:r>
          </a:p>
        </p:txBody>
      </p:sp>
      <p:pic>
        <p:nvPicPr>
          <p:cNvPr id="1434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32" r="56842"/>
          <a:stretch>
            <a:fillRect/>
          </a:stretch>
        </p:blipFill>
        <p:spPr bwMode="auto">
          <a:xfrm>
            <a:off x="685800" y="1752600"/>
            <a:ext cx="4267200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Stored Procedures in MySQL</a:t>
            </a:r>
          </a:p>
        </p:txBody>
      </p:sp>
      <p:graphicFrame>
        <p:nvGraphicFramePr>
          <p:cNvPr id="15364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915988" y="4800600"/>
          <a:ext cx="38830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6" name="Bitmap Image" r:id="rId3" imgW="2523810" imgH="371527" progId="Paint.Picture">
                  <p:embed/>
                </p:oleObj>
              </mc:Choice>
              <mc:Fallback>
                <p:oleObj name="Bitmap Image" r:id="rId3" imgW="2523810" imgH="371527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4800600"/>
                        <a:ext cx="38830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318500" cy="5181600"/>
          </a:xfrm>
        </p:spPr>
        <p:txBody>
          <a:bodyPr/>
          <a:lstStyle/>
          <a:p>
            <a:r>
              <a:rPr lang="en-US" altLang="en-US" smtClean="0"/>
              <a:t>Use </a:t>
            </a:r>
            <a:r>
              <a:rPr lang="en-US" altLang="en-US" smtClean="0">
                <a:solidFill>
                  <a:srgbClr val="FF0000"/>
                </a:solidFill>
              </a:rPr>
              <a:t>show procedure status</a:t>
            </a:r>
            <a:r>
              <a:rPr lang="en-US" altLang="en-US" smtClean="0"/>
              <a:t> to display the list of stored procedures you have created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Use drop procedure to remove a stored procedure</a:t>
            </a:r>
          </a:p>
        </p:txBody>
      </p:sp>
      <p:graphicFrame>
        <p:nvGraphicFramePr>
          <p:cNvPr id="1536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831235"/>
              </p:ext>
            </p:extLst>
          </p:nvPr>
        </p:nvGraphicFramePr>
        <p:xfrm>
          <a:off x="342900" y="1905000"/>
          <a:ext cx="8458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7" name="Bitmap Image" r:id="rId5" imgW="7602011" imgH="1438095" progId="Paint.Picture">
                  <p:embed/>
                </p:oleObj>
              </mc:Choice>
              <mc:Fallback>
                <p:oleObj name="Bitmap Image" r:id="rId5" imgW="7602011" imgH="1438095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905000"/>
                        <a:ext cx="84582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481012"/>
            <a:ext cx="223837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81012"/>
            <a:ext cx="6705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52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Stored Procedures in MySQL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You can declare variables in stored procedures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You can use flow control statements (conditional IF-THEN-ELSE or loops such as WHILE and REPEAT)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MySQL also supports cursors in stored procedures.</a:t>
            </a:r>
          </a:p>
          <a:p>
            <a:pPr lvl="1"/>
            <a:r>
              <a:rPr lang="en-US" altLang="en-US" dirty="0" smtClean="0"/>
              <a:t>A cursor is used to iterate through a set of rows returned by a query so that we can process each individual row.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To learn more about stored procedures, go to: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dirty="0" smtClean="0">
                <a:hlinkClick r:id="rId2"/>
              </a:rPr>
              <a:t>http://www.mysqltutorial.org/mysql-stored-procedure-tutorial.aspx</a:t>
            </a:r>
            <a:endParaRPr lang="en-US" altLang="en-US" dirty="0" smtClean="0"/>
          </a:p>
          <a:p>
            <a:pPr lvl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6743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Example using Cursors: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idx="1"/>
          </p:nvPr>
        </p:nvSpPr>
        <p:spPr>
          <a:xfrm>
            <a:off x="400050" y="1066800"/>
            <a:ext cx="7886700" cy="4351338"/>
          </a:xfrm>
        </p:spPr>
        <p:txBody>
          <a:bodyPr/>
          <a:lstStyle/>
          <a:p>
            <a:r>
              <a:rPr lang="en-US" dirty="0" smtClean="0"/>
              <a:t>a  </a:t>
            </a:r>
            <a:r>
              <a:rPr lang="en-US" b="1" dirty="0" smtClean="0"/>
              <a:t>cursor</a:t>
            </a:r>
            <a:r>
              <a:rPr lang="en-US" dirty="0" smtClean="0"/>
              <a:t> is a control structure that enables </a:t>
            </a:r>
            <a:r>
              <a:rPr lang="en-US" dirty="0" smtClean="0">
                <a:hlinkClick r:id="rId2" tooltip="wikt:traverse"/>
              </a:rPr>
              <a:t>traversal</a:t>
            </a:r>
            <a:r>
              <a:rPr lang="en-US" dirty="0" smtClean="0"/>
              <a:t> over the </a:t>
            </a:r>
            <a:r>
              <a:rPr lang="en-US" dirty="0" smtClean="0">
                <a:hlinkClick r:id="rId3" tooltip="Database record"/>
              </a:rPr>
              <a:t>records</a:t>
            </a:r>
            <a:r>
              <a:rPr lang="en-US" dirty="0" smtClean="0"/>
              <a:t> in a database</a:t>
            </a:r>
            <a:endParaRPr lang="en-US" altLang="en-US" dirty="0" smtClean="0"/>
          </a:p>
          <a:p>
            <a:r>
              <a:rPr lang="en-US" altLang="en-US" dirty="0" smtClean="0"/>
              <a:t>The previous procedure updates one row in </a:t>
            </a:r>
            <a:r>
              <a:rPr lang="en-US" altLang="en-US" dirty="0" err="1" smtClean="0"/>
              <a:t>deptsal</a:t>
            </a:r>
            <a:r>
              <a:rPr lang="en-US" altLang="en-US" dirty="0" smtClean="0"/>
              <a:t> table based on input parameter</a:t>
            </a:r>
          </a:p>
          <a:p>
            <a:r>
              <a:rPr lang="en-US" altLang="en-US" dirty="0" smtClean="0"/>
              <a:t>Suppose we want to update all the rows in </a:t>
            </a:r>
            <a:r>
              <a:rPr lang="en-US" altLang="en-US" dirty="0" err="1" smtClean="0"/>
              <a:t>deptsal</a:t>
            </a:r>
            <a:r>
              <a:rPr lang="en-US" altLang="en-US" dirty="0" smtClean="0"/>
              <a:t> simultaneously</a:t>
            </a:r>
          </a:p>
          <a:p>
            <a:pPr lvl="1"/>
            <a:r>
              <a:rPr lang="en-US" altLang="en-US" dirty="0" smtClean="0"/>
              <a:t>First, let’s reset the </a:t>
            </a:r>
            <a:r>
              <a:rPr lang="en-US" altLang="en-US" dirty="0" err="1" smtClean="0"/>
              <a:t>totalsalary</a:t>
            </a:r>
            <a:r>
              <a:rPr lang="en-US" altLang="en-US" dirty="0" smtClean="0"/>
              <a:t> in </a:t>
            </a:r>
            <a:r>
              <a:rPr lang="en-US" altLang="en-US" dirty="0" err="1" smtClean="0"/>
              <a:t>deptsal</a:t>
            </a:r>
            <a:r>
              <a:rPr lang="en-US" altLang="en-US" dirty="0" smtClean="0"/>
              <a:t> to zero</a:t>
            </a:r>
          </a:p>
        </p:txBody>
      </p:sp>
      <p:pic>
        <p:nvPicPr>
          <p:cNvPr id="174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24200"/>
            <a:ext cx="517683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7227888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99244" y="-14973"/>
            <a:ext cx="7886700" cy="1325563"/>
          </a:xfrm>
        </p:spPr>
        <p:txBody>
          <a:bodyPr/>
          <a:lstStyle/>
          <a:p>
            <a:r>
              <a:rPr lang="en-US" altLang="en-US" dirty="0" smtClean="0"/>
              <a:t>Example using Cursors</a:t>
            </a:r>
          </a:p>
        </p:txBody>
      </p:sp>
      <p:sp>
        <p:nvSpPr>
          <p:cNvPr id="18436" name="Line 9"/>
          <p:cNvSpPr>
            <a:spLocks noChangeShapeType="1"/>
          </p:cNvSpPr>
          <p:nvPr/>
        </p:nvSpPr>
        <p:spPr bwMode="auto">
          <a:xfrm flipH="1" flipV="1">
            <a:off x="4876800" y="1371600"/>
            <a:ext cx="83820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8437" name="Text Box 10"/>
          <p:cNvSpPr txBox="1">
            <a:spLocks noChangeArrowheads="1"/>
          </p:cNvSpPr>
          <p:nvPr/>
        </p:nvSpPr>
        <p:spPr bwMode="auto">
          <a:xfrm>
            <a:off x="5638800" y="1219200"/>
            <a:ext cx="2895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Drop the old procedure</a:t>
            </a:r>
          </a:p>
        </p:txBody>
      </p:sp>
      <p:sp>
        <p:nvSpPr>
          <p:cNvPr id="18438" name="Text Box 11"/>
          <p:cNvSpPr txBox="1">
            <a:spLocks noChangeArrowheads="1"/>
          </p:cNvSpPr>
          <p:nvPr/>
        </p:nvSpPr>
        <p:spPr bwMode="auto">
          <a:xfrm>
            <a:off x="5334000" y="3352800"/>
            <a:ext cx="3581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Use cursor to iterate the rows</a:t>
            </a:r>
          </a:p>
        </p:txBody>
      </p:sp>
      <p:sp>
        <p:nvSpPr>
          <p:cNvPr id="18439" name="Line 12"/>
          <p:cNvSpPr>
            <a:spLocks noChangeShapeType="1"/>
          </p:cNvSpPr>
          <p:nvPr/>
        </p:nvSpPr>
        <p:spPr bwMode="auto">
          <a:xfrm flipH="1">
            <a:off x="3810000" y="3581400"/>
            <a:ext cx="15240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8440" name="Line 13"/>
          <p:cNvSpPr>
            <a:spLocks noChangeShapeType="1"/>
          </p:cNvSpPr>
          <p:nvPr/>
        </p:nvSpPr>
        <p:spPr bwMode="auto">
          <a:xfrm flipV="1">
            <a:off x="6781800" y="2895600"/>
            <a:ext cx="762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8441" name="Line 14"/>
          <p:cNvSpPr>
            <a:spLocks noChangeShapeType="1"/>
          </p:cNvSpPr>
          <p:nvPr/>
        </p:nvSpPr>
        <p:spPr bwMode="auto">
          <a:xfrm flipH="1" flipV="1">
            <a:off x="3124200" y="35052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042"/>
            <a:ext cx="7886700" cy="1325563"/>
          </a:xfrm>
        </p:spPr>
        <p:txBody>
          <a:bodyPr/>
          <a:lstStyle/>
          <a:p>
            <a:r>
              <a:rPr lang="en-US" altLang="en-US" dirty="0" smtClean="0"/>
              <a:t>Example using Cursors</a:t>
            </a:r>
          </a:p>
        </p:txBody>
      </p:sp>
      <p:graphicFrame>
        <p:nvGraphicFramePr>
          <p:cNvPr id="19460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3886200" y="1219200"/>
          <a:ext cx="3976688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6" name="Bitmap Image" r:id="rId3" imgW="2610214" imgH="3200000" progId="Paint.Picture">
                  <p:embed/>
                </p:oleObj>
              </mc:Choice>
              <mc:Fallback>
                <p:oleObj name="Bitmap Image" r:id="rId3" imgW="2610214" imgH="320000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219200"/>
                        <a:ext cx="3976688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318500" cy="5181600"/>
          </a:xfrm>
        </p:spPr>
        <p:txBody>
          <a:bodyPr/>
          <a:lstStyle/>
          <a:p>
            <a:r>
              <a:rPr lang="en-US" altLang="en-US" smtClean="0"/>
              <a:t>Call procedure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28700"/>
            <a:ext cx="769296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661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886700" cy="1325563"/>
          </a:xfrm>
        </p:spPr>
        <p:txBody>
          <a:bodyPr/>
          <a:lstStyle/>
          <a:p>
            <a:r>
              <a:rPr lang="en-US" altLang="en-US" dirty="0" smtClean="0"/>
              <a:t>Another Example</a:t>
            </a:r>
          </a:p>
        </p:txBody>
      </p:sp>
      <p:graphicFrame>
        <p:nvGraphicFramePr>
          <p:cNvPr id="2048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90600" y="2057400"/>
          <a:ext cx="6629400" cy="347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Bitmap Image" r:id="rId3" imgW="3780952" imgH="1980952" progId="Paint.Picture">
                  <p:embed/>
                </p:oleObj>
              </mc:Choice>
              <mc:Fallback>
                <p:oleObj name="Bitmap Image" r:id="rId3" imgW="3780952" imgH="198095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57400"/>
                        <a:ext cx="6629400" cy="347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318500" cy="5181600"/>
          </a:xfrm>
        </p:spPr>
        <p:txBody>
          <a:bodyPr/>
          <a:lstStyle/>
          <a:p>
            <a:r>
              <a:rPr lang="en-US" altLang="en-US" smtClean="0"/>
              <a:t>Create a procedure to give a raise to all employees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886700" cy="1325563"/>
          </a:xfrm>
        </p:spPr>
        <p:txBody>
          <a:bodyPr/>
          <a:lstStyle/>
          <a:p>
            <a:r>
              <a:rPr lang="en-US" altLang="en-US" smtClean="0"/>
              <a:t>Another Example</a:t>
            </a:r>
          </a:p>
        </p:txBody>
      </p:sp>
      <p:graphicFrame>
        <p:nvGraphicFramePr>
          <p:cNvPr id="21507" name="Object 1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344293"/>
              </p:ext>
            </p:extLst>
          </p:nvPr>
        </p:nvGraphicFramePr>
        <p:xfrm>
          <a:off x="1055537" y="1477963"/>
          <a:ext cx="6842426" cy="3711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name="Bitmap Image" r:id="rId3" imgW="5161905" imgH="2800741" progId="Paint.Picture">
                  <p:embed/>
                </p:oleObj>
              </mc:Choice>
              <mc:Fallback>
                <p:oleObj name="Bitmap Image" r:id="rId3" imgW="5161905" imgH="2800741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537" y="1477963"/>
                        <a:ext cx="6842426" cy="3711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SQL Views: An Example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80000"/>
              </a:lnSpc>
              <a:tabLst/>
            </a:pPr>
            <a:r>
              <a:rPr lang="en-US" altLang="en-US" sz="2000" dirty="0" smtClean="0"/>
              <a:t>Create a view for </a:t>
            </a:r>
            <a:r>
              <a:rPr lang="en-US" altLang="en-US" sz="2000" dirty="0" smtClean="0"/>
              <a:t>Students that Applied to OSU:</a:t>
            </a:r>
            <a:endParaRPr lang="en-US" altLang="en-US" sz="2000" dirty="0" smtClean="0"/>
          </a:p>
          <a:p>
            <a:pPr marL="342900" indent="-342900">
              <a:lnSpc>
                <a:spcPct val="80000"/>
              </a:lnSpc>
              <a:buFont typeface="Monotype Sorts" pitchFamily="2" charset="2"/>
              <a:buNone/>
              <a:tabLst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marL="342900" indent="-342900">
              <a:lnSpc>
                <a:spcPct val="80000"/>
              </a:lnSpc>
              <a:buFont typeface="Monotype Sorts" pitchFamily="2" charset="2"/>
              <a:buNone/>
              <a:tabLst/>
            </a:pPr>
            <a:r>
              <a:rPr lang="en-US" altLang="en-US" sz="2000" dirty="0" smtClean="0"/>
              <a:t>	CREATE VIEW </a:t>
            </a:r>
            <a:r>
              <a:rPr lang="en-US" altLang="en-US" sz="2000" dirty="0" err="1" smtClean="0"/>
              <a:t>OSUApplicants</a:t>
            </a:r>
            <a:r>
              <a:rPr lang="en-US" altLang="en-US" sz="2000" dirty="0" smtClean="0"/>
              <a:t> </a:t>
            </a:r>
            <a:r>
              <a:rPr lang="en-US" altLang="en-US" sz="2000" dirty="0" smtClean="0"/>
              <a:t>AS</a:t>
            </a:r>
            <a:br>
              <a:rPr lang="en-US" altLang="en-US" sz="2000" dirty="0" smtClean="0"/>
            </a:br>
            <a:r>
              <a:rPr lang="en-US" altLang="en-US" sz="2000" dirty="0" smtClean="0"/>
              <a:t>	SELECT </a:t>
            </a:r>
            <a:r>
              <a:rPr lang="en-US" altLang="en-US" sz="2000" dirty="0" smtClean="0"/>
              <a:t>Distinct </a:t>
            </a:r>
            <a:r>
              <a:rPr lang="en-US" altLang="en-US" sz="2000" dirty="0" err="1" smtClean="0"/>
              <a:t>Student.sID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sName</a:t>
            </a:r>
            <a:r>
              <a:rPr lang="en-US" altLang="en-US" sz="2000" dirty="0" smtClean="0"/>
              <a:t>, GPA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	FROM </a:t>
            </a:r>
            <a:r>
              <a:rPr lang="en-US" altLang="en-US" sz="2000" dirty="0" smtClean="0"/>
              <a:t>Student, Apply</a:t>
            </a:r>
            <a:endParaRPr lang="en-US" altLang="en-US" sz="2000" dirty="0"/>
          </a:p>
          <a:p>
            <a:pPr marL="342900" indent="-342900">
              <a:lnSpc>
                <a:spcPct val="80000"/>
              </a:lnSpc>
              <a:buFont typeface="Monotype Sorts" pitchFamily="2" charset="2"/>
              <a:buNone/>
              <a:tabLst/>
            </a:pPr>
            <a:r>
              <a:rPr lang="en-US" altLang="en-US" sz="2000" dirty="0" smtClean="0"/>
              <a:t>	</a:t>
            </a:r>
            <a:r>
              <a:rPr lang="en-US" altLang="en-US" sz="2000" dirty="0" smtClean="0"/>
              <a:t>	WHERE </a:t>
            </a:r>
            <a:r>
              <a:rPr lang="en-US" altLang="en-US" sz="2000" dirty="0" err="1" smtClean="0"/>
              <a:t>Student.sID</a:t>
            </a:r>
            <a:r>
              <a:rPr lang="en-US" altLang="en-US" sz="2000" dirty="0" smtClean="0"/>
              <a:t>= </a:t>
            </a:r>
            <a:r>
              <a:rPr lang="en-US" altLang="en-US" sz="2000" dirty="0" err="1" smtClean="0"/>
              <a:t>Apply.sID</a:t>
            </a:r>
            <a:r>
              <a:rPr lang="en-US" altLang="en-US" sz="2000" dirty="0" smtClean="0"/>
              <a:t> </a:t>
            </a:r>
            <a:r>
              <a:rPr lang="en-US" altLang="en-US" sz="2000" dirty="0" smtClean="0"/>
              <a:t>AND </a:t>
            </a:r>
            <a:r>
              <a:rPr lang="en-US" altLang="en-US" sz="2000" dirty="0" err="1" smtClean="0"/>
              <a:t>Apply.cName</a:t>
            </a:r>
            <a:r>
              <a:rPr lang="en-US" altLang="en-US" sz="2000" dirty="0" smtClean="0"/>
              <a:t>=‘OSU’;</a:t>
            </a:r>
            <a:endParaRPr lang="en-US" altLang="en-US" sz="2000" dirty="0" smtClean="0"/>
          </a:p>
          <a:p>
            <a:pPr marL="342900" indent="-342900">
              <a:lnSpc>
                <a:spcPct val="80000"/>
              </a:lnSpc>
              <a:buFont typeface="Monotype Sorts" pitchFamily="2" charset="2"/>
              <a:buNone/>
              <a:tabLst/>
            </a:pPr>
            <a:endParaRPr lang="en-US" altLang="en-US" sz="2000" dirty="0" smtClean="0"/>
          </a:p>
          <a:p>
            <a:pPr marL="342900" indent="-342900">
              <a:lnSpc>
                <a:spcPct val="80000"/>
              </a:lnSpc>
              <a:tabLst/>
            </a:pPr>
            <a:r>
              <a:rPr lang="en-US" altLang="en-US" sz="2000" dirty="0" smtClean="0"/>
              <a:t>Find OSU Applicants with GPA &gt; 3.5</a:t>
            </a:r>
            <a:endParaRPr lang="en-US" altLang="en-US" sz="2000" dirty="0" smtClean="0"/>
          </a:p>
          <a:p>
            <a:pPr marL="342900" indent="-342900">
              <a:lnSpc>
                <a:spcPct val="80000"/>
              </a:lnSpc>
              <a:buFont typeface="Monotype Sorts" pitchFamily="2" charset="2"/>
              <a:buNone/>
              <a:tabLst/>
            </a:pPr>
            <a:endParaRPr lang="en-US" altLang="en-US" sz="2000" dirty="0" smtClean="0"/>
          </a:p>
          <a:p>
            <a:pPr marL="342900" indent="-342900">
              <a:lnSpc>
                <a:spcPct val="80000"/>
              </a:lnSpc>
              <a:buFont typeface="Monotype Sorts" pitchFamily="2" charset="2"/>
              <a:buNone/>
              <a:tabLst/>
            </a:pPr>
            <a:r>
              <a:rPr lang="en-US" altLang="en-US" sz="2000" dirty="0" smtClean="0"/>
              <a:t>		SELECT </a:t>
            </a:r>
            <a:r>
              <a:rPr lang="en-US" altLang="en-US" sz="2000" dirty="0" err="1" smtClean="0"/>
              <a:t>sID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sName</a:t>
            </a:r>
            <a:r>
              <a:rPr lang="en-US" altLang="en-US" sz="2000" dirty="0" smtClean="0"/>
              <a:t>	</a:t>
            </a:r>
            <a:endParaRPr lang="en-US" altLang="en-US" sz="2000" dirty="0" smtClean="0"/>
          </a:p>
          <a:p>
            <a:pPr marL="342900" indent="-342900">
              <a:lnSpc>
                <a:spcPct val="80000"/>
              </a:lnSpc>
              <a:buFont typeface="Monotype Sorts" pitchFamily="2" charset="2"/>
              <a:buNone/>
              <a:tabLst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</a:t>
            </a:r>
            <a:r>
              <a:rPr lang="en-US" altLang="en-US" sz="2000" dirty="0" smtClean="0"/>
              <a:t>FROM </a:t>
            </a:r>
            <a:r>
              <a:rPr lang="en-US" altLang="en-US" sz="2000" dirty="0" err="1" smtClean="0"/>
              <a:t>OSUApplicants</a:t>
            </a:r>
            <a:endParaRPr lang="en-US" altLang="en-US" sz="2000" dirty="0" smtClean="0"/>
          </a:p>
          <a:p>
            <a:pPr marL="342900" indent="-342900">
              <a:lnSpc>
                <a:spcPct val="80000"/>
              </a:lnSpc>
              <a:buFont typeface="Monotype Sorts" pitchFamily="2" charset="2"/>
              <a:buNone/>
              <a:tabLst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WHERE GPA &gt; 3.5</a:t>
            </a:r>
            <a:endParaRPr lang="en-US" altLang="en-US" sz="2000" dirty="0" smtClean="0"/>
          </a:p>
          <a:p>
            <a:pPr marL="342900" indent="-342900">
              <a:lnSpc>
                <a:spcPct val="80000"/>
              </a:lnSpc>
              <a:buFont typeface="Monotype Sorts" pitchFamily="2" charset="2"/>
              <a:buNone/>
              <a:tabLst/>
            </a:pPr>
            <a:endParaRPr lang="en-US" altLang="en-US" sz="2000" b="1" dirty="0" smtClean="0">
              <a:latin typeface="Courier New" panose="02070309020205020404" pitchFamily="49" charset="0"/>
            </a:endParaRPr>
          </a:p>
          <a:p>
            <a:pPr marL="342900" indent="-342900">
              <a:lnSpc>
                <a:spcPct val="80000"/>
              </a:lnSpc>
              <a:tabLst/>
            </a:pPr>
            <a:r>
              <a:rPr lang="en-US" altLang="en-US" sz="2000" dirty="0" smtClean="0"/>
              <a:t>When no longer needed, a view can be dropped:</a:t>
            </a:r>
          </a:p>
          <a:p>
            <a:pPr marL="342900" indent="-342900">
              <a:lnSpc>
                <a:spcPct val="80000"/>
              </a:lnSpc>
              <a:buFont typeface="Monotype Sorts" pitchFamily="2" charset="2"/>
              <a:buNone/>
              <a:tabLst/>
            </a:pPr>
            <a:endParaRPr lang="en-US" altLang="en-US" sz="2000" b="1" dirty="0" smtClean="0">
              <a:latin typeface="Courier New" panose="02070309020205020404" pitchFamily="49" charset="0"/>
            </a:endParaRPr>
          </a:p>
          <a:p>
            <a:pPr marL="342900" indent="-342900">
              <a:lnSpc>
                <a:spcPct val="80000"/>
              </a:lnSpc>
              <a:buFont typeface="Monotype Sorts" pitchFamily="2" charset="2"/>
              <a:buNone/>
              <a:tabLst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	</a:t>
            </a:r>
            <a:r>
              <a:rPr lang="en-US" altLang="en-US" sz="2000" dirty="0" smtClean="0"/>
              <a:t>	DROP VIEW </a:t>
            </a:r>
            <a:r>
              <a:rPr lang="en-US" altLang="en-US" sz="2000" dirty="0" err="1" smtClean="0"/>
              <a:t>OSUApplicants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;</a:t>
            </a:r>
            <a:endParaRPr lang="en-US" altLang="en-US" sz="2000" b="1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78295"/>
            <a:ext cx="7138988" cy="550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2413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Another Example</a:t>
            </a:r>
          </a:p>
        </p:txBody>
      </p:sp>
      <p:graphicFrame>
        <p:nvGraphicFramePr>
          <p:cNvPr id="22531" name="Object 14"/>
          <p:cNvGraphicFramePr>
            <a:graphicFrameLocks noGrp="1" noChangeAspect="1"/>
          </p:cNvGraphicFramePr>
          <p:nvPr>
            <p:ph idx="1"/>
          </p:nvPr>
        </p:nvGraphicFramePr>
        <p:xfrm>
          <a:off x="1371600" y="1524000"/>
          <a:ext cx="6553200" cy="392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7" name="Bitmap Image" r:id="rId3" imgW="3685714" imgH="2209524" progId="Paint.Picture">
                  <p:embed/>
                </p:oleObj>
              </mc:Choice>
              <mc:Fallback>
                <p:oleObj name="Bitmap Image" r:id="rId3" imgW="3685714" imgH="2209524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6553200" cy="392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Functions are declared using the following syntax: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function</a:t>
            </a:r>
            <a:r>
              <a:rPr lang="en-US" altLang="en-US" smtClean="0"/>
              <a:t> &lt;function-name&gt; (param_spec</a:t>
            </a:r>
            <a:r>
              <a:rPr lang="en-US" altLang="en-US" baseline="-25000" smtClean="0"/>
              <a:t>1</a:t>
            </a:r>
            <a:r>
              <a:rPr lang="en-US" altLang="en-US" smtClean="0"/>
              <a:t>, …, param_spec</a:t>
            </a:r>
            <a:r>
              <a:rPr lang="en-US" altLang="en-US" baseline="-25000" smtClean="0"/>
              <a:t>k</a:t>
            </a:r>
            <a:r>
              <a:rPr lang="en-US" altLang="en-US" smtClean="0"/>
              <a:t>)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mtClean="0"/>
              <a:t>		returns &lt;return_type&gt; 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mtClean="0"/>
              <a:t>		[not] deterministic             allow optimization if same output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mtClean="0"/>
              <a:t>                          for the same input (use RAND not deterministic 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Begin                                 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mtClean="0"/>
              <a:t>	-- execution code	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end;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mtClean="0"/>
              <a:t>where param_spec is: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mtClean="0"/>
              <a:t>		 [in | out | in out] &lt;param_name&gt; &lt;param_type&gt;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mtClean="0"/>
          </a:p>
          <a:p>
            <a:pPr lvl="1">
              <a:lnSpc>
                <a:spcPct val="90000"/>
              </a:lnSpc>
            </a:pPr>
            <a:r>
              <a:rPr lang="en-US" altLang="en-US" smtClean="0"/>
              <a:t>You need ADMIN privilege to create functions on mysql-user server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000" tIns="46800" rIns="90000" bIns="46800"/>
          <a:lstStyle/>
          <a:p>
            <a:pPr defTabSz="449263"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mtClean="0"/>
              <a:t>Example of Functions</a:t>
            </a:r>
          </a:p>
        </p:txBody>
      </p:sp>
      <p:pic>
        <p:nvPicPr>
          <p:cNvPr id="245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" b="33932"/>
          <a:stretch>
            <a:fillRect/>
          </a:stretch>
        </p:blipFill>
        <p:spPr bwMode="auto">
          <a:xfrm>
            <a:off x="838200" y="1520086"/>
            <a:ext cx="7500938" cy="4423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409575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6474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000" tIns="46800" rIns="90000" bIns="46800"/>
          <a:lstStyle/>
          <a:p>
            <a:pPr defTabSz="449263"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mtClean="0"/>
              <a:t>Example of Functions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68"/>
          <a:stretch>
            <a:fillRect/>
          </a:stretch>
        </p:blipFill>
        <p:spPr bwMode="auto">
          <a:xfrm>
            <a:off x="685800" y="1514594"/>
            <a:ext cx="7772400" cy="229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– Not supported in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ASSERTION defines a new rule that will constrain the set of valid values for one or more Base tables. </a:t>
            </a:r>
            <a:r>
              <a:rPr lang="en-US" dirty="0" smtClean="0"/>
              <a:t>Assertion </a:t>
            </a:r>
            <a:r>
              <a:rPr lang="en-US" dirty="0"/>
              <a:t>is owned by the </a:t>
            </a:r>
            <a:r>
              <a:rPr lang="en-US" dirty="0" smtClean="0"/>
              <a:t>Schema </a:t>
            </a:r>
            <a:r>
              <a:rPr lang="en-US" dirty="0"/>
              <a:t>it belongs to</a:t>
            </a:r>
            <a:r>
              <a:rPr lang="en-US" dirty="0" smtClean="0"/>
              <a:t>.</a:t>
            </a:r>
          </a:p>
          <a:p>
            <a:pPr marL="342900" lvl="1" indent="0">
              <a:buNone/>
            </a:pPr>
            <a:r>
              <a:rPr lang="en-US" dirty="0"/>
              <a:t>CREATE ASSERTION &lt;Constraint name&gt; </a:t>
            </a: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CHECK </a:t>
            </a:r>
            <a:r>
              <a:rPr lang="en-US" dirty="0"/>
              <a:t>(search condition) </a:t>
            </a: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[ </a:t>
            </a:r>
            <a:r>
              <a:rPr lang="en-US" dirty="0"/>
              <a:t>&lt;constraint attributes&gt; ] </a:t>
            </a:r>
          </a:p>
        </p:txBody>
      </p:sp>
    </p:spTree>
    <p:extLst>
      <p:ext uri="{BB962C8B-B14F-4D97-AF65-F5344CB8AC3E}">
        <p14:creationId xmlns:p14="http://schemas.microsoft.com/office/powerpoint/2010/main" val="275490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Update Views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tabLst/>
            </a:pPr>
            <a:r>
              <a:rPr lang="en-US" altLang="en-US" sz="2000" dirty="0" smtClean="0"/>
              <a:t>Update on a view can be implemented by mapping it to an update on the underlying base table</a:t>
            </a:r>
          </a:p>
          <a:p>
            <a:pPr marL="1143000" lvl="2" indent="-228600">
              <a:buFont typeface="Wingdings" panose="05000000000000000000" pitchFamily="2" charset="2"/>
              <a:buNone/>
              <a:tabLst/>
            </a:pPr>
            <a:r>
              <a:rPr lang="en-US" altLang="en-US" sz="1600" dirty="0" smtClean="0"/>
              <a:t>	UPDATE MANAGER</a:t>
            </a:r>
            <a:br>
              <a:rPr lang="en-US" altLang="en-US" sz="1600" dirty="0" smtClean="0"/>
            </a:br>
            <a:r>
              <a:rPr lang="en-US" altLang="en-US" sz="1600" dirty="0" smtClean="0"/>
              <a:t>SET Salary = 1.1*Salary</a:t>
            </a:r>
            <a:br>
              <a:rPr lang="en-US" altLang="en-US" sz="1600" dirty="0" smtClean="0"/>
            </a:br>
            <a:r>
              <a:rPr lang="en-US" altLang="en-US" sz="1600" dirty="0" smtClean="0"/>
              <a:t>WHERE </a:t>
            </a:r>
            <a:r>
              <a:rPr lang="en-US" altLang="en-US" sz="1600" dirty="0" err="1" smtClean="0"/>
              <a:t>Dname</a:t>
            </a:r>
            <a:r>
              <a:rPr lang="en-US" altLang="en-US" sz="1600" dirty="0" smtClean="0"/>
              <a:t> = ‘Research’;</a:t>
            </a:r>
          </a:p>
          <a:p>
            <a:pPr marL="457200" lvl="1" indent="0">
              <a:buNone/>
              <a:tabLst/>
            </a:pPr>
            <a:r>
              <a:rPr lang="en-US" altLang="en-US" sz="1800" dirty="0" smtClean="0"/>
              <a:t>Becomes:</a:t>
            </a:r>
          </a:p>
          <a:p>
            <a:pPr marL="1143000" lvl="2" indent="-228600">
              <a:buFont typeface="Wingdings" panose="05000000000000000000" pitchFamily="2" charset="2"/>
              <a:buNone/>
              <a:tabLst/>
            </a:pPr>
            <a:r>
              <a:rPr lang="en-US" altLang="en-US" sz="1600" dirty="0" smtClean="0"/>
              <a:t>	UPDATE EMPLOYEE</a:t>
            </a:r>
            <a:br>
              <a:rPr lang="en-US" altLang="en-US" sz="1600" dirty="0" smtClean="0"/>
            </a:br>
            <a:r>
              <a:rPr lang="en-US" altLang="en-US" sz="1600" dirty="0" smtClean="0"/>
              <a:t>SET Salary = 1.1*Salary</a:t>
            </a:r>
            <a:br>
              <a:rPr lang="en-US" altLang="en-US" sz="1600" dirty="0" smtClean="0"/>
            </a:br>
            <a:r>
              <a:rPr lang="en-US" altLang="en-US" sz="1600" dirty="0" smtClean="0"/>
              <a:t>WHERE SSN in (SELECT </a:t>
            </a:r>
            <a:r>
              <a:rPr lang="en-US" altLang="en-US" sz="1600" dirty="0" err="1" smtClean="0"/>
              <a:t>MgrSSN</a:t>
            </a: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r>
              <a:rPr lang="en-US" altLang="en-US" sz="1600" dirty="0" smtClean="0"/>
              <a:t>		  FROM DEPARTMENT</a:t>
            </a:r>
            <a:br>
              <a:rPr lang="en-US" altLang="en-US" sz="1600" dirty="0" smtClean="0"/>
            </a:br>
            <a:r>
              <a:rPr lang="en-US" altLang="en-US" sz="1600" dirty="0" smtClean="0"/>
              <a:t>  		  WHERE </a:t>
            </a:r>
            <a:r>
              <a:rPr lang="en-US" altLang="en-US" sz="1600" dirty="0" err="1" smtClean="0"/>
              <a:t>DName</a:t>
            </a:r>
            <a:r>
              <a:rPr lang="en-US" altLang="en-US" sz="1600" dirty="0" smtClean="0"/>
              <a:t> = ‘Research’);</a:t>
            </a:r>
          </a:p>
          <a:p>
            <a:pPr marL="1143000" lvl="2" indent="-228600">
              <a:buFont typeface="Wingdings" panose="05000000000000000000" pitchFamily="2" charset="2"/>
              <a:buNone/>
              <a:tabLst/>
            </a:pPr>
            <a:endParaRPr lang="en-US" altLang="en-US" sz="1600" dirty="0" smtClean="0"/>
          </a:p>
          <a:p>
            <a:pPr marL="342900" indent="-342900">
              <a:tabLst/>
            </a:pPr>
            <a:r>
              <a:rPr lang="en-US" altLang="en-US" sz="2000" dirty="0" smtClean="0"/>
              <a:t>Updating views involving joins are not always possible</a:t>
            </a:r>
          </a:p>
          <a:p>
            <a:pPr marL="742950" lvl="1" indent="-285750">
              <a:tabLst/>
            </a:pPr>
            <a:r>
              <a:rPr lang="en-US" altLang="en-US" sz="1800" dirty="0" smtClean="0"/>
              <a:t>Views defined using groups and aggregate functions are not updateable</a:t>
            </a:r>
          </a:p>
          <a:p>
            <a:pPr marL="342900" indent="-342900">
              <a:tabLst/>
            </a:pPr>
            <a:r>
              <a:rPr lang="en-US" altLang="en-US" sz="1800" dirty="0" smtClean="0"/>
              <a:t>For MySQL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, </a:t>
            </a:r>
            <a:r>
              <a:rPr lang="en-US" altLang="en-US" sz="1800" dirty="0" smtClean="0"/>
              <a:t>the keyword</a:t>
            </a:r>
            <a:r>
              <a:rPr lang="en-US" altLang="en-US" sz="1800" b="1" dirty="0" smtClean="0"/>
              <a:t> “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WITH CHECK OPTION</a:t>
            </a:r>
            <a:r>
              <a:rPr lang="en-US" altLang="en-US" sz="1800" b="1" dirty="0" smtClean="0"/>
              <a:t>”</a:t>
            </a:r>
            <a:r>
              <a:rPr lang="en-US" altLang="en-US" sz="2000" dirty="0" smtClean="0"/>
              <a:t> must be added to the view definition if the view is to be updated. However many restrictions in MySQL</a:t>
            </a:r>
          </a:p>
          <a:p>
            <a:pPr marL="742950" lvl="1" indent="-285750">
              <a:tabLst/>
            </a:pPr>
            <a:endParaRPr lang="en-US" altLang="en-US" sz="1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80400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SQL Triggers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318500" cy="5181600"/>
          </a:xfrm>
        </p:spPr>
        <p:txBody>
          <a:bodyPr/>
          <a:lstStyle/>
          <a:p>
            <a:pPr marL="342900" indent="-342900">
              <a:tabLst/>
            </a:pPr>
            <a:r>
              <a:rPr lang="en-US" altLang="en-US" sz="2000" dirty="0" smtClean="0"/>
              <a:t>To monitor a database and take a corrective action when a condition occurs</a:t>
            </a:r>
          </a:p>
          <a:p>
            <a:pPr marL="742950" lvl="1" indent="-285750">
              <a:tabLst/>
            </a:pPr>
            <a:r>
              <a:rPr lang="en-US" altLang="en-US" sz="1800" dirty="0" smtClean="0"/>
              <a:t>Examples: </a:t>
            </a:r>
          </a:p>
          <a:p>
            <a:pPr marL="1143000" lvl="2" indent="-228600">
              <a:tabLst/>
            </a:pPr>
            <a:r>
              <a:rPr lang="en-US" altLang="en-US" sz="1600" dirty="0" smtClean="0"/>
              <a:t>Update GPA when a new grade is entered.</a:t>
            </a:r>
            <a:endParaRPr lang="en-US" altLang="en-US" sz="1600" dirty="0" smtClean="0"/>
          </a:p>
          <a:p>
            <a:pPr marL="1143000" lvl="2" indent="-228600">
              <a:tabLst/>
            </a:pPr>
            <a:r>
              <a:rPr lang="en-US" altLang="en-US" sz="1600" dirty="0" smtClean="0"/>
              <a:t>Limit the salary increase of an employee to no more than 5% raise</a:t>
            </a:r>
          </a:p>
          <a:p>
            <a:pPr marL="1143000" lvl="2" indent="-228600">
              <a:tabLst/>
            </a:pPr>
            <a:endParaRPr lang="en-US" altLang="en-US" sz="1600" dirty="0" smtClean="0"/>
          </a:p>
          <a:p>
            <a:pPr marL="342900" indent="-342900">
              <a:buFont typeface="Monotype Sorts" pitchFamily="2" charset="2"/>
              <a:buNone/>
              <a:tabLst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	CREATE TRIGGER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trigger-name</a:t>
            </a:r>
            <a:br>
              <a:rPr lang="en-US" altLang="en-US" sz="2000" dirty="0" smtClean="0">
                <a:latin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trigger-time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trigger-event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</a:t>
            </a:r>
            <a:br>
              <a:rPr lang="en-US" altLang="en-US" sz="2000" dirty="0" smtClean="0">
                <a:latin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ON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table-name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/>
            </a:r>
            <a:br>
              <a:rPr lang="en-US" altLang="en-US" sz="2000" b="1" dirty="0" smtClean="0">
                <a:latin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</a:rPr>
              <a:t>	FOR EACH ROW</a:t>
            </a:r>
            <a:br>
              <a:rPr lang="en-US" altLang="en-US" sz="2000" b="1" dirty="0" smtClean="0">
                <a:latin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</a:rPr>
              <a:t>		</a:t>
            </a:r>
            <a:r>
              <a:rPr lang="en-US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trigger-action</a:t>
            </a:r>
            <a:r>
              <a:rPr lang="en-US" altLang="en-US" sz="2000" dirty="0" smtClean="0">
                <a:latin typeface="Courier New" panose="02070309020205020404" pitchFamily="49" charset="0"/>
              </a:rPr>
              <a:t>; </a:t>
            </a:r>
          </a:p>
          <a:p>
            <a:pPr marL="342900" indent="-342900">
              <a:buFont typeface="Monotype Sorts" pitchFamily="2" charset="2"/>
              <a:buNone/>
              <a:tabLst/>
            </a:pPr>
            <a:r>
              <a:rPr lang="en-US" altLang="en-US" sz="2000" dirty="0" smtClean="0">
                <a:latin typeface="Courier New" panose="02070309020205020404" pitchFamily="49" charset="0"/>
              </a:rPr>
              <a:t>			</a:t>
            </a:r>
          </a:p>
          <a:p>
            <a:pPr marL="742950" lvl="1" indent="-285750">
              <a:tabLst/>
            </a:pPr>
            <a:r>
              <a:rPr lang="en-US" altLang="en-US" sz="1800" dirty="0" smtClean="0"/>
              <a:t>trigger-time </a:t>
            </a:r>
            <a:r>
              <a:rPr lang="en-US" altLang="en-US" sz="1800" dirty="0" smtClean="0">
                <a:sym typeface="Symbol" panose="05050102010706020507" pitchFamily="18" charset="2"/>
              </a:rPr>
              <a:t> {BEFORE, AFTER}</a:t>
            </a:r>
          </a:p>
          <a:p>
            <a:pPr marL="742950" lvl="1" indent="-285750">
              <a:tabLst/>
            </a:pPr>
            <a:r>
              <a:rPr lang="en-US" altLang="en-US" sz="1800" dirty="0" smtClean="0">
                <a:sym typeface="Symbol" panose="05050102010706020507" pitchFamily="18" charset="2"/>
              </a:rPr>
              <a:t>trigger-event  {INSERT,DELETE,UPDATE}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SQL Triggers: An Example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idx="1"/>
          </p:nvPr>
        </p:nvSpPr>
        <p:spPr>
          <a:xfrm>
            <a:off x="412750" y="5410200"/>
            <a:ext cx="8318500" cy="990600"/>
          </a:xfrm>
        </p:spPr>
        <p:txBody>
          <a:bodyPr/>
          <a:lstStyle/>
          <a:p>
            <a:r>
              <a:rPr lang="en-US" altLang="en-US" dirty="0" smtClean="0"/>
              <a:t>We want to create a trigger to update the total salary of a department when a new employee is hired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337125"/>
              </p:ext>
            </p:extLst>
          </p:nvPr>
        </p:nvGraphicFramePr>
        <p:xfrm>
          <a:off x="838200" y="1344612"/>
          <a:ext cx="6248400" cy="376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Bitmap Image" r:id="rId3" imgW="4067743" imgH="2448267" progId="Paint.Picture">
                  <p:embed/>
                </p:oleObj>
              </mc:Choice>
              <mc:Fallback>
                <p:oleObj name="Bitmap Image" r:id="rId3" imgW="4067743" imgH="244826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44612"/>
                        <a:ext cx="6248400" cy="376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80400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SQL Triggers: An Example</a:t>
            </a: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381000" y="1143000"/>
            <a:ext cx="8318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10000"/>
              </a:spcBef>
              <a:buSzPct val="75000"/>
              <a:buFont typeface="Monotype Sorts" pitchFamily="2" charset="2"/>
              <a:buChar char="l"/>
            </a:pPr>
            <a:r>
              <a:rPr lang="en-US" altLang="en-US" sz="2400" dirty="0"/>
              <a:t>Create a trigger to update the total salary of a department when a new employee is hired</a:t>
            </a:r>
            <a:r>
              <a:rPr lang="en-US" altLang="en-US" sz="2400" dirty="0" smtClean="0"/>
              <a:t>:</a:t>
            </a:r>
          </a:p>
          <a:p>
            <a:pPr algn="l">
              <a:spcBef>
                <a:spcPct val="10000"/>
              </a:spcBef>
              <a:buSzPct val="75000"/>
              <a:buFont typeface="Monotype Sorts" pitchFamily="2" charset="2"/>
              <a:buChar char="l"/>
            </a:pPr>
            <a:endParaRPr lang="en-US" altLang="en-US" sz="2400" dirty="0"/>
          </a:p>
        </p:txBody>
      </p:sp>
      <p:sp>
        <p:nvSpPr>
          <p:cNvPr id="198663" name="Rectangle 7"/>
          <p:cNvSpPr>
            <a:spLocks noChangeArrowheads="1"/>
          </p:cNvSpPr>
          <p:nvPr/>
        </p:nvSpPr>
        <p:spPr bwMode="auto">
          <a:xfrm>
            <a:off x="457200" y="5257800"/>
            <a:ext cx="8318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10000"/>
              </a:spcBef>
              <a:buSzPct val="75000"/>
              <a:buFont typeface="Monotype Sorts" pitchFamily="2" charset="2"/>
              <a:buChar char="l"/>
            </a:pPr>
            <a:r>
              <a:rPr lang="en-US" altLang="en-US" sz="2400"/>
              <a:t>The keyword “new” refers to the new row inserted</a:t>
            </a:r>
          </a:p>
        </p:txBody>
      </p:sp>
      <p:pic>
        <p:nvPicPr>
          <p:cNvPr id="28717" name="Picture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10787"/>
            <a:ext cx="64865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80400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SQL Triggers: An Example</a:t>
            </a:r>
          </a:p>
        </p:txBody>
      </p:sp>
      <p:graphicFrame>
        <p:nvGraphicFramePr>
          <p:cNvPr id="29699" name="Object 4"/>
          <p:cNvGraphicFramePr>
            <a:graphicFrameLocks noChangeAspect="1"/>
          </p:cNvGraphicFramePr>
          <p:nvPr/>
        </p:nvGraphicFramePr>
        <p:xfrm>
          <a:off x="609600" y="1066800"/>
          <a:ext cx="7620000" cy="566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8" name="Bitmap Image" r:id="rId4" imgW="5896798" imgH="4382112" progId="Paint.Picture">
                  <p:embed/>
                </p:oleObj>
              </mc:Choice>
              <mc:Fallback>
                <p:oleObj name="Bitmap Image" r:id="rId4" imgW="5896798" imgH="438211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66800"/>
                        <a:ext cx="7620000" cy="566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Line 5"/>
          <p:cNvSpPr>
            <a:spLocks noChangeShapeType="1"/>
          </p:cNvSpPr>
          <p:nvPr/>
        </p:nvSpPr>
        <p:spPr bwMode="auto">
          <a:xfrm flipH="1">
            <a:off x="3124200" y="3657600"/>
            <a:ext cx="609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3581400" y="3429000"/>
            <a:ext cx="37338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totalsalary increases by 90K</a:t>
            </a:r>
          </a:p>
        </p:txBody>
      </p:sp>
      <p:sp>
        <p:nvSpPr>
          <p:cNvPr id="29702" name="Text Box 8"/>
          <p:cNvSpPr txBox="1">
            <a:spLocks noChangeArrowheads="1"/>
          </p:cNvSpPr>
          <p:nvPr/>
        </p:nvSpPr>
        <p:spPr bwMode="auto">
          <a:xfrm>
            <a:off x="3733800" y="5473700"/>
            <a:ext cx="3581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totalsalary did not change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80400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SQL Triggers: An Example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990600"/>
            <a:ext cx="8318500" cy="51816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tabLst/>
            </a:pPr>
            <a:r>
              <a:rPr lang="en-US" altLang="en-US" sz="2000" dirty="0" smtClean="0"/>
              <a:t>A trigger to update the total salary of a department when an employee tuple is modified:</a:t>
            </a:r>
          </a:p>
          <a:p>
            <a:pPr marL="342900" indent="-342900">
              <a:lnSpc>
                <a:spcPct val="90000"/>
              </a:lnSpc>
              <a:buFont typeface="Monotype Sorts" pitchFamily="2" charset="2"/>
              <a:buNone/>
              <a:tabLst/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 marL="342900" indent="-342900">
              <a:lnSpc>
                <a:spcPct val="90000"/>
              </a:lnSpc>
              <a:buFont typeface="Monotype Sorts" pitchFamily="2" charset="2"/>
              <a:buNone/>
              <a:tabLst/>
            </a:pPr>
            <a:endParaRPr lang="en-US" altLang="en-US" sz="1600" dirty="0" smtClean="0">
              <a:latin typeface="Courier New" panose="02070309020205020404" pitchFamily="49" charset="0"/>
            </a:endParaRPr>
          </a:p>
        </p:txBody>
      </p:sp>
      <p:graphicFrame>
        <p:nvGraphicFramePr>
          <p:cNvPr id="30724" name="Object 8"/>
          <p:cNvGraphicFramePr>
            <a:graphicFrameLocks noChangeAspect="1"/>
          </p:cNvGraphicFramePr>
          <p:nvPr/>
        </p:nvGraphicFramePr>
        <p:xfrm>
          <a:off x="914400" y="2133600"/>
          <a:ext cx="6934200" cy="326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1" name="Bitmap Image" r:id="rId4" imgW="4638095" imgH="2038095" progId="Paint.Picture">
                  <p:embed/>
                </p:oleObj>
              </mc:Choice>
              <mc:Fallback>
                <p:oleObj name="Bitmap Image" r:id="rId4" imgW="4638095" imgH="2038095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6934200" cy="326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87" name="Picture 6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20702"/>
            <a:ext cx="6858000" cy="48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146488433</TotalTime>
  <Pages>3</Pages>
  <Words>625</Words>
  <Application>Microsoft Office PowerPoint</Application>
  <PresentationFormat>On-screen Show (4:3)</PresentationFormat>
  <Paragraphs>143</Paragraphs>
  <Slides>36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Bitmap Image</vt:lpstr>
      <vt:lpstr>PowerPoint Presentation</vt:lpstr>
      <vt:lpstr>Views in SQL</vt:lpstr>
      <vt:lpstr>SQL Views: An Example</vt:lpstr>
      <vt:lpstr>Update Views</vt:lpstr>
      <vt:lpstr>SQL Triggers</vt:lpstr>
      <vt:lpstr>SQL Triggers: An Example</vt:lpstr>
      <vt:lpstr>SQL Triggers: An Example</vt:lpstr>
      <vt:lpstr>SQL Triggers: An Example</vt:lpstr>
      <vt:lpstr>SQL Triggers: An Example</vt:lpstr>
      <vt:lpstr>SQL Triggers: An Example</vt:lpstr>
      <vt:lpstr>SQL Triggers: An Example</vt:lpstr>
      <vt:lpstr>SQL Triggers: An Example</vt:lpstr>
      <vt:lpstr>Stored Procedures in MySQL</vt:lpstr>
      <vt:lpstr>Example</vt:lpstr>
      <vt:lpstr>Example</vt:lpstr>
      <vt:lpstr>Example</vt:lpstr>
      <vt:lpstr>Example</vt:lpstr>
      <vt:lpstr>PowerPoint Presentation</vt:lpstr>
      <vt:lpstr>Example</vt:lpstr>
      <vt:lpstr>Example</vt:lpstr>
      <vt:lpstr>Stored Procedures in MySQL</vt:lpstr>
      <vt:lpstr>PowerPoint Presentation</vt:lpstr>
      <vt:lpstr>Stored Procedures in MySQL</vt:lpstr>
      <vt:lpstr>Example using Cursors:</vt:lpstr>
      <vt:lpstr>Example using Cursors</vt:lpstr>
      <vt:lpstr>Example using Cursors</vt:lpstr>
      <vt:lpstr>PowerPoint Presentation</vt:lpstr>
      <vt:lpstr>Another Example</vt:lpstr>
      <vt:lpstr>Another Example</vt:lpstr>
      <vt:lpstr>PowerPoint Presentation</vt:lpstr>
      <vt:lpstr>Another Example</vt:lpstr>
      <vt:lpstr>Functions</vt:lpstr>
      <vt:lpstr>Example of Functions</vt:lpstr>
      <vt:lpstr>PowerPoint Presentation</vt:lpstr>
      <vt:lpstr>Example of Functions</vt:lpstr>
      <vt:lpstr>Assertions – Not supported in MySQL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CS340</dc:title>
  <dc:creator>Juli</dc:creator>
  <cp:lastModifiedBy>Schutfort</cp:lastModifiedBy>
  <cp:revision>789</cp:revision>
  <cp:lastPrinted>2001-08-28T17:59:37Z</cp:lastPrinted>
  <dcterms:created xsi:type="dcterms:W3CDTF">1998-03-18T13:44:31Z</dcterms:created>
  <dcterms:modified xsi:type="dcterms:W3CDTF">2017-10-26T18:04:36Z</dcterms:modified>
</cp:coreProperties>
</file>