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1262063" y="723900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74725" y="4560888"/>
            <a:ext cx="5365750" cy="43164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7500" lIns="95000" spcFirstLastPara="1" rIns="95000" wrap="square" tIns="47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:notes"/>
          <p:cNvSpPr/>
          <p:nvPr>
            <p:ph idx="2" type="sldImg"/>
          </p:nvPr>
        </p:nvSpPr>
        <p:spPr>
          <a:xfrm>
            <a:off x="-457200" y="960438"/>
            <a:ext cx="6400800" cy="48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7" name="Google Shape;307;p38:notes"/>
          <p:cNvSpPr txBox="1"/>
          <p:nvPr>
            <p:ph idx="1" type="body"/>
          </p:nvPr>
        </p:nvSpPr>
        <p:spPr>
          <a:xfrm>
            <a:off x="731838" y="6080125"/>
            <a:ext cx="4022725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:notes"/>
          <p:cNvSpPr/>
          <p:nvPr>
            <p:ph idx="2" type="sldImg"/>
          </p:nvPr>
        </p:nvSpPr>
        <p:spPr>
          <a:xfrm>
            <a:off x="-457200" y="960438"/>
            <a:ext cx="6400800" cy="48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8" name="Google Shape;318;p40:notes"/>
          <p:cNvSpPr txBox="1"/>
          <p:nvPr>
            <p:ph idx="1" type="body"/>
          </p:nvPr>
        </p:nvSpPr>
        <p:spPr>
          <a:xfrm>
            <a:off x="731838" y="6080125"/>
            <a:ext cx="4022725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1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973138" y="4560888"/>
            <a:ext cx="5367337" cy="4316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270000" y="7286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showMasterSp="0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2" name="Google Shape;12;p1"/>
            <p:cNvSpPr/>
            <p:nvPr/>
          </p:nvSpPr>
          <p:spPr>
            <a:xfrm>
              <a:off x="288" y="3408"/>
              <a:ext cx="5280" cy="1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  		  			    	               </a:t>
              </a:r>
              <a:fld id="{00000000-1234-1234-1234-123412341234}" type="slidenum"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14" name="Google Shape;14;p1"/>
          <p:cNvGrpSpPr/>
          <p:nvPr/>
        </p:nvGrpSpPr>
        <p:grpSpPr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5" name="Google Shape;15;p1"/>
            <p:cNvSpPr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mysqltutorial.org/mysql-stored-procedure-tutorial.aspx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tionary.org/wiki/traverse" TargetMode="External"/><Relationship Id="rId4" Type="http://schemas.openxmlformats.org/officeDocument/2006/relationships/hyperlink" Target="https://en.wikipedia.org/wiki/Database_record" TargetMode="External"/><Relationship Id="rId5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381000" y="2744967"/>
            <a:ext cx="8153400" cy="222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Today: Views, Stored Procedures, Functions, and Triggers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4294967295" type="title"/>
          </p:nvPr>
        </p:nvSpPr>
        <p:spPr>
          <a:xfrm>
            <a:off x="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0" i="0" lang="en-US" sz="29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Triggers: An Example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90600"/>
            <a:ext cx="5362575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4294967295" type="title"/>
          </p:nvPr>
        </p:nvSpPr>
        <p:spPr>
          <a:xfrm>
            <a:off x="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0" i="0" lang="en-US" sz="29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Triggers: An Example</a:t>
            </a:r>
            <a:endParaRPr/>
          </a:p>
        </p:txBody>
      </p:sp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0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trigger to decrease the total salary of a department when an employee tuple is deleted: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429" y="1828800"/>
            <a:ext cx="7863663" cy="462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4294967295" type="title"/>
          </p:nvPr>
        </p:nvSpPr>
        <p:spPr>
          <a:xfrm>
            <a:off x="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0" i="0" lang="en-US" sz="29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Triggers: An Example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8534400" cy="19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581400"/>
            <a:ext cx="4343400" cy="244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Procedures in MySQL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stored procedure contains a sequence of SQL commands stored in the database catalog so that it can be invoked later by a program</a:t>
            </a:r>
            <a:endParaRPr/>
          </a:p>
          <a:p>
            <a:pPr indent="-127000" lvl="2" marL="114300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procedures are declared using the following syntax: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 Procedure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&lt;proc-name&gt; 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(param_spec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param_spec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param_spec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execution code	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each param_spec is of the form: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[in | out | inout]  &lt;param_name&gt;  &lt;param_type&gt;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mode: allows you to pass values into the procedure,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mode: allows you to pass value back from procedure to the calling program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31800" y="-2559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88" y="1066800"/>
            <a:ext cx="8148637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886200"/>
            <a:ext cx="5713413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0" y="3124200"/>
            <a:ext cx="83185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want to keep track of the total salaries of employees working for each department</a:t>
            </a:r>
            <a:endParaRPr/>
          </a:p>
        </p:txBody>
      </p:sp>
      <p:grpSp>
        <p:nvGrpSpPr>
          <p:cNvPr id="181" name="Google Shape;181;p26"/>
          <p:cNvGrpSpPr/>
          <p:nvPr/>
        </p:nvGrpSpPr>
        <p:grpSpPr>
          <a:xfrm>
            <a:off x="3733800" y="5334000"/>
            <a:ext cx="4800600" cy="1012825"/>
            <a:chOff x="2352" y="3504"/>
            <a:chExt cx="3024" cy="638"/>
          </a:xfrm>
        </p:grpSpPr>
        <p:cxnSp>
          <p:nvCxnSpPr>
            <p:cNvPr id="182" name="Google Shape;182;p26"/>
            <p:cNvCxnSpPr/>
            <p:nvPr/>
          </p:nvCxnSpPr>
          <p:spPr>
            <a:xfrm rot="10800000">
              <a:off x="2352" y="3744"/>
              <a:ext cx="768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83" name="Google Shape;183;p26"/>
            <p:cNvSpPr txBox="1"/>
            <p:nvPr/>
          </p:nvSpPr>
          <p:spPr>
            <a:xfrm>
              <a:off x="3024" y="3504"/>
              <a:ext cx="2352" cy="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need to write a procedure to update the salaries in 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the deptsal table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914400" y="2286000"/>
            <a:ext cx="7162800" cy="183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Change the delimiter (i.e., terminating character) of SQL statement from semicolon (;) to something else (e.g., //) 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you can distinguish between the semicolon of the SQL statements in the procedure and the terminating character of the procedure definition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89655" l="0" r="52959" t="0"/>
          <a:stretch/>
        </p:blipFill>
        <p:spPr>
          <a:xfrm>
            <a:off x="533400" y="1759744"/>
            <a:ext cx="41148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990600" y="3276600"/>
            <a:ext cx="7162800" cy="2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81000" lvl="0" marL="3810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 procedure called updateSalary which takes as input a department number. </a:t>
            </a:r>
            <a:endParaRPr/>
          </a:p>
          <a:p>
            <a:pPr indent="-381000" lvl="0" marL="3810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body of the procedure is an SQL command to update the totalsalary column of the deptsal table. </a:t>
            </a:r>
            <a:endParaRPr/>
          </a:p>
          <a:p>
            <a:pPr indent="-381000" lvl="0" marL="3810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 the procedure definition using the delimiter you had defined in step 1 (//)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13792" l="0" r="0" t="0"/>
          <a:stretch/>
        </p:blipFill>
        <p:spPr>
          <a:xfrm>
            <a:off x="396875" y="1219200"/>
            <a:ext cx="87471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914400" y="4178300"/>
            <a:ext cx="7162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Change the delimiter back to semicolon (;)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87471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403" y="914400"/>
            <a:ext cx="6746297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762000" y="4343400"/>
            <a:ext cx="71628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Call the procedure to update the totalsalary for each department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35766" l="0" r="48421" t="35036"/>
          <a:stretch/>
        </p:blipFill>
        <p:spPr>
          <a:xfrm>
            <a:off x="533400" y="1447800"/>
            <a:ext cx="504031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 in SQL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view is a “virtual” table that is derived from other tables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for limited update operations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table may not physically be stored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full query operations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1371600" y="4724400"/>
            <a:ext cx="6934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 5: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 the updated total salary in the deptsal table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56842" t="64932"/>
          <a:stretch/>
        </p:blipFill>
        <p:spPr>
          <a:xfrm>
            <a:off x="685800" y="1752600"/>
            <a:ext cx="4267200" cy="249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Procedures in MySQL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88" y="4800600"/>
            <a:ext cx="3883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0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show procedure status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display the list of stored procedures you have created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drop procedure to remove a stored procedure</a:t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" y="1905000"/>
            <a:ext cx="84582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481012"/>
            <a:ext cx="2238375" cy="49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481012"/>
            <a:ext cx="6705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Procedures in MySQL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declare variables in stored procedures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flow control statements (conditional IF-THEN-ELSE or loops such as WHILE and REPEAT)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also supports cursors in stored procedures.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cursor is used to iterate through a set of rows returned by a query so that we can process each individual row.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learn more about stored procedures, go to: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http://www.mysqltutorial.org/mysql-stored-procedure-tutorial.aspx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28600" y="-674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using Cursors: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400050" y="10668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 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control structure that enables 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traversal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over the 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records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a database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previous procedure updates one row in deptsal table based on input parameter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want to update all the rows in deptsal simultaneously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let’s reset the totalsalary in deptsal to zero</a:t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3200" y="3124200"/>
            <a:ext cx="5176838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90600"/>
            <a:ext cx="722788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>
            <p:ph type="title"/>
          </p:nvPr>
        </p:nvSpPr>
        <p:spPr>
          <a:xfrm>
            <a:off x="299244" y="-1497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using Cursors</a:t>
            </a:r>
            <a:endParaRPr/>
          </a:p>
        </p:txBody>
      </p:sp>
      <p:cxnSp>
        <p:nvCxnSpPr>
          <p:cNvPr id="257" name="Google Shape;257;p37"/>
          <p:cNvCxnSpPr/>
          <p:nvPr/>
        </p:nvCxnSpPr>
        <p:spPr>
          <a:xfrm rot="10800000">
            <a:off x="4876800" y="1371600"/>
            <a:ext cx="838200" cy="76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37"/>
          <p:cNvSpPr txBox="1"/>
          <p:nvPr/>
        </p:nvSpPr>
        <p:spPr>
          <a:xfrm>
            <a:off x="5638800" y="1219200"/>
            <a:ext cx="28956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the old procedure</a:t>
            </a:r>
            <a:endParaRPr/>
          </a:p>
        </p:txBody>
      </p:sp>
      <p:sp>
        <p:nvSpPr>
          <p:cNvPr id="259" name="Google Shape;259;p37"/>
          <p:cNvSpPr txBox="1"/>
          <p:nvPr/>
        </p:nvSpPr>
        <p:spPr>
          <a:xfrm>
            <a:off x="5334000" y="3352800"/>
            <a:ext cx="3581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cursor to iterate the rows</a:t>
            </a:r>
            <a:endParaRPr/>
          </a:p>
        </p:txBody>
      </p:sp>
      <p:cxnSp>
        <p:nvCxnSpPr>
          <p:cNvPr id="260" name="Google Shape;260;p37"/>
          <p:cNvCxnSpPr/>
          <p:nvPr/>
        </p:nvCxnSpPr>
        <p:spPr>
          <a:xfrm flipH="1">
            <a:off x="3810000" y="3581400"/>
            <a:ext cx="15240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37"/>
          <p:cNvCxnSpPr/>
          <p:nvPr/>
        </p:nvCxnSpPr>
        <p:spPr>
          <a:xfrm flipH="1" rot="10800000">
            <a:off x="6781800" y="2895600"/>
            <a:ext cx="76200" cy="533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37"/>
          <p:cNvCxnSpPr/>
          <p:nvPr/>
        </p:nvCxnSpPr>
        <p:spPr>
          <a:xfrm rot="10800000">
            <a:off x="3124200" y="3505200"/>
            <a:ext cx="22098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0" y="3304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using Cursors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219200"/>
            <a:ext cx="3976688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0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procedure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028700"/>
            <a:ext cx="7692962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0480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</a:t>
            </a:r>
            <a:endParaRPr/>
          </a:p>
        </p:txBody>
      </p:sp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057400"/>
            <a:ext cx="6629400" cy="34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0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procedure to give a raise to all employees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533400" y="1524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</a:t>
            </a:r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537" y="1477963"/>
            <a:ext cx="6842426" cy="371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Views: An Example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view for Students that Applied to OSU: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CREATE VIEW OSUApplicants AS</a:t>
            </a:r>
            <a:b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Distinct Student.sID, sName, GPA</a:t>
            </a:r>
            <a:b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Student, Apply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WHERE Student.sID= Apply.sID AND Apply.cName=‘OSU’;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OSU Applicants with GPA &gt; 3.5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SELECT sID, sName	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FROM OSUApplicants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WHERE GPA &gt; 3.5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1" i="0" sz="1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no longer needed, a view can be dropped: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1" i="0" sz="1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DROP VIEW OSUApplicants</a:t>
            </a:r>
            <a:r>
              <a:rPr b="1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78295"/>
            <a:ext cx="7138988" cy="550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</a:t>
            </a: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24000"/>
            <a:ext cx="6553200" cy="392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are declared using the following syntax: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&lt;function-name&gt; (param_spec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param_spec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returns &lt;return_type&gt; 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[not] deterministic             allow optimization if same output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for the same input (use RAND not deterministic 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Begin                                 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execution code	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param_spec is: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[in | out | in out] &lt;param_name&gt; &lt;param_type&gt;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ADMIN privilege to create functions on mysql-user server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Functions</a:t>
            </a:r>
            <a:endParaRPr/>
          </a:p>
        </p:txBody>
      </p:sp>
      <p:pic>
        <p:nvPicPr>
          <p:cNvPr id="310" name="Google Shape;310;p45"/>
          <p:cNvPicPr preferRelativeResize="0"/>
          <p:nvPr/>
        </p:nvPicPr>
        <p:blipFill rotWithShape="1">
          <a:blip r:embed="rId3">
            <a:alphaModFix/>
          </a:blip>
          <a:srcRect b="33932" l="0" r="2498" t="0"/>
          <a:stretch/>
        </p:blipFill>
        <p:spPr>
          <a:xfrm>
            <a:off x="838200" y="1520086"/>
            <a:ext cx="7500938" cy="442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914400"/>
            <a:ext cx="40957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Functions</a:t>
            </a:r>
            <a:endParaRPr/>
          </a:p>
        </p:txBody>
      </p:sp>
      <p:pic>
        <p:nvPicPr>
          <p:cNvPr id="321" name="Google Shape;321;p47"/>
          <p:cNvPicPr preferRelativeResize="0"/>
          <p:nvPr/>
        </p:nvPicPr>
        <p:blipFill rotWithShape="1">
          <a:blip r:embed="rId3">
            <a:alphaModFix/>
          </a:blip>
          <a:srcRect b="0" l="0" r="0" t="66068"/>
          <a:stretch/>
        </p:blipFill>
        <p:spPr>
          <a:xfrm>
            <a:off x="685800" y="1514594"/>
            <a:ext cx="7772400" cy="229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Assertions – Not supported in MySQL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ASSERTION defines a new rule that will constrain the set of valid values for one or more Base tables. Assertion is owned by the Schema it belongs to.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ASSERTION &lt;Constraint name&gt;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(search condition)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&lt;constraint attributes&gt; ]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Views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 a view can be implemented by mapping it to an update on the underlying base table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UPDATE MANAGER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Salary = 1.1*Salary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Dname = ‘Research’;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Becomes: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UPDATE EMPLOYEE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Salary = 1.1*Salary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SSN in (SELECT MgrSSN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FROM DEPARTMENT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  WHERE DName = ‘Research’);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 views involving joins are not always possible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 defined using groups and aggregate functions are not updateable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MySQL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keyword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CHECK OPTION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added to the view definition if the view is to be updated. However many restrictions in MySQL</a:t>
            </a:r>
            <a:endParaRPr/>
          </a:p>
          <a:p>
            <a:pPr indent="-171450" lvl="1" marL="7429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4294967295" type="title"/>
          </p:nvPr>
        </p:nvSpPr>
        <p:spPr>
          <a:xfrm>
            <a:off x="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0" i="0" lang="en-US" sz="29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Triggers</a:t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0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monitor a database and take a corrective action when a condition occurs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GPA when a new grade is entered.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the salary increase of an employee to no more than 5% raise</a:t>
            </a:r>
            <a:endParaRPr/>
          </a:p>
          <a:p>
            <a:pPr indent="-127000" lvl="2" marL="1143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CREATE TRIGGER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trigger-name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trigger-time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trigger-event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table-name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EACH ROW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trigger-action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trigger-time ∈ {BEFORE, AFTER}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trigger-event ∈ {INSERT,DELETE,UPDATE}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Triggers: An Example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12750" y="5410200"/>
            <a:ext cx="8318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create a trigger to update the total salary of a department when a new employee is hired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44612"/>
            <a:ext cx="6248400" cy="376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title"/>
          </p:nvPr>
        </p:nvSpPr>
        <p:spPr>
          <a:xfrm>
            <a:off x="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0" i="0" lang="en-US" sz="29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Triggers: An Example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81000" y="1143000"/>
            <a:ext cx="8318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trigger to update the total salary of a department when a new employee is hired:</a:t>
            </a:r>
            <a:endParaRPr/>
          </a:p>
          <a:p>
            <a:pPr indent="-2286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57200" y="5257800"/>
            <a:ext cx="8318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keyword “new” refers to the new row inserted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10787"/>
            <a:ext cx="64865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4294967295" type="title"/>
          </p:nvPr>
        </p:nvSpPr>
        <p:spPr>
          <a:xfrm>
            <a:off x="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0" i="0" lang="en-US" sz="29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Triggers: An Example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66800"/>
            <a:ext cx="7620000" cy="5662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rot="10800000">
            <a:off x="3124200" y="3657600"/>
            <a:ext cx="6096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20"/>
          <p:cNvSpPr txBox="1"/>
          <p:nvPr/>
        </p:nvSpPr>
        <p:spPr>
          <a:xfrm>
            <a:off x="3581400" y="3429000"/>
            <a:ext cx="3733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totalsalary increases by 90K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733800" y="5473700"/>
            <a:ext cx="3581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totalsalary did not change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4294967295" type="title"/>
          </p:nvPr>
        </p:nvSpPr>
        <p:spPr>
          <a:xfrm>
            <a:off x="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0" i="0" lang="en-US" sz="29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Triggers: An Example</a:t>
            </a:r>
            <a:endParaRPr/>
          </a:p>
        </p:txBody>
      </p: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76200" y="9906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trigger to update the total salary of a department when an employee tuple is modified: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33600"/>
            <a:ext cx="6934200" cy="326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20702"/>
            <a:ext cx="6858000" cy="487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