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8" r:id="rId21"/>
    <p:sldId id="279" r:id="rId22"/>
    <p:sldId id="280" r:id="rId23"/>
    <p:sldId id="275" r:id="rId24"/>
    <p:sldId id="276" r:id="rId25"/>
    <p:sldId id="281" r:id="rId26"/>
    <p:sldId id="257"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2" autoAdjust="0"/>
    <p:restoredTop sz="94660"/>
  </p:normalViewPr>
  <p:slideViewPr>
    <p:cSldViewPr snapToGrid="0">
      <p:cViewPr varScale="1">
        <p:scale>
          <a:sx n="85" d="100"/>
          <a:sy n="85" d="100"/>
        </p:scale>
        <p:origin x="3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185788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258488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7656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49562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405210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6C52BDB-D1DD-4277-A710-CEE7D9EAB8C6}" type="datetimeFigureOut">
              <a:rPr lang="fr-FR" smtClean="0"/>
              <a:t>27/06/2023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354286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6C52BDB-D1DD-4277-A710-CEE7D9EAB8C6}" type="datetimeFigureOut">
              <a:rPr lang="fr-FR" smtClean="0"/>
              <a:t>27/06/2023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429204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6C52BDB-D1DD-4277-A710-CEE7D9EAB8C6}" type="datetimeFigureOut">
              <a:rPr lang="fr-FR" smtClean="0"/>
              <a:t>27/06/2023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163083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6C52BDB-D1DD-4277-A710-CEE7D9EAB8C6}" type="datetimeFigureOut">
              <a:rPr lang="fr-FR" smtClean="0"/>
              <a:t>27/06/2023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393238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6C52BDB-D1DD-4277-A710-CEE7D9EAB8C6}" type="datetimeFigureOut">
              <a:rPr lang="fr-FR" smtClean="0"/>
              <a:t>27/06/2023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335603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6C52BDB-D1DD-4277-A710-CEE7D9EAB8C6}" type="datetimeFigureOut">
              <a:rPr lang="fr-FR" smtClean="0"/>
              <a:t>27/06/2023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2360494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A7956A-6CEE-4D97-8D3E-D109E7261E31}" type="slidenum">
              <a:rPr lang="fr-FR" smtClean="0"/>
              <a:t>‹N°›</a:t>
            </a:fld>
            <a:endParaRPr lang="fr-FR"/>
          </a:p>
        </p:txBody>
      </p:sp>
    </p:spTree>
    <p:extLst>
      <p:ext uri="{BB962C8B-B14F-4D97-AF65-F5344CB8AC3E}">
        <p14:creationId xmlns:p14="http://schemas.microsoft.com/office/powerpoint/2010/main" val="4059920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817459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81636" y="363071"/>
            <a:ext cx="10515600" cy="2200835"/>
          </a:xfrm>
        </p:spPr>
        <p:txBody>
          <a:bodyPr>
            <a:normAutofit fontScale="70000" lnSpcReduction="20000"/>
          </a:bodyPr>
          <a:lstStyle/>
          <a:p>
            <a:pPr marL="0" indent="0">
              <a:buNone/>
            </a:pPr>
            <a:r>
              <a:rPr lang="en-US" dirty="0" smtClean="0"/>
              <a:t>To make </a:t>
            </a:r>
            <a:r>
              <a:rPr lang="en-US" dirty="0"/>
              <a:t>our first commit, follow the below steps:</a:t>
            </a:r>
            <a:endParaRPr lang="en-US" dirty="0" smtClean="0"/>
          </a:p>
          <a:p>
            <a:r>
              <a:rPr lang="en-US" dirty="0" smtClean="0"/>
              <a:t>Click </a:t>
            </a:r>
            <a:r>
              <a:rPr lang="en-US" dirty="0"/>
              <a:t>on “readme- changes” file which we have just created.</a:t>
            </a:r>
          </a:p>
          <a:p>
            <a:r>
              <a:rPr lang="en-US" dirty="0"/>
              <a:t>Click on the “edit” or a pencil icon in the </a:t>
            </a:r>
            <a:r>
              <a:rPr lang="en-US" dirty="0" err="1"/>
              <a:t>righmost</a:t>
            </a:r>
            <a:r>
              <a:rPr lang="en-US" dirty="0"/>
              <a:t> corner of the file.</a:t>
            </a:r>
          </a:p>
          <a:p>
            <a:r>
              <a:rPr lang="en-US" dirty="0"/>
              <a:t>Once you click on that, an editor will open where you can type in the changes or anything.  </a:t>
            </a:r>
          </a:p>
          <a:p>
            <a:r>
              <a:rPr lang="en-US" dirty="0"/>
              <a:t>Write a commit message which identifies your changes.</a:t>
            </a:r>
          </a:p>
          <a:p>
            <a:r>
              <a:rPr lang="en-US" dirty="0"/>
              <a:t>Click commit changes in the end. </a:t>
            </a:r>
          </a:p>
        </p:txBody>
      </p:sp>
      <p:pic>
        <p:nvPicPr>
          <p:cNvPr id="4098" name="Picture 2" descr="Commit - how to use github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001" y="2563906"/>
            <a:ext cx="6168870" cy="404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231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36176" y="300319"/>
            <a:ext cx="10950389" cy="6396316"/>
          </a:xfrm>
        </p:spPr>
        <p:txBody>
          <a:bodyPr>
            <a:normAutofit fontScale="85000" lnSpcReduction="10000"/>
          </a:bodyPr>
          <a:lstStyle/>
          <a:p>
            <a:r>
              <a:rPr lang="fr-FR" sz="3100" b="1" dirty="0"/>
              <a:t>Pull </a:t>
            </a:r>
            <a:r>
              <a:rPr lang="fr-FR" sz="3100" b="1" dirty="0" smtClean="0"/>
              <a:t>Command:</a:t>
            </a:r>
          </a:p>
          <a:p>
            <a:pPr marL="0" indent="0">
              <a:buNone/>
            </a:pPr>
            <a:r>
              <a:rPr lang="en-US" sz="3100" dirty="0"/>
              <a:t>Pull command is the most important command in GitHub. It tell the changes done in the file and request other contributors to view it as well as merge it with the master branch. Once the commit is done, anyone can pull the file and can start a discussion over it. Once its all done, you can merge the file. Pull command compares the changes which are done in the file and if there are any conflicts, you can manually resolve it. </a:t>
            </a:r>
            <a:endParaRPr lang="en-US" sz="3100" dirty="0" smtClean="0"/>
          </a:p>
          <a:p>
            <a:pPr marL="0" indent="0">
              <a:buNone/>
            </a:pPr>
            <a:r>
              <a:rPr lang="en-US" sz="3100" dirty="0" smtClean="0"/>
              <a:t>Now </a:t>
            </a:r>
            <a:r>
              <a:rPr lang="en-US" sz="3100" dirty="0"/>
              <a:t>let us see different steps involved to pull request in </a:t>
            </a:r>
            <a:r>
              <a:rPr lang="en-US" sz="3100" dirty="0" smtClean="0"/>
              <a:t>GitHub:</a:t>
            </a:r>
          </a:p>
          <a:p>
            <a:pPr marL="0" indent="0">
              <a:buNone/>
            </a:pPr>
            <a:endParaRPr lang="en-US" dirty="0" smtClean="0"/>
          </a:p>
          <a:p>
            <a:pPr lvl="1">
              <a:lnSpc>
                <a:spcPct val="110000"/>
              </a:lnSpc>
            </a:pPr>
            <a:r>
              <a:rPr lang="en-US" sz="2800" dirty="0" smtClean="0"/>
              <a:t>Click </a:t>
            </a:r>
            <a:r>
              <a:rPr lang="en-US" sz="2800" dirty="0"/>
              <a:t>the ‘Pull requests’ tab.</a:t>
            </a:r>
          </a:p>
          <a:p>
            <a:pPr lvl="1">
              <a:lnSpc>
                <a:spcPct val="110000"/>
              </a:lnSpc>
            </a:pPr>
            <a:r>
              <a:rPr lang="en-US" sz="2800" dirty="0"/>
              <a:t>Click ‘New pull request’.</a:t>
            </a:r>
          </a:p>
          <a:p>
            <a:pPr lvl="1">
              <a:lnSpc>
                <a:spcPct val="110000"/>
              </a:lnSpc>
            </a:pPr>
            <a:r>
              <a:rPr lang="en-US" sz="2800" dirty="0"/>
              <a:t>Once you click on pull request, select the branch and click ‘readme- changes’ file to view changes between the two files present in our repository.</a:t>
            </a:r>
          </a:p>
          <a:p>
            <a:pPr lvl="1">
              <a:lnSpc>
                <a:spcPct val="110000"/>
              </a:lnSpc>
            </a:pPr>
            <a:r>
              <a:rPr lang="en-US" sz="2800" dirty="0"/>
              <a:t>Click “Create pull request”.</a:t>
            </a:r>
          </a:p>
          <a:p>
            <a:pPr lvl="1">
              <a:lnSpc>
                <a:spcPct val="110000"/>
              </a:lnSpc>
            </a:pPr>
            <a:r>
              <a:rPr lang="en-US" sz="2800" dirty="0"/>
              <a:t>Enter any title, description to your changes and click on “Create pull request”. Refer to the below screenshots</a:t>
            </a:r>
            <a:r>
              <a:rPr lang="en-US" sz="2800" dirty="0" smtClean="0"/>
              <a:t>.</a:t>
            </a:r>
            <a:endParaRPr lang="en-US" sz="2800" dirty="0"/>
          </a:p>
        </p:txBody>
      </p:sp>
    </p:spTree>
    <p:extLst>
      <p:ext uri="{BB962C8B-B14F-4D97-AF65-F5344CB8AC3E}">
        <p14:creationId xmlns:p14="http://schemas.microsoft.com/office/powerpoint/2010/main" val="319863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1908590" y="982942"/>
            <a:ext cx="8078984" cy="4351338"/>
          </a:xfrm>
          <a:prstGeom prst="rect">
            <a:avLst/>
          </a:prstGeom>
        </p:spPr>
      </p:pic>
    </p:spTree>
    <p:extLst>
      <p:ext uri="{BB962C8B-B14F-4D97-AF65-F5344CB8AC3E}">
        <p14:creationId xmlns:p14="http://schemas.microsoft.com/office/powerpoint/2010/main" val="390746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ull - how to use github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7659" y="390405"/>
            <a:ext cx="5629773" cy="599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80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98929"/>
            <a:ext cx="10515600" cy="5778034"/>
          </a:xfrm>
        </p:spPr>
        <p:txBody>
          <a:bodyPr>
            <a:normAutofit/>
          </a:bodyPr>
          <a:lstStyle/>
          <a:p>
            <a:r>
              <a:rPr lang="fr-FR" b="1" dirty="0" err="1"/>
              <a:t>Merge</a:t>
            </a:r>
            <a:r>
              <a:rPr lang="fr-FR" b="1" dirty="0"/>
              <a:t> </a:t>
            </a:r>
            <a:r>
              <a:rPr lang="fr-FR" b="1" dirty="0" smtClean="0"/>
              <a:t>Command:</a:t>
            </a:r>
          </a:p>
          <a:p>
            <a:pPr marL="0" indent="0">
              <a:buNone/>
            </a:pPr>
            <a:r>
              <a:rPr lang="en-US" dirty="0"/>
              <a:t>Here comes the last command which merge the changes into the main master branch. We saw the changes in pink and green color, now let’s merge the “readme- changes” file with the master branch/ read-me. Go through the below steps to merge pull request</a:t>
            </a:r>
            <a:r>
              <a:rPr lang="en-US" dirty="0" smtClean="0"/>
              <a:t>.</a:t>
            </a:r>
          </a:p>
          <a:p>
            <a:pPr marL="0" indent="0">
              <a:buNone/>
            </a:pPr>
            <a:endParaRPr lang="en-US" dirty="0"/>
          </a:p>
          <a:p>
            <a:pPr lvl="1"/>
            <a:r>
              <a:rPr lang="en-US" sz="2800" dirty="0"/>
              <a:t>Click on “Merge pull request” to merge the changes into master branch.</a:t>
            </a:r>
          </a:p>
          <a:p>
            <a:pPr lvl="1"/>
            <a:r>
              <a:rPr lang="en-US" sz="2800" dirty="0"/>
              <a:t>Click “Confirm merge”.</a:t>
            </a:r>
          </a:p>
          <a:p>
            <a:pPr lvl="1"/>
            <a:r>
              <a:rPr lang="en-US" sz="2800" dirty="0"/>
              <a:t>You can delete the branch once all the changes have been incorporated and if there are no conflicts. Refer to the below screenshots</a:t>
            </a:r>
            <a:r>
              <a:rPr lang="en-US" sz="2800" dirty="0" smtClean="0"/>
              <a:t>.</a:t>
            </a:r>
            <a:endParaRPr lang="en-US" sz="2800" dirty="0"/>
          </a:p>
        </p:txBody>
      </p:sp>
    </p:spTree>
    <p:extLst>
      <p:ext uri="{BB962C8B-B14F-4D97-AF65-F5344CB8AC3E}">
        <p14:creationId xmlns:p14="http://schemas.microsoft.com/office/powerpoint/2010/main" val="227177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erge command - how to use github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5004" y="1175684"/>
            <a:ext cx="762540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745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GIT:</a:t>
            </a:r>
            <a:endParaRPr lang="fr-FR" dirty="0"/>
          </a:p>
        </p:txBody>
      </p:sp>
      <p:sp>
        <p:nvSpPr>
          <p:cNvPr id="3" name="Espace réservé du contenu 2"/>
          <p:cNvSpPr>
            <a:spLocks noGrp="1"/>
          </p:cNvSpPr>
          <p:nvPr>
            <p:ph idx="1"/>
          </p:nvPr>
        </p:nvSpPr>
        <p:spPr>
          <a:xfrm>
            <a:off x="838200" y="1825624"/>
            <a:ext cx="10515600" cy="4732057"/>
          </a:xfrm>
        </p:spPr>
        <p:txBody>
          <a:bodyPr>
            <a:normAutofit lnSpcReduction="10000"/>
          </a:bodyPr>
          <a:lstStyle/>
          <a:p>
            <a:pPr marL="0" indent="0">
              <a:buNone/>
            </a:pPr>
            <a:r>
              <a:rPr lang="en-US" dirty="0" smtClean="0"/>
              <a:t>Supposing you already have chocolatey</a:t>
            </a:r>
          </a:p>
          <a:p>
            <a:r>
              <a:rPr lang="en-US" dirty="0" smtClean="0"/>
              <a:t>Install GIT	: (Open </a:t>
            </a:r>
            <a:r>
              <a:rPr lang="en-US" dirty="0" err="1" smtClean="0"/>
              <a:t>powershell</a:t>
            </a:r>
            <a:r>
              <a:rPr lang="en-US" dirty="0" smtClean="0"/>
              <a:t> as admin) </a:t>
            </a:r>
            <a:r>
              <a:rPr lang="en-US" dirty="0" smtClean="0">
                <a:latin typeface="Consolas" panose="020B0609020204030204" pitchFamily="49" charset="0"/>
              </a:rPr>
              <a:t># </a:t>
            </a:r>
            <a:r>
              <a:rPr lang="en-US" dirty="0" err="1" smtClean="0">
                <a:solidFill>
                  <a:schemeClr val="accent1">
                    <a:lumMod val="75000"/>
                  </a:schemeClr>
                </a:solidFill>
                <a:latin typeface="Consolas" panose="020B0609020204030204" pitchFamily="49" charset="0"/>
              </a:rPr>
              <a:t>choco</a:t>
            </a:r>
            <a:r>
              <a:rPr lang="en-US" dirty="0" smtClean="0">
                <a:solidFill>
                  <a:schemeClr val="accent1">
                    <a:lumMod val="75000"/>
                  </a:schemeClr>
                </a:solidFill>
                <a:latin typeface="Consolas" panose="020B0609020204030204" pitchFamily="49" charset="0"/>
              </a:rPr>
              <a:t> install </a:t>
            </a:r>
            <a:r>
              <a:rPr lang="en-US" dirty="0" err="1" smtClean="0">
                <a:solidFill>
                  <a:schemeClr val="accent1">
                    <a:lumMod val="75000"/>
                  </a:schemeClr>
                </a:solidFill>
                <a:latin typeface="Consolas" panose="020B0609020204030204" pitchFamily="49" charset="0"/>
              </a:rPr>
              <a:t>git</a:t>
            </a:r>
            <a:endParaRPr lang="en-US" dirty="0" smtClean="0">
              <a:solidFill>
                <a:schemeClr val="accent1">
                  <a:lumMod val="75000"/>
                </a:schemeClr>
              </a:solidFill>
              <a:latin typeface="Consolas" panose="020B0609020204030204" pitchFamily="49" charset="0"/>
            </a:endParaRPr>
          </a:p>
          <a:p>
            <a:pPr marL="0" indent="0">
              <a:buNone/>
            </a:pPr>
            <a:r>
              <a:rPr lang="en-US" sz="3200" b="1" dirty="0" smtClean="0"/>
              <a:t>Features</a:t>
            </a:r>
          </a:p>
          <a:p>
            <a:pPr marL="0" indent="0" algn="just">
              <a:buNone/>
            </a:pPr>
            <a:r>
              <a:rPr lang="en-US" sz="2400" b="1" dirty="0" smtClean="0"/>
              <a:t>	</a:t>
            </a:r>
            <a:r>
              <a:rPr lang="en-US" sz="2400" b="1" dirty="0" err="1" smtClean="0"/>
              <a:t>Git</a:t>
            </a:r>
            <a:r>
              <a:rPr lang="en-US" sz="2400" b="1" dirty="0" smtClean="0"/>
              <a:t> BASH: </a:t>
            </a:r>
            <a:r>
              <a:rPr lang="en-US" sz="2400" dirty="0" err="1" smtClean="0"/>
              <a:t>Git</a:t>
            </a:r>
            <a:r>
              <a:rPr lang="en-US" sz="2400" dirty="0" smtClean="0"/>
              <a:t> for Windows provides a BASH emulation used to run </a:t>
            </a:r>
            <a:r>
              <a:rPr lang="en-US" sz="2400" dirty="0" err="1" smtClean="0"/>
              <a:t>Git</a:t>
            </a:r>
            <a:r>
              <a:rPr lang="en-US" sz="2400" dirty="0" smtClean="0"/>
              <a:t> from the command line. *NIX users should feel right at home, as the BASH emulation behaves just like the "</a:t>
            </a:r>
            <a:r>
              <a:rPr lang="en-US" sz="2400" dirty="0" err="1" smtClean="0"/>
              <a:t>git</a:t>
            </a:r>
            <a:r>
              <a:rPr lang="en-US" sz="2400" dirty="0" smtClean="0"/>
              <a:t>" command in LINUX and UNIX environments.</a:t>
            </a:r>
          </a:p>
          <a:p>
            <a:pPr marL="0" indent="0" algn="just">
              <a:buNone/>
            </a:pPr>
            <a:r>
              <a:rPr lang="en-US" sz="2400" b="1" dirty="0" smtClean="0"/>
              <a:t>	</a:t>
            </a:r>
            <a:r>
              <a:rPr lang="en-US" sz="2400" b="1" dirty="0" err="1" smtClean="0"/>
              <a:t>Git</a:t>
            </a:r>
            <a:r>
              <a:rPr lang="en-US" sz="2400" b="1" dirty="0" smtClean="0"/>
              <a:t> GUI: </a:t>
            </a:r>
            <a:r>
              <a:rPr lang="en-US" sz="2400" dirty="0" smtClean="0"/>
              <a:t>As Windows users commonly expect graphical user interfaces, </a:t>
            </a:r>
            <a:r>
              <a:rPr lang="en-US" sz="2400" dirty="0" err="1" smtClean="0"/>
              <a:t>Git</a:t>
            </a:r>
            <a:r>
              <a:rPr lang="en-US" sz="2400" dirty="0" smtClean="0"/>
              <a:t> for Windows also provides the </a:t>
            </a:r>
            <a:r>
              <a:rPr lang="en-US" sz="2400" dirty="0" err="1" smtClean="0"/>
              <a:t>Git</a:t>
            </a:r>
            <a:r>
              <a:rPr lang="en-US" sz="2400" dirty="0" smtClean="0"/>
              <a:t> GUI, a powerful alternative to </a:t>
            </a:r>
            <a:r>
              <a:rPr lang="en-US" sz="2400" dirty="0" err="1" smtClean="0"/>
              <a:t>Git</a:t>
            </a:r>
            <a:r>
              <a:rPr lang="en-US" sz="2400" dirty="0" smtClean="0"/>
              <a:t> BASH, offering a graphical version of just about every </a:t>
            </a:r>
            <a:r>
              <a:rPr lang="en-US" sz="2400" dirty="0" err="1" smtClean="0"/>
              <a:t>Git</a:t>
            </a:r>
            <a:r>
              <a:rPr lang="en-US" sz="2400" dirty="0" smtClean="0"/>
              <a:t> command line function, as well as comprehensive visual diff tools.</a:t>
            </a:r>
          </a:p>
          <a:p>
            <a:pPr marL="0" indent="0" algn="just">
              <a:buNone/>
            </a:pPr>
            <a:r>
              <a:rPr lang="en-US" sz="2400" b="1" dirty="0" smtClean="0"/>
              <a:t>	Shell Integration: </a:t>
            </a:r>
            <a:r>
              <a:rPr lang="en-US" sz="2400" dirty="0" smtClean="0"/>
              <a:t>Simply right-click on a folder in Windows Explorer to access the BASH or GUI.</a:t>
            </a:r>
          </a:p>
          <a:p>
            <a:endParaRPr lang="fr-FR" dirty="0"/>
          </a:p>
        </p:txBody>
      </p:sp>
    </p:spTree>
    <p:extLst>
      <p:ext uri="{BB962C8B-B14F-4D97-AF65-F5344CB8AC3E}">
        <p14:creationId xmlns:p14="http://schemas.microsoft.com/office/powerpoint/2010/main" val="3326472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Here are the most common </a:t>
            </a:r>
            <a:r>
              <a:rPr lang="en-US" dirty="0" err="1"/>
              <a:t>Git</a:t>
            </a:r>
            <a:r>
              <a:rPr lang="en-US" dirty="0"/>
              <a:t> commands</a:t>
            </a:r>
            <a:endParaRPr lang="fr-FR" dirty="0"/>
          </a:p>
        </p:txBody>
      </p:sp>
      <p:sp>
        <p:nvSpPr>
          <p:cNvPr id="3" name="Espace réservé du contenu 2"/>
          <p:cNvSpPr>
            <a:spLocks noGrp="1"/>
          </p:cNvSpPr>
          <p:nvPr>
            <p:ph idx="1"/>
          </p:nvPr>
        </p:nvSpPr>
        <p:spPr>
          <a:xfrm>
            <a:off x="838200" y="1825624"/>
            <a:ext cx="10515600" cy="4758951"/>
          </a:xfrm>
        </p:spPr>
        <p:txBody>
          <a:bodyPr>
            <a:normAutofit fontScale="70000" lnSpcReduction="20000"/>
          </a:bodyPr>
          <a:lstStyle/>
          <a:p>
            <a:r>
              <a:rPr lang="en-US" b="1" dirty="0" err="1"/>
              <a:t>git</a:t>
            </a:r>
            <a:r>
              <a:rPr lang="en-US" b="1" dirty="0"/>
              <a:t> </a:t>
            </a:r>
            <a:r>
              <a:rPr lang="en-US" b="1" dirty="0" err="1"/>
              <a:t>init</a:t>
            </a:r>
            <a:r>
              <a:rPr lang="en-US" b="1" dirty="0"/>
              <a:t>: </a:t>
            </a:r>
            <a:r>
              <a:rPr lang="en-US" dirty="0"/>
              <a:t>This command sets up a new </a:t>
            </a:r>
            <a:r>
              <a:rPr lang="en-US" dirty="0" err="1"/>
              <a:t>Git</a:t>
            </a:r>
            <a:r>
              <a:rPr lang="en-US" dirty="0"/>
              <a:t> repository in the current directory. It prepares the folder to track changes and manage versions of files</a:t>
            </a:r>
            <a:r>
              <a:rPr lang="en-US" dirty="0" smtClean="0"/>
              <a:t>.</a:t>
            </a:r>
            <a:endParaRPr lang="en-US" dirty="0"/>
          </a:p>
          <a:p>
            <a:r>
              <a:rPr lang="en-US" b="1" dirty="0" err="1"/>
              <a:t>git</a:t>
            </a:r>
            <a:r>
              <a:rPr lang="en-US" b="1" dirty="0"/>
              <a:t> clone &lt;repository&gt;: </a:t>
            </a:r>
            <a:r>
              <a:rPr lang="en-US" dirty="0"/>
              <a:t>Cloning creates a local copy of a remote repository (like one on GitHub) on your computer. It allows you to work with the project locally</a:t>
            </a:r>
            <a:r>
              <a:rPr lang="en-US" dirty="0" smtClean="0"/>
              <a:t>.</a:t>
            </a:r>
            <a:endParaRPr lang="en-US" dirty="0"/>
          </a:p>
          <a:p>
            <a:r>
              <a:rPr lang="en-US" b="1" dirty="0" err="1"/>
              <a:t>git</a:t>
            </a:r>
            <a:r>
              <a:rPr lang="en-US" b="1" dirty="0"/>
              <a:t> add &lt;file&gt;: </a:t>
            </a:r>
            <a:r>
              <a:rPr lang="en-US" dirty="0"/>
              <a:t>This command adds a file or changes to the staging area. It prepares the file or changes to be committed and included in the next commit</a:t>
            </a:r>
            <a:r>
              <a:rPr lang="en-US" dirty="0" smtClean="0"/>
              <a:t>.</a:t>
            </a:r>
            <a:endParaRPr lang="en-US" dirty="0"/>
          </a:p>
          <a:p>
            <a:r>
              <a:rPr lang="en-US" b="1" dirty="0" err="1"/>
              <a:t>git</a:t>
            </a:r>
            <a:r>
              <a:rPr lang="en-US" b="1" dirty="0"/>
              <a:t> commit -m "&lt;message&gt;": </a:t>
            </a:r>
            <a:r>
              <a:rPr lang="en-US" dirty="0"/>
              <a:t>Committing saves the changes in the staging area to the repository. You provide a descriptive message to explain what the changes are about</a:t>
            </a:r>
            <a:r>
              <a:rPr lang="en-US" dirty="0" smtClean="0"/>
              <a:t>.</a:t>
            </a:r>
            <a:endParaRPr lang="en-US" dirty="0"/>
          </a:p>
          <a:p>
            <a:r>
              <a:rPr lang="en-US" b="1" dirty="0" err="1"/>
              <a:t>git</a:t>
            </a:r>
            <a:r>
              <a:rPr lang="en-US" b="1" dirty="0"/>
              <a:t> status: </a:t>
            </a:r>
            <a:r>
              <a:rPr lang="en-US" dirty="0"/>
              <a:t>This command shows the current status of your repository. It tells you which files are modified, which are staged for commit, and if there are any untracked files</a:t>
            </a:r>
            <a:r>
              <a:rPr lang="en-US" dirty="0" smtClean="0"/>
              <a:t>.</a:t>
            </a:r>
            <a:endParaRPr lang="en-US" dirty="0"/>
          </a:p>
          <a:p>
            <a:r>
              <a:rPr lang="en-US" b="1" dirty="0" err="1"/>
              <a:t>git</a:t>
            </a:r>
            <a:r>
              <a:rPr lang="en-US" b="1" dirty="0"/>
              <a:t> pull: </a:t>
            </a:r>
            <a:r>
              <a:rPr lang="en-US" dirty="0"/>
              <a:t>Pulling fetches the latest changes from a remote repository and merges them into your current branch. It's useful to keep your local copy up to date with the remote repository</a:t>
            </a:r>
            <a:r>
              <a:rPr lang="en-US" dirty="0" smtClean="0"/>
              <a:t>.</a:t>
            </a:r>
            <a:endParaRPr lang="en-US" dirty="0"/>
          </a:p>
          <a:p>
            <a:r>
              <a:rPr lang="en-US" b="1" dirty="0" err="1"/>
              <a:t>git</a:t>
            </a:r>
            <a:r>
              <a:rPr lang="en-US" b="1" dirty="0"/>
              <a:t> push: </a:t>
            </a:r>
            <a:r>
              <a:rPr lang="en-US" dirty="0"/>
              <a:t>Pushing sends your local branch commits to the remote repository. It updates the remote repository with your changes</a:t>
            </a:r>
            <a:r>
              <a:rPr lang="en-US" dirty="0" smtClean="0"/>
              <a:t>.</a:t>
            </a:r>
            <a:endParaRPr lang="en-US" dirty="0"/>
          </a:p>
          <a:p>
            <a:r>
              <a:rPr lang="en-US" b="1" dirty="0" err="1"/>
              <a:t>git</a:t>
            </a:r>
            <a:r>
              <a:rPr lang="en-US" b="1" dirty="0"/>
              <a:t> branch: </a:t>
            </a:r>
            <a:r>
              <a:rPr lang="en-US" dirty="0"/>
              <a:t>Branching allows you to create different "branches" of your project. This command lists all the branches in your repository.</a:t>
            </a:r>
            <a:endParaRPr lang="fr-FR" dirty="0"/>
          </a:p>
        </p:txBody>
      </p:sp>
    </p:spTree>
    <p:extLst>
      <p:ext uri="{BB962C8B-B14F-4D97-AF65-F5344CB8AC3E}">
        <p14:creationId xmlns:p14="http://schemas.microsoft.com/office/powerpoint/2010/main" val="868490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23046"/>
            <a:ext cx="10515600" cy="5831541"/>
          </a:xfrm>
        </p:spPr>
        <p:txBody>
          <a:bodyPr>
            <a:normAutofit fontScale="77500" lnSpcReduction="20000"/>
          </a:bodyPr>
          <a:lstStyle/>
          <a:p>
            <a:r>
              <a:rPr lang="en-US" b="1" dirty="0" err="1"/>
              <a:t>git</a:t>
            </a:r>
            <a:r>
              <a:rPr lang="en-US" b="1" dirty="0"/>
              <a:t> checkout &lt;branch&gt;: </a:t>
            </a:r>
            <a:r>
              <a:rPr lang="en-US" dirty="0"/>
              <a:t>Checking out a branch switches your working directory to the specified branch. You can work on a different branch and make changes without affecting other branches</a:t>
            </a:r>
            <a:r>
              <a:rPr lang="en-US" dirty="0" smtClean="0"/>
              <a:t>.</a:t>
            </a:r>
            <a:endParaRPr lang="en-US" dirty="0"/>
          </a:p>
          <a:p>
            <a:r>
              <a:rPr lang="en-US" b="1" dirty="0" err="1"/>
              <a:t>git</a:t>
            </a:r>
            <a:r>
              <a:rPr lang="en-US" b="1" dirty="0"/>
              <a:t> merge &lt;branch&gt;: </a:t>
            </a:r>
            <a:r>
              <a:rPr lang="en-US" dirty="0"/>
              <a:t>Merging combines changes from one branch into another. It takes the changes made on a source branch and integrates them into the target branch</a:t>
            </a:r>
            <a:r>
              <a:rPr lang="en-US" dirty="0" smtClean="0"/>
              <a:t>.</a:t>
            </a:r>
            <a:endParaRPr lang="en-US" dirty="0"/>
          </a:p>
          <a:p>
            <a:r>
              <a:rPr lang="en-US" b="1" dirty="0" err="1"/>
              <a:t>git</a:t>
            </a:r>
            <a:r>
              <a:rPr lang="en-US" b="1" dirty="0"/>
              <a:t> remote add &lt;name&gt; &lt;</a:t>
            </a:r>
            <a:r>
              <a:rPr lang="en-US" b="1" dirty="0" err="1"/>
              <a:t>url</a:t>
            </a:r>
            <a:r>
              <a:rPr lang="en-US" b="1" dirty="0"/>
              <a:t>&gt;: </a:t>
            </a:r>
            <a:r>
              <a:rPr lang="en-US" dirty="0"/>
              <a:t>This command associates a remote repository with a name and URL. It allows you to refer to the remote repository by a name when pushing or pulling changes</a:t>
            </a:r>
            <a:r>
              <a:rPr lang="en-US" dirty="0" smtClean="0"/>
              <a:t>.</a:t>
            </a:r>
            <a:endParaRPr lang="en-US" dirty="0"/>
          </a:p>
          <a:p>
            <a:r>
              <a:rPr lang="en-US" b="1" dirty="0" err="1"/>
              <a:t>git</a:t>
            </a:r>
            <a:r>
              <a:rPr lang="en-US" b="1" dirty="0"/>
              <a:t> log: </a:t>
            </a:r>
            <a:r>
              <a:rPr lang="en-US" dirty="0"/>
              <a:t>The log command displays a log of commits in reverse chronological order. It shows the commit history, including commit messages and information about who made the changes</a:t>
            </a:r>
            <a:r>
              <a:rPr lang="en-US" dirty="0" smtClean="0"/>
              <a:t>.</a:t>
            </a:r>
            <a:endParaRPr lang="en-US" dirty="0"/>
          </a:p>
          <a:p>
            <a:r>
              <a:rPr lang="en-US" b="1" dirty="0" err="1"/>
              <a:t>git</a:t>
            </a:r>
            <a:r>
              <a:rPr lang="en-US" b="1" dirty="0"/>
              <a:t> diff: </a:t>
            </a:r>
            <a:r>
              <a:rPr lang="en-US" dirty="0"/>
              <a:t>This command shows the differences between your working directory and the repository. It helps you see the changes you've made but haven't committed yet</a:t>
            </a:r>
            <a:r>
              <a:rPr lang="en-US" dirty="0" smtClean="0"/>
              <a:t>.</a:t>
            </a:r>
            <a:endParaRPr lang="en-US" dirty="0"/>
          </a:p>
          <a:p>
            <a:r>
              <a:rPr lang="en-US" b="1" dirty="0" err="1"/>
              <a:t>git</a:t>
            </a:r>
            <a:r>
              <a:rPr lang="en-US" b="1" dirty="0"/>
              <a:t> stash: </a:t>
            </a:r>
            <a:r>
              <a:rPr lang="en-US" dirty="0"/>
              <a:t>Stashing allows you to temporarily save changes that are not ready to be committed. It lets you switch to a different branch without committing the changes you're currently working on</a:t>
            </a:r>
            <a:r>
              <a:rPr lang="en-US" dirty="0" smtClean="0"/>
              <a:t>.</a:t>
            </a:r>
            <a:endParaRPr lang="en-US" dirty="0"/>
          </a:p>
          <a:p>
            <a:r>
              <a:rPr lang="en-US" b="1" dirty="0" err="1"/>
              <a:t>git</a:t>
            </a:r>
            <a:r>
              <a:rPr lang="en-US" b="1" dirty="0"/>
              <a:t> reset &lt;file&gt;: </a:t>
            </a:r>
            <a:r>
              <a:rPr lang="en-US" dirty="0"/>
              <a:t>Resetting </a:t>
            </a:r>
            <a:r>
              <a:rPr lang="en-US" dirty="0" err="1"/>
              <a:t>unstages</a:t>
            </a:r>
            <a:r>
              <a:rPr lang="en-US" dirty="0"/>
              <a:t> a file, removing it from the staging area. It undoes the "</a:t>
            </a:r>
            <a:r>
              <a:rPr lang="en-US" dirty="0" err="1"/>
              <a:t>git</a:t>
            </a:r>
            <a:r>
              <a:rPr lang="en-US" dirty="0"/>
              <a:t> add" command for a specific file, so the changes won't be included in the next commit.</a:t>
            </a:r>
            <a:endParaRPr lang="fr-FR" dirty="0"/>
          </a:p>
        </p:txBody>
      </p:sp>
    </p:spTree>
    <p:extLst>
      <p:ext uri="{BB962C8B-B14F-4D97-AF65-F5344CB8AC3E}">
        <p14:creationId xmlns:p14="http://schemas.microsoft.com/office/powerpoint/2010/main" val="886565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4412" y="87220"/>
            <a:ext cx="10515600" cy="912346"/>
          </a:xfrm>
        </p:spPr>
        <p:txBody>
          <a:bodyPr/>
          <a:lstStyle/>
          <a:p>
            <a:r>
              <a:rPr lang="en-US" dirty="0" err="1"/>
              <a:t>g</a:t>
            </a:r>
            <a:r>
              <a:rPr lang="en-US" dirty="0" err="1" smtClean="0"/>
              <a:t>it</a:t>
            </a:r>
            <a:r>
              <a:rPr lang="en-US" dirty="0" smtClean="0"/>
              <a:t> clone</a:t>
            </a:r>
            <a:endParaRPr lang="fr-FR" dirty="0"/>
          </a:p>
        </p:txBody>
      </p:sp>
      <p:pic>
        <p:nvPicPr>
          <p:cNvPr id="4" name="Espace réservé du contenu 3"/>
          <p:cNvPicPr>
            <a:picLocks noGrp="1" noChangeAspect="1"/>
          </p:cNvPicPr>
          <p:nvPr>
            <p:ph idx="1"/>
          </p:nvPr>
        </p:nvPicPr>
        <p:blipFill>
          <a:blip r:embed="rId2"/>
          <a:stretch>
            <a:fillRect/>
          </a:stretch>
        </p:blipFill>
        <p:spPr>
          <a:xfrm>
            <a:off x="1342046" y="2554519"/>
            <a:ext cx="9635237" cy="4245490"/>
          </a:xfrm>
          <a:prstGeom prst="rect">
            <a:avLst/>
          </a:prstGeom>
        </p:spPr>
      </p:pic>
      <p:sp>
        <p:nvSpPr>
          <p:cNvPr id="5" name="Titre 1"/>
          <p:cNvSpPr txBox="1">
            <a:spLocks/>
          </p:cNvSpPr>
          <p:nvPr/>
        </p:nvSpPr>
        <p:spPr>
          <a:xfrm>
            <a:off x="784412" y="1057835"/>
            <a:ext cx="10515600" cy="10048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You can obtain the URL of a GitHub repository directly from the "Code" tab on the repository's page.</a:t>
            </a:r>
            <a:endParaRPr lang="fr-FR" sz="2400" dirty="0"/>
          </a:p>
        </p:txBody>
      </p:sp>
    </p:spTree>
    <p:extLst>
      <p:ext uri="{BB962C8B-B14F-4D97-AF65-F5344CB8AC3E}">
        <p14:creationId xmlns:p14="http://schemas.microsoft.com/office/powerpoint/2010/main" val="77325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 </a:t>
            </a:r>
            <a:r>
              <a:rPr lang="fr-FR" b="1" dirty="0" err="1"/>
              <a:t>What</a:t>
            </a:r>
            <a:r>
              <a:rPr lang="fr-FR" b="1" dirty="0"/>
              <a:t> </a:t>
            </a:r>
            <a:r>
              <a:rPr lang="fr-FR" b="1" dirty="0" err="1"/>
              <a:t>is</a:t>
            </a:r>
            <a:r>
              <a:rPr lang="fr-FR" b="1" dirty="0"/>
              <a:t> </a:t>
            </a:r>
            <a:r>
              <a:rPr lang="fr-FR" b="1" dirty="0" err="1"/>
              <a:t>Github</a:t>
            </a:r>
            <a:r>
              <a:rPr lang="fr-FR" b="1" dirty="0" smtClean="0"/>
              <a:t>?</a:t>
            </a:r>
            <a:endParaRPr lang="fr-FR" dirty="0"/>
          </a:p>
        </p:txBody>
      </p:sp>
      <p:sp>
        <p:nvSpPr>
          <p:cNvPr id="3" name="Espace réservé du contenu 2"/>
          <p:cNvSpPr>
            <a:spLocks noGrp="1"/>
          </p:cNvSpPr>
          <p:nvPr>
            <p:ph idx="1"/>
          </p:nvPr>
        </p:nvSpPr>
        <p:spPr/>
        <p:txBody>
          <a:bodyPr/>
          <a:lstStyle/>
          <a:p>
            <a:r>
              <a:rPr lang="en-US" dirty="0" err="1" smtClean="0"/>
              <a:t>Github</a:t>
            </a:r>
            <a:r>
              <a:rPr lang="en-US" dirty="0" smtClean="0"/>
              <a:t> is </a:t>
            </a:r>
            <a:r>
              <a:rPr lang="en-US" dirty="0"/>
              <a:t>a file or code-sharing service to collaborate with different people. </a:t>
            </a:r>
          </a:p>
          <a:p>
            <a:r>
              <a:rPr lang="en-US" dirty="0"/>
              <a:t>GitHub is a highly used software that is typically used for version control. It is helpful when more than just one person is working on a project. Say for example, a software developer team wants to build a website and everyone has to update their codes simultaneously while working on the project. In this case, </a:t>
            </a:r>
            <a:r>
              <a:rPr lang="en-US" dirty="0" err="1"/>
              <a:t>Github</a:t>
            </a:r>
            <a:r>
              <a:rPr lang="en-US" dirty="0"/>
              <a:t> helps them to build a centralized repository where everyone can upload, edit, and manage the code files.</a:t>
            </a:r>
          </a:p>
        </p:txBody>
      </p:sp>
    </p:spTree>
    <p:extLst>
      <p:ext uri="{BB962C8B-B14F-4D97-AF65-F5344CB8AC3E}">
        <p14:creationId xmlns:p14="http://schemas.microsoft.com/office/powerpoint/2010/main" val="2774019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94765"/>
            <a:ext cx="10515600" cy="995923"/>
          </a:xfrm>
        </p:spPr>
        <p:txBody>
          <a:bodyPr>
            <a:normAutofit/>
          </a:bodyPr>
          <a:lstStyle/>
          <a:p>
            <a:r>
              <a:rPr lang="en-US" sz="2400" dirty="0" smtClean="0"/>
              <a:t>It </a:t>
            </a:r>
            <a:r>
              <a:rPr lang="en-US" sz="2400" dirty="0"/>
              <a:t>allows you to fetch all the files, commit history, and branches from the remote repository and create a working copy on your computer.</a:t>
            </a:r>
            <a:endParaRPr lang="fr-FR" sz="2400" dirty="0"/>
          </a:p>
        </p:txBody>
      </p:sp>
      <p:pic>
        <p:nvPicPr>
          <p:cNvPr id="4" name="Espace réservé du contenu 3"/>
          <p:cNvPicPr>
            <a:picLocks noGrp="1" noChangeAspect="1"/>
          </p:cNvPicPr>
          <p:nvPr>
            <p:ph idx="1"/>
          </p:nvPr>
        </p:nvPicPr>
        <p:blipFill>
          <a:blip r:embed="rId2"/>
          <a:stretch>
            <a:fillRect/>
          </a:stretch>
        </p:blipFill>
        <p:spPr>
          <a:xfrm>
            <a:off x="1640313" y="2009402"/>
            <a:ext cx="8911373" cy="4351338"/>
          </a:xfrm>
          <a:prstGeom prst="rect">
            <a:avLst/>
          </a:prstGeom>
        </p:spPr>
      </p:pic>
    </p:spTree>
    <p:extLst>
      <p:ext uri="{BB962C8B-B14F-4D97-AF65-F5344CB8AC3E}">
        <p14:creationId xmlns:p14="http://schemas.microsoft.com/office/powerpoint/2010/main" val="2757194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Creating a new </a:t>
            </a:r>
            <a:r>
              <a:rPr lang="en-US" dirty="0" err="1" smtClean="0"/>
              <a:t>github</a:t>
            </a:r>
            <a:r>
              <a:rPr lang="en-US" dirty="0" smtClean="0"/>
              <a:t> repository</a:t>
            </a:r>
            <a:endParaRPr lang="fr-FR" dirty="0"/>
          </a:p>
        </p:txBody>
      </p:sp>
      <p:pic>
        <p:nvPicPr>
          <p:cNvPr id="4" name="Espace réservé du contenu 3"/>
          <p:cNvPicPr>
            <a:picLocks noGrp="1" noChangeAspect="1"/>
          </p:cNvPicPr>
          <p:nvPr>
            <p:ph idx="1"/>
          </p:nvPr>
        </p:nvPicPr>
        <p:blipFill>
          <a:blip r:embed="rId2"/>
          <a:stretch>
            <a:fillRect/>
          </a:stretch>
        </p:blipFill>
        <p:spPr>
          <a:xfrm>
            <a:off x="2037899" y="1839072"/>
            <a:ext cx="8116202" cy="4351338"/>
          </a:xfrm>
          <a:prstGeom prst="rect">
            <a:avLst/>
          </a:prstGeom>
        </p:spPr>
      </p:pic>
    </p:spTree>
    <p:extLst>
      <p:ext uri="{BB962C8B-B14F-4D97-AF65-F5344CB8AC3E}">
        <p14:creationId xmlns:p14="http://schemas.microsoft.com/office/powerpoint/2010/main" val="3985461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995081"/>
            <a:ext cx="10515600" cy="5181881"/>
          </a:xfrm>
        </p:spPr>
        <p:txBody>
          <a:bodyPr/>
          <a:lstStyle/>
          <a:p>
            <a:pPr marL="0" indent="0">
              <a:buNone/>
            </a:pPr>
            <a:r>
              <a:rPr lang="en-US" dirty="0" smtClean="0"/>
              <a:t>These </a:t>
            </a:r>
            <a:r>
              <a:rPr lang="en-US" dirty="0"/>
              <a:t>commands </a:t>
            </a:r>
            <a:r>
              <a:rPr lang="en-US" dirty="0" smtClean="0"/>
              <a:t>demonstrate </a:t>
            </a:r>
            <a:r>
              <a:rPr lang="en-US" dirty="0"/>
              <a:t>the process of creating a new repository on GitHub, initializing it locally, and pushing your initial </a:t>
            </a:r>
            <a:r>
              <a:rPr lang="en-US" dirty="0" smtClean="0"/>
              <a:t>commit. The command </a:t>
            </a:r>
            <a:r>
              <a:rPr lang="en-US" dirty="0" err="1" smtClean="0"/>
              <a:t>git</a:t>
            </a:r>
            <a:r>
              <a:rPr lang="en-US" dirty="0" smtClean="0"/>
              <a:t> </a:t>
            </a:r>
            <a:r>
              <a:rPr lang="en-US" dirty="0" err="1" smtClean="0"/>
              <a:t>init</a:t>
            </a:r>
            <a:r>
              <a:rPr lang="en-US" dirty="0" smtClean="0"/>
              <a:t> is only used one time. </a:t>
            </a:r>
          </a:p>
          <a:p>
            <a:r>
              <a:rPr lang="fr-FR" dirty="0" smtClean="0"/>
              <a:t>git </a:t>
            </a:r>
            <a:r>
              <a:rPr lang="fr-FR" dirty="0" err="1" smtClean="0"/>
              <a:t>init</a:t>
            </a:r>
            <a:r>
              <a:rPr lang="fr-FR" dirty="0" smtClean="0"/>
              <a:t> </a:t>
            </a:r>
            <a:endParaRPr lang="fr-FR" dirty="0"/>
          </a:p>
          <a:p>
            <a:r>
              <a:rPr lang="fr-FR" dirty="0"/>
              <a:t>git </a:t>
            </a:r>
            <a:r>
              <a:rPr lang="fr-FR" dirty="0" err="1"/>
              <a:t>add</a:t>
            </a:r>
            <a:r>
              <a:rPr lang="fr-FR" dirty="0"/>
              <a:t> </a:t>
            </a:r>
            <a:r>
              <a:rPr lang="fr-FR" dirty="0" smtClean="0"/>
              <a:t>&lt;</a:t>
            </a:r>
            <a:r>
              <a:rPr lang="fr-FR" dirty="0" err="1" smtClean="0"/>
              <a:t>filename</a:t>
            </a:r>
            <a:r>
              <a:rPr lang="fr-FR" dirty="0" smtClean="0"/>
              <a:t>&gt;</a:t>
            </a:r>
            <a:endParaRPr lang="fr-FR" dirty="0"/>
          </a:p>
          <a:p>
            <a:r>
              <a:rPr lang="fr-FR" dirty="0"/>
              <a:t>git commit -m "first commit"</a:t>
            </a:r>
          </a:p>
          <a:p>
            <a:r>
              <a:rPr lang="fr-FR" dirty="0"/>
              <a:t>git </a:t>
            </a:r>
            <a:r>
              <a:rPr lang="fr-FR" dirty="0" err="1"/>
              <a:t>branch</a:t>
            </a:r>
            <a:r>
              <a:rPr lang="fr-FR" dirty="0"/>
              <a:t> -M main</a:t>
            </a:r>
          </a:p>
          <a:p>
            <a:r>
              <a:rPr lang="fr-FR" dirty="0"/>
              <a:t>git </a:t>
            </a:r>
            <a:r>
              <a:rPr lang="fr-FR" dirty="0" err="1"/>
              <a:t>remote</a:t>
            </a:r>
            <a:r>
              <a:rPr lang="fr-FR" dirty="0"/>
              <a:t> </a:t>
            </a:r>
            <a:r>
              <a:rPr lang="fr-FR" dirty="0" err="1"/>
              <a:t>add</a:t>
            </a:r>
            <a:r>
              <a:rPr lang="fr-FR" dirty="0"/>
              <a:t> </a:t>
            </a:r>
            <a:r>
              <a:rPr lang="fr-FR" dirty="0" err="1"/>
              <a:t>origin</a:t>
            </a:r>
            <a:r>
              <a:rPr lang="fr-FR" dirty="0"/>
              <a:t> https://github.com/SkinnySyd/tutoGithub.git</a:t>
            </a:r>
          </a:p>
          <a:p>
            <a:r>
              <a:rPr lang="fr-FR" dirty="0"/>
              <a:t>git push -u </a:t>
            </a:r>
            <a:r>
              <a:rPr lang="fr-FR" dirty="0" err="1"/>
              <a:t>origin</a:t>
            </a:r>
            <a:r>
              <a:rPr lang="fr-FR" dirty="0"/>
              <a:t> main</a:t>
            </a:r>
          </a:p>
        </p:txBody>
      </p:sp>
    </p:spTree>
    <p:extLst>
      <p:ext uri="{BB962C8B-B14F-4D97-AF65-F5344CB8AC3E}">
        <p14:creationId xmlns:p14="http://schemas.microsoft.com/office/powerpoint/2010/main" val="3360024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a:t>
            </a:r>
            <a:endParaRPr lang="fr-FR" dirty="0"/>
          </a:p>
        </p:txBody>
      </p:sp>
      <p:pic>
        <p:nvPicPr>
          <p:cNvPr id="4" name="Espace réservé du contenu 3"/>
          <p:cNvPicPr>
            <a:picLocks noGrp="1" noChangeAspect="1"/>
          </p:cNvPicPr>
          <p:nvPr>
            <p:ph idx="1"/>
          </p:nvPr>
        </p:nvPicPr>
        <p:blipFill>
          <a:blip r:embed="rId2"/>
          <a:stretch>
            <a:fillRect/>
          </a:stretch>
        </p:blipFill>
        <p:spPr>
          <a:xfrm>
            <a:off x="3202631" y="1865966"/>
            <a:ext cx="5786737" cy="4351338"/>
          </a:xfrm>
          <a:prstGeom prst="rect">
            <a:avLst/>
          </a:prstGeom>
        </p:spPr>
      </p:pic>
    </p:spTree>
    <p:extLst>
      <p:ext uri="{BB962C8B-B14F-4D97-AF65-F5344CB8AC3E}">
        <p14:creationId xmlns:p14="http://schemas.microsoft.com/office/powerpoint/2010/main" val="2534618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85800"/>
            <a:ext cx="10515600" cy="1004888"/>
          </a:xfrm>
        </p:spPr>
        <p:txBody>
          <a:bodyPr>
            <a:normAutofit/>
          </a:bodyPr>
          <a:lstStyle/>
          <a:p>
            <a:r>
              <a:rPr lang="en-US" sz="2400" dirty="0" smtClean="0"/>
              <a:t>A hidden sub directory .</a:t>
            </a:r>
            <a:r>
              <a:rPr lang="en-US" sz="2400" dirty="0" err="1" smtClean="0"/>
              <a:t>git</a:t>
            </a:r>
            <a:r>
              <a:rPr lang="en-US" sz="2400" dirty="0" smtClean="0"/>
              <a:t> is created and </a:t>
            </a:r>
            <a:r>
              <a:rPr lang="en-US" sz="2400" dirty="0"/>
              <a:t>it contains all the information necessary for version control.</a:t>
            </a:r>
            <a:endParaRPr lang="fr-FR" sz="2400" dirty="0"/>
          </a:p>
        </p:txBody>
      </p:sp>
      <p:pic>
        <p:nvPicPr>
          <p:cNvPr id="4" name="Espace réservé du contenu 3"/>
          <p:cNvPicPr>
            <a:picLocks noGrp="1" noChangeAspect="1"/>
          </p:cNvPicPr>
          <p:nvPr>
            <p:ph idx="1"/>
          </p:nvPr>
        </p:nvPicPr>
        <p:blipFill>
          <a:blip r:embed="rId2"/>
          <a:stretch>
            <a:fillRect/>
          </a:stretch>
        </p:blipFill>
        <p:spPr>
          <a:xfrm>
            <a:off x="935384" y="1825625"/>
            <a:ext cx="10321232" cy="4351338"/>
          </a:xfrm>
          <a:prstGeom prst="rect">
            <a:avLst/>
          </a:prstGeom>
        </p:spPr>
      </p:pic>
    </p:spTree>
    <p:extLst>
      <p:ext uri="{BB962C8B-B14F-4D97-AF65-F5344CB8AC3E}">
        <p14:creationId xmlns:p14="http://schemas.microsoft.com/office/powerpoint/2010/main" val="365357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Git</a:t>
            </a:r>
            <a:r>
              <a:rPr lang="en-US" dirty="0" smtClean="0"/>
              <a:t> add </a:t>
            </a:r>
            <a:endParaRPr lang="fr-FR" dirty="0"/>
          </a:p>
        </p:txBody>
      </p:sp>
      <p:sp>
        <p:nvSpPr>
          <p:cNvPr id="6" name="Espace réservé du contenu 5"/>
          <p:cNvSpPr>
            <a:spLocks noGrp="1"/>
          </p:cNvSpPr>
          <p:nvPr>
            <p:ph idx="1"/>
          </p:nvPr>
        </p:nvSpPr>
        <p:spPr/>
        <p:txBody>
          <a:bodyPr/>
          <a:lstStyle/>
          <a:p>
            <a:endParaRPr lang="fr-FR"/>
          </a:p>
        </p:txBody>
      </p:sp>
    </p:spTree>
    <p:extLst>
      <p:ext uri="{BB962C8B-B14F-4D97-AF65-F5344CB8AC3E}">
        <p14:creationId xmlns:p14="http://schemas.microsoft.com/office/powerpoint/2010/main" val="3922931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What is Jenkins and what it is used for </a:t>
            </a:r>
            <a:r>
              <a:rPr lang="en-US" dirty="0" smtClean="0"/>
              <a:t>?</a:t>
            </a:r>
            <a:endParaRPr lang="fr-FR" dirty="0"/>
          </a:p>
        </p:txBody>
      </p:sp>
      <p:sp>
        <p:nvSpPr>
          <p:cNvPr id="3" name="Espace réservé du contenu 2"/>
          <p:cNvSpPr>
            <a:spLocks noGrp="1"/>
          </p:cNvSpPr>
          <p:nvPr>
            <p:ph idx="1"/>
          </p:nvPr>
        </p:nvSpPr>
        <p:spPr>
          <a:xfrm>
            <a:off x="838199" y="1825624"/>
            <a:ext cx="10600765" cy="4368987"/>
          </a:xfrm>
        </p:spPr>
        <p:txBody>
          <a:bodyPr/>
          <a:lstStyle/>
          <a:p>
            <a:pPr algn="just"/>
            <a:r>
              <a:rPr lang="en-US" dirty="0"/>
              <a:t>Jenkins is an open source continuous integration/continuous delivery and deployment (CI/CD) automation software DevOps tool written in the Java programming language. It is used </a:t>
            </a:r>
            <a:r>
              <a:rPr lang="en-US" b="1" dirty="0"/>
              <a:t>to implement CI/CD workflows, called pipelines</a:t>
            </a:r>
            <a:r>
              <a:rPr lang="en-US" dirty="0" smtClean="0"/>
              <a:t>.</a:t>
            </a:r>
          </a:p>
          <a:p>
            <a:pPr algn="just"/>
            <a:r>
              <a:rPr lang="fr-FR" b="1" dirty="0"/>
              <a:t>Pipelines </a:t>
            </a:r>
            <a:r>
              <a:rPr lang="fr-FR" b="1" dirty="0" smtClean="0"/>
              <a:t>:</a:t>
            </a:r>
            <a:r>
              <a:rPr lang="fr-FR" dirty="0" smtClean="0"/>
              <a:t> </a:t>
            </a:r>
          </a:p>
          <a:p>
            <a:pPr marL="0" indent="0" algn="just">
              <a:buNone/>
            </a:pPr>
            <a:r>
              <a:rPr lang="en-US" dirty="0" smtClean="0"/>
              <a:t>	A </a:t>
            </a:r>
            <a:r>
              <a:rPr lang="en-US" dirty="0"/>
              <a:t>continuous integration and continuous deployment (CI/CD) pipeline is a series of steps that must be performed in order to deliver a new version of software. CI/CD pipelines are a practice focused on improving software delivery throughout the software development life cycle via automation.</a:t>
            </a:r>
            <a:endParaRPr lang="fr-FR" b="1" dirty="0"/>
          </a:p>
        </p:txBody>
      </p:sp>
    </p:spTree>
    <p:extLst>
      <p:ext uri="{BB962C8B-B14F-4D97-AF65-F5344CB8AC3E}">
        <p14:creationId xmlns:p14="http://schemas.microsoft.com/office/powerpoint/2010/main" val="3363054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b="1" dirty="0"/>
              <a:t>Why </a:t>
            </a:r>
            <a:r>
              <a:rPr lang="en-US" b="1" dirty="0" smtClean="0"/>
              <a:t>using </a:t>
            </a:r>
            <a:r>
              <a:rPr lang="en-US" b="1" dirty="0" err="1" smtClean="0"/>
              <a:t>Github</a:t>
            </a:r>
            <a:r>
              <a:rPr lang="en-US" b="1" dirty="0" smtClean="0"/>
              <a:t>?</a:t>
            </a:r>
            <a:endParaRPr lang="fr-FR" dirty="0"/>
          </a:p>
        </p:txBody>
      </p:sp>
      <p:sp>
        <p:nvSpPr>
          <p:cNvPr id="3" name="Espace réservé du contenu 2"/>
          <p:cNvSpPr>
            <a:spLocks noGrp="1"/>
          </p:cNvSpPr>
          <p:nvPr>
            <p:ph idx="1"/>
          </p:nvPr>
        </p:nvSpPr>
        <p:spPr>
          <a:xfrm>
            <a:off x="838200" y="1825624"/>
            <a:ext cx="10515600" cy="4776881"/>
          </a:xfrm>
        </p:spPr>
        <p:txBody>
          <a:bodyPr>
            <a:normAutofit/>
          </a:bodyPr>
          <a:lstStyle/>
          <a:p>
            <a:pPr algn="just"/>
            <a:r>
              <a:rPr lang="en-US" dirty="0"/>
              <a:t>GitHub has various advantages but many people often have a doubt as to why not use </a:t>
            </a:r>
            <a:r>
              <a:rPr lang="en-US" dirty="0" err="1"/>
              <a:t>dropbox</a:t>
            </a:r>
            <a:r>
              <a:rPr lang="en-US" dirty="0"/>
              <a:t> or any cloud based system? Let me take the same example forward to answer this question. Say more than two software developers are working on the same file and they want to update it simultaneously. Unfortunately, the person who save the file first will get precedence over the others. While in </a:t>
            </a:r>
            <a:r>
              <a:rPr lang="en-US" dirty="0" err="1"/>
              <a:t>Github</a:t>
            </a:r>
            <a:r>
              <a:rPr lang="en-US" dirty="0"/>
              <a:t>, this is not the case. </a:t>
            </a:r>
            <a:r>
              <a:rPr lang="en-US" dirty="0" err="1"/>
              <a:t>Github</a:t>
            </a:r>
            <a:r>
              <a:rPr lang="en-US" dirty="0"/>
              <a:t> document the changes and reflect them in an organized manner to avoid any chaos between any of the files </a:t>
            </a:r>
            <a:r>
              <a:rPr lang="en-US" dirty="0" smtClean="0"/>
              <a:t>uploaded.</a:t>
            </a:r>
          </a:p>
          <a:p>
            <a:pPr algn="just"/>
            <a:r>
              <a:rPr lang="en-US" dirty="0" smtClean="0"/>
              <a:t>Therefore </a:t>
            </a:r>
            <a:r>
              <a:rPr lang="en-US" dirty="0"/>
              <a:t>using GitHub centralized repository, it avoids all the confusion and working on the same code becomes very easy. </a:t>
            </a:r>
            <a:endParaRPr lang="fr-FR" dirty="0"/>
          </a:p>
        </p:txBody>
      </p:sp>
    </p:spTree>
    <p:extLst>
      <p:ext uri="{BB962C8B-B14F-4D97-AF65-F5344CB8AC3E}">
        <p14:creationId xmlns:p14="http://schemas.microsoft.com/office/powerpoint/2010/main" val="722859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84412" y="3470648"/>
            <a:ext cx="10515600" cy="3351492"/>
          </a:xfrm>
        </p:spPr>
        <p:txBody>
          <a:bodyPr/>
          <a:lstStyle/>
          <a:p>
            <a:r>
              <a:rPr lang="en-US" dirty="0"/>
              <a:t>If you look at the image on the left, GitHub is a central repository and </a:t>
            </a:r>
            <a:r>
              <a:rPr lang="en-US" dirty="0" err="1"/>
              <a:t>Git</a:t>
            </a:r>
            <a:r>
              <a:rPr lang="en-US" dirty="0"/>
              <a:t> is a tool which allows you to create a local repository. Now people usually get confused between </a:t>
            </a:r>
            <a:r>
              <a:rPr lang="en-US" dirty="0" err="1"/>
              <a:t>git</a:t>
            </a:r>
            <a:r>
              <a:rPr lang="en-US" dirty="0"/>
              <a:t> and GitHub but its actually very different. </a:t>
            </a:r>
            <a:r>
              <a:rPr lang="en-US" dirty="0" err="1"/>
              <a:t>Git</a:t>
            </a:r>
            <a:r>
              <a:rPr lang="en-US" dirty="0"/>
              <a:t> is a version control tool that will allow you to perform all kinds of operations to fetch data from the central server or push data to it whereas GitHub is a core hosting platform for version control collaboration. GitHub is a company that allows you to host a central repository in a remote server.  </a:t>
            </a:r>
            <a:endParaRPr lang="fr-FR" dirty="0"/>
          </a:p>
        </p:txBody>
      </p:sp>
      <p:pic>
        <p:nvPicPr>
          <p:cNvPr id="1026" name="Picture 2" descr="Git&amp;GitHub - how to use GitHub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047" y="392162"/>
            <a:ext cx="3369609" cy="270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7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GitHub </a:t>
            </a:r>
            <a:r>
              <a:rPr lang="fr-FR" b="1" dirty="0" err="1"/>
              <a:t>Repository</a:t>
            </a:r>
            <a:endParaRPr lang="fr-FR" dirty="0"/>
          </a:p>
        </p:txBody>
      </p:sp>
      <p:sp>
        <p:nvSpPr>
          <p:cNvPr id="3" name="Espace réservé du contenu 2"/>
          <p:cNvSpPr>
            <a:spLocks noGrp="1"/>
          </p:cNvSpPr>
          <p:nvPr>
            <p:ph idx="1"/>
          </p:nvPr>
        </p:nvSpPr>
        <p:spPr/>
        <p:txBody>
          <a:bodyPr/>
          <a:lstStyle/>
          <a:p>
            <a:pPr algn="just"/>
            <a:r>
              <a:rPr lang="en-US" dirty="0" smtClean="0"/>
              <a:t>A repository </a:t>
            </a:r>
            <a:r>
              <a:rPr lang="en-US" dirty="0"/>
              <a:t>is a storage space where your project lives. It can be local to a folder on your computer, or it can be a storage space on GitHub  or another online host. You can keep code files, text files, images or any kind of a file in a repository. You need a GitHub repository when you have done some changes and are ready to be uploaded. This GitHub repository acts as your remote repository</a:t>
            </a:r>
            <a:r>
              <a:rPr lang="en-US" dirty="0" smtClean="0"/>
              <a:t>.</a:t>
            </a:r>
            <a:endParaRPr lang="fr-FR" dirty="0"/>
          </a:p>
          <a:p>
            <a:pPr algn="just"/>
            <a:r>
              <a:rPr lang="en-US" dirty="0"/>
              <a:t>by default a GitHub repository is public which means that anyone can view the contents of this repository whereas in a private repository, you can choose who can view the content. Also, private repository is a paid version.</a:t>
            </a:r>
            <a:endParaRPr lang="fr-FR" dirty="0"/>
          </a:p>
        </p:txBody>
      </p:sp>
    </p:spTree>
    <p:extLst>
      <p:ext uri="{BB962C8B-B14F-4D97-AF65-F5344CB8AC3E}">
        <p14:creationId xmlns:p14="http://schemas.microsoft.com/office/powerpoint/2010/main" val="300756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Github</a:t>
            </a:r>
            <a:r>
              <a:rPr lang="en-US" dirty="0" smtClean="0"/>
              <a:t> Branches</a:t>
            </a:r>
            <a:endParaRPr lang="fr-FR" dirty="0"/>
          </a:p>
        </p:txBody>
      </p:sp>
      <p:sp>
        <p:nvSpPr>
          <p:cNvPr id="3" name="Espace réservé du contenu 2"/>
          <p:cNvSpPr>
            <a:spLocks noGrp="1"/>
          </p:cNvSpPr>
          <p:nvPr>
            <p:ph idx="1"/>
          </p:nvPr>
        </p:nvSpPr>
        <p:spPr>
          <a:xfrm>
            <a:off x="838200" y="2045260"/>
            <a:ext cx="10515600" cy="3956610"/>
          </a:xfrm>
        </p:spPr>
        <p:txBody>
          <a:bodyPr/>
          <a:lstStyle/>
          <a:p>
            <a:pPr marL="0" indent="0" algn="just">
              <a:buNone/>
            </a:pPr>
            <a:r>
              <a:rPr lang="en-US" dirty="0" smtClean="0"/>
              <a:t>	Branches </a:t>
            </a:r>
            <a:r>
              <a:rPr lang="en-US" dirty="0"/>
              <a:t>help you to work on different versions of a repository at one time. Let’s say you want to add a new feature (which is in the development phase), and you are afraid at the same time whether to make changes to your main project or not. This is where </a:t>
            </a:r>
            <a:r>
              <a:rPr lang="en-US" dirty="0" err="1"/>
              <a:t>git</a:t>
            </a:r>
            <a:r>
              <a:rPr lang="en-US" dirty="0"/>
              <a:t> branching comes to rescue. Branches allow you to move back and forth between the different states/versions of a project. In the above scenario, you can create a new branch and test the new feature without affecting the main branch. Once you are done with it, you can merge the changes from new branch to the main branch</a:t>
            </a:r>
            <a:r>
              <a:rPr lang="en-US" dirty="0" smtClean="0"/>
              <a:t>.</a:t>
            </a:r>
            <a:endParaRPr lang="fr-FR" dirty="0"/>
          </a:p>
        </p:txBody>
      </p:sp>
    </p:spTree>
    <p:extLst>
      <p:ext uri="{BB962C8B-B14F-4D97-AF65-F5344CB8AC3E}">
        <p14:creationId xmlns:p14="http://schemas.microsoft.com/office/powerpoint/2010/main" val="1000085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06823" y="391272"/>
            <a:ext cx="10515600" cy="1043081"/>
          </a:xfrm>
        </p:spPr>
        <p:txBody>
          <a:bodyPr/>
          <a:lstStyle/>
          <a:p>
            <a:r>
              <a:rPr lang="en-US" dirty="0" smtClean="0"/>
              <a:t> Here the main branch is the master branch, which is there in your repository by default. </a:t>
            </a:r>
            <a:endParaRPr lang="fr-FR" dirty="0" smtClean="0"/>
          </a:p>
          <a:p>
            <a:endParaRPr lang="fr-FR" dirty="0"/>
          </a:p>
        </p:txBody>
      </p:sp>
      <p:pic>
        <p:nvPicPr>
          <p:cNvPr id="2050" name="Picture 2" descr="Branching - how to use GitHub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894" y="1470213"/>
            <a:ext cx="5075330" cy="2423022"/>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757517" y="4873625"/>
            <a:ext cx="10515600" cy="124926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 depicted in the above image, there is a master/ production branch which has a new branch for testing. Under this branch, two set of changes are done and once it completed, it is merged back to the master branch.</a:t>
            </a:r>
            <a:endParaRPr lang="fr-FR" dirty="0"/>
          </a:p>
        </p:txBody>
      </p:sp>
    </p:spTree>
    <p:extLst>
      <p:ext uri="{BB962C8B-B14F-4D97-AF65-F5344CB8AC3E}">
        <p14:creationId xmlns:p14="http://schemas.microsoft.com/office/powerpoint/2010/main" val="3055155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41294" y="471953"/>
            <a:ext cx="10515600" cy="1814047"/>
          </a:xfrm>
        </p:spPr>
        <p:txBody>
          <a:bodyPr>
            <a:normAutofit/>
          </a:bodyPr>
          <a:lstStyle/>
          <a:p>
            <a:pPr marL="0" indent="0">
              <a:buNone/>
            </a:pPr>
            <a:r>
              <a:rPr lang="en-US" dirty="0"/>
              <a:t>To create a branch in GitHub, follow the below steps</a:t>
            </a:r>
            <a:r>
              <a:rPr lang="en-US" dirty="0" smtClean="0"/>
              <a:t>:</a:t>
            </a:r>
            <a:endParaRPr lang="fr-FR" dirty="0"/>
          </a:p>
          <a:p>
            <a:r>
              <a:rPr lang="en-US" sz="2400" dirty="0"/>
              <a:t>Click on the dropdown “Branch: master”</a:t>
            </a:r>
          </a:p>
          <a:p>
            <a:r>
              <a:rPr lang="en-US" sz="2400" dirty="0"/>
              <a:t>As soon as you click on the branch, you can find an existing branch or you can create a new one. </a:t>
            </a:r>
          </a:p>
          <a:p>
            <a:endParaRPr lang="fr-FR" dirty="0"/>
          </a:p>
        </p:txBody>
      </p:sp>
      <p:pic>
        <p:nvPicPr>
          <p:cNvPr id="3074" name="Picture 2" descr="CreateBranches - how to use GitHub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454" y="2547301"/>
            <a:ext cx="6904406" cy="377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752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Github</a:t>
            </a:r>
            <a:r>
              <a:rPr lang="en-US" dirty="0" smtClean="0"/>
              <a:t> operations</a:t>
            </a:r>
            <a:endParaRPr lang="fr-FR" dirty="0"/>
          </a:p>
        </p:txBody>
      </p:sp>
      <p:sp>
        <p:nvSpPr>
          <p:cNvPr id="3" name="Espace réservé du contenu 2"/>
          <p:cNvSpPr>
            <a:spLocks noGrp="1"/>
          </p:cNvSpPr>
          <p:nvPr>
            <p:ph idx="1"/>
          </p:nvPr>
        </p:nvSpPr>
        <p:spPr>
          <a:xfrm>
            <a:off x="838200" y="1825625"/>
            <a:ext cx="10515600" cy="4189693"/>
          </a:xfrm>
        </p:spPr>
        <p:txBody>
          <a:bodyPr/>
          <a:lstStyle/>
          <a:p>
            <a:r>
              <a:rPr lang="fr-FR" b="1" dirty="0"/>
              <a:t>Commit Command:</a:t>
            </a:r>
            <a:endParaRPr lang="fr-FR" dirty="0"/>
          </a:p>
          <a:p>
            <a:pPr marL="0" indent="0">
              <a:buNone/>
            </a:pPr>
            <a:r>
              <a:rPr lang="en-US" dirty="0"/>
              <a:t>This operation helps you to save the changes in your file. When you commit a file, you should always provide the message, just to keep in the mind the changes done by you. Though this message is not compulsory but it is always recommended so that it can differentiate the various versions or commits you have done so far to your repository. These commit messages maintain the history of changes which in turn help other contributors to understand the file better. </a:t>
            </a:r>
            <a:r>
              <a:rPr lang="fr-FR" dirty="0" smtClean="0"/>
              <a:t/>
            </a:r>
            <a:br>
              <a:rPr lang="fr-FR" dirty="0" smtClean="0"/>
            </a:br>
            <a:endParaRPr lang="fr-FR" dirty="0"/>
          </a:p>
        </p:txBody>
      </p:sp>
    </p:spTree>
    <p:extLst>
      <p:ext uri="{BB962C8B-B14F-4D97-AF65-F5344CB8AC3E}">
        <p14:creationId xmlns:p14="http://schemas.microsoft.com/office/powerpoint/2010/main" val="187994826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1447</Words>
  <Application>Microsoft Office PowerPoint</Application>
  <PresentationFormat>Grand écran</PresentationFormat>
  <Paragraphs>82</Paragraphs>
  <Slides>26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26</vt:i4>
      </vt:variant>
    </vt:vector>
  </HeadingPairs>
  <TitlesOfParts>
    <vt:vector size="31" baseType="lpstr">
      <vt:lpstr>Arial</vt:lpstr>
      <vt:lpstr>Calibri</vt:lpstr>
      <vt:lpstr>Calibri Light</vt:lpstr>
      <vt:lpstr>Consolas</vt:lpstr>
      <vt:lpstr>Thème Office</vt:lpstr>
      <vt:lpstr>Présentation PowerPoint</vt:lpstr>
      <vt:lpstr> What is Github?</vt:lpstr>
      <vt:lpstr>Why using Github?</vt:lpstr>
      <vt:lpstr>Présentation PowerPoint</vt:lpstr>
      <vt:lpstr>GitHub Repository</vt:lpstr>
      <vt:lpstr>Github Branches</vt:lpstr>
      <vt:lpstr>Présentation PowerPoint</vt:lpstr>
      <vt:lpstr>Présentation PowerPoint</vt:lpstr>
      <vt:lpstr>Github operations</vt:lpstr>
      <vt:lpstr>Présentation PowerPoint</vt:lpstr>
      <vt:lpstr>Présentation PowerPoint</vt:lpstr>
      <vt:lpstr>Présentation PowerPoint</vt:lpstr>
      <vt:lpstr>Présentation PowerPoint</vt:lpstr>
      <vt:lpstr>Présentation PowerPoint</vt:lpstr>
      <vt:lpstr>Présentation PowerPoint</vt:lpstr>
      <vt:lpstr>GIT:</vt:lpstr>
      <vt:lpstr>Here are the most common Git commands</vt:lpstr>
      <vt:lpstr>Présentation PowerPoint</vt:lpstr>
      <vt:lpstr>git clone</vt:lpstr>
      <vt:lpstr>It allows you to fetch all the files, commit history, and branches from the remote repository and create a working copy on your computer.</vt:lpstr>
      <vt:lpstr>Creating a new github repository</vt:lpstr>
      <vt:lpstr>Présentation PowerPoint</vt:lpstr>
      <vt:lpstr>Git init </vt:lpstr>
      <vt:lpstr>A hidden sub directory .git is created and it contains all the information necessary for version control.</vt:lpstr>
      <vt:lpstr>Git add </vt:lpstr>
      <vt:lpstr>What is Jenkins and what it is used for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Rachiq Oussama</dc:creator>
  <cp:lastModifiedBy>Rachiq Oussama</cp:lastModifiedBy>
  <cp:revision>12</cp:revision>
  <dcterms:created xsi:type="dcterms:W3CDTF">2023-06-21T08:59:37Z</dcterms:created>
  <dcterms:modified xsi:type="dcterms:W3CDTF">2023-06-27T11:38:07Z</dcterms:modified>
</cp:coreProperties>
</file>