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sldIdLst>
    <p:sldId id="327" r:id="rId2"/>
    <p:sldId id="325" r:id="rId3"/>
    <p:sldId id="270" r:id="rId4"/>
    <p:sldId id="257" r:id="rId5"/>
    <p:sldId id="258" r:id="rId6"/>
    <p:sldId id="274" r:id="rId7"/>
    <p:sldId id="287" r:id="rId8"/>
    <p:sldId id="275" r:id="rId9"/>
    <p:sldId id="296" r:id="rId10"/>
    <p:sldId id="294" r:id="rId11"/>
    <p:sldId id="259" r:id="rId12"/>
    <p:sldId id="277" r:id="rId13"/>
    <p:sldId id="346" r:id="rId14"/>
    <p:sldId id="260" r:id="rId15"/>
    <p:sldId id="347" r:id="rId16"/>
    <p:sldId id="261" r:id="rId17"/>
    <p:sldId id="285" r:id="rId18"/>
    <p:sldId id="263" r:id="rId19"/>
    <p:sldId id="331" r:id="rId20"/>
    <p:sldId id="332" r:id="rId21"/>
    <p:sldId id="333" r:id="rId22"/>
    <p:sldId id="278" r:id="rId23"/>
    <p:sldId id="279" r:id="rId24"/>
    <p:sldId id="281" r:id="rId25"/>
    <p:sldId id="282" r:id="rId26"/>
    <p:sldId id="335" r:id="rId27"/>
    <p:sldId id="262" r:id="rId28"/>
    <p:sldId id="283" r:id="rId29"/>
    <p:sldId id="330" r:id="rId30"/>
    <p:sldId id="286" r:id="rId31"/>
    <p:sldId id="337" r:id="rId32"/>
    <p:sldId id="338" r:id="rId33"/>
    <p:sldId id="339" r:id="rId34"/>
    <p:sldId id="34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224B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61" autoAdjust="0"/>
    <p:restoredTop sz="94660"/>
  </p:normalViewPr>
  <p:slideViewPr>
    <p:cSldViewPr snapToGrid="0">
      <p:cViewPr varScale="1">
        <p:scale>
          <a:sx n="86" d="100"/>
          <a:sy n="86" d="100"/>
        </p:scale>
        <p:origin x="43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NI"/>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45409-F432-4736-B7ED-97A57C9F121A}" type="datetimeFigureOut">
              <a:rPr lang="es-NI" smtClean="0"/>
              <a:t>10/3/2022</a:t>
            </a:fld>
            <a:endParaRPr lang="es-NI"/>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NI"/>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NI"/>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NI"/>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702255-C0EE-497B-91D3-EFF3BDEE8EFC}" type="slidenum">
              <a:rPr lang="es-NI" smtClean="0"/>
              <a:t>‹Nº›</a:t>
            </a:fld>
            <a:endParaRPr lang="es-NI"/>
          </a:p>
        </p:txBody>
      </p:sp>
    </p:spTree>
    <p:extLst>
      <p:ext uri="{BB962C8B-B14F-4D97-AF65-F5344CB8AC3E}">
        <p14:creationId xmlns:p14="http://schemas.microsoft.com/office/powerpoint/2010/main" val="2371720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6078D444-4311-4137-9745-1BFF1D110B9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553F0F0-BF4A-4910-A83C-C96B634026CA}" type="slidenum">
              <a:rPr lang="en-US" altLang="en-US" smtClean="0"/>
              <a:pPr/>
              <a:t>1</a:t>
            </a:fld>
            <a:endParaRPr lang="en-US" altLang="en-US"/>
          </a:p>
        </p:txBody>
      </p:sp>
      <p:sp>
        <p:nvSpPr>
          <p:cNvPr id="6147" name="Rectangle 2">
            <a:extLst>
              <a:ext uri="{FF2B5EF4-FFF2-40B4-BE49-F238E27FC236}">
                <a16:creationId xmlns:a16="http://schemas.microsoft.com/office/drawing/2014/main" id="{8B3D62CA-B3AE-428C-BA66-0AB354EDA480}"/>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80D750F2-6A6C-4658-9374-AA8765F1CDB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s-AR"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E517AA3C-1B1F-4DC0-AAA1-6B6DE2FC37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0BA4BAB-B3C6-4D38-BF2C-83FE4535EA06}" type="slidenum">
              <a:rPr lang="es-ES_tradnl" altLang="es-NI"/>
              <a:pPr>
                <a:spcBef>
                  <a:spcPct val="0"/>
                </a:spcBef>
              </a:pPr>
              <a:t>14</a:t>
            </a:fld>
            <a:endParaRPr lang="es-ES_tradnl" altLang="es-NI"/>
          </a:p>
        </p:txBody>
      </p:sp>
      <p:sp>
        <p:nvSpPr>
          <p:cNvPr id="24579" name="Rectangle 2">
            <a:extLst>
              <a:ext uri="{FF2B5EF4-FFF2-40B4-BE49-F238E27FC236}">
                <a16:creationId xmlns:a16="http://schemas.microsoft.com/office/drawing/2014/main" id="{64AE7A19-D283-40E2-8E8C-7F091DA36C13}"/>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623BF2C4-E134-4926-80D8-963E04FCAC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NI"/>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F7F4E1E8-05CF-496B-B69B-A624F21F10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31D69A4-4A0E-4231-B42A-38CEE7A14BB7}" type="slidenum">
              <a:rPr lang="es-ES_tradnl" altLang="es-NI"/>
              <a:pPr>
                <a:spcBef>
                  <a:spcPct val="0"/>
                </a:spcBef>
              </a:pPr>
              <a:t>15</a:t>
            </a:fld>
            <a:endParaRPr lang="es-ES_tradnl" altLang="es-NI"/>
          </a:p>
        </p:txBody>
      </p:sp>
      <p:sp>
        <p:nvSpPr>
          <p:cNvPr id="26627" name="Rectangle 2">
            <a:extLst>
              <a:ext uri="{FF2B5EF4-FFF2-40B4-BE49-F238E27FC236}">
                <a16:creationId xmlns:a16="http://schemas.microsoft.com/office/drawing/2014/main" id="{954AC96E-2B2A-499D-B03D-53DE9AF5D728}"/>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7C290CDF-F942-44BD-9506-0CC7DAAF0A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NI"/>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1FABFF1A-7DE0-408E-9BAE-D524659C85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FF85464-D415-4677-A4B5-7C0DE3342A18}" type="slidenum">
              <a:rPr lang="es-ES_tradnl" altLang="es-NI"/>
              <a:pPr>
                <a:spcBef>
                  <a:spcPct val="0"/>
                </a:spcBef>
              </a:pPr>
              <a:t>16</a:t>
            </a:fld>
            <a:endParaRPr lang="es-ES_tradnl" altLang="es-NI"/>
          </a:p>
        </p:txBody>
      </p:sp>
      <p:sp>
        <p:nvSpPr>
          <p:cNvPr id="28675" name="Rectangle 2">
            <a:extLst>
              <a:ext uri="{FF2B5EF4-FFF2-40B4-BE49-F238E27FC236}">
                <a16:creationId xmlns:a16="http://schemas.microsoft.com/office/drawing/2014/main" id="{70C4C92D-E842-449E-A476-9DD03BDA6A31}"/>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081913A6-4230-492B-BBA5-F4FCAD4C05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NI"/>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B386F741-2D53-4558-985F-AE3FBF0584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F1565D1-2CC2-468F-9C63-778D2B6F3C24}" type="slidenum">
              <a:rPr lang="es-ES_tradnl" altLang="es-NI"/>
              <a:pPr>
                <a:spcBef>
                  <a:spcPct val="0"/>
                </a:spcBef>
              </a:pPr>
              <a:t>17</a:t>
            </a:fld>
            <a:endParaRPr lang="es-ES_tradnl" altLang="es-NI"/>
          </a:p>
        </p:txBody>
      </p:sp>
      <p:sp>
        <p:nvSpPr>
          <p:cNvPr id="30723" name="Rectangle 2">
            <a:extLst>
              <a:ext uri="{FF2B5EF4-FFF2-40B4-BE49-F238E27FC236}">
                <a16:creationId xmlns:a16="http://schemas.microsoft.com/office/drawing/2014/main" id="{79F3FEA1-111A-4F0C-B461-37726F1601C3}"/>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6D2EB506-17DA-40D4-B74D-661613F4EB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NI"/>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2B688B33-1729-42FE-A51B-0777F5E4C5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0D6E579-5086-4EEA-9C43-8BE54DDF72B0}" type="slidenum">
              <a:rPr lang="es-ES_tradnl" altLang="es-NI"/>
              <a:pPr>
                <a:spcBef>
                  <a:spcPct val="0"/>
                </a:spcBef>
              </a:pPr>
              <a:t>18</a:t>
            </a:fld>
            <a:endParaRPr lang="es-ES_tradnl" altLang="es-NI"/>
          </a:p>
        </p:txBody>
      </p:sp>
      <p:sp>
        <p:nvSpPr>
          <p:cNvPr id="32771" name="Rectangle 2">
            <a:extLst>
              <a:ext uri="{FF2B5EF4-FFF2-40B4-BE49-F238E27FC236}">
                <a16:creationId xmlns:a16="http://schemas.microsoft.com/office/drawing/2014/main" id="{39418E1F-527D-471E-862C-F218B9AB83C1}"/>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29AFA5F2-581E-49C2-91C6-7A3D445E9B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NI"/>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68AC100E-AEFC-4F4B-BBB7-B36C277591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C038C22-9CFF-4CA8-92B8-97AEE4DCA8C2}" type="slidenum">
              <a:rPr lang="es-ES_tradnl" altLang="es-NI"/>
              <a:pPr>
                <a:spcBef>
                  <a:spcPct val="0"/>
                </a:spcBef>
              </a:pPr>
              <a:t>19</a:t>
            </a:fld>
            <a:endParaRPr lang="es-ES_tradnl" altLang="es-NI"/>
          </a:p>
        </p:txBody>
      </p:sp>
      <p:sp>
        <p:nvSpPr>
          <p:cNvPr id="34819" name="Rectangle 2">
            <a:extLst>
              <a:ext uri="{FF2B5EF4-FFF2-40B4-BE49-F238E27FC236}">
                <a16:creationId xmlns:a16="http://schemas.microsoft.com/office/drawing/2014/main" id="{C2A98AB1-89BE-486A-B6BD-467BEB3C0C3B}"/>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6F4D8EAC-A7EC-4496-8D9C-AE0F0F1295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NI"/>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FBE9F049-06F0-48EB-B960-5C0F6462E9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A977F3F-8EA2-4267-ABE8-302DAB0AA9F6}" type="slidenum">
              <a:rPr lang="es-ES_tradnl" altLang="es-NI"/>
              <a:pPr>
                <a:spcBef>
                  <a:spcPct val="0"/>
                </a:spcBef>
              </a:pPr>
              <a:t>20</a:t>
            </a:fld>
            <a:endParaRPr lang="es-ES_tradnl" altLang="es-NI"/>
          </a:p>
        </p:txBody>
      </p:sp>
      <p:sp>
        <p:nvSpPr>
          <p:cNvPr id="36867" name="Rectangle 2">
            <a:extLst>
              <a:ext uri="{FF2B5EF4-FFF2-40B4-BE49-F238E27FC236}">
                <a16:creationId xmlns:a16="http://schemas.microsoft.com/office/drawing/2014/main" id="{2375D084-474E-4DBB-B0AC-75348ED21F3A}"/>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53BA6377-0920-4B1A-92AD-73F8E3F2E3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NI"/>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082C0DE5-978E-406B-9DDA-8217E0DE92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AC567C1-33B9-4067-9C55-B54EAAA99B5F}" type="slidenum">
              <a:rPr lang="es-ES_tradnl" altLang="es-NI"/>
              <a:pPr>
                <a:spcBef>
                  <a:spcPct val="0"/>
                </a:spcBef>
              </a:pPr>
              <a:t>21</a:t>
            </a:fld>
            <a:endParaRPr lang="es-ES_tradnl" altLang="es-NI"/>
          </a:p>
        </p:txBody>
      </p:sp>
      <p:sp>
        <p:nvSpPr>
          <p:cNvPr id="38915" name="Rectangle 2">
            <a:extLst>
              <a:ext uri="{FF2B5EF4-FFF2-40B4-BE49-F238E27FC236}">
                <a16:creationId xmlns:a16="http://schemas.microsoft.com/office/drawing/2014/main" id="{8CFF2218-F266-4165-8A3C-53249B1BC4E3}"/>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90C92043-6A51-4C6E-84C2-65E2CF0E57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NI"/>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BA9DD587-A112-400B-ACA2-2A430100ED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7104401-ADB2-4618-BFC5-CF9CBEDF1ECC}" type="slidenum">
              <a:rPr lang="es-ES_tradnl" altLang="es-NI"/>
              <a:pPr>
                <a:spcBef>
                  <a:spcPct val="0"/>
                </a:spcBef>
              </a:pPr>
              <a:t>22</a:t>
            </a:fld>
            <a:endParaRPr lang="es-ES_tradnl" altLang="es-NI"/>
          </a:p>
        </p:txBody>
      </p:sp>
      <p:sp>
        <p:nvSpPr>
          <p:cNvPr id="40963" name="Rectangle 2">
            <a:extLst>
              <a:ext uri="{FF2B5EF4-FFF2-40B4-BE49-F238E27FC236}">
                <a16:creationId xmlns:a16="http://schemas.microsoft.com/office/drawing/2014/main" id="{30618D1B-3379-43F1-993D-5BD542B2E303}"/>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56B66D77-745D-4681-B0AC-313906E1DB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NI"/>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7FB3D744-DEF2-4B99-8699-29F5B811B8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131579B-CB4D-4E0B-B6FF-F539EBFEDB0F}" type="slidenum">
              <a:rPr lang="es-ES_tradnl" altLang="es-NI"/>
              <a:pPr>
                <a:spcBef>
                  <a:spcPct val="0"/>
                </a:spcBef>
              </a:pPr>
              <a:t>23</a:t>
            </a:fld>
            <a:endParaRPr lang="es-ES_tradnl" altLang="es-NI"/>
          </a:p>
        </p:txBody>
      </p:sp>
      <p:sp>
        <p:nvSpPr>
          <p:cNvPr id="43011" name="Rectangle 2">
            <a:extLst>
              <a:ext uri="{FF2B5EF4-FFF2-40B4-BE49-F238E27FC236}">
                <a16:creationId xmlns:a16="http://schemas.microsoft.com/office/drawing/2014/main" id="{888DEE42-9574-4C09-BA87-A13267056701}"/>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D4C1B926-017D-473E-9B2A-5ED4392970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NI"/>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CB2AED45-92F9-4CDF-949D-79DD456AD8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A224B79-53FA-443D-8F19-C40862F5BEF3}" type="slidenum">
              <a:rPr lang="es-ES_tradnl" altLang="es-NI"/>
              <a:pPr>
                <a:spcBef>
                  <a:spcPct val="0"/>
                </a:spcBef>
              </a:pPr>
              <a:t>5</a:t>
            </a:fld>
            <a:endParaRPr lang="es-ES_tradnl" altLang="es-NI"/>
          </a:p>
        </p:txBody>
      </p:sp>
      <p:sp>
        <p:nvSpPr>
          <p:cNvPr id="7171" name="Rectangle 2">
            <a:extLst>
              <a:ext uri="{FF2B5EF4-FFF2-40B4-BE49-F238E27FC236}">
                <a16:creationId xmlns:a16="http://schemas.microsoft.com/office/drawing/2014/main" id="{8BD1EDB2-AD44-4514-9E74-8A7F5EAB394A}"/>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72E894B6-573F-44F4-AB95-8A3CC585EC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NI"/>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D7BAFB06-BC1E-4CA3-9BBE-0722FBBAA8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F87E8F3-08BF-458A-8795-6125CCC9D43A}" type="slidenum">
              <a:rPr lang="es-ES_tradnl" altLang="es-NI"/>
              <a:pPr>
                <a:spcBef>
                  <a:spcPct val="0"/>
                </a:spcBef>
              </a:pPr>
              <a:t>24</a:t>
            </a:fld>
            <a:endParaRPr lang="es-ES_tradnl" altLang="es-NI"/>
          </a:p>
        </p:txBody>
      </p:sp>
      <p:sp>
        <p:nvSpPr>
          <p:cNvPr id="45059" name="Rectangle 2">
            <a:extLst>
              <a:ext uri="{FF2B5EF4-FFF2-40B4-BE49-F238E27FC236}">
                <a16:creationId xmlns:a16="http://schemas.microsoft.com/office/drawing/2014/main" id="{44CB5EA6-D0EC-48F7-96CF-A1A4B5F82005}"/>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ECF5A8E8-3C1B-4C0B-9CBF-E9249CE96D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NI"/>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E0EBCC24-0000-4597-BF6E-0696DD2000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E5F1589-9DCA-4728-A8D5-CA647D04FF58}" type="slidenum">
              <a:rPr lang="es-ES_tradnl" altLang="es-NI"/>
              <a:pPr>
                <a:spcBef>
                  <a:spcPct val="0"/>
                </a:spcBef>
              </a:pPr>
              <a:t>25</a:t>
            </a:fld>
            <a:endParaRPr lang="es-ES_tradnl" altLang="es-NI"/>
          </a:p>
        </p:txBody>
      </p:sp>
      <p:sp>
        <p:nvSpPr>
          <p:cNvPr id="47107" name="Rectangle 2">
            <a:extLst>
              <a:ext uri="{FF2B5EF4-FFF2-40B4-BE49-F238E27FC236}">
                <a16:creationId xmlns:a16="http://schemas.microsoft.com/office/drawing/2014/main" id="{1DD3139D-53DF-4335-925C-096AE60D5954}"/>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B3934BAD-658C-42AA-ABB5-0C9F5C18BB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NI"/>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E14CB00E-13C1-44C0-8284-EF9F517951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17D40FF-7523-4F10-BCCB-A1ED125FE5CC}" type="slidenum">
              <a:rPr lang="es-ES_tradnl" altLang="es-NI"/>
              <a:pPr>
                <a:spcBef>
                  <a:spcPct val="0"/>
                </a:spcBef>
              </a:pPr>
              <a:t>26</a:t>
            </a:fld>
            <a:endParaRPr lang="es-ES_tradnl" altLang="es-NI"/>
          </a:p>
        </p:txBody>
      </p:sp>
      <p:sp>
        <p:nvSpPr>
          <p:cNvPr id="49155" name="Rectangle 2">
            <a:extLst>
              <a:ext uri="{FF2B5EF4-FFF2-40B4-BE49-F238E27FC236}">
                <a16:creationId xmlns:a16="http://schemas.microsoft.com/office/drawing/2014/main" id="{B551D053-BD60-4603-AEE9-3316622C0D70}"/>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5B3DF392-4005-454B-9B86-DF58FFBBFE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NI"/>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0886878F-BD23-4628-AE01-7E46D735E7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E9E6C17-5565-4AB3-9EAC-EE71EB58BEA4}" type="slidenum">
              <a:rPr lang="es-ES_tradnl" altLang="es-NI"/>
              <a:pPr>
                <a:spcBef>
                  <a:spcPct val="0"/>
                </a:spcBef>
              </a:pPr>
              <a:t>27</a:t>
            </a:fld>
            <a:endParaRPr lang="es-ES_tradnl" altLang="es-NI"/>
          </a:p>
        </p:txBody>
      </p:sp>
      <p:sp>
        <p:nvSpPr>
          <p:cNvPr id="51203" name="Rectangle 2">
            <a:extLst>
              <a:ext uri="{FF2B5EF4-FFF2-40B4-BE49-F238E27FC236}">
                <a16:creationId xmlns:a16="http://schemas.microsoft.com/office/drawing/2014/main" id="{CC49D03B-065D-42B4-99ED-F5DA6F7C2430}"/>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9E26B89F-198B-4B67-8146-3AA3AC2C3A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NI"/>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AC2150FC-ECA4-499F-B1C2-13C53FD8DB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7A7864-9498-484C-801D-9D95C9026809}" type="slidenum">
              <a:rPr lang="es-ES_tradnl" altLang="es-NI"/>
              <a:pPr>
                <a:spcBef>
                  <a:spcPct val="0"/>
                </a:spcBef>
              </a:pPr>
              <a:t>28</a:t>
            </a:fld>
            <a:endParaRPr lang="es-ES_tradnl" altLang="es-NI"/>
          </a:p>
        </p:txBody>
      </p:sp>
      <p:sp>
        <p:nvSpPr>
          <p:cNvPr id="53251" name="Rectangle 2">
            <a:extLst>
              <a:ext uri="{FF2B5EF4-FFF2-40B4-BE49-F238E27FC236}">
                <a16:creationId xmlns:a16="http://schemas.microsoft.com/office/drawing/2014/main" id="{2DAAC1B0-0E55-4292-9139-BAFAFC973586}"/>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CBCCD147-31A6-4E15-87E6-0CF1FF5535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s-ES" altLang="es-NI" sz="2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8D55547B-63C5-44B5-8142-3B8E21E8AF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74454A1-F212-4951-9326-0BBF815FE8A4}" type="slidenum">
              <a:rPr lang="es-ES_tradnl" altLang="es-NI"/>
              <a:pPr>
                <a:spcBef>
                  <a:spcPct val="0"/>
                </a:spcBef>
              </a:pPr>
              <a:t>29</a:t>
            </a:fld>
            <a:endParaRPr lang="es-ES_tradnl" altLang="es-NI"/>
          </a:p>
        </p:txBody>
      </p:sp>
      <p:sp>
        <p:nvSpPr>
          <p:cNvPr id="55299" name="Rectangle 2">
            <a:extLst>
              <a:ext uri="{FF2B5EF4-FFF2-40B4-BE49-F238E27FC236}">
                <a16:creationId xmlns:a16="http://schemas.microsoft.com/office/drawing/2014/main" id="{23248420-E716-430C-9481-5D5E02112E04}"/>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95DD705C-94F0-4FA5-A24D-2E1A9FCB4A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NI"/>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FE768739-B590-43EF-913E-443262D65B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7119EA2-4336-4ED4-98B8-CF0F31217290}" type="slidenum">
              <a:rPr lang="es-ES_tradnl" altLang="es-NI"/>
              <a:pPr>
                <a:spcBef>
                  <a:spcPct val="0"/>
                </a:spcBef>
              </a:pPr>
              <a:t>30</a:t>
            </a:fld>
            <a:endParaRPr lang="es-ES_tradnl" altLang="es-NI"/>
          </a:p>
        </p:txBody>
      </p:sp>
      <p:sp>
        <p:nvSpPr>
          <p:cNvPr id="57347" name="Rectangle 2">
            <a:extLst>
              <a:ext uri="{FF2B5EF4-FFF2-40B4-BE49-F238E27FC236}">
                <a16:creationId xmlns:a16="http://schemas.microsoft.com/office/drawing/2014/main" id="{F7AFFED5-CC07-4FBF-A857-48031F14F5D1}"/>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B5BFC371-1676-4BF8-BD08-8E35DEC5BEF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NI"/>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0A97C3F9-E325-42D0-A0F8-88899E8CAD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4E80FD1-979B-429E-9030-861AA224531E}" type="slidenum">
              <a:rPr lang="es-ES_tradnl" altLang="es-NI"/>
              <a:pPr>
                <a:spcBef>
                  <a:spcPct val="0"/>
                </a:spcBef>
              </a:pPr>
              <a:t>31</a:t>
            </a:fld>
            <a:endParaRPr lang="es-ES_tradnl" altLang="es-NI"/>
          </a:p>
        </p:txBody>
      </p:sp>
      <p:sp>
        <p:nvSpPr>
          <p:cNvPr id="59395" name="Rectangle 2">
            <a:extLst>
              <a:ext uri="{FF2B5EF4-FFF2-40B4-BE49-F238E27FC236}">
                <a16:creationId xmlns:a16="http://schemas.microsoft.com/office/drawing/2014/main" id="{55661EE1-10D4-49A0-BA76-9A8C5EFB8F70}"/>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01A31D24-EA73-422A-B17A-72A43B3FF1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NI"/>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0E452A22-A6EE-4750-97DE-80A0326899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84067E6-AB24-4E08-AD45-81E6E9DC35C1}" type="slidenum">
              <a:rPr lang="es-ES_tradnl" altLang="es-NI"/>
              <a:pPr>
                <a:spcBef>
                  <a:spcPct val="0"/>
                </a:spcBef>
              </a:pPr>
              <a:t>32</a:t>
            </a:fld>
            <a:endParaRPr lang="es-ES_tradnl" altLang="es-NI"/>
          </a:p>
        </p:txBody>
      </p:sp>
      <p:sp>
        <p:nvSpPr>
          <p:cNvPr id="61443" name="Rectangle 2">
            <a:extLst>
              <a:ext uri="{FF2B5EF4-FFF2-40B4-BE49-F238E27FC236}">
                <a16:creationId xmlns:a16="http://schemas.microsoft.com/office/drawing/2014/main" id="{4A72D49D-7E53-48EA-987B-12109FAFB0ED}"/>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47487BA0-208A-4DB7-AFA4-A40863950C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NI"/>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425E41A6-DFBC-497F-8D46-F991496056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92D7099-674F-407B-8DD7-66F6668128AC}" type="slidenum">
              <a:rPr lang="es-ES_tradnl" altLang="es-NI"/>
              <a:pPr>
                <a:spcBef>
                  <a:spcPct val="0"/>
                </a:spcBef>
              </a:pPr>
              <a:t>33</a:t>
            </a:fld>
            <a:endParaRPr lang="es-ES_tradnl" altLang="es-NI"/>
          </a:p>
        </p:txBody>
      </p:sp>
      <p:sp>
        <p:nvSpPr>
          <p:cNvPr id="63491" name="Rectangle 2">
            <a:extLst>
              <a:ext uri="{FF2B5EF4-FFF2-40B4-BE49-F238E27FC236}">
                <a16:creationId xmlns:a16="http://schemas.microsoft.com/office/drawing/2014/main" id="{8C928D3E-D35A-4C21-8E09-41599E77DB95}"/>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4D35B877-B9D4-4B8E-9827-A7B9E87FD2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NI"/>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E80D26C4-D27F-48F2-A03D-EAAB77893D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3859321-8744-40A9-9BC0-D00A34BB6562}" type="slidenum">
              <a:rPr lang="es-ES_tradnl" altLang="es-NI"/>
              <a:pPr>
                <a:spcBef>
                  <a:spcPct val="0"/>
                </a:spcBef>
              </a:pPr>
              <a:t>6</a:t>
            </a:fld>
            <a:endParaRPr lang="es-ES_tradnl" altLang="es-NI"/>
          </a:p>
        </p:txBody>
      </p:sp>
      <p:sp>
        <p:nvSpPr>
          <p:cNvPr id="9219" name="Rectangle 2">
            <a:extLst>
              <a:ext uri="{FF2B5EF4-FFF2-40B4-BE49-F238E27FC236}">
                <a16:creationId xmlns:a16="http://schemas.microsoft.com/office/drawing/2014/main" id="{03943B9C-3A29-453E-84A4-337F0F938755}"/>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6BC163FD-C172-4DE4-A31B-B0EA97FE8A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NI"/>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38E38BF0-6064-4277-A296-B87ED87B9A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63584CE-5DA3-48A0-AB49-A0066BBB5D3A}" type="slidenum">
              <a:rPr lang="es-ES_tradnl" altLang="es-NI"/>
              <a:pPr>
                <a:spcBef>
                  <a:spcPct val="0"/>
                </a:spcBef>
              </a:pPr>
              <a:t>34</a:t>
            </a:fld>
            <a:endParaRPr lang="es-ES_tradnl" altLang="es-NI"/>
          </a:p>
        </p:txBody>
      </p:sp>
      <p:sp>
        <p:nvSpPr>
          <p:cNvPr id="67587" name="Rectangle 2">
            <a:extLst>
              <a:ext uri="{FF2B5EF4-FFF2-40B4-BE49-F238E27FC236}">
                <a16:creationId xmlns:a16="http://schemas.microsoft.com/office/drawing/2014/main" id="{F574627E-3F7A-4E39-9CA2-65B5058543D6}"/>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77BB38EF-3765-41BD-A448-44EEB9A328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NI"/>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C5C887D7-5D4F-4793-9B0A-3F1DFD799C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FF5DCD1-999A-4033-896B-C5A1DAF72328}" type="slidenum">
              <a:rPr lang="es-ES_tradnl" altLang="es-NI"/>
              <a:pPr>
                <a:spcBef>
                  <a:spcPct val="0"/>
                </a:spcBef>
              </a:pPr>
              <a:t>7</a:t>
            </a:fld>
            <a:endParaRPr lang="es-ES_tradnl" altLang="es-NI"/>
          </a:p>
        </p:txBody>
      </p:sp>
      <p:sp>
        <p:nvSpPr>
          <p:cNvPr id="11267" name="Rectangle 2">
            <a:extLst>
              <a:ext uri="{FF2B5EF4-FFF2-40B4-BE49-F238E27FC236}">
                <a16:creationId xmlns:a16="http://schemas.microsoft.com/office/drawing/2014/main" id="{B7A9BD57-6098-47C4-B3AF-175E1EDE9989}"/>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19511C62-982E-4304-9198-05B26B1C8B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NI"/>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C91F5891-F902-4A58-87A1-0A643B82E3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5DC32B4-C63B-4EE3-9933-31EB15ECB04B}" type="slidenum">
              <a:rPr lang="es-ES_tradnl" altLang="es-NI"/>
              <a:pPr>
                <a:spcBef>
                  <a:spcPct val="0"/>
                </a:spcBef>
              </a:pPr>
              <a:t>8</a:t>
            </a:fld>
            <a:endParaRPr lang="es-ES_tradnl" altLang="es-NI"/>
          </a:p>
        </p:txBody>
      </p:sp>
      <p:sp>
        <p:nvSpPr>
          <p:cNvPr id="13315" name="Rectangle 2">
            <a:extLst>
              <a:ext uri="{FF2B5EF4-FFF2-40B4-BE49-F238E27FC236}">
                <a16:creationId xmlns:a16="http://schemas.microsoft.com/office/drawing/2014/main" id="{D670748E-2E04-4B46-941E-64BEBF201E05}"/>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4FDD60FB-C3D7-46B4-86DB-9C175502EB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NI"/>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A492D79D-A2E8-4784-984A-DFF29121E8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25BA2B6-E910-4C81-9F48-A859325E6676}" type="slidenum">
              <a:rPr lang="es-ES_tradnl" altLang="es-NI"/>
              <a:pPr>
                <a:spcBef>
                  <a:spcPct val="0"/>
                </a:spcBef>
              </a:pPr>
              <a:t>9</a:t>
            </a:fld>
            <a:endParaRPr lang="es-ES_tradnl" altLang="es-NI"/>
          </a:p>
        </p:txBody>
      </p:sp>
      <p:sp>
        <p:nvSpPr>
          <p:cNvPr id="15363" name="Rectangle 2">
            <a:extLst>
              <a:ext uri="{FF2B5EF4-FFF2-40B4-BE49-F238E27FC236}">
                <a16:creationId xmlns:a16="http://schemas.microsoft.com/office/drawing/2014/main" id="{71C8DC98-C8CE-4071-BDFA-76074302628B}"/>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128319EB-720C-4C1E-8E4D-66F2BA26BC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NI"/>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8199F488-FCD8-46D2-8A49-85E12C863F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8C2F8E8-C8DC-4556-83FF-08F05AF8E7DE}" type="slidenum">
              <a:rPr lang="es-ES_tradnl" altLang="es-NI"/>
              <a:pPr>
                <a:spcBef>
                  <a:spcPct val="0"/>
                </a:spcBef>
              </a:pPr>
              <a:t>10</a:t>
            </a:fld>
            <a:endParaRPr lang="es-ES_tradnl" altLang="es-NI"/>
          </a:p>
        </p:txBody>
      </p:sp>
      <p:sp>
        <p:nvSpPr>
          <p:cNvPr id="17411" name="Rectangle 2">
            <a:extLst>
              <a:ext uri="{FF2B5EF4-FFF2-40B4-BE49-F238E27FC236}">
                <a16:creationId xmlns:a16="http://schemas.microsoft.com/office/drawing/2014/main" id="{92227E41-0E96-45AC-A78D-01A210D3ADEF}"/>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FA872139-E4EC-47E5-9855-392AD6D0AF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NI"/>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5B47BA61-0EA1-4030-AE33-8CEF21EF75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05B98E6-3692-484B-9B16-A2EF1529ADB0}" type="slidenum">
              <a:rPr lang="es-ES_tradnl" altLang="es-NI"/>
              <a:pPr>
                <a:spcBef>
                  <a:spcPct val="0"/>
                </a:spcBef>
              </a:pPr>
              <a:t>11</a:t>
            </a:fld>
            <a:endParaRPr lang="es-ES_tradnl" altLang="es-NI"/>
          </a:p>
        </p:txBody>
      </p:sp>
      <p:sp>
        <p:nvSpPr>
          <p:cNvPr id="19459" name="Rectangle 2">
            <a:extLst>
              <a:ext uri="{FF2B5EF4-FFF2-40B4-BE49-F238E27FC236}">
                <a16:creationId xmlns:a16="http://schemas.microsoft.com/office/drawing/2014/main" id="{42E80615-7E9B-4370-91E1-0061B567E4B0}"/>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CAE279B6-96E4-4241-86E8-3019E7C34F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NI"/>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04FCF3E4-2CC0-4356-B22F-583FA59038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385C216-24B0-4A51-9767-058EC3A3D099}" type="slidenum">
              <a:rPr lang="es-ES_tradnl" altLang="es-NI"/>
              <a:pPr>
                <a:spcBef>
                  <a:spcPct val="0"/>
                </a:spcBef>
              </a:pPr>
              <a:t>12</a:t>
            </a:fld>
            <a:endParaRPr lang="es-ES_tradnl" altLang="es-NI"/>
          </a:p>
        </p:txBody>
      </p:sp>
      <p:sp>
        <p:nvSpPr>
          <p:cNvPr id="21507" name="Rectangle 2">
            <a:extLst>
              <a:ext uri="{FF2B5EF4-FFF2-40B4-BE49-F238E27FC236}">
                <a16:creationId xmlns:a16="http://schemas.microsoft.com/office/drawing/2014/main" id="{1B4304DE-547B-47DB-9E74-1F6A00F37633}"/>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64D7674C-7C48-492D-A569-0FE8E9A613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NI"/>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3/10/2022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3/10/2022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3/10/2022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0.jpeg"/><Relationship Id="rId7"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2.jpe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9.wmf"/></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3.wmf"/><Relationship Id="rId4" Type="http://schemas.openxmlformats.org/officeDocument/2006/relationships/image" Target="../media/image42.w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44.png"/><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6.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55.jpeg"/></Relationships>
</file>

<file path=ppt/slides/_rels/slide28.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1.png"/><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64.wmf"/></Relationships>
</file>

<file path=ppt/slides/_rels/slide32.x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a:extLst>
              <a:ext uri="{FF2B5EF4-FFF2-40B4-BE49-F238E27FC236}">
                <a16:creationId xmlns:a16="http://schemas.microsoft.com/office/drawing/2014/main" id="{EF5FB800-29D9-49A5-8C89-1092124A2278}"/>
              </a:ext>
            </a:extLst>
          </p:cNvPr>
          <p:cNvSpPr>
            <a:spLocks noGrp="1" noChangeArrowheads="1"/>
          </p:cNvSpPr>
          <p:nvPr>
            <p:ph type="ctrTitle"/>
          </p:nvPr>
        </p:nvSpPr>
        <p:spPr>
          <a:xfrm>
            <a:off x="2431430" y="4914900"/>
            <a:ext cx="8696325" cy="1422400"/>
          </a:xfrm>
        </p:spPr>
        <p:txBody>
          <a:bodyPr>
            <a:noAutofit/>
          </a:bodyPr>
          <a:lstStyle/>
          <a:p>
            <a:pPr algn="ctr" eaLnBrk="1" hangingPunct="1">
              <a:defRPr/>
            </a:pPr>
            <a:r>
              <a:rPr lang="es-AR" altLang="en-US" sz="4000" dirty="0"/>
              <a:t>Unidad I: Modelado de Objetos</a:t>
            </a:r>
            <a:br>
              <a:rPr lang="es-AR" altLang="en-US" sz="4000" dirty="0"/>
            </a:br>
            <a:endParaRPr lang="es-AR" altLang="en-US" sz="4000" dirty="0"/>
          </a:p>
        </p:txBody>
      </p:sp>
      <p:sp>
        <p:nvSpPr>
          <p:cNvPr id="3" name="Rectangle 2">
            <a:extLst>
              <a:ext uri="{FF2B5EF4-FFF2-40B4-BE49-F238E27FC236}">
                <a16:creationId xmlns:a16="http://schemas.microsoft.com/office/drawing/2014/main" id="{F67703E4-1117-4759-9684-767C2E387B06}"/>
              </a:ext>
            </a:extLst>
          </p:cNvPr>
          <p:cNvSpPr txBox="1">
            <a:spLocks noChangeArrowheads="1"/>
          </p:cNvSpPr>
          <p:nvPr/>
        </p:nvSpPr>
        <p:spPr bwMode="auto">
          <a:xfrm>
            <a:off x="2138516" y="3532188"/>
            <a:ext cx="8696325" cy="1420812"/>
          </a:xfrm>
          <a:prstGeom prst="rect">
            <a:avLst/>
          </a:prstGeom>
          <a:noFill/>
          <a:ln>
            <a:noFill/>
          </a:ln>
          <a:effectLst/>
        </p:spPr>
        <p:txBody>
          <a:bodyPr anchor="ctr">
            <a:spAutoFit/>
          </a:bodyPr>
          <a:lstStyle>
            <a:lvl1pPr algn="l" rtl="0" eaLnBrk="0" fontAlgn="base" hangingPunct="0">
              <a:lnSpc>
                <a:spcPct val="90000"/>
              </a:lnSpc>
              <a:spcBef>
                <a:spcPct val="0"/>
              </a:spcBef>
              <a:spcAft>
                <a:spcPct val="0"/>
              </a:spcAft>
              <a:defRPr sz="48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anose="020B0603020102020204"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anose="020B0603020102020204"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anose="020B0603020102020204"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anose="020B0603020102020204" pitchFamily="34" charset="0"/>
              </a:defRPr>
            </a:lvl5pPr>
            <a:lvl6pPr marL="4572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anose="020B0603020102020204" pitchFamily="34" charset="0"/>
              </a:defRPr>
            </a:lvl6pPr>
            <a:lvl7pPr marL="9144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anose="020B0603020102020204" pitchFamily="34" charset="0"/>
              </a:defRPr>
            </a:lvl7pPr>
            <a:lvl8pPr marL="13716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anose="020B0603020102020204" pitchFamily="34" charset="0"/>
              </a:defRPr>
            </a:lvl8pPr>
            <a:lvl9pPr marL="18288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anose="020B0603020102020204" pitchFamily="34" charset="0"/>
              </a:defRPr>
            </a:lvl9pPr>
          </a:lstStyle>
          <a:p>
            <a:pPr algn="ctr" eaLnBrk="1" hangingPunct="1">
              <a:defRPr/>
            </a:pPr>
            <a:r>
              <a:rPr lang="es-AR" altLang="en-US" dirty="0"/>
              <a:t>Bases de Datos II</a:t>
            </a:r>
            <a:br>
              <a:rPr lang="es-AR" altLang="en-US" dirty="0"/>
            </a:br>
            <a:endParaRPr lang="es-AR" altLang="en-US" dirty="0"/>
          </a:p>
        </p:txBody>
      </p:sp>
      <p:sp>
        <p:nvSpPr>
          <p:cNvPr id="5124" name="CuadroTexto 3">
            <a:extLst>
              <a:ext uri="{FF2B5EF4-FFF2-40B4-BE49-F238E27FC236}">
                <a16:creationId xmlns:a16="http://schemas.microsoft.com/office/drawing/2014/main" id="{22A9581C-D9F0-4466-B762-D04119C0C141}"/>
              </a:ext>
            </a:extLst>
          </p:cNvPr>
          <p:cNvSpPr txBox="1">
            <a:spLocks noChangeArrowheads="1"/>
          </p:cNvSpPr>
          <p:nvPr/>
        </p:nvSpPr>
        <p:spPr bwMode="auto">
          <a:xfrm>
            <a:off x="3260726" y="436563"/>
            <a:ext cx="771207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pPr>
            <a:r>
              <a:rPr lang="es-NI" altLang="en-US" sz="2400" b="1"/>
              <a:t>UNIVERSIDAD NACIONAL DE INGENIERIA</a:t>
            </a:r>
          </a:p>
          <a:p>
            <a:pPr algn="ctr">
              <a:spcBef>
                <a:spcPts val="600"/>
              </a:spcBef>
            </a:pPr>
            <a:r>
              <a:rPr lang="es-NI" altLang="en-US" sz="2400" b="1"/>
              <a:t>FACULTAD DE CIENCIAS Y SISTEMAS</a:t>
            </a:r>
          </a:p>
        </p:txBody>
      </p:sp>
      <p:pic>
        <p:nvPicPr>
          <p:cNvPr id="5125" name="Picture 2" descr="Resultado de imagen para LOGO UNI">
            <a:extLst>
              <a:ext uri="{FF2B5EF4-FFF2-40B4-BE49-F238E27FC236}">
                <a16:creationId xmlns:a16="http://schemas.microsoft.com/office/drawing/2014/main" id="{24D53055-8110-4FBE-A034-1C7EEC9C7E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2288" y="306388"/>
            <a:ext cx="16256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CuadroTexto 5">
            <a:extLst>
              <a:ext uri="{FF2B5EF4-FFF2-40B4-BE49-F238E27FC236}">
                <a16:creationId xmlns:a16="http://schemas.microsoft.com/office/drawing/2014/main" id="{30A1C17B-6156-4A96-B2FE-E13A87CE9075}"/>
              </a:ext>
            </a:extLst>
          </p:cNvPr>
          <p:cNvSpPr txBox="1">
            <a:spLocks noChangeArrowheads="1"/>
          </p:cNvSpPr>
          <p:nvPr/>
        </p:nvSpPr>
        <p:spPr bwMode="auto">
          <a:xfrm>
            <a:off x="2971787" y="2314575"/>
            <a:ext cx="771207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pPr>
            <a:r>
              <a:rPr lang="es-NI" altLang="en-US" sz="4400" b="1" dirty="0"/>
              <a:t>Ingeniería en Sistemas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a:extLst>
              <a:ext uri="{FF2B5EF4-FFF2-40B4-BE49-F238E27FC236}">
                <a16:creationId xmlns:a16="http://schemas.microsoft.com/office/drawing/2014/main" id="{2A0C18C0-F7DB-423D-B52B-AA2FC604F319}"/>
              </a:ext>
            </a:extLst>
          </p:cNvPr>
          <p:cNvSpPr txBox="1">
            <a:spLocks noChangeArrowheads="1"/>
          </p:cNvSpPr>
          <p:nvPr/>
        </p:nvSpPr>
        <p:spPr bwMode="auto">
          <a:xfrm>
            <a:off x="1752600" y="1524000"/>
            <a:ext cx="891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s-ES_tradnl" altLang="es-NI" sz="2400" dirty="0">
                <a:solidFill>
                  <a:srgbClr val="933BDB"/>
                </a:solidFill>
                <a:latin typeface="Arial" panose="020B0604020202020204" pitchFamily="34" charset="0"/>
              </a:rPr>
              <a:t>Los valores de los atributos de una clase pueden restringirse.</a:t>
            </a:r>
            <a:r>
              <a:rPr lang="es-ES_tradnl" altLang="es-NI" sz="2400" dirty="0">
                <a:latin typeface="Arial" panose="020B0604020202020204" pitchFamily="34" charset="0"/>
              </a:rPr>
              <a:t> </a:t>
            </a:r>
          </a:p>
        </p:txBody>
      </p:sp>
      <p:pic>
        <p:nvPicPr>
          <p:cNvPr id="51203" name="Picture 3">
            <a:extLst>
              <a:ext uri="{FF2B5EF4-FFF2-40B4-BE49-F238E27FC236}">
                <a16:creationId xmlns:a16="http://schemas.microsoft.com/office/drawing/2014/main" id="{8EFF8F12-7064-4730-8228-D78B71EBFB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667000"/>
            <a:ext cx="3810000"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4" name="Picture 4">
            <a:extLst>
              <a:ext uri="{FF2B5EF4-FFF2-40B4-BE49-F238E27FC236}">
                <a16:creationId xmlns:a16="http://schemas.microsoft.com/office/drawing/2014/main" id="{A983BD73-CCA0-440A-BE3E-C334A3D194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2514600"/>
            <a:ext cx="3505200"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Rectangle 5">
            <a:extLst>
              <a:ext uri="{FF2B5EF4-FFF2-40B4-BE49-F238E27FC236}">
                <a16:creationId xmlns:a16="http://schemas.microsoft.com/office/drawing/2014/main" id="{89A527D8-37A7-412E-B841-24C610125E01}"/>
              </a:ext>
            </a:extLst>
          </p:cNvPr>
          <p:cNvSpPr>
            <a:spLocks noChangeArrowheads="1"/>
          </p:cNvSpPr>
          <p:nvPr/>
        </p:nvSpPr>
        <p:spPr bwMode="auto">
          <a:xfrm>
            <a:off x="3962401" y="381000"/>
            <a:ext cx="4062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_tradnl" altLang="es-NI" sz="2400" b="1">
                <a:solidFill>
                  <a:srgbClr val="FF0066"/>
                </a:solidFill>
                <a:latin typeface="Arial" panose="020B0604020202020204" pitchFamily="34" charset="0"/>
              </a:rPr>
              <a:t>Restricciones de Atributos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1000"/>
                                  </p:stCondLst>
                                  <p:childTnLst>
                                    <p:set>
                                      <p:cBhvr>
                                        <p:cTn id="6" dur="1" fill="hold">
                                          <p:stCondLst>
                                            <p:cond delay="0"/>
                                          </p:stCondLst>
                                        </p:cTn>
                                        <p:tgtEl>
                                          <p:spTgt spid="51203"/>
                                        </p:tgtEl>
                                        <p:attrNameLst>
                                          <p:attrName>style.visibility</p:attrName>
                                        </p:attrNameLst>
                                      </p:cBhvr>
                                      <p:to>
                                        <p:strVal val="visible"/>
                                      </p:to>
                                    </p:set>
                                    <p:anim calcmode="lin" valueType="num">
                                      <p:cBhvr additive="base">
                                        <p:cTn id="7" dur="500" fill="hold"/>
                                        <p:tgtEl>
                                          <p:spTgt spid="51203"/>
                                        </p:tgtEl>
                                        <p:attrNameLst>
                                          <p:attrName>ppt_x</p:attrName>
                                        </p:attrNameLst>
                                      </p:cBhvr>
                                      <p:tavLst>
                                        <p:tav tm="0">
                                          <p:val>
                                            <p:strVal val="0-#ppt_w/2"/>
                                          </p:val>
                                        </p:tav>
                                        <p:tav tm="100000">
                                          <p:val>
                                            <p:strVal val="#ppt_x"/>
                                          </p:val>
                                        </p:tav>
                                      </p:tavLst>
                                    </p:anim>
                                    <p:anim calcmode="lin" valueType="num">
                                      <p:cBhvr additive="base">
                                        <p:cTn id="8" dur="500" fill="hold"/>
                                        <p:tgtEl>
                                          <p:spTgt spid="5120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500"/>
                            </p:stCondLst>
                            <p:childTnLst>
                              <p:par>
                                <p:cTn id="10" presetID="2" presetClass="entr" presetSubtype="8" fill="hold" nodeType="afterEffect">
                                  <p:stCondLst>
                                    <p:cond delay="8000"/>
                                  </p:stCondLst>
                                  <p:childTnLst>
                                    <p:set>
                                      <p:cBhvr>
                                        <p:cTn id="11" dur="1" fill="hold">
                                          <p:stCondLst>
                                            <p:cond delay="0"/>
                                          </p:stCondLst>
                                        </p:cTn>
                                        <p:tgtEl>
                                          <p:spTgt spid="51204"/>
                                        </p:tgtEl>
                                        <p:attrNameLst>
                                          <p:attrName>style.visibility</p:attrName>
                                        </p:attrNameLst>
                                      </p:cBhvr>
                                      <p:to>
                                        <p:strVal val="visible"/>
                                      </p:to>
                                    </p:set>
                                    <p:anim calcmode="lin" valueType="num">
                                      <p:cBhvr additive="base">
                                        <p:cTn id="12" dur="500" fill="hold"/>
                                        <p:tgtEl>
                                          <p:spTgt spid="51204"/>
                                        </p:tgtEl>
                                        <p:attrNameLst>
                                          <p:attrName>ppt_x</p:attrName>
                                        </p:attrNameLst>
                                      </p:cBhvr>
                                      <p:tavLst>
                                        <p:tav tm="0">
                                          <p:val>
                                            <p:strVal val="0-#ppt_w/2"/>
                                          </p:val>
                                        </p:tav>
                                        <p:tav tm="100000">
                                          <p:val>
                                            <p:strVal val="#ppt_x"/>
                                          </p:val>
                                        </p:tav>
                                      </p:tavLst>
                                    </p:anim>
                                    <p:anim calcmode="lin" valueType="num">
                                      <p:cBhvr additive="base">
                                        <p:cTn id="13" dur="500" fill="hold"/>
                                        <p:tgtEl>
                                          <p:spTgt spid="512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a:extLst>
              <a:ext uri="{FF2B5EF4-FFF2-40B4-BE49-F238E27FC236}">
                <a16:creationId xmlns:a16="http://schemas.microsoft.com/office/drawing/2014/main" id="{A4AC0289-DA9B-43C1-BA6B-0EC326E9BED4}"/>
              </a:ext>
            </a:extLst>
          </p:cNvPr>
          <p:cNvSpPr txBox="1">
            <a:spLocks noChangeArrowheads="1"/>
          </p:cNvSpPr>
          <p:nvPr/>
        </p:nvSpPr>
        <p:spPr bwMode="auto">
          <a:xfrm>
            <a:off x="1981200" y="304801"/>
            <a:ext cx="510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s-ES" altLang="es-NI" sz="2800" b="1">
                <a:solidFill>
                  <a:srgbClr val="FF0066"/>
                </a:solidFill>
                <a:latin typeface="Arial" panose="020B0604020202020204" pitchFamily="34" charset="0"/>
              </a:rPr>
              <a:t>Operaciones (Métodos)</a:t>
            </a:r>
            <a:endParaRPr lang="es-ES_tradnl" altLang="es-NI" sz="2400" b="1">
              <a:solidFill>
                <a:srgbClr val="FF0066"/>
              </a:solidFill>
              <a:latin typeface="Arial" panose="020B0604020202020204" pitchFamily="34" charset="0"/>
            </a:endParaRPr>
          </a:p>
        </p:txBody>
      </p:sp>
      <p:grpSp>
        <p:nvGrpSpPr>
          <p:cNvPr id="2" name="Group 19">
            <a:extLst>
              <a:ext uri="{FF2B5EF4-FFF2-40B4-BE49-F238E27FC236}">
                <a16:creationId xmlns:a16="http://schemas.microsoft.com/office/drawing/2014/main" id="{39314B75-85F1-4D4E-89A2-C617CC3B4FF5}"/>
              </a:ext>
            </a:extLst>
          </p:cNvPr>
          <p:cNvGrpSpPr>
            <a:grpSpLocks/>
          </p:cNvGrpSpPr>
          <p:nvPr/>
        </p:nvGrpSpPr>
        <p:grpSpPr bwMode="auto">
          <a:xfrm>
            <a:off x="1981200" y="2133601"/>
            <a:ext cx="2590800" cy="1000125"/>
            <a:chOff x="3312" y="1530"/>
            <a:chExt cx="1632" cy="630"/>
          </a:xfrm>
        </p:grpSpPr>
        <p:pic>
          <p:nvPicPr>
            <p:cNvPr id="18440" name="Picture 6" descr="public2">
              <a:extLst>
                <a:ext uri="{FF2B5EF4-FFF2-40B4-BE49-F238E27FC236}">
                  <a16:creationId xmlns:a16="http://schemas.microsoft.com/office/drawing/2014/main" id="{0B96C385-361C-4DB8-B276-4DF92AE624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3" y="1530"/>
              <a:ext cx="303"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Picture 7" descr="private2">
              <a:extLst>
                <a:ext uri="{FF2B5EF4-FFF2-40B4-BE49-F238E27FC236}">
                  <a16:creationId xmlns:a16="http://schemas.microsoft.com/office/drawing/2014/main" id="{AC779E91-AE3B-4D36-8848-2F74FF7554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3" y="1536"/>
              <a:ext cx="31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2" name="Picture 8" descr="protected2">
              <a:extLst>
                <a:ext uri="{FF2B5EF4-FFF2-40B4-BE49-F238E27FC236}">
                  <a16:creationId xmlns:a16="http://schemas.microsoft.com/office/drawing/2014/main" id="{ABF80F6B-0344-4B10-9C60-8325E4E18B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8" y="1536"/>
              <a:ext cx="33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3" name="Text Box 10">
              <a:extLst>
                <a:ext uri="{FF2B5EF4-FFF2-40B4-BE49-F238E27FC236}">
                  <a16:creationId xmlns:a16="http://schemas.microsoft.com/office/drawing/2014/main" id="{80D19E5A-E78E-40CC-80ED-0A2D9559DD37}"/>
                </a:ext>
              </a:extLst>
            </p:cNvPr>
            <p:cNvSpPr txBox="1">
              <a:spLocks noChangeArrowheads="1"/>
            </p:cNvSpPr>
            <p:nvPr/>
          </p:nvSpPr>
          <p:spPr bwMode="auto">
            <a:xfrm>
              <a:off x="3312" y="1872"/>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s-ES_tradnl" altLang="es-NI" sz="2400">
                  <a:solidFill>
                    <a:srgbClr val="933BDB"/>
                  </a:solidFill>
                </a:rPr>
                <a:t>Tipos de Método</a:t>
              </a:r>
              <a:endParaRPr lang="es-ES_tradnl" altLang="es-NI" sz="2400"/>
            </a:p>
          </p:txBody>
        </p:sp>
      </p:grpSp>
      <p:sp>
        <p:nvSpPr>
          <p:cNvPr id="18436" name="Text Box 11">
            <a:extLst>
              <a:ext uri="{FF2B5EF4-FFF2-40B4-BE49-F238E27FC236}">
                <a16:creationId xmlns:a16="http://schemas.microsoft.com/office/drawing/2014/main" id="{E1115940-4AB5-4841-A69C-015970AE0F1D}"/>
              </a:ext>
            </a:extLst>
          </p:cNvPr>
          <p:cNvSpPr txBox="1">
            <a:spLocks noChangeArrowheads="1"/>
          </p:cNvSpPr>
          <p:nvPr/>
        </p:nvSpPr>
        <p:spPr bwMode="auto">
          <a:xfrm>
            <a:off x="1752600" y="990601"/>
            <a:ext cx="8763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s-ES_tradnl" altLang="es-NI" sz="2000">
                <a:latin typeface="Arial" panose="020B0604020202020204" pitchFamily="34" charset="0"/>
              </a:rPr>
              <a:t>Las operaciones son funciones o transformaciones que se aplican a todos los objetos de una clase particular. La operación puede ser una acción ejecutada por el objeto o sobre el objeto.</a:t>
            </a:r>
          </a:p>
        </p:txBody>
      </p:sp>
      <p:pic>
        <p:nvPicPr>
          <p:cNvPr id="5134" name="Picture 14">
            <a:extLst>
              <a:ext uri="{FF2B5EF4-FFF2-40B4-BE49-F238E27FC236}">
                <a16:creationId xmlns:a16="http://schemas.microsoft.com/office/drawing/2014/main" id="{342F6771-7070-4620-9694-C35A81EA610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2057401"/>
            <a:ext cx="3657600" cy="177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15">
            <a:extLst>
              <a:ext uri="{FF2B5EF4-FFF2-40B4-BE49-F238E27FC236}">
                <a16:creationId xmlns:a16="http://schemas.microsoft.com/office/drawing/2014/main" id="{F6232A59-4D00-4443-8D97-B795C5EBF96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4800" y="4256088"/>
            <a:ext cx="6400800" cy="214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16" descr="4">
            <a:extLst>
              <a:ext uri="{FF2B5EF4-FFF2-40B4-BE49-F238E27FC236}">
                <a16:creationId xmlns:a16="http://schemas.microsoft.com/office/drawing/2014/main" id="{A6779A18-755D-419D-80C9-247491E5238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3200400"/>
            <a:ext cx="25400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2" fill="hold" nodeType="clickEffect">
                                  <p:stCondLst>
                                    <p:cond delay="0"/>
                                  </p:stCondLst>
                                  <p:childTnLst>
                                    <p:set>
                                      <p:cBhvr>
                                        <p:cTn id="14" dur="1" fill="hold">
                                          <p:stCondLst>
                                            <p:cond delay="0"/>
                                          </p:stCondLst>
                                        </p:cTn>
                                        <p:tgtEl>
                                          <p:spTgt spid="5134"/>
                                        </p:tgtEl>
                                        <p:attrNameLst>
                                          <p:attrName>style.visibility</p:attrName>
                                        </p:attrNameLst>
                                      </p:cBhvr>
                                      <p:to>
                                        <p:strVal val="visible"/>
                                      </p:to>
                                    </p:set>
                                    <p:anim calcmode="lin" valueType="num">
                                      <p:cBhvr>
                                        <p:cTn id="15" dur="500" fill="hold"/>
                                        <p:tgtEl>
                                          <p:spTgt spid="5134"/>
                                        </p:tgtEl>
                                        <p:attrNameLst>
                                          <p:attrName>ppt_x</p:attrName>
                                        </p:attrNameLst>
                                      </p:cBhvr>
                                      <p:tavLst>
                                        <p:tav tm="0">
                                          <p:val>
                                            <p:strVal val="#ppt_x+#ppt_w/2"/>
                                          </p:val>
                                        </p:tav>
                                        <p:tav tm="100000">
                                          <p:val>
                                            <p:strVal val="#ppt_x"/>
                                          </p:val>
                                        </p:tav>
                                      </p:tavLst>
                                    </p:anim>
                                    <p:anim calcmode="lin" valueType="num">
                                      <p:cBhvr>
                                        <p:cTn id="16" dur="500" fill="hold"/>
                                        <p:tgtEl>
                                          <p:spTgt spid="5134"/>
                                        </p:tgtEl>
                                        <p:attrNameLst>
                                          <p:attrName>ppt_y</p:attrName>
                                        </p:attrNameLst>
                                      </p:cBhvr>
                                      <p:tavLst>
                                        <p:tav tm="0">
                                          <p:val>
                                            <p:strVal val="#ppt_y"/>
                                          </p:val>
                                        </p:tav>
                                        <p:tav tm="100000">
                                          <p:val>
                                            <p:strVal val="#ppt_y"/>
                                          </p:val>
                                        </p:tav>
                                      </p:tavLst>
                                    </p:anim>
                                    <p:anim calcmode="lin" valueType="num">
                                      <p:cBhvr>
                                        <p:cTn id="17" dur="500" fill="hold"/>
                                        <p:tgtEl>
                                          <p:spTgt spid="5134"/>
                                        </p:tgtEl>
                                        <p:attrNameLst>
                                          <p:attrName>ppt_w</p:attrName>
                                        </p:attrNameLst>
                                      </p:cBhvr>
                                      <p:tavLst>
                                        <p:tav tm="0">
                                          <p:val>
                                            <p:fltVal val="0"/>
                                          </p:val>
                                        </p:tav>
                                        <p:tav tm="100000">
                                          <p:val>
                                            <p:strVal val="#ppt_w"/>
                                          </p:val>
                                        </p:tav>
                                      </p:tavLst>
                                    </p:anim>
                                    <p:anim calcmode="lin" valueType="num">
                                      <p:cBhvr>
                                        <p:cTn id="18" dur="500" fill="hold"/>
                                        <p:tgtEl>
                                          <p:spTgt spid="5134"/>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2" fill="hold" nodeType="clickEffect">
                                  <p:stCondLst>
                                    <p:cond delay="0"/>
                                  </p:stCondLst>
                                  <p:childTnLst>
                                    <p:set>
                                      <p:cBhvr>
                                        <p:cTn id="22" dur="1" fill="hold">
                                          <p:stCondLst>
                                            <p:cond delay="0"/>
                                          </p:stCondLst>
                                        </p:cTn>
                                        <p:tgtEl>
                                          <p:spTgt spid="5135"/>
                                        </p:tgtEl>
                                        <p:attrNameLst>
                                          <p:attrName>style.visibility</p:attrName>
                                        </p:attrNameLst>
                                      </p:cBhvr>
                                      <p:to>
                                        <p:strVal val="visible"/>
                                      </p:to>
                                    </p:set>
                                    <p:anim calcmode="lin" valueType="num">
                                      <p:cBhvr>
                                        <p:cTn id="23" dur="500" fill="hold"/>
                                        <p:tgtEl>
                                          <p:spTgt spid="5135"/>
                                        </p:tgtEl>
                                        <p:attrNameLst>
                                          <p:attrName>ppt_x</p:attrName>
                                        </p:attrNameLst>
                                      </p:cBhvr>
                                      <p:tavLst>
                                        <p:tav tm="0">
                                          <p:val>
                                            <p:strVal val="#ppt_x+#ppt_w/2"/>
                                          </p:val>
                                        </p:tav>
                                        <p:tav tm="100000">
                                          <p:val>
                                            <p:strVal val="#ppt_x"/>
                                          </p:val>
                                        </p:tav>
                                      </p:tavLst>
                                    </p:anim>
                                    <p:anim calcmode="lin" valueType="num">
                                      <p:cBhvr>
                                        <p:cTn id="24" dur="500" fill="hold"/>
                                        <p:tgtEl>
                                          <p:spTgt spid="5135"/>
                                        </p:tgtEl>
                                        <p:attrNameLst>
                                          <p:attrName>ppt_y</p:attrName>
                                        </p:attrNameLst>
                                      </p:cBhvr>
                                      <p:tavLst>
                                        <p:tav tm="0">
                                          <p:val>
                                            <p:strVal val="#ppt_y"/>
                                          </p:val>
                                        </p:tav>
                                        <p:tav tm="100000">
                                          <p:val>
                                            <p:strVal val="#ppt_y"/>
                                          </p:val>
                                        </p:tav>
                                      </p:tavLst>
                                    </p:anim>
                                    <p:anim calcmode="lin" valueType="num">
                                      <p:cBhvr>
                                        <p:cTn id="25" dur="500" fill="hold"/>
                                        <p:tgtEl>
                                          <p:spTgt spid="5135"/>
                                        </p:tgtEl>
                                        <p:attrNameLst>
                                          <p:attrName>ppt_w</p:attrName>
                                        </p:attrNameLst>
                                      </p:cBhvr>
                                      <p:tavLst>
                                        <p:tav tm="0">
                                          <p:val>
                                            <p:fltVal val="0"/>
                                          </p:val>
                                        </p:tav>
                                        <p:tav tm="100000">
                                          <p:val>
                                            <p:strVal val="#ppt_w"/>
                                          </p:val>
                                        </p:tav>
                                      </p:tavLst>
                                    </p:anim>
                                    <p:anim calcmode="lin" valueType="num">
                                      <p:cBhvr>
                                        <p:cTn id="26" dur="500" fill="hold"/>
                                        <p:tgtEl>
                                          <p:spTgt spid="5135"/>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5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7">
            <a:extLst>
              <a:ext uri="{FF2B5EF4-FFF2-40B4-BE49-F238E27FC236}">
                <a16:creationId xmlns:a16="http://schemas.microsoft.com/office/drawing/2014/main" id="{E02ACBAA-8C98-4C81-BD2E-1D788DE334F7}"/>
              </a:ext>
            </a:extLst>
          </p:cNvPr>
          <p:cNvGrpSpPr>
            <a:grpSpLocks/>
          </p:cNvGrpSpPr>
          <p:nvPr/>
        </p:nvGrpSpPr>
        <p:grpSpPr bwMode="auto">
          <a:xfrm>
            <a:off x="3733800" y="95250"/>
            <a:ext cx="5486400" cy="2800350"/>
            <a:chOff x="1392" y="60"/>
            <a:chExt cx="3456" cy="1764"/>
          </a:xfrm>
        </p:grpSpPr>
        <p:pic>
          <p:nvPicPr>
            <p:cNvPr id="20484" name="Picture 2">
              <a:extLst>
                <a:ext uri="{FF2B5EF4-FFF2-40B4-BE49-F238E27FC236}">
                  <a16:creationId xmlns:a16="http://schemas.microsoft.com/office/drawing/2014/main" id="{9EA8FA4D-0D99-4AA8-A47B-C6899621A3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 y="60"/>
              <a:ext cx="3456" cy="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Text Box 3">
              <a:extLst>
                <a:ext uri="{FF2B5EF4-FFF2-40B4-BE49-F238E27FC236}">
                  <a16:creationId xmlns:a16="http://schemas.microsoft.com/office/drawing/2014/main" id="{7B547242-045D-45D2-91D0-36761F43DDF6}"/>
                </a:ext>
              </a:extLst>
            </p:cNvPr>
            <p:cNvSpPr txBox="1">
              <a:spLocks noChangeArrowheads="1"/>
            </p:cNvSpPr>
            <p:nvPr/>
          </p:nvSpPr>
          <p:spPr bwMode="auto">
            <a:xfrm>
              <a:off x="2160" y="1536"/>
              <a:ext cx="16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_tradnl" altLang="es-NI" sz="2400"/>
                <a:t>Notación extendida</a:t>
              </a:r>
            </a:p>
          </p:txBody>
        </p:sp>
      </p:grpSp>
      <p:pic>
        <p:nvPicPr>
          <p:cNvPr id="20483" name="Picture 4">
            <a:extLst>
              <a:ext uri="{FF2B5EF4-FFF2-40B4-BE49-F238E27FC236}">
                <a16:creationId xmlns:a16="http://schemas.microsoft.com/office/drawing/2014/main" id="{B8265F46-2E41-496D-8A3B-6747D82048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810000"/>
            <a:ext cx="90678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1027">
            <a:extLst>
              <a:ext uri="{FF2B5EF4-FFF2-40B4-BE49-F238E27FC236}">
                <a16:creationId xmlns:a16="http://schemas.microsoft.com/office/drawing/2014/main" id="{43278DDF-A876-451A-8BFA-D9DF2B9E90E9}"/>
              </a:ext>
            </a:extLst>
          </p:cNvPr>
          <p:cNvSpPr txBox="1">
            <a:spLocks noChangeArrowheads="1"/>
          </p:cNvSpPr>
          <p:nvPr/>
        </p:nvSpPr>
        <p:spPr bwMode="auto">
          <a:xfrm>
            <a:off x="1828800" y="1371601"/>
            <a:ext cx="7391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s-ES" altLang="es-NI" sz="2400" b="1">
                <a:solidFill>
                  <a:schemeClr val="bg1"/>
                </a:solidFill>
                <a:latin typeface="Arial" panose="020B0604020202020204" pitchFamily="34" charset="0"/>
              </a:rPr>
              <a:t>Sirve para visualizar las relaciones entre las clases que involucran el sistema.</a:t>
            </a:r>
            <a:endParaRPr lang="es-ES_tradnl" altLang="es-NI" sz="2400" b="1">
              <a:solidFill>
                <a:schemeClr val="bg1"/>
              </a:solidFill>
            </a:endParaRPr>
          </a:p>
        </p:txBody>
      </p:sp>
      <p:grpSp>
        <p:nvGrpSpPr>
          <p:cNvPr id="2" name="Group 1049">
            <a:extLst>
              <a:ext uri="{FF2B5EF4-FFF2-40B4-BE49-F238E27FC236}">
                <a16:creationId xmlns:a16="http://schemas.microsoft.com/office/drawing/2014/main" id="{7A56794F-25DE-438D-BF61-370B3ED8BF6B}"/>
              </a:ext>
            </a:extLst>
          </p:cNvPr>
          <p:cNvGrpSpPr>
            <a:grpSpLocks/>
          </p:cNvGrpSpPr>
          <p:nvPr/>
        </p:nvGrpSpPr>
        <p:grpSpPr bwMode="auto">
          <a:xfrm>
            <a:off x="2895600" y="2786064"/>
            <a:ext cx="5486400" cy="3213099"/>
            <a:chOff x="864" y="1755"/>
            <a:chExt cx="3456" cy="2024"/>
          </a:xfrm>
        </p:grpSpPr>
        <p:grpSp>
          <p:nvGrpSpPr>
            <p:cNvPr id="22539" name="Group 1044">
              <a:extLst>
                <a:ext uri="{FF2B5EF4-FFF2-40B4-BE49-F238E27FC236}">
                  <a16:creationId xmlns:a16="http://schemas.microsoft.com/office/drawing/2014/main" id="{FE759A37-B57C-4384-AF40-A8A3D1F9F151}"/>
                </a:ext>
              </a:extLst>
            </p:cNvPr>
            <p:cNvGrpSpPr>
              <a:grpSpLocks/>
            </p:cNvGrpSpPr>
            <p:nvPr/>
          </p:nvGrpSpPr>
          <p:grpSpPr bwMode="auto">
            <a:xfrm>
              <a:off x="1872" y="1755"/>
              <a:ext cx="705" cy="480"/>
              <a:chOff x="1824" y="1563"/>
              <a:chExt cx="705" cy="480"/>
            </a:xfrm>
          </p:grpSpPr>
          <p:sp>
            <p:nvSpPr>
              <p:cNvPr id="22547" name="Rectangle 1037">
                <a:extLst>
                  <a:ext uri="{FF2B5EF4-FFF2-40B4-BE49-F238E27FC236}">
                    <a16:creationId xmlns:a16="http://schemas.microsoft.com/office/drawing/2014/main" id="{E994B8B8-A695-4BFA-8AB3-8D50DF3378BC}"/>
                  </a:ext>
                </a:extLst>
              </p:cNvPr>
              <p:cNvSpPr>
                <a:spLocks noChangeArrowheads="1"/>
              </p:cNvSpPr>
              <p:nvPr/>
            </p:nvSpPr>
            <p:spPr bwMode="auto">
              <a:xfrm>
                <a:off x="1824" y="1632"/>
                <a:ext cx="6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NI" sz="2400" u="sng">
                    <a:solidFill>
                      <a:schemeClr val="bg1"/>
                    </a:solidFill>
                    <a:latin typeface="Arial" panose="020B0604020202020204" pitchFamily="34" charset="0"/>
                  </a:rPr>
                  <a:t>Clase</a:t>
                </a:r>
                <a:endParaRPr lang="es-ES_tradnl" altLang="es-NI" sz="2400" u="sng">
                  <a:solidFill>
                    <a:schemeClr val="bg1"/>
                  </a:solidFill>
                  <a:latin typeface="Arial" panose="020B0604020202020204" pitchFamily="34" charset="0"/>
                </a:endParaRPr>
              </a:p>
            </p:txBody>
          </p:sp>
          <p:sp>
            <p:nvSpPr>
              <p:cNvPr id="22548" name="AutoShape 1040">
                <a:extLst>
                  <a:ext uri="{FF2B5EF4-FFF2-40B4-BE49-F238E27FC236}">
                    <a16:creationId xmlns:a16="http://schemas.microsoft.com/office/drawing/2014/main" id="{1BD51DA0-0E33-46C7-9CA1-96BEBE6CEBD6}"/>
                  </a:ext>
                </a:extLst>
              </p:cNvPr>
              <p:cNvSpPr>
                <a:spLocks/>
              </p:cNvSpPr>
              <p:nvPr/>
            </p:nvSpPr>
            <p:spPr bwMode="auto">
              <a:xfrm>
                <a:off x="2337" y="1563"/>
                <a:ext cx="192" cy="480"/>
              </a:xfrm>
              <a:prstGeom prst="rightBrace">
                <a:avLst>
                  <a:gd name="adj1" fmla="val 20833"/>
                  <a:gd name="adj2" fmla="val 50000"/>
                </a:avLst>
              </a:prstGeom>
              <a:noFill/>
              <a:ln w="952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endParaRPr lang="es-ES" altLang="es-NI" sz="2400"/>
              </a:p>
            </p:txBody>
          </p:sp>
        </p:grpSp>
        <p:grpSp>
          <p:nvGrpSpPr>
            <p:cNvPr id="22540" name="Group 1043">
              <a:extLst>
                <a:ext uri="{FF2B5EF4-FFF2-40B4-BE49-F238E27FC236}">
                  <a16:creationId xmlns:a16="http://schemas.microsoft.com/office/drawing/2014/main" id="{4938E362-04FD-4255-BC04-2A2337207005}"/>
                </a:ext>
              </a:extLst>
            </p:cNvPr>
            <p:cNvGrpSpPr>
              <a:grpSpLocks/>
            </p:cNvGrpSpPr>
            <p:nvPr/>
          </p:nvGrpSpPr>
          <p:grpSpPr bwMode="auto">
            <a:xfrm>
              <a:off x="1680" y="2790"/>
              <a:ext cx="2640" cy="989"/>
              <a:chOff x="768" y="2522"/>
              <a:chExt cx="2640" cy="989"/>
            </a:xfrm>
          </p:grpSpPr>
          <p:sp>
            <p:nvSpPr>
              <p:cNvPr id="22543" name="Rectangle 1039">
                <a:extLst>
                  <a:ext uri="{FF2B5EF4-FFF2-40B4-BE49-F238E27FC236}">
                    <a16:creationId xmlns:a16="http://schemas.microsoft.com/office/drawing/2014/main" id="{FD2CF369-C71E-4041-9698-9A08C54A0EA1}"/>
                  </a:ext>
                </a:extLst>
              </p:cNvPr>
              <p:cNvSpPr>
                <a:spLocks noChangeArrowheads="1"/>
              </p:cNvSpPr>
              <p:nvPr/>
            </p:nvSpPr>
            <p:spPr bwMode="auto">
              <a:xfrm>
                <a:off x="768" y="2784"/>
                <a:ext cx="10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NI" sz="2400" u="sng">
                    <a:solidFill>
                      <a:schemeClr val="bg1"/>
                    </a:solidFill>
                    <a:latin typeface="Arial" panose="020B0604020202020204" pitchFamily="34" charset="0"/>
                  </a:rPr>
                  <a:t>Relaciones</a:t>
                </a:r>
              </a:p>
            </p:txBody>
          </p:sp>
          <p:grpSp>
            <p:nvGrpSpPr>
              <p:cNvPr id="22544" name="Group 1042">
                <a:extLst>
                  <a:ext uri="{FF2B5EF4-FFF2-40B4-BE49-F238E27FC236}">
                    <a16:creationId xmlns:a16="http://schemas.microsoft.com/office/drawing/2014/main" id="{3437BCBB-5D11-4B14-B2C8-C177BF8FACDF}"/>
                  </a:ext>
                </a:extLst>
              </p:cNvPr>
              <p:cNvGrpSpPr>
                <a:grpSpLocks/>
              </p:cNvGrpSpPr>
              <p:nvPr/>
            </p:nvGrpSpPr>
            <p:grpSpPr bwMode="auto">
              <a:xfrm>
                <a:off x="1743" y="2522"/>
                <a:ext cx="1665" cy="989"/>
                <a:chOff x="1455" y="2166"/>
                <a:chExt cx="1665" cy="989"/>
              </a:xfrm>
            </p:grpSpPr>
            <p:sp>
              <p:nvSpPr>
                <p:cNvPr id="22545" name="Text Box 1028">
                  <a:extLst>
                    <a:ext uri="{FF2B5EF4-FFF2-40B4-BE49-F238E27FC236}">
                      <a16:creationId xmlns:a16="http://schemas.microsoft.com/office/drawing/2014/main" id="{F5CEE1E6-C509-4257-A2AB-CA8D2A520C17}"/>
                    </a:ext>
                  </a:extLst>
                </p:cNvPr>
                <p:cNvSpPr txBox="1">
                  <a:spLocks noChangeArrowheads="1"/>
                </p:cNvSpPr>
                <p:nvPr/>
              </p:nvSpPr>
              <p:spPr bwMode="auto">
                <a:xfrm>
                  <a:off x="1680" y="2166"/>
                  <a:ext cx="1440"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s-ES" altLang="es-NI" sz="2400" b="1">
                      <a:solidFill>
                        <a:schemeClr val="bg1"/>
                      </a:solidFill>
                      <a:latin typeface="Arial" panose="020B0604020202020204" pitchFamily="34" charset="0"/>
                    </a:rPr>
                    <a:t>Herencia, </a:t>
                  </a:r>
                </a:p>
                <a:p>
                  <a:pPr algn="just">
                    <a:spcBef>
                      <a:spcPct val="0"/>
                    </a:spcBef>
                    <a:buFontTx/>
                    <a:buNone/>
                  </a:pPr>
                  <a:r>
                    <a:rPr lang="es-ES" altLang="es-NI" sz="2400" b="1">
                      <a:solidFill>
                        <a:schemeClr val="bg1"/>
                      </a:solidFill>
                      <a:latin typeface="Arial" panose="020B0604020202020204" pitchFamily="34" charset="0"/>
                    </a:rPr>
                    <a:t>Asociación </a:t>
                  </a:r>
                </a:p>
                <a:p>
                  <a:pPr algn="just">
                    <a:spcBef>
                      <a:spcPct val="0"/>
                    </a:spcBef>
                    <a:buFontTx/>
                    <a:buNone/>
                  </a:pPr>
                  <a:r>
                    <a:rPr lang="es-ES" altLang="es-NI" sz="2400" b="1">
                      <a:solidFill>
                        <a:schemeClr val="bg1"/>
                      </a:solidFill>
                      <a:latin typeface="Arial" panose="020B0604020202020204" pitchFamily="34" charset="0"/>
                    </a:rPr>
                    <a:t>Ensamblado</a:t>
                  </a:r>
                </a:p>
                <a:p>
                  <a:pPr algn="just">
                    <a:spcBef>
                      <a:spcPct val="0"/>
                    </a:spcBef>
                    <a:buFontTx/>
                    <a:buNone/>
                  </a:pPr>
                  <a:r>
                    <a:rPr lang="es-ES" altLang="es-NI" sz="2400" b="1">
                      <a:solidFill>
                        <a:schemeClr val="bg1"/>
                      </a:solidFill>
                      <a:latin typeface="Arial" panose="020B0604020202020204" pitchFamily="34" charset="0"/>
                    </a:rPr>
                    <a:t>Dependencia</a:t>
                  </a:r>
                  <a:endParaRPr lang="es-ES" altLang="es-NI" sz="2400">
                    <a:solidFill>
                      <a:schemeClr val="bg1"/>
                    </a:solidFill>
                    <a:latin typeface="Arial" panose="020B0604020202020204" pitchFamily="34" charset="0"/>
                  </a:endParaRPr>
                </a:p>
              </p:txBody>
            </p:sp>
            <p:sp>
              <p:nvSpPr>
                <p:cNvPr id="22546" name="AutoShape 1041">
                  <a:extLst>
                    <a:ext uri="{FF2B5EF4-FFF2-40B4-BE49-F238E27FC236}">
                      <a16:creationId xmlns:a16="http://schemas.microsoft.com/office/drawing/2014/main" id="{6401E8E2-A7E0-439F-B06E-59EA4E09B942}"/>
                    </a:ext>
                  </a:extLst>
                </p:cNvPr>
                <p:cNvSpPr>
                  <a:spLocks/>
                </p:cNvSpPr>
                <p:nvPr/>
              </p:nvSpPr>
              <p:spPr bwMode="auto">
                <a:xfrm>
                  <a:off x="1455" y="2256"/>
                  <a:ext cx="144" cy="768"/>
                </a:xfrm>
                <a:prstGeom prst="rightBrace">
                  <a:avLst>
                    <a:gd name="adj1" fmla="val 44444"/>
                    <a:gd name="adj2" fmla="val 50000"/>
                  </a:avLst>
                </a:prstGeom>
                <a:noFill/>
                <a:ln w="952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endParaRPr lang="es-ES" altLang="es-NI" sz="2400"/>
                </a:p>
              </p:txBody>
            </p:sp>
          </p:grpSp>
        </p:grpSp>
        <p:sp>
          <p:nvSpPr>
            <p:cNvPr id="22541" name="AutoShape 1046">
              <a:extLst>
                <a:ext uri="{FF2B5EF4-FFF2-40B4-BE49-F238E27FC236}">
                  <a16:creationId xmlns:a16="http://schemas.microsoft.com/office/drawing/2014/main" id="{3903367E-5540-4C37-A8E5-103058612A44}"/>
                </a:ext>
              </a:extLst>
            </p:cNvPr>
            <p:cNvSpPr>
              <a:spLocks noChangeArrowheads="1"/>
            </p:cNvSpPr>
            <p:nvPr/>
          </p:nvSpPr>
          <p:spPr bwMode="auto">
            <a:xfrm flipV="1">
              <a:off x="864" y="2832"/>
              <a:ext cx="816" cy="480"/>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15 w 21600"/>
                <a:gd name="T13" fmla="*/ 2925 h 21600"/>
                <a:gd name="T14" fmla="*/ 18238 w 21600"/>
                <a:gd name="T15" fmla="*/ 9225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hlink"/>
            </a:solidFill>
            <a:ln w="9525">
              <a:solidFill>
                <a:schemeClr val="tx1"/>
              </a:solidFill>
              <a:miter lim="800000"/>
              <a:headEnd/>
              <a:tailEnd/>
            </a:ln>
          </p:spPr>
          <p:txBody>
            <a:bodyPr wrap="none" anchor="ctr"/>
            <a:lstStyle/>
            <a:p>
              <a:endParaRPr lang="en-US"/>
            </a:p>
          </p:txBody>
        </p:sp>
        <p:sp>
          <p:nvSpPr>
            <p:cNvPr id="22542" name="AutoShape 1047">
              <a:extLst>
                <a:ext uri="{FF2B5EF4-FFF2-40B4-BE49-F238E27FC236}">
                  <a16:creationId xmlns:a16="http://schemas.microsoft.com/office/drawing/2014/main" id="{509ABDE3-6692-4185-8385-06CB0FA77570}"/>
                </a:ext>
              </a:extLst>
            </p:cNvPr>
            <p:cNvSpPr>
              <a:spLocks noChangeArrowheads="1"/>
            </p:cNvSpPr>
            <p:nvPr/>
          </p:nvSpPr>
          <p:spPr bwMode="auto">
            <a:xfrm>
              <a:off x="864" y="1920"/>
              <a:ext cx="864" cy="480"/>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25 w 21600"/>
                <a:gd name="T13" fmla="*/ 2925 h 21600"/>
                <a:gd name="T14" fmla="*/ 18225 w 21600"/>
                <a:gd name="T15" fmla="*/ 9225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hlink"/>
            </a:solidFill>
            <a:ln w="9525">
              <a:solidFill>
                <a:schemeClr val="tx1"/>
              </a:solidFill>
              <a:miter lim="800000"/>
              <a:headEnd/>
              <a:tailEnd/>
            </a:ln>
          </p:spPr>
          <p:txBody>
            <a:bodyPr wrap="none" anchor="ctr"/>
            <a:lstStyle/>
            <a:p>
              <a:endParaRPr lang="en-US"/>
            </a:p>
          </p:txBody>
        </p:sp>
      </p:grpSp>
      <p:grpSp>
        <p:nvGrpSpPr>
          <p:cNvPr id="6" name="52 Grupo">
            <a:extLst>
              <a:ext uri="{FF2B5EF4-FFF2-40B4-BE49-F238E27FC236}">
                <a16:creationId xmlns:a16="http://schemas.microsoft.com/office/drawing/2014/main" id="{CEBB7FCF-2380-44DE-A745-F3A2B7266612}"/>
              </a:ext>
            </a:extLst>
          </p:cNvPr>
          <p:cNvGrpSpPr>
            <a:grpSpLocks/>
          </p:cNvGrpSpPr>
          <p:nvPr/>
        </p:nvGrpSpPr>
        <p:grpSpPr bwMode="auto">
          <a:xfrm>
            <a:off x="5738813" y="2786064"/>
            <a:ext cx="3071812" cy="719137"/>
            <a:chOff x="2681046" y="5483978"/>
            <a:chExt cx="3780320" cy="718385"/>
          </a:xfrm>
        </p:grpSpPr>
        <p:sp>
          <p:nvSpPr>
            <p:cNvPr id="22537" name="AutoShape 19">
              <a:extLst>
                <a:ext uri="{FF2B5EF4-FFF2-40B4-BE49-F238E27FC236}">
                  <a16:creationId xmlns:a16="http://schemas.microsoft.com/office/drawing/2014/main" id="{94226EE0-1A46-497F-AF5B-62F462EB9535}"/>
                </a:ext>
              </a:extLst>
            </p:cNvPr>
            <p:cNvSpPr>
              <a:spLocks noChangeArrowheads="1"/>
            </p:cNvSpPr>
            <p:nvPr/>
          </p:nvSpPr>
          <p:spPr bwMode="gray">
            <a:xfrm>
              <a:off x="2681046" y="5483978"/>
              <a:ext cx="3780320" cy="718385"/>
            </a:xfrm>
            <a:prstGeom prst="can">
              <a:avLst>
                <a:gd name="adj" fmla="val 32032"/>
              </a:avLst>
            </a:prstGeom>
            <a:gradFill rotWithShape="1">
              <a:gsLst>
                <a:gs pos="0">
                  <a:srgbClr val="3399FF"/>
                </a:gs>
                <a:gs pos="16000">
                  <a:srgbClr val="00CCCC"/>
                </a:gs>
                <a:gs pos="47000">
                  <a:srgbClr val="9999FF"/>
                </a:gs>
                <a:gs pos="60001">
                  <a:srgbClr val="2E6792"/>
                </a:gs>
                <a:gs pos="71001">
                  <a:srgbClr val="3333CC"/>
                </a:gs>
                <a:gs pos="81000">
                  <a:srgbClr val="1170FF"/>
                </a:gs>
                <a:gs pos="100000">
                  <a:srgbClr val="006699"/>
                </a:gs>
              </a:gsLst>
              <a:lin ang="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endParaRPr lang="es-ES" altLang="es-NI" sz="2400">
                <a:latin typeface="Arial" panose="020B0604020202020204" pitchFamily="34" charset="0"/>
              </a:endParaRPr>
            </a:p>
          </p:txBody>
        </p:sp>
        <p:sp>
          <p:nvSpPr>
            <p:cNvPr id="22538" name="Text Box 25">
              <a:extLst>
                <a:ext uri="{FF2B5EF4-FFF2-40B4-BE49-F238E27FC236}">
                  <a16:creationId xmlns:a16="http://schemas.microsoft.com/office/drawing/2014/main" id="{F9EAA79C-3EBB-44D2-A94D-7AF6DD7E051D}"/>
                </a:ext>
              </a:extLst>
            </p:cNvPr>
            <p:cNvSpPr txBox="1">
              <a:spLocks noChangeArrowheads="1"/>
            </p:cNvSpPr>
            <p:nvPr/>
          </p:nvSpPr>
          <p:spPr bwMode="auto">
            <a:xfrm>
              <a:off x="2875739" y="5698064"/>
              <a:ext cx="3553286" cy="461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s-ES_tradnl" altLang="es-NI" sz="2400" b="1">
                  <a:solidFill>
                    <a:schemeClr val="bg1"/>
                  </a:solidFill>
                </a:rPr>
                <a:t>Atributos y Métodos</a:t>
              </a:r>
            </a:p>
          </p:txBody>
        </p:sp>
      </p:grpSp>
      <p:sp>
        <p:nvSpPr>
          <p:cNvPr id="22" name="Oval 11">
            <a:extLst>
              <a:ext uri="{FF2B5EF4-FFF2-40B4-BE49-F238E27FC236}">
                <a16:creationId xmlns:a16="http://schemas.microsoft.com/office/drawing/2014/main" id="{69272A52-BEFD-4502-9256-DF5A80DF7B83}"/>
              </a:ext>
            </a:extLst>
          </p:cNvPr>
          <p:cNvSpPr>
            <a:spLocks noChangeArrowheads="1"/>
          </p:cNvSpPr>
          <p:nvPr/>
        </p:nvSpPr>
        <p:spPr bwMode="gray">
          <a:xfrm>
            <a:off x="1952625" y="3714750"/>
            <a:ext cx="1790700" cy="844550"/>
          </a:xfrm>
          <a:prstGeom prst="ellipse">
            <a:avLst/>
          </a:prstGeom>
          <a:gradFill rotWithShape="1">
            <a:gsLst>
              <a:gs pos="0">
                <a:schemeClr val="accent1"/>
              </a:gs>
              <a:gs pos="100000">
                <a:schemeClr val="accent1">
                  <a:gamma/>
                  <a:shade val="31373"/>
                  <a:invGamma/>
                </a:schemeClr>
              </a:gs>
            </a:gsLst>
            <a:path path="shape">
              <a:fillToRect l="50000" t="50000" r="50000" b="50000"/>
            </a:path>
          </a:gradFill>
          <a:ln w="9525">
            <a:noFill/>
            <a:round/>
            <a:headEnd/>
            <a:tailEnd/>
          </a:ln>
          <a:effectLst/>
        </p:spPr>
        <p:txBody>
          <a:bodyPr wrap="none" anchor="ctr"/>
          <a:lstStyle/>
          <a:p>
            <a:pPr algn="ctr">
              <a:defRPr/>
            </a:pPr>
            <a:endParaRPr lang="es-ES_tradnl">
              <a:latin typeface="Arial" charset="0"/>
            </a:endParaRPr>
          </a:p>
        </p:txBody>
      </p:sp>
      <p:sp>
        <p:nvSpPr>
          <p:cNvPr id="23" name="Text Box 24">
            <a:extLst>
              <a:ext uri="{FF2B5EF4-FFF2-40B4-BE49-F238E27FC236}">
                <a16:creationId xmlns:a16="http://schemas.microsoft.com/office/drawing/2014/main" id="{A1EF53DB-99ED-47C5-BD0E-A6894851C4DC}"/>
              </a:ext>
            </a:extLst>
          </p:cNvPr>
          <p:cNvSpPr txBox="1">
            <a:spLocks noChangeArrowheads="1"/>
          </p:cNvSpPr>
          <p:nvPr/>
        </p:nvSpPr>
        <p:spPr bwMode="auto">
          <a:xfrm>
            <a:off x="2024064" y="3857626"/>
            <a:ext cx="1552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r>
              <a:rPr lang="es-ES_tradnl" altLang="es-NI" sz="2400" b="1">
                <a:solidFill>
                  <a:schemeClr val="bg1"/>
                </a:solidFill>
              </a:rPr>
              <a:t>Elementos</a:t>
            </a:r>
          </a:p>
        </p:txBody>
      </p:sp>
      <p:sp>
        <p:nvSpPr>
          <p:cNvPr id="24" name="AutoShape 6">
            <a:extLst>
              <a:ext uri="{FF2B5EF4-FFF2-40B4-BE49-F238E27FC236}">
                <a16:creationId xmlns:a16="http://schemas.microsoft.com/office/drawing/2014/main" id="{A0CC1950-D66E-4EF0-8B2A-079EDB52656B}"/>
              </a:ext>
            </a:extLst>
          </p:cNvPr>
          <p:cNvSpPr>
            <a:spLocks noChangeArrowheads="1"/>
          </p:cNvSpPr>
          <p:nvPr/>
        </p:nvSpPr>
        <p:spPr bwMode="gray">
          <a:xfrm>
            <a:off x="1881189" y="357188"/>
            <a:ext cx="7215187" cy="857250"/>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a:solidFill>
              <a:schemeClr val="bg1"/>
            </a:solidFill>
            <a:round/>
            <a:headEnd/>
            <a:tailEnd/>
          </a:ln>
          <a:effectLst/>
        </p:spPr>
        <p:txBody>
          <a:bodyPr wrap="none" anchor="ctr"/>
          <a:lstStyle/>
          <a:p>
            <a:pPr algn="r">
              <a:defRPr/>
            </a:pPr>
            <a:endParaRPr lang="es-ES_tradnl">
              <a:latin typeface="Arial" charset="0"/>
            </a:endParaRPr>
          </a:p>
        </p:txBody>
      </p:sp>
      <p:sp>
        <p:nvSpPr>
          <p:cNvPr id="22536" name="WordArt 1033">
            <a:extLst>
              <a:ext uri="{FF2B5EF4-FFF2-40B4-BE49-F238E27FC236}">
                <a16:creationId xmlns:a16="http://schemas.microsoft.com/office/drawing/2014/main" id="{A6A82F0E-EC33-41C9-BEA4-F9B7C8D663F0}"/>
              </a:ext>
            </a:extLst>
          </p:cNvPr>
          <p:cNvSpPr>
            <a:spLocks noChangeArrowheads="1" noChangeShapeType="1" noTextEdit="1"/>
          </p:cNvSpPr>
          <p:nvPr/>
        </p:nvSpPr>
        <p:spPr bwMode="auto">
          <a:xfrm>
            <a:off x="2595563" y="428625"/>
            <a:ext cx="5715000" cy="7620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solidFill>
                  <a:srgbClr val="0070C0"/>
                </a:solidFill>
                <a:effectLst>
                  <a:outerShdw dist="35921" dir="2700000" algn="ctr" rotWithShape="0">
                    <a:srgbClr val="C0C0C0"/>
                  </a:outerShdw>
                </a:effectLst>
                <a:latin typeface="Impact" panose="020B0806030902050204" pitchFamily="34" charset="0"/>
              </a:rPr>
              <a:t>Diagrama de Clases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afterEffect">
                                  <p:stCondLst>
                                    <p:cond delay="1000"/>
                                  </p:stCondLst>
                                  <p:childTnLst>
                                    <p:set>
                                      <p:cBhvr>
                                        <p:cTn id="6" dur="1" fill="hold">
                                          <p:stCondLst>
                                            <p:cond delay="0"/>
                                          </p:stCondLst>
                                        </p:cTn>
                                        <p:tgtEl>
                                          <p:spTgt spid="16387"/>
                                        </p:tgtEl>
                                        <p:attrNameLst>
                                          <p:attrName>style.visibility</p:attrName>
                                        </p:attrNameLst>
                                      </p:cBhvr>
                                      <p:to>
                                        <p:strVal val="visible"/>
                                      </p:to>
                                    </p:set>
                                    <p:animEffect transition="in" filter="randombar(horizontal)">
                                      <p:cBhvr>
                                        <p:cTn id="7" dur="500"/>
                                        <p:tgtEl>
                                          <p:spTgt spid="16387"/>
                                        </p:tgtEl>
                                      </p:cBhvr>
                                    </p:animEffect>
                                  </p:childTnLst>
                                </p:cTn>
                              </p:par>
                            </p:childTnLst>
                          </p:cTn>
                        </p:par>
                        <p:par>
                          <p:cTn id="8" fill="hold" nodeType="afterGroup">
                            <p:stCondLst>
                              <p:cond delay="1500"/>
                            </p:stCondLst>
                            <p:childTnLst>
                              <p:par>
                                <p:cTn id="9" presetID="14" presetClass="entr" presetSubtype="5" fill="hold" nodeType="afterEffect">
                                  <p:stCondLst>
                                    <p:cond delay="200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childTnLst>
                          </p:cTn>
                        </p:par>
                        <p:par>
                          <p:cTn id="12" fill="hold" nodeType="afterGroup">
                            <p:stCondLst>
                              <p:cond delay="4000"/>
                            </p:stCondLst>
                            <p:childTnLst>
                              <p:par>
                                <p:cTn id="13" presetID="31" presetClass="entr" presetSubtype="0" fill="hold" nodeType="afterEffect">
                                  <p:stCondLst>
                                    <p:cond delay="0"/>
                                  </p:stCondLst>
                                  <p:iterate type="lt">
                                    <p:tmPct val="5000"/>
                                  </p:iterate>
                                  <p:childTnLst>
                                    <p:set>
                                      <p:cBhvr>
                                        <p:cTn id="14" dur="1" fill="hold">
                                          <p:stCondLst>
                                            <p:cond delay="0"/>
                                          </p:stCondLst>
                                        </p:cTn>
                                        <p:tgtEl>
                                          <p:spTgt spid="6"/>
                                        </p:tgtEl>
                                        <p:attrNameLst>
                                          <p:attrName>style.visibility</p:attrName>
                                        </p:attrNameLst>
                                      </p:cBhvr>
                                      <p:to>
                                        <p:strVal val="visible"/>
                                      </p:to>
                                    </p:set>
                                    <p:anim calcmode="lin" valueType="num">
                                      <p:cBhvr>
                                        <p:cTn id="15" dur="2000" fill="hold"/>
                                        <p:tgtEl>
                                          <p:spTgt spid="6"/>
                                        </p:tgtEl>
                                        <p:attrNameLst>
                                          <p:attrName>ppt_w</p:attrName>
                                        </p:attrNameLst>
                                      </p:cBhvr>
                                      <p:tavLst>
                                        <p:tav tm="0">
                                          <p:val>
                                            <p:fltVal val="0"/>
                                          </p:val>
                                        </p:tav>
                                        <p:tav tm="100000">
                                          <p:val>
                                            <p:strVal val="#ppt_w"/>
                                          </p:val>
                                        </p:tav>
                                      </p:tavLst>
                                    </p:anim>
                                    <p:anim calcmode="lin" valueType="num">
                                      <p:cBhvr>
                                        <p:cTn id="16" dur="2000" fill="hold"/>
                                        <p:tgtEl>
                                          <p:spTgt spid="6"/>
                                        </p:tgtEl>
                                        <p:attrNameLst>
                                          <p:attrName>ppt_h</p:attrName>
                                        </p:attrNameLst>
                                      </p:cBhvr>
                                      <p:tavLst>
                                        <p:tav tm="0">
                                          <p:val>
                                            <p:fltVal val="0"/>
                                          </p:val>
                                        </p:tav>
                                        <p:tav tm="100000">
                                          <p:val>
                                            <p:strVal val="#ppt_h"/>
                                          </p:val>
                                        </p:tav>
                                      </p:tavLst>
                                    </p:anim>
                                    <p:anim calcmode="lin" valueType="num">
                                      <p:cBhvr>
                                        <p:cTn id="17" dur="2000" fill="hold"/>
                                        <p:tgtEl>
                                          <p:spTgt spid="6"/>
                                        </p:tgtEl>
                                        <p:attrNameLst>
                                          <p:attrName>style.rotation</p:attrName>
                                        </p:attrNameLst>
                                      </p:cBhvr>
                                      <p:tavLst>
                                        <p:tav tm="0">
                                          <p:val>
                                            <p:fltVal val="90"/>
                                          </p:val>
                                        </p:tav>
                                        <p:tav tm="100000">
                                          <p:val>
                                            <p:fltVal val="0"/>
                                          </p:val>
                                        </p:tav>
                                      </p:tavLst>
                                    </p:anim>
                                    <p:animEffect transition="in" filter="fade">
                                      <p:cBhvr>
                                        <p:cTn id="18" dur="2000"/>
                                        <p:tgtEl>
                                          <p:spTgt spid="6"/>
                                        </p:tgtEl>
                                      </p:cBhvr>
                                    </p:animEffect>
                                  </p:childTnLst>
                                </p:cTn>
                              </p:par>
                            </p:childTnLst>
                          </p:cTn>
                        </p:par>
                        <p:par>
                          <p:cTn id="19" fill="hold" nodeType="afterGroup">
                            <p:stCondLst>
                              <p:cond delay="6000"/>
                            </p:stCondLst>
                            <p:childTnLst>
                              <p:par>
                                <p:cTn id="20" presetID="55" presetClass="entr" presetSubtype="0" fill="hold" nodeType="afterEffect">
                                  <p:stCondLst>
                                    <p:cond delay="0"/>
                                  </p:stCondLst>
                                  <p:childTnLst>
                                    <p:set>
                                      <p:cBhvr>
                                        <p:cTn id="21" dur="1" fill="hold">
                                          <p:stCondLst>
                                            <p:cond delay="0"/>
                                          </p:stCondLst>
                                        </p:cTn>
                                        <p:tgtEl>
                                          <p:spTgt spid="23">
                                            <p:txEl>
                                              <p:pRg st="0" end="0"/>
                                            </p:txEl>
                                          </p:spTgt>
                                        </p:tgtEl>
                                        <p:attrNameLst>
                                          <p:attrName>style.visibility</p:attrName>
                                        </p:attrNameLst>
                                      </p:cBhvr>
                                      <p:to>
                                        <p:strVal val="visible"/>
                                      </p:to>
                                    </p:set>
                                    <p:anim calcmode="lin" valueType="num">
                                      <p:cBhvr>
                                        <p:cTn id="22" dur="1000" fill="hold"/>
                                        <p:tgtEl>
                                          <p:spTgt spid="23">
                                            <p:txEl>
                                              <p:pRg st="0" end="0"/>
                                            </p:txEl>
                                          </p:spTgt>
                                        </p:tgtEl>
                                        <p:attrNameLst>
                                          <p:attrName>ppt_w</p:attrName>
                                        </p:attrNameLst>
                                      </p:cBhvr>
                                      <p:tavLst>
                                        <p:tav tm="0">
                                          <p:val>
                                            <p:strVal val="#ppt_w*0.70"/>
                                          </p:val>
                                        </p:tav>
                                        <p:tav tm="100000">
                                          <p:val>
                                            <p:strVal val="#ppt_w"/>
                                          </p:val>
                                        </p:tav>
                                      </p:tavLst>
                                    </p:anim>
                                    <p:anim calcmode="lin" valueType="num">
                                      <p:cBhvr>
                                        <p:cTn id="23" dur="1000" fill="hold"/>
                                        <p:tgtEl>
                                          <p:spTgt spid="23">
                                            <p:txEl>
                                              <p:pRg st="0" end="0"/>
                                            </p:txEl>
                                          </p:spTgt>
                                        </p:tgtEl>
                                        <p:attrNameLst>
                                          <p:attrName>ppt_h</p:attrName>
                                        </p:attrNameLst>
                                      </p:cBhvr>
                                      <p:tavLst>
                                        <p:tav tm="0">
                                          <p:val>
                                            <p:strVal val="#ppt_h"/>
                                          </p:val>
                                        </p:tav>
                                        <p:tav tm="100000">
                                          <p:val>
                                            <p:strVal val="#ppt_h"/>
                                          </p:val>
                                        </p:tav>
                                      </p:tavLst>
                                    </p:anim>
                                    <p:animEffect transition="in" filter="fade">
                                      <p:cBhvr>
                                        <p:cTn id="24" dur="10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25">
            <a:extLst>
              <a:ext uri="{FF2B5EF4-FFF2-40B4-BE49-F238E27FC236}">
                <a16:creationId xmlns:a16="http://schemas.microsoft.com/office/drawing/2014/main" id="{8F9ABA1E-044A-4522-8739-D005E7E67B03}"/>
              </a:ext>
            </a:extLst>
          </p:cNvPr>
          <p:cNvGrpSpPr>
            <a:grpSpLocks/>
          </p:cNvGrpSpPr>
          <p:nvPr/>
        </p:nvGrpSpPr>
        <p:grpSpPr bwMode="auto">
          <a:xfrm>
            <a:off x="2667000" y="2209800"/>
            <a:ext cx="7772400" cy="1676400"/>
            <a:chOff x="720" y="1392"/>
            <a:chExt cx="4896" cy="1056"/>
          </a:xfrm>
        </p:grpSpPr>
        <p:sp>
          <p:nvSpPr>
            <p:cNvPr id="23566" name="Text Box 4">
              <a:extLst>
                <a:ext uri="{FF2B5EF4-FFF2-40B4-BE49-F238E27FC236}">
                  <a16:creationId xmlns:a16="http://schemas.microsoft.com/office/drawing/2014/main" id="{98C63426-3E87-441E-9618-DB6FAD996AE3}"/>
                </a:ext>
              </a:extLst>
            </p:cNvPr>
            <p:cNvSpPr txBox="1">
              <a:spLocks noChangeArrowheads="1"/>
            </p:cNvSpPr>
            <p:nvPr/>
          </p:nvSpPr>
          <p:spPr bwMode="auto">
            <a:xfrm>
              <a:off x="2448" y="1392"/>
              <a:ext cx="3168"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s-ES" altLang="es-NI" sz="2400" b="1">
                  <a:solidFill>
                    <a:srgbClr val="FF0066"/>
                  </a:solidFill>
                  <a:latin typeface="Arial" panose="020B0604020202020204" pitchFamily="34" charset="0"/>
                </a:rPr>
                <a:t>Cardinalidad de relaciones</a:t>
              </a:r>
              <a:r>
                <a:rPr lang="es-ES" altLang="es-NI" sz="1800">
                  <a:solidFill>
                    <a:srgbClr val="FF0066"/>
                  </a:solidFill>
                  <a:latin typeface="Arial" panose="020B0604020202020204" pitchFamily="34" charset="0"/>
                </a:rPr>
                <a:t> </a:t>
              </a:r>
            </a:p>
            <a:p>
              <a:pPr>
                <a:spcBef>
                  <a:spcPct val="0"/>
                </a:spcBef>
                <a:buFontTx/>
                <a:buNone/>
              </a:pPr>
              <a:r>
                <a:rPr lang="es-ES_tradnl" altLang="es-NI" sz="2400">
                  <a:latin typeface="Times New Roman;Times New Roman"/>
                </a:rPr>
                <a:t>especifica cuantas instancias de una clase se pueden relacionar a</a:t>
              </a:r>
            </a:p>
            <a:p>
              <a:pPr>
                <a:spcBef>
                  <a:spcPct val="0"/>
                </a:spcBef>
                <a:buFontTx/>
                <a:buNone/>
              </a:pPr>
              <a:r>
                <a:rPr lang="es-ES_tradnl" altLang="es-NI" sz="2400">
                  <a:latin typeface="Times New Roman;Times New Roman"/>
                </a:rPr>
                <a:t>una sola instancia de otra clase.</a:t>
              </a:r>
              <a:endParaRPr lang="es-ES" altLang="es-NI" sz="1800">
                <a:latin typeface="Arial" panose="020B0604020202020204" pitchFamily="34" charset="0"/>
              </a:endParaRPr>
            </a:p>
          </p:txBody>
        </p:sp>
        <p:sp>
          <p:nvSpPr>
            <p:cNvPr id="23567" name="Text Box 6">
              <a:extLst>
                <a:ext uri="{FF2B5EF4-FFF2-40B4-BE49-F238E27FC236}">
                  <a16:creationId xmlns:a16="http://schemas.microsoft.com/office/drawing/2014/main" id="{2BE3CFF2-7D95-4990-990C-ABA957B6D7B1}"/>
                </a:ext>
              </a:extLst>
            </p:cNvPr>
            <p:cNvSpPr txBox="1">
              <a:spLocks noChangeArrowheads="1"/>
            </p:cNvSpPr>
            <p:nvPr/>
          </p:nvSpPr>
          <p:spPr bwMode="auto">
            <a:xfrm>
              <a:off x="720" y="1536"/>
              <a:ext cx="1440"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50000"/>
                </a:spcBef>
                <a:buFontTx/>
                <a:buNone/>
              </a:pPr>
              <a:r>
                <a:rPr lang="es-ES" altLang="es-NI" sz="2000" b="1">
                  <a:solidFill>
                    <a:srgbClr val="FF0066"/>
                  </a:solidFill>
                  <a:latin typeface="Arial" panose="020B0604020202020204" pitchFamily="34" charset="0"/>
                </a:rPr>
                <a:t>uno-uno</a:t>
              </a:r>
            </a:p>
            <a:p>
              <a:pPr algn="r">
                <a:spcBef>
                  <a:spcPct val="50000"/>
                </a:spcBef>
                <a:buFontTx/>
                <a:buNone/>
              </a:pPr>
              <a:r>
                <a:rPr lang="es-ES" altLang="es-NI" sz="2000" b="1">
                  <a:solidFill>
                    <a:srgbClr val="FF0066"/>
                  </a:solidFill>
                  <a:latin typeface="Arial" panose="020B0604020202020204" pitchFamily="34" charset="0"/>
                </a:rPr>
                <a:t>uno-muchos</a:t>
              </a:r>
            </a:p>
            <a:p>
              <a:pPr algn="r">
                <a:spcBef>
                  <a:spcPct val="50000"/>
                </a:spcBef>
                <a:buFontTx/>
                <a:buNone/>
              </a:pPr>
              <a:r>
                <a:rPr lang="es-ES" altLang="es-NI" sz="2000" b="1">
                  <a:solidFill>
                    <a:srgbClr val="FF0066"/>
                  </a:solidFill>
                  <a:latin typeface="Arial" panose="020B0604020202020204" pitchFamily="34" charset="0"/>
                </a:rPr>
                <a:t>muchos-muchos</a:t>
              </a:r>
            </a:p>
          </p:txBody>
        </p:sp>
        <p:sp>
          <p:nvSpPr>
            <p:cNvPr id="23568" name="AutoShape 20">
              <a:extLst>
                <a:ext uri="{FF2B5EF4-FFF2-40B4-BE49-F238E27FC236}">
                  <a16:creationId xmlns:a16="http://schemas.microsoft.com/office/drawing/2014/main" id="{A26F9C6D-96F1-4EAD-A097-F250A0CD30F5}"/>
                </a:ext>
              </a:extLst>
            </p:cNvPr>
            <p:cNvSpPr>
              <a:spLocks/>
            </p:cNvSpPr>
            <p:nvPr/>
          </p:nvSpPr>
          <p:spPr bwMode="auto">
            <a:xfrm>
              <a:off x="2304" y="1488"/>
              <a:ext cx="192" cy="960"/>
            </a:xfrm>
            <a:prstGeom prst="leftBrace">
              <a:avLst>
                <a:gd name="adj1" fmla="val 41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endParaRPr lang="es-ES" altLang="es-NI" sz="2400"/>
            </a:p>
          </p:txBody>
        </p:sp>
      </p:grpSp>
      <p:pic>
        <p:nvPicPr>
          <p:cNvPr id="23555" name="Picture 22">
            <a:extLst>
              <a:ext uri="{FF2B5EF4-FFF2-40B4-BE49-F238E27FC236}">
                <a16:creationId xmlns:a16="http://schemas.microsoft.com/office/drawing/2014/main" id="{AD6EC0A1-5255-4044-AD6C-6060515013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4825" y="4292600"/>
            <a:ext cx="7848600"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6" name="Picture 23">
            <a:extLst>
              <a:ext uri="{FF2B5EF4-FFF2-40B4-BE49-F238E27FC236}">
                <a16:creationId xmlns:a16="http://schemas.microsoft.com/office/drawing/2014/main" id="{84326E32-C5D0-43F6-A355-88D68AD595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825" y="5084764"/>
            <a:ext cx="78486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57" name="Group 29">
            <a:extLst>
              <a:ext uri="{FF2B5EF4-FFF2-40B4-BE49-F238E27FC236}">
                <a16:creationId xmlns:a16="http://schemas.microsoft.com/office/drawing/2014/main" id="{E498E831-6A7A-41CB-90EE-2D565894ED87}"/>
              </a:ext>
            </a:extLst>
          </p:cNvPr>
          <p:cNvGrpSpPr>
            <a:grpSpLocks/>
          </p:cNvGrpSpPr>
          <p:nvPr/>
        </p:nvGrpSpPr>
        <p:grpSpPr bwMode="auto">
          <a:xfrm>
            <a:off x="2971800" y="381000"/>
            <a:ext cx="6934200" cy="1570038"/>
            <a:chOff x="912" y="240"/>
            <a:chExt cx="4368" cy="989"/>
          </a:xfrm>
        </p:grpSpPr>
        <p:sp>
          <p:nvSpPr>
            <p:cNvPr id="23558" name="Text Box 2">
              <a:extLst>
                <a:ext uri="{FF2B5EF4-FFF2-40B4-BE49-F238E27FC236}">
                  <a16:creationId xmlns:a16="http://schemas.microsoft.com/office/drawing/2014/main" id="{A42EFB83-378E-4215-8AC0-2E09A5F89CC4}"/>
                </a:ext>
              </a:extLst>
            </p:cNvPr>
            <p:cNvSpPr txBox="1">
              <a:spLocks noChangeArrowheads="1"/>
            </p:cNvSpPr>
            <p:nvPr/>
          </p:nvSpPr>
          <p:spPr bwMode="auto">
            <a:xfrm>
              <a:off x="912" y="240"/>
              <a:ext cx="1392" cy="98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s-ES" altLang="es-NI" sz="2400" b="1">
                  <a:solidFill>
                    <a:srgbClr val="FF0066"/>
                  </a:solidFill>
                  <a:latin typeface="Arial" panose="020B0604020202020204" pitchFamily="34" charset="0"/>
                </a:rPr>
                <a:t>RELACIONES </a:t>
              </a:r>
            </a:p>
            <a:p>
              <a:pPr algn="ctr">
                <a:spcBef>
                  <a:spcPct val="50000"/>
                </a:spcBef>
                <a:buFontTx/>
                <a:buNone/>
              </a:pPr>
              <a:r>
                <a:rPr lang="es-ES" altLang="es-NI" sz="2400" b="1">
                  <a:solidFill>
                    <a:srgbClr val="FF0066"/>
                  </a:solidFill>
                  <a:latin typeface="Arial" panose="020B0604020202020204" pitchFamily="34" charset="0"/>
                </a:rPr>
                <a:t>ENTRE</a:t>
              </a:r>
            </a:p>
            <a:p>
              <a:pPr algn="ctr">
                <a:spcBef>
                  <a:spcPct val="50000"/>
                </a:spcBef>
                <a:buFontTx/>
                <a:buNone/>
              </a:pPr>
              <a:r>
                <a:rPr lang="es-ES" altLang="es-NI" sz="2400" b="1">
                  <a:solidFill>
                    <a:srgbClr val="FF0066"/>
                  </a:solidFill>
                  <a:latin typeface="Arial" panose="020B0604020202020204" pitchFamily="34" charset="0"/>
                </a:rPr>
                <a:t> CLASES</a:t>
              </a:r>
              <a:endParaRPr lang="es-ES_tradnl" altLang="es-NI" sz="2400" b="1">
                <a:latin typeface="Arial" panose="020B0604020202020204" pitchFamily="34" charset="0"/>
              </a:endParaRPr>
            </a:p>
          </p:txBody>
        </p:sp>
        <p:sp>
          <p:nvSpPr>
            <p:cNvPr id="23559" name="Rectangle 12">
              <a:extLst>
                <a:ext uri="{FF2B5EF4-FFF2-40B4-BE49-F238E27FC236}">
                  <a16:creationId xmlns:a16="http://schemas.microsoft.com/office/drawing/2014/main" id="{E2B678C3-1EF6-4EBB-B3D5-1E13C2DCA723}"/>
                </a:ext>
              </a:extLst>
            </p:cNvPr>
            <p:cNvSpPr>
              <a:spLocks noChangeArrowheads="1"/>
            </p:cNvSpPr>
            <p:nvPr/>
          </p:nvSpPr>
          <p:spPr bwMode="auto">
            <a:xfrm>
              <a:off x="4128" y="864"/>
              <a:ext cx="1152" cy="231"/>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r>
                <a:rPr lang="es-ES" altLang="es-NI" sz="1800" b="1">
                  <a:solidFill>
                    <a:srgbClr val="FF0066"/>
                  </a:solidFill>
                  <a:latin typeface="Arial" panose="020B0604020202020204" pitchFamily="34" charset="0"/>
                </a:rPr>
                <a:t>Ensamblados</a:t>
              </a:r>
              <a:endParaRPr lang="es-ES_tradnl" altLang="es-NI" sz="1800" b="1">
                <a:solidFill>
                  <a:srgbClr val="FF0066"/>
                </a:solidFill>
                <a:latin typeface="Arial" panose="020B0604020202020204" pitchFamily="34" charset="0"/>
              </a:endParaRPr>
            </a:p>
          </p:txBody>
        </p:sp>
        <p:sp>
          <p:nvSpPr>
            <p:cNvPr id="23560" name="Rectangle 13">
              <a:extLst>
                <a:ext uri="{FF2B5EF4-FFF2-40B4-BE49-F238E27FC236}">
                  <a16:creationId xmlns:a16="http://schemas.microsoft.com/office/drawing/2014/main" id="{59272859-6346-4DF5-BA18-53D910E89E24}"/>
                </a:ext>
              </a:extLst>
            </p:cNvPr>
            <p:cNvSpPr>
              <a:spLocks noChangeArrowheads="1"/>
            </p:cNvSpPr>
            <p:nvPr/>
          </p:nvSpPr>
          <p:spPr bwMode="auto">
            <a:xfrm>
              <a:off x="4128" y="240"/>
              <a:ext cx="1140" cy="231"/>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NI" sz="1800" b="1">
                  <a:solidFill>
                    <a:srgbClr val="FF0066"/>
                  </a:solidFill>
                  <a:latin typeface="Arial" panose="020B0604020202020204" pitchFamily="34" charset="0"/>
                </a:rPr>
                <a:t>Generalización</a:t>
              </a:r>
              <a:endParaRPr lang="es-ES_tradnl" altLang="es-NI" sz="1800" b="1">
                <a:solidFill>
                  <a:srgbClr val="FF0066"/>
                </a:solidFill>
                <a:latin typeface="Arial" panose="020B0604020202020204" pitchFamily="34" charset="0"/>
              </a:endParaRPr>
            </a:p>
          </p:txBody>
        </p:sp>
        <p:sp>
          <p:nvSpPr>
            <p:cNvPr id="23561" name="Rectangle 14">
              <a:extLst>
                <a:ext uri="{FF2B5EF4-FFF2-40B4-BE49-F238E27FC236}">
                  <a16:creationId xmlns:a16="http://schemas.microsoft.com/office/drawing/2014/main" id="{9F3CB3C0-6493-488F-88A5-E77151174225}"/>
                </a:ext>
              </a:extLst>
            </p:cNvPr>
            <p:cNvSpPr>
              <a:spLocks noChangeArrowheads="1"/>
            </p:cNvSpPr>
            <p:nvPr/>
          </p:nvSpPr>
          <p:spPr bwMode="auto">
            <a:xfrm>
              <a:off x="4128" y="576"/>
              <a:ext cx="884" cy="231"/>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NI" sz="1800" b="1">
                  <a:solidFill>
                    <a:srgbClr val="FF0066"/>
                  </a:solidFill>
                  <a:latin typeface="Arial" panose="020B0604020202020204" pitchFamily="34" charset="0"/>
                </a:rPr>
                <a:t>Asociación</a:t>
              </a:r>
              <a:endParaRPr lang="es-ES_tradnl" altLang="es-NI" sz="1800" b="1">
                <a:solidFill>
                  <a:srgbClr val="FF0066"/>
                </a:solidFill>
                <a:latin typeface="Arial" panose="020B0604020202020204" pitchFamily="34" charset="0"/>
              </a:endParaRPr>
            </a:p>
          </p:txBody>
        </p:sp>
        <p:sp>
          <p:nvSpPr>
            <p:cNvPr id="23562" name="Text Box 15">
              <a:extLst>
                <a:ext uri="{FF2B5EF4-FFF2-40B4-BE49-F238E27FC236}">
                  <a16:creationId xmlns:a16="http://schemas.microsoft.com/office/drawing/2014/main" id="{E5D3889C-6985-48DC-863E-E4D13C268D53}"/>
                </a:ext>
              </a:extLst>
            </p:cNvPr>
            <p:cNvSpPr txBox="1">
              <a:spLocks noChangeArrowheads="1"/>
            </p:cNvSpPr>
            <p:nvPr/>
          </p:nvSpPr>
          <p:spPr bwMode="auto">
            <a:xfrm>
              <a:off x="2352" y="576"/>
              <a:ext cx="1344"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s-ES_tradnl" altLang="es-NI" sz="2400" b="1">
                  <a:solidFill>
                    <a:srgbClr val="FF0066"/>
                  </a:solidFill>
                  <a:latin typeface="Arial" panose="020B0604020202020204" pitchFamily="34" charset="0"/>
                </a:rPr>
                <a:t>Clasificación</a:t>
              </a:r>
              <a:endParaRPr lang="es-ES_tradnl" altLang="es-NI" sz="2400">
                <a:solidFill>
                  <a:srgbClr val="FF0066"/>
                </a:solidFill>
              </a:endParaRPr>
            </a:p>
          </p:txBody>
        </p:sp>
        <p:sp>
          <p:nvSpPr>
            <p:cNvPr id="23563" name="Line 16">
              <a:extLst>
                <a:ext uri="{FF2B5EF4-FFF2-40B4-BE49-F238E27FC236}">
                  <a16:creationId xmlns:a16="http://schemas.microsoft.com/office/drawing/2014/main" id="{FE385D7A-7A23-4791-B25C-A7227F99EE98}"/>
                </a:ext>
              </a:extLst>
            </p:cNvPr>
            <p:cNvSpPr>
              <a:spLocks noChangeShapeType="1"/>
            </p:cNvSpPr>
            <p:nvPr/>
          </p:nvSpPr>
          <p:spPr bwMode="auto">
            <a:xfrm flipV="1">
              <a:off x="3648" y="384"/>
              <a:ext cx="48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64" name="Line 17">
              <a:extLst>
                <a:ext uri="{FF2B5EF4-FFF2-40B4-BE49-F238E27FC236}">
                  <a16:creationId xmlns:a16="http://schemas.microsoft.com/office/drawing/2014/main" id="{A2DCC24D-F443-4774-8CBA-6EB4B35EE7A0}"/>
                </a:ext>
              </a:extLst>
            </p:cNvPr>
            <p:cNvSpPr>
              <a:spLocks noChangeShapeType="1"/>
            </p:cNvSpPr>
            <p:nvPr/>
          </p:nvSpPr>
          <p:spPr bwMode="auto">
            <a:xfrm>
              <a:off x="3648" y="672"/>
              <a:ext cx="5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65" name="Line 18">
              <a:extLst>
                <a:ext uri="{FF2B5EF4-FFF2-40B4-BE49-F238E27FC236}">
                  <a16:creationId xmlns:a16="http://schemas.microsoft.com/office/drawing/2014/main" id="{DDCEE599-591A-48D6-82DC-ACF9CBD3B6A9}"/>
                </a:ext>
              </a:extLst>
            </p:cNvPr>
            <p:cNvSpPr>
              <a:spLocks noChangeShapeType="1"/>
            </p:cNvSpPr>
            <p:nvPr/>
          </p:nvSpPr>
          <p:spPr bwMode="auto">
            <a:xfrm>
              <a:off x="3648" y="672"/>
              <a:ext cx="48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10">
            <a:extLst>
              <a:ext uri="{FF2B5EF4-FFF2-40B4-BE49-F238E27FC236}">
                <a16:creationId xmlns:a16="http://schemas.microsoft.com/office/drawing/2014/main" id="{72453EEC-70EF-4F07-951E-0F043599CB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1" y="188914"/>
            <a:ext cx="7847013" cy="640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5" name="Picture 7">
            <a:extLst>
              <a:ext uri="{FF2B5EF4-FFF2-40B4-BE49-F238E27FC236}">
                <a16:creationId xmlns:a16="http://schemas.microsoft.com/office/drawing/2014/main" id="{9BD446DD-05BD-4C46-BFC1-B263959930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2819400"/>
            <a:ext cx="4343400"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Text Box 2">
            <a:extLst>
              <a:ext uri="{FF2B5EF4-FFF2-40B4-BE49-F238E27FC236}">
                <a16:creationId xmlns:a16="http://schemas.microsoft.com/office/drawing/2014/main" id="{FDCF4FCB-EC2F-4A75-B590-0EE0D83D77E8}"/>
              </a:ext>
            </a:extLst>
          </p:cNvPr>
          <p:cNvSpPr txBox="1">
            <a:spLocks noChangeArrowheads="1"/>
          </p:cNvSpPr>
          <p:nvPr/>
        </p:nvSpPr>
        <p:spPr bwMode="auto">
          <a:xfrm>
            <a:off x="1752600" y="304800"/>
            <a:ext cx="8458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s-ES" altLang="es-NI" sz="2400" b="1">
                <a:solidFill>
                  <a:srgbClr val="FF0066"/>
                </a:solidFill>
                <a:latin typeface="Arial" panose="020B0604020202020204" pitchFamily="34" charset="0"/>
              </a:rPr>
              <a:t>Especialización/Generalización (Herencia)</a:t>
            </a:r>
            <a:r>
              <a:rPr lang="es-ES" altLang="es-NI" sz="2400">
                <a:solidFill>
                  <a:srgbClr val="FF0066"/>
                </a:solidFill>
                <a:latin typeface="Arial" panose="020B0604020202020204" pitchFamily="34" charset="0"/>
              </a:rPr>
              <a:t>:</a:t>
            </a:r>
            <a:r>
              <a:rPr lang="es-ES" altLang="es-NI" sz="2400">
                <a:latin typeface="Arial" panose="020B0604020202020204" pitchFamily="34" charset="0"/>
              </a:rPr>
              <a:t> </a:t>
            </a:r>
          </a:p>
          <a:p>
            <a:pPr algn="just">
              <a:spcBef>
                <a:spcPct val="0"/>
              </a:spcBef>
              <a:buFontTx/>
              <a:buNone/>
            </a:pPr>
            <a:r>
              <a:rPr lang="es-ES" altLang="es-NI" sz="2000">
                <a:latin typeface="Arial" panose="020B0604020202020204" pitchFamily="34" charset="0"/>
              </a:rPr>
              <a:t>Indica que una subclase hereda los métodos y atributos especificados por una Super Clase, por ende la Subclase además de poseer sus propios métodos y atributos, poseerá las características y atributos visibles de la Super Clase.</a:t>
            </a:r>
            <a:endParaRPr lang="es-ES_tradnl" altLang="es-NI" sz="2400"/>
          </a:p>
        </p:txBody>
      </p:sp>
      <p:pic>
        <p:nvPicPr>
          <p:cNvPr id="27652" name="Picture 4" descr="herencia1">
            <a:extLst>
              <a:ext uri="{FF2B5EF4-FFF2-40B4-BE49-F238E27FC236}">
                <a16:creationId xmlns:a16="http://schemas.microsoft.com/office/drawing/2014/main" id="{EDA40BDB-9112-4589-BEE4-AEAC4FF0A4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8200" y="381001"/>
            <a:ext cx="990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Text Box 6">
            <a:extLst>
              <a:ext uri="{FF2B5EF4-FFF2-40B4-BE49-F238E27FC236}">
                <a16:creationId xmlns:a16="http://schemas.microsoft.com/office/drawing/2014/main" id="{47218B68-76C4-4330-8577-72BCFEFCAD2C}"/>
              </a:ext>
            </a:extLst>
          </p:cNvPr>
          <p:cNvSpPr txBox="1">
            <a:spLocks noChangeArrowheads="1"/>
          </p:cNvSpPr>
          <p:nvPr/>
        </p:nvSpPr>
        <p:spPr bwMode="auto">
          <a:xfrm>
            <a:off x="1828800" y="2362200"/>
            <a:ext cx="2438400" cy="421163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_tradnl" altLang="es-NI" sz="1800"/>
              <a:t>Util para el modelo conceptual al igual que para la implementación. </a:t>
            </a:r>
          </a:p>
          <a:p>
            <a:pPr>
              <a:spcBef>
                <a:spcPct val="0"/>
              </a:spcBef>
              <a:buFontTx/>
              <a:buNone/>
            </a:pPr>
            <a:endParaRPr lang="es-ES_tradnl" altLang="es-NI" sz="1800"/>
          </a:p>
          <a:p>
            <a:pPr>
              <a:spcBef>
                <a:spcPct val="0"/>
              </a:spcBef>
              <a:buFontTx/>
              <a:buNone/>
            </a:pPr>
            <a:r>
              <a:rPr lang="es-ES_tradnl" altLang="es-NI" sz="1800" b="1"/>
              <a:t>Como modelo conceptual da buena estructuración a las clases. </a:t>
            </a:r>
          </a:p>
          <a:p>
            <a:pPr>
              <a:spcBef>
                <a:spcPct val="0"/>
              </a:spcBef>
              <a:buFontTx/>
              <a:buNone/>
            </a:pPr>
            <a:endParaRPr lang="es-ES_tradnl" altLang="es-NI" sz="1800" b="1"/>
          </a:p>
          <a:p>
            <a:pPr>
              <a:spcBef>
                <a:spcPct val="0"/>
              </a:spcBef>
              <a:buFontTx/>
              <a:buNone/>
            </a:pPr>
            <a:r>
              <a:rPr lang="es-ES_tradnl" altLang="es-NI" sz="1800" b="1"/>
              <a:t>Como modelo de implementación es un buen vehículo para no replicar innecesariamente el código. </a:t>
            </a:r>
            <a:endParaRPr lang="es-ES_tradnl" altLang="es-NI" sz="24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5" fill="hold" nodeType="clickEffect">
                                  <p:stCondLst>
                                    <p:cond delay="0"/>
                                  </p:stCondLst>
                                  <p:childTnLst>
                                    <p:set>
                                      <p:cBhvr>
                                        <p:cTn id="6" dur="1" fill="hold">
                                          <p:stCondLst>
                                            <p:cond delay="0"/>
                                          </p:stCondLst>
                                        </p:cTn>
                                        <p:tgtEl>
                                          <p:spTgt spid="7175"/>
                                        </p:tgtEl>
                                        <p:attrNameLst>
                                          <p:attrName>style.visibility</p:attrName>
                                        </p:attrNameLst>
                                      </p:cBhvr>
                                      <p:to>
                                        <p:strVal val="visible"/>
                                      </p:to>
                                    </p:set>
                                    <p:animEffect transition="in" filter="randombar(vertical)">
                                      <p:cBhvr>
                                        <p:cTn id="7" dur="500"/>
                                        <p:tgtEl>
                                          <p:spTgt spid="7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5">
            <a:extLst>
              <a:ext uri="{FF2B5EF4-FFF2-40B4-BE49-F238E27FC236}">
                <a16:creationId xmlns:a16="http://schemas.microsoft.com/office/drawing/2014/main" id="{7C5D3AC0-5468-4989-AE9C-DB4721E178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9220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Picture 6">
            <a:extLst>
              <a:ext uri="{FF2B5EF4-FFF2-40B4-BE49-F238E27FC236}">
                <a16:creationId xmlns:a16="http://schemas.microsoft.com/office/drawing/2014/main" id="{EC20FC44-670A-4307-BA3B-77214D9FF0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4267201"/>
            <a:ext cx="767715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36870"/>
                                        </p:tgtEl>
                                        <p:attrNameLst>
                                          <p:attrName>style.visibility</p:attrName>
                                        </p:attrNameLst>
                                      </p:cBhvr>
                                      <p:to>
                                        <p:strVal val="visible"/>
                                      </p:to>
                                    </p:set>
                                    <p:animEffect transition="in" filter="strips(upRight)">
                                      <p:cBhvr>
                                        <p:cTn id="7" dur="500"/>
                                        <p:tgtEl>
                                          <p:spTgt spid="36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a:extLst>
              <a:ext uri="{FF2B5EF4-FFF2-40B4-BE49-F238E27FC236}">
                <a16:creationId xmlns:a16="http://schemas.microsoft.com/office/drawing/2014/main" id="{29BC0B3A-81B5-4E26-84E8-8574B4232BE8}"/>
              </a:ext>
            </a:extLst>
          </p:cNvPr>
          <p:cNvSpPr txBox="1">
            <a:spLocks noChangeArrowheads="1"/>
          </p:cNvSpPr>
          <p:nvPr/>
        </p:nvSpPr>
        <p:spPr bwMode="auto">
          <a:xfrm>
            <a:off x="1905000" y="304801"/>
            <a:ext cx="8077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s-ES" altLang="es-NI" sz="2400" b="1">
                <a:solidFill>
                  <a:srgbClr val="FF0066"/>
                </a:solidFill>
                <a:latin typeface="Arial" panose="020B0604020202020204" pitchFamily="34" charset="0"/>
              </a:rPr>
              <a:t>Asociación</a:t>
            </a:r>
            <a:r>
              <a:rPr lang="es-ES" altLang="es-NI" sz="2400">
                <a:solidFill>
                  <a:srgbClr val="FF0066"/>
                </a:solidFill>
                <a:latin typeface="Arial" panose="020B0604020202020204" pitchFamily="34" charset="0"/>
              </a:rPr>
              <a:t>:</a:t>
            </a:r>
            <a:r>
              <a:rPr lang="es-ES" altLang="es-NI" sz="2400">
                <a:latin typeface="Arial" panose="020B0604020202020204" pitchFamily="34" charset="0"/>
              </a:rPr>
              <a:t> </a:t>
            </a:r>
          </a:p>
          <a:p>
            <a:pPr algn="just">
              <a:spcBef>
                <a:spcPct val="0"/>
              </a:spcBef>
              <a:buFontTx/>
              <a:buNone/>
            </a:pPr>
            <a:r>
              <a:rPr lang="es-ES" altLang="es-NI" sz="2400" b="1">
                <a:solidFill>
                  <a:srgbClr val="933BDB"/>
                </a:solidFill>
                <a:latin typeface="Arial" panose="020B0604020202020204" pitchFamily="34" charset="0"/>
              </a:rPr>
              <a:t>permite asociar objetos que colaboran entre si.</a:t>
            </a:r>
            <a:r>
              <a:rPr lang="es-ES" altLang="es-NI" sz="2400">
                <a:solidFill>
                  <a:srgbClr val="9933FF"/>
                </a:solidFill>
                <a:latin typeface="Arial" panose="020B0604020202020204" pitchFamily="34" charset="0"/>
              </a:rPr>
              <a:t> </a:t>
            </a:r>
            <a:endParaRPr lang="es-ES_tradnl" altLang="es-NI" sz="2400">
              <a:solidFill>
                <a:srgbClr val="9933FF"/>
              </a:solidFill>
            </a:endParaRPr>
          </a:p>
        </p:txBody>
      </p:sp>
      <p:pic>
        <p:nvPicPr>
          <p:cNvPr id="31747" name="Picture 4" descr="asociacion1">
            <a:extLst>
              <a:ext uri="{FF2B5EF4-FFF2-40B4-BE49-F238E27FC236}">
                <a16:creationId xmlns:a16="http://schemas.microsoft.com/office/drawing/2014/main" id="{B8AD6AD2-761F-44B6-9B97-2A33056A61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228601"/>
            <a:ext cx="16002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8" name="Picture 7">
            <a:extLst>
              <a:ext uri="{FF2B5EF4-FFF2-40B4-BE49-F238E27FC236}">
                <a16:creationId xmlns:a16="http://schemas.microsoft.com/office/drawing/2014/main" id="{EF5ED4AF-DC1D-4EEC-945C-3291B34B7C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352801"/>
            <a:ext cx="9067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8">
            <a:extLst>
              <a:ext uri="{FF2B5EF4-FFF2-40B4-BE49-F238E27FC236}">
                <a16:creationId xmlns:a16="http://schemas.microsoft.com/office/drawing/2014/main" id="{90D1644B-306C-4AF9-930D-8220B616EF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4495801"/>
            <a:ext cx="741045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0" name="Text Box 9">
            <a:extLst>
              <a:ext uri="{FF2B5EF4-FFF2-40B4-BE49-F238E27FC236}">
                <a16:creationId xmlns:a16="http://schemas.microsoft.com/office/drawing/2014/main" id="{F5A640FE-D1E9-435F-BD6C-EAB45DAA3723}"/>
              </a:ext>
            </a:extLst>
          </p:cNvPr>
          <p:cNvSpPr txBox="1">
            <a:spLocks noChangeArrowheads="1"/>
          </p:cNvSpPr>
          <p:nvPr/>
        </p:nvSpPr>
        <p:spPr bwMode="auto">
          <a:xfrm>
            <a:off x="2286000" y="1600201"/>
            <a:ext cx="7391400" cy="70167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_tradnl" altLang="es-NI" sz="2000" dirty="0"/>
              <a:t>Ejemplo: Los objetos </a:t>
            </a:r>
            <a:r>
              <a:rPr lang="es-ES_tradnl" altLang="es-NI" sz="2000" i="1" dirty="0">
                <a:latin typeface="Times New Roman;Times New Roman"/>
              </a:rPr>
              <a:t>Juan Pérez </a:t>
            </a:r>
            <a:r>
              <a:rPr lang="es-ES_tradnl" altLang="es-NI" sz="2000" dirty="0"/>
              <a:t>y </a:t>
            </a:r>
            <a:r>
              <a:rPr lang="es-ES_tradnl" altLang="es-NI" sz="2000" i="1" dirty="0">
                <a:latin typeface="Times New Roman;Times New Roman"/>
              </a:rPr>
              <a:t>Universidad </a:t>
            </a:r>
            <a:r>
              <a:rPr lang="es-ES_tradnl" altLang="es-NI" sz="2000" dirty="0"/>
              <a:t>están relacionadas por la liga </a:t>
            </a:r>
            <a:r>
              <a:rPr lang="es-ES_tradnl" altLang="es-NI" sz="2000" i="1" dirty="0">
                <a:latin typeface="Times New Roman;Times New Roman"/>
              </a:rPr>
              <a:t>estudia-en </a:t>
            </a:r>
            <a:r>
              <a:rPr lang="es-ES_tradnl" altLang="es-NI" sz="2000" dirty="0"/>
              <a:t>que describe que "Juan Pérez estudia en la UNI".</a:t>
            </a:r>
            <a:endParaRPr lang="es-ES_tradnl" altLang="es-NI"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D721684-DB22-40F3-A57C-3C4DD7DC9D90}"/>
              </a:ext>
            </a:extLst>
          </p:cNvPr>
          <p:cNvSpPr>
            <a:spLocks noGrp="1" noChangeArrowheads="1"/>
          </p:cNvSpPr>
          <p:nvPr>
            <p:ph type="title"/>
          </p:nvPr>
        </p:nvSpPr>
        <p:spPr>
          <a:xfrm>
            <a:off x="2063750" y="404813"/>
            <a:ext cx="7772400" cy="844550"/>
          </a:xfrm>
        </p:spPr>
        <p:txBody>
          <a:bodyPr>
            <a:normAutofit fontScale="90000"/>
          </a:bodyPr>
          <a:lstStyle/>
          <a:p>
            <a:pPr algn="l"/>
            <a:r>
              <a:rPr lang="es-ES" altLang="es-NI" sz="2400"/>
              <a:t>Por lo general en una asociación cada clase juega un papel, Puede representar tales papeles en el diagrama</a:t>
            </a:r>
          </a:p>
        </p:txBody>
      </p:sp>
      <p:pic>
        <p:nvPicPr>
          <p:cNvPr id="33795" name="Picture 4">
            <a:extLst>
              <a:ext uri="{FF2B5EF4-FFF2-40B4-BE49-F238E27FC236}">
                <a16:creationId xmlns:a16="http://schemas.microsoft.com/office/drawing/2014/main" id="{F823E713-916F-430D-953A-7A7A2AF3CD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213" y="1268413"/>
            <a:ext cx="7594600" cy="197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Text Box 5">
            <a:extLst>
              <a:ext uri="{FF2B5EF4-FFF2-40B4-BE49-F238E27FC236}">
                <a16:creationId xmlns:a16="http://schemas.microsoft.com/office/drawing/2014/main" id="{3D2D7D9B-8CE1-407C-B182-3466443D5882}"/>
              </a:ext>
            </a:extLst>
          </p:cNvPr>
          <p:cNvSpPr txBox="1">
            <a:spLocks noChangeArrowheads="1"/>
          </p:cNvSpPr>
          <p:nvPr/>
        </p:nvSpPr>
        <p:spPr bwMode="auto">
          <a:xfrm>
            <a:off x="2063751" y="3141664"/>
            <a:ext cx="62658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50000"/>
              </a:spcBef>
              <a:buFontTx/>
              <a:buNone/>
            </a:pPr>
            <a:r>
              <a:rPr lang="es-ES" altLang="es-NI" sz="2400"/>
              <a:t>Puede aparecer dos asociaciones entre clase en el mismo diagrama</a:t>
            </a:r>
          </a:p>
        </p:txBody>
      </p:sp>
      <p:pic>
        <p:nvPicPr>
          <p:cNvPr id="33797" name="Picture 6">
            <a:extLst>
              <a:ext uri="{FF2B5EF4-FFF2-40B4-BE49-F238E27FC236}">
                <a16:creationId xmlns:a16="http://schemas.microsoft.com/office/drawing/2014/main" id="{25CE9030-4E6F-4E06-AA06-E8544F1B9F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213" y="4149726"/>
            <a:ext cx="7548562"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3BC6CEDA-13EF-47CE-AC06-104E08882F54}"/>
              </a:ext>
            </a:extLst>
          </p:cNvPr>
          <p:cNvSpPr>
            <a:spLocks noGrp="1" noChangeArrowheads="1"/>
          </p:cNvSpPr>
          <p:nvPr>
            <p:ph type="title"/>
          </p:nvPr>
        </p:nvSpPr>
        <p:spPr>
          <a:xfrm>
            <a:off x="2279650" y="333375"/>
            <a:ext cx="7772400" cy="700088"/>
          </a:xfrm>
        </p:spPr>
        <p:txBody>
          <a:bodyPr/>
          <a:lstStyle/>
          <a:p>
            <a:r>
              <a:rPr lang="es-ES" altLang="es-NI" sz="4000"/>
              <a:t>¿Que es un Objeto?</a:t>
            </a:r>
          </a:p>
        </p:txBody>
      </p:sp>
      <p:sp>
        <p:nvSpPr>
          <p:cNvPr id="3075" name="Rectangle 3">
            <a:extLst>
              <a:ext uri="{FF2B5EF4-FFF2-40B4-BE49-F238E27FC236}">
                <a16:creationId xmlns:a16="http://schemas.microsoft.com/office/drawing/2014/main" id="{CAB7FA89-8A11-41C3-A514-1922E7EE6DE5}"/>
              </a:ext>
            </a:extLst>
          </p:cNvPr>
          <p:cNvSpPr>
            <a:spLocks noGrp="1" noChangeArrowheads="1"/>
          </p:cNvSpPr>
          <p:nvPr>
            <p:ph type="body" idx="1"/>
          </p:nvPr>
        </p:nvSpPr>
        <p:spPr>
          <a:xfrm>
            <a:off x="2063750" y="1052514"/>
            <a:ext cx="7772400" cy="871537"/>
          </a:xfrm>
        </p:spPr>
        <p:txBody>
          <a:bodyPr/>
          <a:lstStyle/>
          <a:p>
            <a:pPr>
              <a:lnSpc>
                <a:spcPct val="90000"/>
              </a:lnSpc>
              <a:spcBef>
                <a:spcPct val="0"/>
              </a:spcBef>
              <a:buFontTx/>
              <a:buNone/>
            </a:pPr>
            <a:r>
              <a:rPr lang="es-ES_tradnl" altLang="es-NI" sz="1800"/>
              <a:t>Es un ítem o entidad individual (conceptual o real ), con un rol bien definido en el dominio del problema. </a:t>
            </a:r>
            <a:br>
              <a:rPr lang="es-ES_tradnl" altLang="es-NI" sz="1800"/>
            </a:br>
            <a:r>
              <a:rPr lang="es-ES_tradnl" altLang="es-NI" sz="1800"/>
              <a:t>También llamado </a:t>
            </a:r>
            <a:r>
              <a:rPr lang="es-ES_tradnl" altLang="es-NI" sz="1800" b="1"/>
              <a:t>instancia.</a:t>
            </a:r>
          </a:p>
          <a:p>
            <a:pPr>
              <a:lnSpc>
                <a:spcPct val="90000"/>
              </a:lnSpc>
              <a:buFontTx/>
              <a:buNone/>
            </a:pPr>
            <a:endParaRPr lang="es-ES" altLang="es-NI" sz="1800"/>
          </a:p>
        </p:txBody>
      </p:sp>
      <p:pic>
        <p:nvPicPr>
          <p:cNvPr id="3076" name="Picture 4" descr="objeto">
            <a:extLst>
              <a:ext uri="{FF2B5EF4-FFF2-40B4-BE49-F238E27FC236}">
                <a16:creationId xmlns:a16="http://schemas.microsoft.com/office/drawing/2014/main" id="{454C18C6-6809-4D50-B588-5179AD04F0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303" t="5516" r="2669"/>
          <a:stretch/>
        </p:blipFill>
        <p:spPr bwMode="auto">
          <a:xfrm>
            <a:off x="170710" y="2121763"/>
            <a:ext cx="5779240" cy="3897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Rectangle 5">
            <a:extLst>
              <a:ext uri="{FF2B5EF4-FFF2-40B4-BE49-F238E27FC236}">
                <a16:creationId xmlns:a16="http://schemas.microsoft.com/office/drawing/2014/main" id="{F6670666-C633-4F5E-9CEA-0F7EE6797DC6}"/>
              </a:ext>
            </a:extLst>
          </p:cNvPr>
          <p:cNvSpPr>
            <a:spLocks noChangeArrowheads="1"/>
          </p:cNvSpPr>
          <p:nvPr/>
        </p:nvSpPr>
        <p:spPr bwMode="auto">
          <a:xfrm>
            <a:off x="6190405" y="1916114"/>
            <a:ext cx="4535487"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_tradnl" altLang="es-NI" sz="2000" dirty="0"/>
              <a:t>Estado: </a:t>
            </a:r>
            <a:r>
              <a:rPr lang="es-ES_tradnl" altLang="es-NI" sz="2000" dirty="0">
                <a:solidFill>
                  <a:srgbClr val="9234DB"/>
                </a:solidFill>
                <a:highlight>
                  <a:srgbClr val="FFFF00"/>
                </a:highlight>
              </a:rPr>
              <a:t>abarca todas las propiedades (normalmente </a:t>
            </a:r>
          </a:p>
          <a:p>
            <a:pPr>
              <a:spcBef>
                <a:spcPct val="0"/>
              </a:spcBef>
              <a:buFontTx/>
              <a:buNone/>
            </a:pPr>
            <a:r>
              <a:rPr lang="es-ES_tradnl" altLang="es-NI" sz="2000" dirty="0">
                <a:solidFill>
                  <a:srgbClr val="9234DB"/>
                </a:solidFill>
                <a:highlight>
                  <a:srgbClr val="FFFF00"/>
                </a:highlight>
              </a:rPr>
              <a:t>estáticas del objeto, más los valores actuales </a:t>
            </a:r>
          </a:p>
          <a:p>
            <a:pPr>
              <a:spcBef>
                <a:spcPct val="0"/>
              </a:spcBef>
              <a:buFontTx/>
              <a:buNone/>
            </a:pPr>
            <a:r>
              <a:rPr lang="es-ES_tradnl" altLang="es-NI" sz="2000" dirty="0">
                <a:solidFill>
                  <a:srgbClr val="9234DB"/>
                </a:solidFill>
                <a:highlight>
                  <a:srgbClr val="FFFF00"/>
                </a:highlight>
              </a:rPr>
              <a:t>(normalmente dinámicos) de cada una de esas propiedades</a:t>
            </a:r>
          </a:p>
        </p:txBody>
      </p:sp>
      <p:sp>
        <p:nvSpPr>
          <p:cNvPr id="3078" name="Rectangle 6">
            <a:extLst>
              <a:ext uri="{FF2B5EF4-FFF2-40B4-BE49-F238E27FC236}">
                <a16:creationId xmlns:a16="http://schemas.microsoft.com/office/drawing/2014/main" id="{94B1C20D-C1B1-4F9C-A417-D9F4925A796D}"/>
              </a:ext>
            </a:extLst>
          </p:cNvPr>
          <p:cNvSpPr>
            <a:spLocks noChangeArrowheads="1"/>
          </p:cNvSpPr>
          <p:nvPr/>
        </p:nvSpPr>
        <p:spPr bwMode="auto">
          <a:xfrm>
            <a:off x="6296767" y="3933826"/>
            <a:ext cx="47529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_tradnl" altLang="es-NI" sz="2000" dirty="0"/>
              <a:t>Comportamiento: </a:t>
            </a:r>
            <a:r>
              <a:rPr lang="es-ES_tradnl" altLang="es-NI" sz="2000" dirty="0">
                <a:solidFill>
                  <a:srgbClr val="9234DB"/>
                </a:solidFill>
                <a:highlight>
                  <a:srgbClr val="FFFF00"/>
                </a:highlight>
              </a:rPr>
              <a:t>cómo actúa y reacciona un objeto en términos de sus cambios de estado y sus pasos de mensaje.</a:t>
            </a:r>
          </a:p>
        </p:txBody>
      </p:sp>
      <p:sp>
        <p:nvSpPr>
          <p:cNvPr id="3079" name="Rectangle 7">
            <a:extLst>
              <a:ext uri="{FF2B5EF4-FFF2-40B4-BE49-F238E27FC236}">
                <a16:creationId xmlns:a16="http://schemas.microsoft.com/office/drawing/2014/main" id="{792CC3FC-8B60-419F-BAC2-E6BBDCB68F04}"/>
              </a:ext>
            </a:extLst>
          </p:cNvPr>
          <p:cNvSpPr>
            <a:spLocks noChangeArrowheads="1"/>
          </p:cNvSpPr>
          <p:nvPr/>
        </p:nvSpPr>
        <p:spPr bwMode="auto">
          <a:xfrm>
            <a:off x="6261841" y="5157789"/>
            <a:ext cx="44656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_tradnl" altLang="es-NI" sz="2000" dirty="0"/>
              <a:t>Identidad: </a:t>
            </a:r>
            <a:r>
              <a:rPr lang="es-ES_tradnl" altLang="es-NI" sz="2000" dirty="0">
                <a:solidFill>
                  <a:srgbClr val="9234DB"/>
                </a:solidFill>
                <a:highlight>
                  <a:srgbClr val="FFFF00"/>
                </a:highlight>
              </a:rPr>
              <a:t>es la propiedad del objeto que lo distingue de todo lo demás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52AEF9BF-C32D-494B-9EFC-8D6C62BE994C}"/>
              </a:ext>
            </a:extLst>
          </p:cNvPr>
          <p:cNvSpPr>
            <a:spLocks noGrp="1" noChangeArrowheads="1"/>
          </p:cNvSpPr>
          <p:nvPr>
            <p:ph type="title"/>
          </p:nvPr>
        </p:nvSpPr>
        <p:spPr/>
        <p:txBody>
          <a:bodyPr/>
          <a:lstStyle/>
          <a:p>
            <a:r>
              <a:rPr lang="es-ES" altLang="es-NI" sz="4000"/>
              <a:t>Puede asociarse diversas clases con una en particular</a:t>
            </a:r>
          </a:p>
        </p:txBody>
      </p:sp>
      <p:pic>
        <p:nvPicPr>
          <p:cNvPr id="35843" name="Picture 4">
            <a:extLst>
              <a:ext uri="{FF2B5EF4-FFF2-40B4-BE49-F238E27FC236}">
                <a16:creationId xmlns:a16="http://schemas.microsoft.com/office/drawing/2014/main" id="{5469525B-6DBD-4CEF-B2E7-242C886A14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1813" y="2060576"/>
            <a:ext cx="6648450"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4">
            <a:extLst>
              <a:ext uri="{FF2B5EF4-FFF2-40B4-BE49-F238E27FC236}">
                <a16:creationId xmlns:a16="http://schemas.microsoft.com/office/drawing/2014/main" id="{4ADD7BFD-6928-472A-8967-B18FC09289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213" y="404814"/>
            <a:ext cx="7142162"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1" name="Picture 5">
            <a:extLst>
              <a:ext uri="{FF2B5EF4-FFF2-40B4-BE49-F238E27FC236}">
                <a16:creationId xmlns:a16="http://schemas.microsoft.com/office/drawing/2014/main" id="{A37B5FE9-172C-44C9-A0E8-AD76B21D45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9651" y="1052513"/>
            <a:ext cx="7351713" cy="159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2" name="Picture 6">
            <a:extLst>
              <a:ext uri="{FF2B5EF4-FFF2-40B4-BE49-F238E27FC236}">
                <a16:creationId xmlns:a16="http://schemas.microsoft.com/office/drawing/2014/main" id="{2F2825DD-A526-437A-840F-61831E623F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8213" y="3284538"/>
            <a:ext cx="7207250"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a:extLst>
              <a:ext uri="{FF2B5EF4-FFF2-40B4-BE49-F238E27FC236}">
                <a16:creationId xmlns:a16="http://schemas.microsoft.com/office/drawing/2014/main" id="{A3E73536-B4AE-4429-BECE-DA51D169CDAC}"/>
              </a:ext>
            </a:extLst>
          </p:cNvPr>
          <p:cNvSpPr txBox="1">
            <a:spLocks noChangeArrowheads="1"/>
          </p:cNvSpPr>
          <p:nvPr/>
        </p:nvSpPr>
        <p:spPr bwMode="auto">
          <a:xfrm>
            <a:off x="1828800" y="381000"/>
            <a:ext cx="8686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_tradnl" altLang="es-NI" sz="2400" b="1">
                <a:solidFill>
                  <a:srgbClr val="FF0066"/>
                </a:solidFill>
                <a:latin typeface="Arial" panose="020B0604020202020204" pitchFamily="34" charset="0"/>
              </a:rPr>
              <a:t>Grado de la Asociación</a:t>
            </a:r>
            <a:endParaRPr lang="es-ES_tradnl" altLang="es-NI" sz="2400" b="1">
              <a:latin typeface="Arial" panose="020B0604020202020204" pitchFamily="34" charset="0"/>
            </a:endParaRPr>
          </a:p>
          <a:p>
            <a:pPr algn="just">
              <a:spcBef>
                <a:spcPct val="0"/>
              </a:spcBef>
              <a:buFontTx/>
              <a:buNone/>
            </a:pPr>
            <a:r>
              <a:rPr lang="es-ES_tradnl" altLang="es-NI" sz="2000">
                <a:latin typeface="Arial" panose="020B0604020202020204" pitchFamily="34" charset="0"/>
              </a:rPr>
              <a:t>El </a:t>
            </a:r>
            <a:r>
              <a:rPr lang="es-ES_tradnl" altLang="es-NI" sz="2000" i="1">
                <a:latin typeface="Arial" panose="020B0604020202020204" pitchFamily="34" charset="0"/>
              </a:rPr>
              <a:t>grado </a:t>
            </a:r>
            <a:r>
              <a:rPr lang="es-ES_tradnl" altLang="es-NI" sz="2000">
                <a:latin typeface="Arial" panose="020B0604020202020204" pitchFamily="34" charset="0"/>
              </a:rPr>
              <a:t>de una asociación se determina por el número de clases conectadas por la misma asociación. Las asociaciones pueden ser binarias, ternarias, o de mayor grado. </a:t>
            </a:r>
          </a:p>
        </p:txBody>
      </p:sp>
      <p:sp>
        <p:nvSpPr>
          <p:cNvPr id="39939" name="Rectangle 10">
            <a:extLst>
              <a:ext uri="{FF2B5EF4-FFF2-40B4-BE49-F238E27FC236}">
                <a16:creationId xmlns:a16="http://schemas.microsoft.com/office/drawing/2014/main" id="{5D541063-6E5A-4DB1-AE92-E5B034BE8140}"/>
              </a:ext>
            </a:extLst>
          </p:cNvPr>
          <p:cNvSpPr>
            <a:spLocks noChangeArrowheads="1"/>
          </p:cNvSpPr>
          <p:nvPr/>
        </p:nvSpPr>
        <p:spPr bwMode="auto">
          <a:xfrm>
            <a:off x="2855913" y="1844675"/>
            <a:ext cx="56769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_tradnl" altLang="es-NI" sz="1800">
                <a:solidFill>
                  <a:srgbClr val="933BDB"/>
                </a:solidFill>
                <a:cs typeface="Times New Roman" panose="02020603050405020304" pitchFamily="18" charset="0"/>
              </a:rPr>
              <a:t>Asociación Ternaria que es además una asociación de clase.</a:t>
            </a:r>
            <a:endParaRPr lang="es-ES" altLang="es-NI" sz="1800">
              <a:solidFill>
                <a:srgbClr val="933BDB"/>
              </a:solidFill>
            </a:endParaRPr>
          </a:p>
          <a:p>
            <a:pPr>
              <a:spcBef>
                <a:spcPct val="0"/>
              </a:spcBef>
              <a:buFontTx/>
              <a:buNone/>
            </a:pPr>
            <a:endParaRPr lang="es-ES" altLang="es-NI" sz="1800">
              <a:solidFill>
                <a:srgbClr val="933BDB"/>
              </a:solidFill>
            </a:endParaRPr>
          </a:p>
        </p:txBody>
      </p:sp>
      <p:sp>
        <p:nvSpPr>
          <p:cNvPr id="39941" name="Rectangle 11">
            <a:extLst>
              <a:ext uri="{FF2B5EF4-FFF2-40B4-BE49-F238E27FC236}">
                <a16:creationId xmlns:a16="http://schemas.microsoft.com/office/drawing/2014/main" id="{63817C2C-8026-4831-B993-33CF6DB42D42}"/>
              </a:ext>
            </a:extLst>
          </p:cNvPr>
          <p:cNvSpPr>
            <a:spLocks noChangeArrowheads="1"/>
          </p:cNvSpPr>
          <p:nvPr/>
        </p:nvSpPr>
        <p:spPr bwMode="auto">
          <a:xfrm>
            <a:off x="10483270" y="46459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endParaRPr lang="es-ES" altLang="es-NI" sz="2400"/>
          </a:p>
        </p:txBody>
      </p:sp>
      <p:grpSp>
        <p:nvGrpSpPr>
          <p:cNvPr id="2" name="Grupo 1">
            <a:extLst>
              <a:ext uri="{FF2B5EF4-FFF2-40B4-BE49-F238E27FC236}">
                <a16:creationId xmlns:a16="http://schemas.microsoft.com/office/drawing/2014/main" id="{D5F031D3-7D4F-4D50-82AA-B15BA21B5E04}"/>
              </a:ext>
            </a:extLst>
          </p:cNvPr>
          <p:cNvGrpSpPr/>
          <p:nvPr/>
        </p:nvGrpSpPr>
        <p:grpSpPr>
          <a:xfrm>
            <a:off x="2927350" y="2461419"/>
            <a:ext cx="5545138" cy="3821113"/>
            <a:chOff x="2927350" y="2461419"/>
            <a:chExt cx="5545138" cy="3821113"/>
          </a:xfrm>
        </p:grpSpPr>
        <p:graphicFrame>
          <p:nvGraphicFramePr>
            <p:cNvPr id="39940" name="Object 9">
              <a:extLst>
                <a:ext uri="{FF2B5EF4-FFF2-40B4-BE49-F238E27FC236}">
                  <a16:creationId xmlns:a16="http://schemas.microsoft.com/office/drawing/2014/main" id="{FE671246-FF1B-45EA-B031-BD257D6E5742}"/>
                </a:ext>
              </a:extLst>
            </p:cNvPr>
            <p:cNvGraphicFramePr>
              <a:graphicFrameLocks noChangeAspect="1"/>
            </p:cNvGraphicFramePr>
            <p:nvPr>
              <p:extLst>
                <p:ext uri="{D42A27DB-BD31-4B8C-83A1-F6EECF244321}">
                  <p14:modId xmlns:p14="http://schemas.microsoft.com/office/powerpoint/2010/main" val="2976640483"/>
                </p:ext>
              </p:extLst>
            </p:nvPr>
          </p:nvGraphicFramePr>
          <p:xfrm>
            <a:off x="2927350" y="2461419"/>
            <a:ext cx="5545138" cy="3821113"/>
          </p:xfrm>
          <a:graphic>
            <a:graphicData uri="http://schemas.openxmlformats.org/presentationml/2006/ole">
              <mc:AlternateContent xmlns:mc="http://schemas.openxmlformats.org/markup-compatibility/2006">
                <mc:Choice xmlns:v="urn:schemas-microsoft-com:vml" Requires="v">
                  <p:oleObj spid="_x0000_s1033" name="Imagen de mapa de bits" r:id="rId4" imgW="3277057" imgH="2257740" progId="Paint.Picture">
                    <p:embed/>
                  </p:oleObj>
                </mc:Choice>
                <mc:Fallback>
                  <p:oleObj name="Imagen de mapa de bits" r:id="rId4" imgW="3277057" imgH="2257740" progId="Paint.Picture">
                    <p:embed/>
                    <p:pic>
                      <p:nvPicPr>
                        <p:cNvPr id="39940" name="Object 9">
                          <a:extLst>
                            <a:ext uri="{FF2B5EF4-FFF2-40B4-BE49-F238E27FC236}">
                              <a16:creationId xmlns:a16="http://schemas.microsoft.com/office/drawing/2014/main" id="{FE671246-FF1B-45EA-B031-BD257D6E57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7350" y="2461419"/>
                          <a:ext cx="5545138" cy="382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2" name="Rectangle 12">
              <a:extLst>
                <a:ext uri="{FF2B5EF4-FFF2-40B4-BE49-F238E27FC236}">
                  <a16:creationId xmlns:a16="http://schemas.microsoft.com/office/drawing/2014/main" id="{0C96C38D-92D8-48F5-A80D-5547758EA798}"/>
                </a:ext>
              </a:extLst>
            </p:cNvPr>
            <p:cNvSpPr>
              <a:spLocks noChangeArrowheads="1"/>
            </p:cNvSpPr>
            <p:nvPr/>
          </p:nvSpPr>
          <p:spPr bwMode="auto">
            <a:xfrm>
              <a:off x="7563775" y="5784135"/>
              <a:ext cx="829230" cy="484573"/>
            </a:xfrm>
            <a:prstGeom prst="rect">
              <a:avLst/>
            </a:prstGeom>
            <a:solidFill>
              <a:schemeClr val="tx1"/>
            </a:solidFill>
            <a:ln>
              <a:noFill/>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endParaRPr lang="es-ES" altLang="es-NI" sz="2400"/>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a:extLst>
              <a:ext uri="{FF2B5EF4-FFF2-40B4-BE49-F238E27FC236}">
                <a16:creationId xmlns:a16="http://schemas.microsoft.com/office/drawing/2014/main" id="{CBA4F5D0-3876-4FD5-B4F9-26B4CCB48838}"/>
              </a:ext>
            </a:extLst>
          </p:cNvPr>
          <p:cNvSpPr txBox="1">
            <a:spLocks noChangeArrowheads="1"/>
          </p:cNvSpPr>
          <p:nvPr/>
        </p:nvSpPr>
        <p:spPr bwMode="auto">
          <a:xfrm>
            <a:off x="2057400" y="609600"/>
            <a:ext cx="50292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_tradnl" altLang="es-NI" sz="2400" b="1">
                <a:solidFill>
                  <a:srgbClr val="FF0066"/>
                </a:solidFill>
                <a:latin typeface="Arial" panose="020B0604020202020204" pitchFamily="34" charset="0"/>
              </a:rPr>
              <a:t>Asociaciones Reflexivas</a:t>
            </a:r>
            <a:endParaRPr lang="es-ES_tradnl" altLang="es-NI" sz="2400" b="1">
              <a:latin typeface="Arial" panose="020B0604020202020204" pitchFamily="34" charset="0"/>
            </a:endParaRPr>
          </a:p>
          <a:p>
            <a:pPr algn="just">
              <a:spcBef>
                <a:spcPct val="0"/>
              </a:spcBef>
              <a:buFontTx/>
              <a:buNone/>
            </a:pPr>
            <a:r>
              <a:rPr lang="es-ES_tradnl" altLang="es-NI" sz="2000">
                <a:latin typeface="Arial" panose="020B0604020202020204" pitchFamily="34" charset="0"/>
              </a:rPr>
              <a:t>Las asociaciones pueden ser </a:t>
            </a:r>
            <a:r>
              <a:rPr lang="es-ES_tradnl" altLang="es-NI" sz="2000" i="1">
                <a:latin typeface="Arial" panose="020B0604020202020204" pitchFamily="34" charset="0"/>
              </a:rPr>
              <a:t>reflexivas</a:t>
            </a:r>
            <a:r>
              <a:rPr lang="es-ES_tradnl" altLang="es-NI" sz="2000">
                <a:latin typeface="Arial" panose="020B0604020202020204" pitchFamily="34" charset="0"/>
              </a:rPr>
              <a:t>, relacionando distintos objetos de una misma clase.</a:t>
            </a:r>
          </a:p>
          <a:p>
            <a:pPr algn="just">
              <a:spcBef>
                <a:spcPct val="0"/>
              </a:spcBef>
              <a:buFontTx/>
              <a:buNone/>
            </a:pPr>
            <a:r>
              <a:rPr lang="es-ES_tradnl" altLang="es-NI" sz="2000">
                <a:latin typeface="Arial" panose="020B0604020202020204" pitchFamily="34" charset="0"/>
              </a:rPr>
              <a:t>Ejemplo: Para una clase </a:t>
            </a:r>
            <a:r>
              <a:rPr lang="es-ES_tradnl" altLang="es-NI" sz="2000" i="1">
                <a:latin typeface="Arial" panose="020B0604020202020204" pitchFamily="34" charset="0"/>
              </a:rPr>
              <a:t>persona </a:t>
            </a:r>
            <a:r>
              <a:rPr lang="es-ES_tradnl" altLang="es-NI" sz="2000">
                <a:latin typeface="Arial" panose="020B0604020202020204" pitchFamily="34" charset="0"/>
              </a:rPr>
              <a:t>puede existir una asociación </a:t>
            </a:r>
            <a:r>
              <a:rPr lang="es-ES_tradnl" altLang="es-NI" sz="2000" i="1">
                <a:latin typeface="Arial" panose="020B0604020202020204" pitchFamily="34" charset="0"/>
              </a:rPr>
              <a:t>pariente </a:t>
            </a:r>
            <a:r>
              <a:rPr lang="es-ES_tradnl" altLang="es-NI" sz="2000">
                <a:latin typeface="Arial" panose="020B0604020202020204" pitchFamily="34" charset="0"/>
              </a:rPr>
              <a:t>que describe que dos objetos de tipo </a:t>
            </a:r>
            <a:r>
              <a:rPr lang="es-ES_tradnl" altLang="es-NI" sz="2000" i="1">
                <a:latin typeface="Arial" panose="020B0604020202020204" pitchFamily="34" charset="0"/>
              </a:rPr>
              <a:t>persona</a:t>
            </a:r>
            <a:r>
              <a:rPr lang="es-ES_tradnl" altLang="es-NI" sz="2000">
                <a:latin typeface="Arial" panose="020B0604020202020204" pitchFamily="34" charset="0"/>
              </a:rPr>
              <a:t>, como </a:t>
            </a:r>
            <a:r>
              <a:rPr lang="es-ES_tradnl" altLang="es-NI" sz="2000" i="1">
                <a:latin typeface="Arial" panose="020B0604020202020204" pitchFamily="34" charset="0"/>
              </a:rPr>
              <a:t>Juan Pérez </a:t>
            </a:r>
            <a:r>
              <a:rPr lang="es-ES_tradnl" altLang="es-NI" sz="2000">
                <a:latin typeface="Arial" panose="020B0604020202020204" pitchFamily="34" charset="0"/>
              </a:rPr>
              <a:t>y </a:t>
            </a:r>
            <a:r>
              <a:rPr lang="es-ES_tradnl" altLang="es-NI" sz="2000" i="1">
                <a:latin typeface="Arial" panose="020B0604020202020204" pitchFamily="34" charset="0"/>
              </a:rPr>
              <a:t>Laura Pérez </a:t>
            </a:r>
            <a:r>
              <a:rPr lang="es-ES_tradnl" altLang="es-NI" sz="2000">
                <a:latin typeface="Arial" panose="020B0604020202020204" pitchFamily="34" charset="0"/>
              </a:rPr>
              <a:t>son </a:t>
            </a:r>
            <a:r>
              <a:rPr lang="es-ES_tradnl" altLang="es-NI" sz="2000" i="1">
                <a:latin typeface="Arial" panose="020B0604020202020204" pitchFamily="34" charset="0"/>
              </a:rPr>
              <a:t>parientes</a:t>
            </a:r>
            <a:r>
              <a:rPr lang="es-ES_tradnl" altLang="es-NI" sz="2000">
                <a:latin typeface="Arial" panose="020B0604020202020204" pitchFamily="34" charset="0"/>
              </a:rPr>
              <a:t>.</a:t>
            </a:r>
            <a:endParaRPr lang="es-ES_tradnl" altLang="es-NI" sz="2400">
              <a:latin typeface="Arial" panose="020B0604020202020204" pitchFamily="34" charset="0"/>
            </a:endParaRPr>
          </a:p>
        </p:txBody>
      </p:sp>
      <p:pic>
        <p:nvPicPr>
          <p:cNvPr id="30723" name="Picture 3">
            <a:extLst>
              <a:ext uri="{FF2B5EF4-FFF2-40B4-BE49-F238E27FC236}">
                <a16:creationId xmlns:a16="http://schemas.microsoft.com/office/drawing/2014/main" id="{1D92880D-06A2-4B20-B9BC-0CB755A727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962400"/>
            <a:ext cx="3352800" cy="238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30722"/>
                                        </p:tgtEl>
                                        <p:attrNameLst>
                                          <p:attrName>style.visibility</p:attrName>
                                        </p:attrNameLst>
                                      </p:cBhvr>
                                      <p:to>
                                        <p:strVal val="visible"/>
                                      </p:to>
                                    </p:set>
                                    <p:animEffect transition="in" filter="strips(downRight)">
                                      <p:cBhvr>
                                        <p:cTn id="7" dur="500"/>
                                        <p:tgtEl>
                                          <p:spTgt spid="307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9" fill="hold" nodeType="clickEffect">
                                  <p:stCondLst>
                                    <p:cond delay="0"/>
                                  </p:stCondLst>
                                  <p:childTnLst>
                                    <p:set>
                                      <p:cBhvr>
                                        <p:cTn id="11" dur="1" fill="hold">
                                          <p:stCondLst>
                                            <p:cond delay="0"/>
                                          </p:stCondLst>
                                        </p:cTn>
                                        <p:tgtEl>
                                          <p:spTgt spid="30723"/>
                                        </p:tgtEl>
                                        <p:attrNameLst>
                                          <p:attrName>style.visibility</p:attrName>
                                        </p:attrNameLst>
                                      </p:cBhvr>
                                      <p:to>
                                        <p:strVal val="visible"/>
                                      </p:to>
                                    </p:set>
                                    <p:anim calcmode="lin" valueType="num">
                                      <p:cBhvr additive="base">
                                        <p:cTn id="12" dur="500" fill="hold"/>
                                        <p:tgtEl>
                                          <p:spTgt spid="30723"/>
                                        </p:tgtEl>
                                        <p:attrNameLst>
                                          <p:attrName>ppt_x</p:attrName>
                                        </p:attrNameLst>
                                      </p:cBhvr>
                                      <p:tavLst>
                                        <p:tav tm="0">
                                          <p:val>
                                            <p:strVal val="0-#ppt_w/2"/>
                                          </p:val>
                                        </p:tav>
                                        <p:tav tm="100000">
                                          <p:val>
                                            <p:strVal val="#ppt_x"/>
                                          </p:val>
                                        </p:tav>
                                      </p:tavLst>
                                    </p:anim>
                                    <p:anim calcmode="lin" valueType="num">
                                      <p:cBhvr additive="base">
                                        <p:cTn id="13" dur="500" fill="hold"/>
                                        <p:tgtEl>
                                          <p:spTgt spid="307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a:extLst>
              <a:ext uri="{FF2B5EF4-FFF2-40B4-BE49-F238E27FC236}">
                <a16:creationId xmlns:a16="http://schemas.microsoft.com/office/drawing/2014/main" id="{6FE624BF-A20C-4BAD-84AA-C7DC163FE75E}"/>
              </a:ext>
            </a:extLst>
          </p:cNvPr>
          <p:cNvSpPr txBox="1">
            <a:spLocks noChangeArrowheads="1"/>
          </p:cNvSpPr>
          <p:nvPr/>
        </p:nvSpPr>
        <p:spPr bwMode="auto">
          <a:xfrm>
            <a:off x="1828800" y="228600"/>
            <a:ext cx="86106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_tradnl" altLang="es-NI" sz="2400" b="1">
                <a:solidFill>
                  <a:srgbClr val="FF0066"/>
                </a:solidFill>
                <a:latin typeface="Arial" panose="020B0604020202020204" pitchFamily="34" charset="0"/>
              </a:rPr>
              <a:t>Atributos de Liga (o Asociación)</a:t>
            </a:r>
          </a:p>
          <a:p>
            <a:pPr algn="just">
              <a:spcBef>
                <a:spcPct val="0"/>
              </a:spcBef>
              <a:buFontTx/>
              <a:buNone/>
            </a:pPr>
            <a:r>
              <a:rPr lang="es-ES_tradnl" altLang="es-NI" sz="2000">
                <a:latin typeface="Arial" panose="020B0604020202020204" pitchFamily="34" charset="0"/>
              </a:rPr>
              <a:t>Al igual que un atributo de clase es propiedad de la clase, un </a:t>
            </a:r>
            <a:r>
              <a:rPr lang="es-ES_tradnl" altLang="es-NI" sz="2000" i="1">
                <a:latin typeface="Arial" panose="020B0604020202020204" pitchFamily="34" charset="0"/>
              </a:rPr>
              <a:t>atributo de asociación </a:t>
            </a:r>
            <a:r>
              <a:rPr lang="es-ES_tradnl" altLang="es-NI" sz="2000">
                <a:latin typeface="Arial" panose="020B0604020202020204" pitchFamily="34" charset="0"/>
              </a:rPr>
              <a:t>(o </a:t>
            </a:r>
            <a:r>
              <a:rPr lang="es-ES_tradnl" altLang="es-NI" sz="2000" i="1">
                <a:latin typeface="Arial" panose="020B0604020202020204" pitchFamily="34" charset="0"/>
              </a:rPr>
              <a:t>atributo de liga</a:t>
            </a:r>
            <a:r>
              <a:rPr lang="es-ES_tradnl" altLang="es-NI" sz="2000">
                <a:latin typeface="Arial" panose="020B0604020202020204" pitchFamily="34" charset="0"/>
              </a:rPr>
              <a:t>) es propiedad de una asociación. La notación es similar a la usada para los atributos de clases, excepto que se añade a la asociación, y no se incorpora un nombre de clase.</a:t>
            </a:r>
          </a:p>
        </p:txBody>
      </p:sp>
      <p:pic>
        <p:nvPicPr>
          <p:cNvPr id="44035" name="Picture 3">
            <a:extLst>
              <a:ext uri="{FF2B5EF4-FFF2-40B4-BE49-F238E27FC236}">
                <a16:creationId xmlns:a16="http://schemas.microsoft.com/office/drawing/2014/main" id="{8C920348-B845-4D92-AEF0-1DC4415486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1933576"/>
            <a:ext cx="60960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Picture 4">
            <a:extLst>
              <a:ext uri="{FF2B5EF4-FFF2-40B4-BE49-F238E27FC236}">
                <a16:creationId xmlns:a16="http://schemas.microsoft.com/office/drawing/2014/main" id="{EBC8CB92-A73A-436E-AFA0-97F67CF0BE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3886201"/>
            <a:ext cx="6934200" cy="232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5">
            <a:extLst>
              <a:ext uri="{FF2B5EF4-FFF2-40B4-BE49-F238E27FC236}">
                <a16:creationId xmlns:a16="http://schemas.microsoft.com/office/drawing/2014/main" id="{2B0663FA-86AB-49BF-BB08-D95DE66E09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3886201"/>
            <a:ext cx="7391400" cy="232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32772"/>
                                        </p:tgtEl>
                                        <p:attrNameLst>
                                          <p:attrName>style.visibility</p:attrName>
                                        </p:attrNameLst>
                                      </p:cBhvr>
                                      <p:to>
                                        <p:strVal val="visible"/>
                                      </p:to>
                                    </p:set>
                                    <p:animEffect transition="in" filter="strips(upRight)">
                                      <p:cBhvr>
                                        <p:cTn id="7" dur="500"/>
                                        <p:tgtEl>
                                          <p:spTgt spid="327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9" fill="hold" nodeType="clickEffect">
                                  <p:stCondLst>
                                    <p:cond delay="0"/>
                                  </p:stCondLst>
                                  <p:childTnLst>
                                    <p:set>
                                      <p:cBhvr>
                                        <p:cTn id="11" dur="1" fill="hold">
                                          <p:stCondLst>
                                            <p:cond delay="0"/>
                                          </p:stCondLst>
                                        </p:cTn>
                                        <p:tgtEl>
                                          <p:spTgt spid="32773"/>
                                        </p:tgtEl>
                                        <p:attrNameLst>
                                          <p:attrName>style.visibility</p:attrName>
                                        </p:attrNameLst>
                                      </p:cBhvr>
                                      <p:to>
                                        <p:strVal val="visible"/>
                                      </p:to>
                                    </p:set>
                                    <p:anim calcmode="lin" valueType="num">
                                      <p:cBhvr additive="base">
                                        <p:cTn id="12" dur="500" fill="hold"/>
                                        <p:tgtEl>
                                          <p:spTgt spid="32773"/>
                                        </p:tgtEl>
                                        <p:attrNameLst>
                                          <p:attrName>ppt_x</p:attrName>
                                        </p:attrNameLst>
                                      </p:cBhvr>
                                      <p:tavLst>
                                        <p:tav tm="0">
                                          <p:val>
                                            <p:strVal val="0-#ppt_w/2"/>
                                          </p:val>
                                        </p:tav>
                                        <p:tav tm="100000">
                                          <p:val>
                                            <p:strVal val="#ppt_x"/>
                                          </p:val>
                                        </p:tav>
                                      </p:tavLst>
                                    </p:anim>
                                    <p:anim calcmode="lin" valueType="num">
                                      <p:cBhvr additive="base">
                                        <p:cTn id="13" dur="500" fill="hold"/>
                                        <p:tgtEl>
                                          <p:spTgt spid="3277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a:extLst>
              <a:ext uri="{FF2B5EF4-FFF2-40B4-BE49-F238E27FC236}">
                <a16:creationId xmlns:a16="http://schemas.microsoft.com/office/drawing/2014/main" id="{C59C9FEE-D261-4FA1-827A-C6F56C7606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304801"/>
            <a:ext cx="5429250"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8">
            <a:extLst>
              <a:ext uri="{FF2B5EF4-FFF2-40B4-BE49-F238E27FC236}">
                <a16:creationId xmlns:a16="http://schemas.microsoft.com/office/drawing/2014/main" id="{27AAF255-4364-4C3A-BEAD-DE6E706BD226}"/>
              </a:ext>
            </a:extLst>
          </p:cNvPr>
          <p:cNvGrpSpPr>
            <a:grpSpLocks/>
          </p:cNvGrpSpPr>
          <p:nvPr/>
        </p:nvGrpSpPr>
        <p:grpSpPr bwMode="auto">
          <a:xfrm>
            <a:off x="3200400" y="4038600"/>
            <a:ext cx="5486400" cy="2190750"/>
            <a:chOff x="48" y="2304"/>
            <a:chExt cx="3462" cy="1284"/>
          </a:xfrm>
        </p:grpSpPr>
        <p:pic>
          <p:nvPicPr>
            <p:cNvPr id="46090" name="Picture 4">
              <a:extLst>
                <a:ext uri="{FF2B5EF4-FFF2-40B4-BE49-F238E27FC236}">
                  <a16:creationId xmlns:a16="http://schemas.microsoft.com/office/drawing/2014/main" id="{52850DCA-B097-479A-B3B0-6CBB9D3546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2304"/>
              <a:ext cx="3270" cy="1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1" name="Text Box 7">
              <a:extLst>
                <a:ext uri="{FF2B5EF4-FFF2-40B4-BE49-F238E27FC236}">
                  <a16:creationId xmlns:a16="http://schemas.microsoft.com/office/drawing/2014/main" id="{39EA48C1-6C3D-49E0-BEB9-E516FFCE4C4A}"/>
                </a:ext>
              </a:extLst>
            </p:cNvPr>
            <p:cNvSpPr txBox="1">
              <a:spLocks noChangeArrowheads="1"/>
            </p:cNvSpPr>
            <p:nvPr/>
          </p:nvSpPr>
          <p:spPr bwMode="auto">
            <a:xfrm>
              <a:off x="48" y="3024"/>
              <a:ext cx="1392"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s-ES_tradnl" altLang="es-NI" sz="2000"/>
                <a:t>Asociación con operaciones</a:t>
              </a:r>
              <a:endParaRPr lang="es-ES_tradnl" altLang="es-NI" sz="2400"/>
            </a:p>
          </p:txBody>
        </p:sp>
      </p:grpSp>
      <p:grpSp>
        <p:nvGrpSpPr>
          <p:cNvPr id="3" name="Group 13">
            <a:extLst>
              <a:ext uri="{FF2B5EF4-FFF2-40B4-BE49-F238E27FC236}">
                <a16:creationId xmlns:a16="http://schemas.microsoft.com/office/drawing/2014/main" id="{000623E6-D80D-44FE-BFAD-52912C4F5F9B}"/>
              </a:ext>
            </a:extLst>
          </p:cNvPr>
          <p:cNvGrpSpPr>
            <a:grpSpLocks/>
          </p:cNvGrpSpPr>
          <p:nvPr/>
        </p:nvGrpSpPr>
        <p:grpSpPr bwMode="auto">
          <a:xfrm>
            <a:off x="3505200" y="228600"/>
            <a:ext cx="5410200" cy="2851150"/>
            <a:chOff x="1632" y="144"/>
            <a:chExt cx="3408" cy="1796"/>
          </a:xfrm>
        </p:grpSpPr>
        <p:pic>
          <p:nvPicPr>
            <p:cNvPr id="46088" name="Picture 3">
              <a:extLst>
                <a:ext uri="{FF2B5EF4-FFF2-40B4-BE49-F238E27FC236}">
                  <a16:creationId xmlns:a16="http://schemas.microsoft.com/office/drawing/2014/main" id="{E204D55F-5C0D-4D82-AC05-AE6A9EA438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2" y="144"/>
              <a:ext cx="3408" cy="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9" name="Rectangle 12">
              <a:extLst>
                <a:ext uri="{FF2B5EF4-FFF2-40B4-BE49-F238E27FC236}">
                  <a16:creationId xmlns:a16="http://schemas.microsoft.com/office/drawing/2014/main" id="{065301D5-0B39-4079-9251-CD1620DF918D}"/>
                </a:ext>
              </a:extLst>
            </p:cNvPr>
            <p:cNvSpPr>
              <a:spLocks noChangeArrowheads="1"/>
            </p:cNvSpPr>
            <p:nvPr/>
          </p:nvSpPr>
          <p:spPr bwMode="auto">
            <a:xfrm>
              <a:off x="2976" y="336"/>
              <a:ext cx="528" cy="1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s-ES_tradnl" altLang="es-NI" sz="1400" b="1">
                  <a:solidFill>
                    <a:schemeClr val="bg2"/>
                  </a:solidFill>
                  <a:latin typeface="Arial" panose="020B0604020202020204" pitchFamily="34" charset="0"/>
                </a:rPr>
                <a:t>UNLAR</a:t>
              </a:r>
              <a:endParaRPr lang="es-ES_tradnl" altLang="es-NI" sz="2400"/>
            </a:p>
          </p:txBody>
        </p:sp>
      </p:grpSp>
      <p:grpSp>
        <p:nvGrpSpPr>
          <p:cNvPr id="4" name="Group 10">
            <a:extLst>
              <a:ext uri="{FF2B5EF4-FFF2-40B4-BE49-F238E27FC236}">
                <a16:creationId xmlns:a16="http://schemas.microsoft.com/office/drawing/2014/main" id="{FB77D630-620D-4AA9-B2E4-98C3D6ECAC1E}"/>
              </a:ext>
            </a:extLst>
          </p:cNvPr>
          <p:cNvGrpSpPr>
            <a:grpSpLocks/>
          </p:cNvGrpSpPr>
          <p:nvPr/>
        </p:nvGrpSpPr>
        <p:grpSpPr bwMode="auto">
          <a:xfrm>
            <a:off x="2057400" y="228600"/>
            <a:ext cx="8610600" cy="6116638"/>
            <a:chOff x="1728" y="912"/>
            <a:chExt cx="5424" cy="3853"/>
          </a:xfrm>
        </p:grpSpPr>
        <p:pic>
          <p:nvPicPr>
            <p:cNvPr id="46086" name="Picture 5">
              <a:extLst>
                <a:ext uri="{FF2B5EF4-FFF2-40B4-BE49-F238E27FC236}">
                  <a16:creationId xmlns:a16="http://schemas.microsoft.com/office/drawing/2014/main" id="{51E0D535-DC11-43BE-9126-7C127DEDBA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8" y="912"/>
              <a:ext cx="5424" cy="3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7" name="Text Box 6">
              <a:extLst>
                <a:ext uri="{FF2B5EF4-FFF2-40B4-BE49-F238E27FC236}">
                  <a16:creationId xmlns:a16="http://schemas.microsoft.com/office/drawing/2014/main" id="{E39FA87A-40B4-477F-9A24-4B51451AE186}"/>
                </a:ext>
              </a:extLst>
            </p:cNvPr>
            <p:cNvSpPr txBox="1">
              <a:spLocks noChangeArrowheads="1"/>
            </p:cNvSpPr>
            <p:nvPr/>
          </p:nvSpPr>
          <p:spPr bwMode="auto">
            <a:xfrm>
              <a:off x="5760" y="3878"/>
              <a:ext cx="105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s-ES_tradnl" altLang="es-NI" sz="2000"/>
                <a:t>Asociación como clase</a:t>
              </a:r>
              <a:endParaRPr lang="es-ES_tradnl" altLang="es-NI" sz="24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strips(upRight)">
                                      <p:cBhvr>
                                        <p:cTn id="7" dur="500"/>
                                        <p:tgtEl>
                                          <p:spTgt spid="337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9"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up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9"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strips(upLef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DC228E06-A1BA-4E30-82B7-6DF75E445CF4}"/>
              </a:ext>
            </a:extLst>
          </p:cNvPr>
          <p:cNvSpPr>
            <a:spLocks noGrp="1" noChangeArrowheads="1"/>
          </p:cNvSpPr>
          <p:nvPr>
            <p:ph type="title"/>
          </p:nvPr>
        </p:nvSpPr>
        <p:spPr>
          <a:xfrm>
            <a:off x="2208213" y="333375"/>
            <a:ext cx="7772400" cy="700088"/>
          </a:xfrm>
        </p:spPr>
        <p:txBody>
          <a:bodyPr/>
          <a:lstStyle/>
          <a:p>
            <a:r>
              <a:rPr lang="es-ES" altLang="es-NI" sz="4000"/>
              <a:t>Dependencia or Instantiates</a:t>
            </a:r>
          </a:p>
        </p:txBody>
      </p:sp>
      <p:sp>
        <p:nvSpPr>
          <p:cNvPr id="48131" name="Rectangle 3">
            <a:extLst>
              <a:ext uri="{FF2B5EF4-FFF2-40B4-BE49-F238E27FC236}">
                <a16:creationId xmlns:a16="http://schemas.microsoft.com/office/drawing/2014/main" id="{213FBD31-DA8F-42E6-B333-0C86B729C7D6}"/>
              </a:ext>
            </a:extLst>
          </p:cNvPr>
          <p:cNvSpPr>
            <a:spLocks noGrp="1" noChangeArrowheads="1"/>
          </p:cNvSpPr>
          <p:nvPr>
            <p:ph type="body" idx="1"/>
          </p:nvPr>
        </p:nvSpPr>
        <p:spPr>
          <a:xfrm>
            <a:off x="2208213" y="1125539"/>
            <a:ext cx="7772400" cy="2879725"/>
          </a:xfrm>
        </p:spPr>
        <p:txBody>
          <a:bodyPr>
            <a:normAutofit fontScale="92500"/>
          </a:bodyPr>
          <a:lstStyle/>
          <a:p>
            <a:r>
              <a:rPr lang="es-ES" altLang="es-NI" sz="2000"/>
              <a:t>Suponga que diseñara un sistema que muestra formularios corporativos en pantalla para que los empleados los llenen. El empleado utiliza un menú para seleccionar el formulario por llenar. En su diseño, tiene una clase Sistema y una clase Formulario. Entre sus muchas operaciones, la clase Sistema tiene mostrarFormulario(f:Form). El formulario que el sistema desplegará, dependerá, obviamente, del que elija el usuario. La notación de UML para ello es una línea discontinua con una punta de flecha en forma de triangulo sin relleno que apunta a la clase de la que depende.</a:t>
            </a:r>
          </a:p>
        </p:txBody>
      </p:sp>
      <p:pic>
        <p:nvPicPr>
          <p:cNvPr id="48132" name="Picture 4">
            <a:extLst>
              <a:ext uri="{FF2B5EF4-FFF2-40B4-BE49-F238E27FC236}">
                <a16:creationId xmlns:a16="http://schemas.microsoft.com/office/drawing/2014/main" id="{763A188C-AE66-44B6-BB5A-C5524F5E8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450" y="4149725"/>
            <a:ext cx="7380288" cy="210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3" descr="agregacion1">
            <a:extLst>
              <a:ext uri="{FF2B5EF4-FFF2-40B4-BE49-F238E27FC236}">
                <a16:creationId xmlns:a16="http://schemas.microsoft.com/office/drawing/2014/main" id="{AF827BE8-D292-4D7E-AB38-2F34EBC22F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1"/>
            <a:ext cx="12954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79" name="Picture 4" descr="agregacion2">
            <a:extLst>
              <a:ext uri="{FF2B5EF4-FFF2-40B4-BE49-F238E27FC236}">
                <a16:creationId xmlns:a16="http://schemas.microsoft.com/office/drawing/2014/main" id="{BE686784-3D96-4C63-9305-FB67AF8B2E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4724400"/>
            <a:ext cx="4191000" cy="177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0" name="Text Box 5">
            <a:extLst>
              <a:ext uri="{FF2B5EF4-FFF2-40B4-BE49-F238E27FC236}">
                <a16:creationId xmlns:a16="http://schemas.microsoft.com/office/drawing/2014/main" id="{9EAD1026-017D-470E-B9FC-A392E5E0D56C}"/>
              </a:ext>
            </a:extLst>
          </p:cNvPr>
          <p:cNvSpPr txBox="1">
            <a:spLocks noChangeArrowheads="1"/>
          </p:cNvSpPr>
          <p:nvPr/>
        </p:nvSpPr>
        <p:spPr bwMode="auto">
          <a:xfrm>
            <a:off x="1524000" y="0"/>
            <a:ext cx="8839200" cy="347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_tradnl" altLang="es-NI" sz="2400" b="1">
                <a:solidFill>
                  <a:srgbClr val="FF0066"/>
                </a:solidFill>
                <a:latin typeface="Arial" panose="020B0604020202020204" pitchFamily="34" charset="0"/>
              </a:rPr>
              <a:t>Ensamblados: Agregación y Composición</a:t>
            </a:r>
          </a:p>
          <a:p>
            <a:pPr>
              <a:spcBef>
                <a:spcPct val="0"/>
              </a:spcBef>
              <a:buFontTx/>
              <a:buNone/>
            </a:pPr>
            <a:endParaRPr lang="es-ES_tradnl" altLang="es-NI" sz="2000" b="1">
              <a:solidFill>
                <a:srgbClr val="FF0066"/>
              </a:solidFill>
              <a:latin typeface="Arial" panose="020B0604020202020204" pitchFamily="34" charset="0"/>
            </a:endParaRPr>
          </a:p>
          <a:p>
            <a:pPr algn="just">
              <a:spcBef>
                <a:spcPct val="0"/>
              </a:spcBef>
              <a:buFontTx/>
              <a:buNone/>
            </a:pPr>
            <a:r>
              <a:rPr lang="es-ES_tradnl" altLang="es-NI" sz="2000">
                <a:latin typeface="Arial" panose="020B0604020202020204" pitchFamily="34" charset="0"/>
              </a:rPr>
              <a:t>son formas especiales de asociación entre un todo y sus partes, en donde el </a:t>
            </a:r>
            <a:r>
              <a:rPr lang="es-ES_tradnl" altLang="es-NI" sz="2000" i="1">
                <a:latin typeface="Arial" panose="020B0604020202020204" pitchFamily="34" charset="0"/>
              </a:rPr>
              <a:t>ensamblado </a:t>
            </a:r>
            <a:r>
              <a:rPr lang="es-ES_tradnl" altLang="es-NI" sz="2000">
                <a:latin typeface="Arial" panose="020B0604020202020204" pitchFamily="34" charset="0"/>
              </a:rPr>
              <a:t>está compuesto por sus componentes. </a:t>
            </a:r>
          </a:p>
          <a:p>
            <a:pPr algn="just">
              <a:spcBef>
                <a:spcPct val="50000"/>
              </a:spcBef>
              <a:buFontTx/>
              <a:buNone/>
            </a:pPr>
            <a:r>
              <a:rPr lang="es-ES" altLang="es-NI" sz="2000" b="1">
                <a:solidFill>
                  <a:srgbClr val="933BDB"/>
                </a:solidFill>
                <a:latin typeface="Arial" panose="020B0604020202020204" pitchFamily="34" charset="0"/>
              </a:rPr>
              <a:t>Composición</a:t>
            </a:r>
            <a:r>
              <a:rPr lang="es-ES" altLang="es-NI" sz="2000">
                <a:latin typeface="Arial" panose="020B0604020202020204" pitchFamily="34" charset="0"/>
              </a:rPr>
              <a:t> (el Objeto base se contruye a partir del objeto incluido). El tiempo de vida del objeto incluido está condicionado por el tiempo de vida del que lo incluye.(no puede ser compartido entre ensamblados)</a:t>
            </a:r>
            <a:endParaRPr lang="es-ES_tradnl" altLang="es-NI" sz="2000">
              <a:latin typeface="Arial" panose="020B0604020202020204" pitchFamily="34" charset="0"/>
            </a:endParaRPr>
          </a:p>
          <a:p>
            <a:pPr algn="just">
              <a:spcBef>
                <a:spcPct val="50000"/>
              </a:spcBef>
              <a:buFontTx/>
              <a:buNone/>
            </a:pPr>
            <a:r>
              <a:rPr lang="es-ES" altLang="es-NI" sz="2000" b="1">
                <a:solidFill>
                  <a:srgbClr val="933BDB"/>
                </a:solidFill>
                <a:latin typeface="Arial" panose="020B0604020202020204" pitchFamily="34" charset="0"/>
              </a:rPr>
              <a:t>Agregación</a:t>
            </a:r>
            <a:r>
              <a:rPr lang="es-ES" altLang="es-NI" sz="2000">
                <a:latin typeface="Arial" panose="020B0604020202020204" pitchFamily="34" charset="0"/>
              </a:rPr>
              <a:t> (el objeto base utiliza al incluido para su funcionamiento). El tiempo de vida del objeto incluido es independiente del que lo incluye.</a:t>
            </a:r>
            <a:r>
              <a:rPr lang="es-ES" altLang="es-NI" sz="1800">
                <a:latin typeface="Arial" panose="020B0604020202020204" pitchFamily="34" charset="0"/>
              </a:rPr>
              <a:t> (puede aparecer en varios ensamblados)</a:t>
            </a:r>
            <a:endParaRPr lang="es-ES_tradnl" altLang="es-NI" sz="1800">
              <a:latin typeface="Arial" panose="020B0604020202020204" pitchFamily="34" charset="0"/>
            </a:endParaRPr>
          </a:p>
        </p:txBody>
      </p:sp>
      <p:sp>
        <p:nvSpPr>
          <p:cNvPr id="50181" name="Rectangle 17">
            <a:extLst>
              <a:ext uri="{FF2B5EF4-FFF2-40B4-BE49-F238E27FC236}">
                <a16:creationId xmlns:a16="http://schemas.microsoft.com/office/drawing/2014/main" id="{F8B7CEEB-360C-412F-9692-64E8A6B37D84}"/>
              </a:ext>
            </a:extLst>
          </p:cNvPr>
          <p:cNvSpPr>
            <a:spLocks noChangeArrowheads="1"/>
          </p:cNvSpPr>
          <p:nvPr/>
        </p:nvSpPr>
        <p:spPr bwMode="auto">
          <a:xfrm>
            <a:off x="4343401" y="3505200"/>
            <a:ext cx="4016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_tradnl" altLang="es-NI" sz="2400" i="1">
                <a:solidFill>
                  <a:srgbClr val="933BDB"/>
                </a:solidFill>
              </a:rPr>
              <a:t>El ensamblado es </a:t>
            </a:r>
            <a:r>
              <a:rPr lang="es-ES_tradnl" altLang="es-NI" sz="2400" i="1">
                <a:solidFill>
                  <a:srgbClr val="933BDB"/>
                </a:solidFill>
                <a:latin typeface="Times New Roman;Times New Roman"/>
              </a:rPr>
              <a:t>antisimétrico</a:t>
            </a:r>
            <a:endParaRPr lang="es-ES_tradnl" altLang="es-NI" sz="2400">
              <a:solidFill>
                <a:srgbClr val="933BDB"/>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a:extLst>
              <a:ext uri="{FF2B5EF4-FFF2-40B4-BE49-F238E27FC236}">
                <a16:creationId xmlns:a16="http://schemas.microsoft.com/office/drawing/2014/main" id="{0D8DCA04-1BEC-4C45-A7A5-2E41CECFE9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55576"/>
            <a:ext cx="62484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19" name="Picture 3">
            <a:extLst>
              <a:ext uri="{FF2B5EF4-FFF2-40B4-BE49-F238E27FC236}">
                <a16:creationId xmlns:a16="http://schemas.microsoft.com/office/drawing/2014/main" id="{3A17266C-CCBC-41AF-B47F-9124E94AC0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295401"/>
            <a:ext cx="6172200"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0" name="Picture 4">
            <a:extLst>
              <a:ext uri="{FF2B5EF4-FFF2-40B4-BE49-F238E27FC236}">
                <a16:creationId xmlns:a16="http://schemas.microsoft.com/office/drawing/2014/main" id="{4E538100-872E-40EE-AB8A-0DA8255F4D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438400"/>
            <a:ext cx="3429000"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6">
            <a:extLst>
              <a:ext uri="{FF2B5EF4-FFF2-40B4-BE49-F238E27FC236}">
                <a16:creationId xmlns:a16="http://schemas.microsoft.com/office/drawing/2014/main" id="{52CD0814-8B47-4670-914A-45F3029D53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2286001"/>
            <a:ext cx="5334000" cy="259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7">
            <a:extLst>
              <a:ext uri="{FF2B5EF4-FFF2-40B4-BE49-F238E27FC236}">
                <a16:creationId xmlns:a16="http://schemas.microsoft.com/office/drawing/2014/main" id="{62CCA130-141E-435B-9051-0C52599D989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5068888"/>
            <a:ext cx="5334000" cy="178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1" name="Text Box 8">
            <a:extLst>
              <a:ext uri="{FF2B5EF4-FFF2-40B4-BE49-F238E27FC236}">
                <a16:creationId xmlns:a16="http://schemas.microsoft.com/office/drawing/2014/main" id="{DB71E570-9012-42A3-B7A4-0C2F99F6F120}"/>
              </a:ext>
            </a:extLst>
          </p:cNvPr>
          <p:cNvSpPr txBox="1">
            <a:spLocks noChangeArrowheads="1"/>
          </p:cNvSpPr>
          <p:nvPr/>
        </p:nvSpPr>
        <p:spPr bwMode="auto">
          <a:xfrm>
            <a:off x="8610600" y="1371601"/>
            <a:ext cx="2057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s-ES_tradnl" altLang="es-NI" sz="2000">
                <a:solidFill>
                  <a:srgbClr val="9933FF"/>
                </a:solidFill>
              </a:rPr>
              <a:t>El ensamblado es transitivo</a:t>
            </a:r>
            <a:endParaRPr lang="es-ES_tradnl" altLang="es-NI"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499"/>
                                          </p:stCondLst>
                                        </p:cTn>
                                        <p:tgtEl>
                                          <p:spTgt spid="34818"/>
                                        </p:tgtEl>
                                        <p:attrNameLst>
                                          <p:attrName>style.visibility</p:attrName>
                                        </p:attrNameLst>
                                      </p:cBhvr>
                                      <p:to>
                                        <p:strVal val="visible"/>
                                      </p:to>
                                    </p:set>
                                    <p:anim to="" calcmode="lin" valueType="num">
                                      <p:cBhvr>
                                        <p:cTn id="7" dur="1" fill="hold"/>
                                        <p:tgtEl>
                                          <p:spTgt spid="34818"/>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499"/>
                                          </p:stCondLst>
                                        </p:cTn>
                                        <p:tgtEl>
                                          <p:spTgt spid="34819"/>
                                        </p:tgtEl>
                                        <p:attrNameLst>
                                          <p:attrName>style.visibility</p:attrName>
                                        </p:attrNameLst>
                                      </p:cBhvr>
                                      <p:to>
                                        <p:strVal val="visible"/>
                                      </p:to>
                                    </p:set>
                                    <p:anim to="" calcmode="lin" valueType="num">
                                      <p:cBhvr>
                                        <p:cTn id="12" dur="1" fill="hold"/>
                                        <p:tgtEl>
                                          <p:spTgt spid="34819"/>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499"/>
                                          </p:stCondLst>
                                        </p:cTn>
                                        <p:tgtEl>
                                          <p:spTgt spid="34820"/>
                                        </p:tgtEl>
                                        <p:attrNameLst>
                                          <p:attrName>style.visibility</p:attrName>
                                        </p:attrNameLst>
                                      </p:cBhvr>
                                      <p:to>
                                        <p:strVal val="visible"/>
                                      </p:to>
                                    </p:set>
                                    <p:anim to="" calcmode="lin" valueType="num">
                                      <p:cBhvr>
                                        <p:cTn id="17" dur="1" fill="hold"/>
                                        <p:tgtEl>
                                          <p:spTgt spid="34820"/>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499"/>
                                          </p:stCondLst>
                                        </p:cTn>
                                        <p:tgtEl>
                                          <p:spTgt spid="34822"/>
                                        </p:tgtEl>
                                        <p:attrNameLst>
                                          <p:attrName>style.visibility</p:attrName>
                                        </p:attrNameLst>
                                      </p:cBhvr>
                                      <p:to>
                                        <p:strVal val="visible"/>
                                      </p:to>
                                    </p:set>
                                    <p:anim to="" calcmode="lin" valueType="num">
                                      <p:cBhvr>
                                        <p:cTn id="22" dur="1" fill="hold"/>
                                        <p:tgtEl>
                                          <p:spTgt spid="34822"/>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499"/>
                                          </p:stCondLst>
                                        </p:cTn>
                                        <p:tgtEl>
                                          <p:spTgt spid="34823"/>
                                        </p:tgtEl>
                                        <p:attrNameLst>
                                          <p:attrName>style.visibility</p:attrName>
                                        </p:attrNameLst>
                                      </p:cBhvr>
                                      <p:to>
                                        <p:strVal val="visible"/>
                                      </p:to>
                                    </p:set>
                                    <p:anim to="" calcmode="lin" valueType="num">
                                      <p:cBhvr>
                                        <p:cTn id="27" dur="1" fill="hold"/>
                                        <p:tgtEl>
                                          <p:spTgt spid="3482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
            <a:extLst>
              <a:ext uri="{FF2B5EF4-FFF2-40B4-BE49-F238E27FC236}">
                <a16:creationId xmlns:a16="http://schemas.microsoft.com/office/drawing/2014/main" id="{3614A079-C021-4C4E-B915-452E865568CB}"/>
              </a:ext>
            </a:extLst>
          </p:cNvPr>
          <p:cNvSpPr>
            <a:spLocks noChangeArrowheads="1"/>
          </p:cNvSpPr>
          <p:nvPr/>
        </p:nvSpPr>
        <p:spPr bwMode="auto">
          <a:xfrm>
            <a:off x="2782889" y="256015"/>
            <a:ext cx="616066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_tradnl" altLang="es-NI" sz="2400">
                <a:cs typeface="Times New Roman" panose="02020603050405020304" pitchFamily="18" charset="0"/>
              </a:rPr>
              <a:t>Diferentes maneras de presentar la composición.</a:t>
            </a:r>
            <a:endParaRPr lang="es-ES" altLang="es-NI" sz="2400"/>
          </a:p>
          <a:p>
            <a:pPr>
              <a:spcBef>
                <a:spcPct val="0"/>
              </a:spcBef>
              <a:buFontTx/>
              <a:buNone/>
            </a:pPr>
            <a:endParaRPr lang="es-ES" altLang="es-NI" sz="2400"/>
          </a:p>
        </p:txBody>
      </p:sp>
      <p:sp>
        <p:nvSpPr>
          <p:cNvPr id="54276" name="Rectangle 6">
            <a:extLst>
              <a:ext uri="{FF2B5EF4-FFF2-40B4-BE49-F238E27FC236}">
                <a16:creationId xmlns:a16="http://schemas.microsoft.com/office/drawing/2014/main" id="{6FD1DAA8-BCBA-4F24-9DA8-CD9360FCB72C}"/>
              </a:ext>
            </a:extLst>
          </p:cNvPr>
          <p:cNvSpPr>
            <a:spLocks noChangeArrowheads="1"/>
          </p:cNvSpPr>
          <p:nvPr/>
        </p:nvSpPr>
        <p:spPr bwMode="auto">
          <a:xfrm>
            <a:off x="10483270" y="53174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endParaRPr lang="es-ES" altLang="es-NI" sz="2400"/>
          </a:p>
        </p:txBody>
      </p:sp>
      <p:grpSp>
        <p:nvGrpSpPr>
          <p:cNvPr id="4" name="Grupo 3">
            <a:extLst>
              <a:ext uri="{FF2B5EF4-FFF2-40B4-BE49-F238E27FC236}">
                <a16:creationId xmlns:a16="http://schemas.microsoft.com/office/drawing/2014/main" id="{C91BB228-7E8A-44BB-BF5E-FBCDF0A2018B}"/>
              </a:ext>
            </a:extLst>
          </p:cNvPr>
          <p:cNvGrpSpPr/>
          <p:nvPr/>
        </p:nvGrpSpPr>
        <p:grpSpPr>
          <a:xfrm>
            <a:off x="2424114" y="981075"/>
            <a:ext cx="7056437" cy="5435600"/>
            <a:chOff x="2424114" y="981075"/>
            <a:chExt cx="7056437" cy="5435600"/>
          </a:xfrm>
        </p:grpSpPr>
        <p:graphicFrame>
          <p:nvGraphicFramePr>
            <p:cNvPr id="54275" name="Object 4">
              <a:extLst>
                <a:ext uri="{FF2B5EF4-FFF2-40B4-BE49-F238E27FC236}">
                  <a16:creationId xmlns:a16="http://schemas.microsoft.com/office/drawing/2014/main" id="{C6DBC637-D464-4C87-B27B-75F3E5D1D544}"/>
                </a:ext>
              </a:extLst>
            </p:cNvPr>
            <p:cNvGraphicFramePr>
              <a:graphicFrameLocks noChangeAspect="1"/>
            </p:cNvGraphicFramePr>
            <p:nvPr>
              <p:extLst>
                <p:ext uri="{D42A27DB-BD31-4B8C-83A1-F6EECF244321}">
                  <p14:modId xmlns:p14="http://schemas.microsoft.com/office/powerpoint/2010/main" val="2038613737"/>
                </p:ext>
              </p:extLst>
            </p:nvPr>
          </p:nvGraphicFramePr>
          <p:xfrm>
            <a:off x="2424114" y="981075"/>
            <a:ext cx="7056437" cy="5435600"/>
          </p:xfrm>
          <a:graphic>
            <a:graphicData uri="http://schemas.openxmlformats.org/presentationml/2006/ole">
              <mc:AlternateContent xmlns:mc="http://schemas.openxmlformats.org/markup-compatibility/2006">
                <mc:Choice xmlns:v="urn:schemas-microsoft-com:vml" Requires="v">
                  <p:oleObj spid="_x0000_s2058" name="Imagen de mapa de bits" r:id="rId4" imgW="4048690" imgH="3761905" progId="Paint.Picture">
                    <p:embed/>
                  </p:oleObj>
                </mc:Choice>
                <mc:Fallback>
                  <p:oleObj name="Imagen de mapa de bits" r:id="rId4" imgW="4048690" imgH="3761905" progId="Paint.Picture">
                    <p:embed/>
                    <p:pic>
                      <p:nvPicPr>
                        <p:cNvPr id="54275" name="Object 4">
                          <a:extLst>
                            <a:ext uri="{FF2B5EF4-FFF2-40B4-BE49-F238E27FC236}">
                              <a16:creationId xmlns:a16="http://schemas.microsoft.com/office/drawing/2014/main" id="{C6DBC637-D464-4C87-B27B-75F3E5D1D5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4114" y="981075"/>
                          <a:ext cx="7056437"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Rectángulo 2">
              <a:extLst>
                <a:ext uri="{FF2B5EF4-FFF2-40B4-BE49-F238E27FC236}">
                  <a16:creationId xmlns:a16="http://schemas.microsoft.com/office/drawing/2014/main" id="{095D9996-5B9B-402B-8474-E0D1828FD846}"/>
                </a:ext>
              </a:extLst>
            </p:cNvPr>
            <p:cNvSpPr/>
            <p:nvPr/>
          </p:nvSpPr>
          <p:spPr>
            <a:xfrm>
              <a:off x="8757138" y="981075"/>
              <a:ext cx="651973" cy="33191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1027">
            <a:extLst>
              <a:ext uri="{FF2B5EF4-FFF2-40B4-BE49-F238E27FC236}">
                <a16:creationId xmlns:a16="http://schemas.microsoft.com/office/drawing/2014/main" id="{8FD0910B-EC9F-4241-8511-07682D1D9CD4}"/>
              </a:ext>
            </a:extLst>
          </p:cNvPr>
          <p:cNvSpPr txBox="1">
            <a:spLocks noChangeArrowheads="1"/>
          </p:cNvSpPr>
          <p:nvPr/>
        </p:nvSpPr>
        <p:spPr bwMode="auto">
          <a:xfrm>
            <a:off x="1828800" y="1371601"/>
            <a:ext cx="7391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s-ES" altLang="es-NI" sz="2400" b="1">
                <a:solidFill>
                  <a:schemeClr val="bg1"/>
                </a:solidFill>
                <a:latin typeface="Arial" panose="020B0604020202020204" pitchFamily="34" charset="0"/>
              </a:rPr>
              <a:t>Sirve para visualizar las relaciones entre las clases que involucran el sistema.</a:t>
            </a:r>
            <a:endParaRPr lang="es-ES_tradnl" altLang="es-NI" sz="2400" b="1">
              <a:solidFill>
                <a:schemeClr val="bg1"/>
              </a:solidFill>
            </a:endParaRPr>
          </a:p>
        </p:txBody>
      </p:sp>
      <p:grpSp>
        <p:nvGrpSpPr>
          <p:cNvPr id="2" name="Group 1049">
            <a:extLst>
              <a:ext uri="{FF2B5EF4-FFF2-40B4-BE49-F238E27FC236}">
                <a16:creationId xmlns:a16="http://schemas.microsoft.com/office/drawing/2014/main" id="{C11B7DCE-FBFD-4A01-B619-FA8A05B3344F}"/>
              </a:ext>
            </a:extLst>
          </p:cNvPr>
          <p:cNvGrpSpPr>
            <a:grpSpLocks/>
          </p:cNvGrpSpPr>
          <p:nvPr/>
        </p:nvGrpSpPr>
        <p:grpSpPr bwMode="auto">
          <a:xfrm>
            <a:off x="2895600" y="2786064"/>
            <a:ext cx="5486400" cy="3213099"/>
            <a:chOff x="864" y="1755"/>
            <a:chExt cx="3456" cy="2024"/>
          </a:xfrm>
        </p:grpSpPr>
        <p:grpSp>
          <p:nvGrpSpPr>
            <p:cNvPr id="4107" name="Group 1044">
              <a:extLst>
                <a:ext uri="{FF2B5EF4-FFF2-40B4-BE49-F238E27FC236}">
                  <a16:creationId xmlns:a16="http://schemas.microsoft.com/office/drawing/2014/main" id="{005A68DD-52B9-42CE-8843-11EAFDC94DB3}"/>
                </a:ext>
              </a:extLst>
            </p:cNvPr>
            <p:cNvGrpSpPr>
              <a:grpSpLocks/>
            </p:cNvGrpSpPr>
            <p:nvPr/>
          </p:nvGrpSpPr>
          <p:grpSpPr bwMode="auto">
            <a:xfrm>
              <a:off x="1872" y="1755"/>
              <a:ext cx="705" cy="480"/>
              <a:chOff x="1824" y="1563"/>
              <a:chExt cx="705" cy="480"/>
            </a:xfrm>
          </p:grpSpPr>
          <p:sp>
            <p:nvSpPr>
              <p:cNvPr id="4115" name="Rectangle 1037">
                <a:extLst>
                  <a:ext uri="{FF2B5EF4-FFF2-40B4-BE49-F238E27FC236}">
                    <a16:creationId xmlns:a16="http://schemas.microsoft.com/office/drawing/2014/main" id="{B3ADD705-0705-4873-A999-23D411B66970}"/>
                  </a:ext>
                </a:extLst>
              </p:cNvPr>
              <p:cNvSpPr>
                <a:spLocks noChangeArrowheads="1"/>
              </p:cNvSpPr>
              <p:nvPr/>
            </p:nvSpPr>
            <p:spPr bwMode="auto">
              <a:xfrm>
                <a:off x="1824" y="1632"/>
                <a:ext cx="6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NI" sz="2400" u="sng">
                    <a:solidFill>
                      <a:schemeClr val="bg1"/>
                    </a:solidFill>
                    <a:latin typeface="Arial" panose="020B0604020202020204" pitchFamily="34" charset="0"/>
                  </a:rPr>
                  <a:t>Clase</a:t>
                </a:r>
                <a:endParaRPr lang="es-ES_tradnl" altLang="es-NI" sz="2400" u="sng">
                  <a:solidFill>
                    <a:schemeClr val="bg1"/>
                  </a:solidFill>
                  <a:latin typeface="Arial" panose="020B0604020202020204" pitchFamily="34" charset="0"/>
                </a:endParaRPr>
              </a:p>
            </p:txBody>
          </p:sp>
          <p:sp>
            <p:nvSpPr>
              <p:cNvPr id="4116" name="AutoShape 1040">
                <a:extLst>
                  <a:ext uri="{FF2B5EF4-FFF2-40B4-BE49-F238E27FC236}">
                    <a16:creationId xmlns:a16="http://schemas.microsoft.com/office/drawing/2014/main" id="{80E3F06D-E0A8-4023-ACA4-44EC8960521C}"/>
                  </a:ext>
                </a:extLst>
              </p:cNvPr>
              <p:cNvSpPr>
                <a:spLocks/>
              </p:cNvSpPr>
              <p:nvPr/>
            </p:nvSpPr>
            <p:spPr bwMode="auto">
              <a:xfrm>
                <a:off x="2337" y="1563"/>
                <a:ext cx="192" cy="480"/>
              </a:xfrm>
              <a:prstGeom prst="rightBrace">
                <a:avLst>
                  <a:gd name="adj1" fmla="val 20833"/>
                  <a:gd name="adj2" fmla="val 50000"/>
                </a:avLst>
              </a:prstGeom>
              <a:noFill/>
              <a:ln w="952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endParaRPr lang="es-ES" altLang="es-NI" sz="2400"/>
              </a:p>
            </p:txBody>
          </p:sp>
        </p:grpSp>
        <p:grpSp>
          <p:nvGrpSpPr>
            <p:cNvPr id="4108" name="Group 1043">
              <a:extLst>
                <a:ext uri="{FF2B5EF4-FFF2-40B4-BE49-F238E27FC236}">
                  <a16:creationId xmlns:a16="http://schemas.microsoft.com/office/drawing/2014/main" id="{1669EBA7-7C68-47E2-84EF-D23BDA2E46AF}"/>
                </a:ext>
              </a:extLst>
            </p:cNvPr>
            <p:cNvGrpSpPr>
              <a:grpSpLocks/>
            </p:cNvGrpSpPr>
            <p:nvPr/>
          </p:nvGrpSpPr>
          <p:grpSpPr bwMode="auto">
            <a:xfrm>
              <a:off x="1680" y="2790"/>
              <a:ext cx="2640" cy="989"/>
              <a:chOff x="768" y="2522"/>
              <a:chExt cx="2640" cy="989"/>
            </a:xfrm>
          </p:grpSpPr>
          <p:sp>
            <p:nvSpPr>
              <p:cNvPr id="4111" name="Rectangle 1039">
                <a:extLst>
                  <a:ext uri="{FF2B5EF4-FFF2-40B4-BE49-F238E27FC236}">
                    <a16:creationId xmlns:a16="http://schemas.microsoft.com/office/drawing/2014/main" id="{CBCAEDA6-AD23-4BFE-8BDD-A3D1DA6ABEF1}"/>
                  </a:ext>
                </a:extLst>
              </p:cNvPr>
              <p:cNvSpPr>
                <a:spLocks noChangeArrowheads="1"/>
              </p:cNvSpPr>
              <p:nvPr/>
            </p:nvSpPr>
            <p:spPr bwMode="auto">
              <a:xfrm>
                <a:off x="768" y="2784"/>
                <a:ext cx="10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NI" sz="2400" u="sng">
                    <a:solidFill>
                      <a:schemeClr val="bg1"/>
                    </a:solidFill>
                    <a:latin typeface="Arial" panose="020B0604020202020204" pitchFamily="34" charset="0"/>
                  </a:rPr>
                  <a:t>Relaciones</a:t>
                </a:r>
              </a:p>
            </p:txBody>
          </p:sp>
          <p:grpSp>
            <p:nvGrpSpPr>
              <p:cNvPr id="4112" name="Group 1042">
                <a:extLst>
                  <a:ext uri="{FF2B5EF4-FFF2-40B4-BE49-F238E27FC236}">
                    <a16:creationId xmlns:a16="http://schemas.microsoft.com/office/drawing/2014/main" id="{8A20486D-167B-4AB8-AA22-2F53349592B4}"/>
                  </a:ext>
                </a:extLst>
              </p:cNvPr>
              <p:cNvGrpSpPr>
                <a:grpSpLocks/>
              </p:cNvGrpSpPr>
              <p:nvPr/>
            </p:nvGrpSpPr>
            <p:grpSpPr bwMode="auto">
              <a:xfrm>
                <a:off x="1743" y="2522"/>
                <a:ext cx="1665" cy="989"/>
                <a:chOff x="1455" y="2166"/>
                <a:chExt cx="1665" cy="989"/>
              </a:xfrm>
            </p:grpSpPr>
            <p:sp>
              <p:nvSpPr>
                <p:cNvPr id="4113" name="Text Box 1028">
                  <a:extLst>
                    <a:ext uri="{FF2B5EF4-FFF2-40B4-BE49-F238E27FC236}">
                      <a16:creationId xmlns:a16="http://schemas.microsoft.com/office/drawing/2014/main" id="{9A3201C4-D1E4-4221-B315-4E11033AB40D}"/>
                    </a:ext>
                  </a:extLst>
                </p:cNvPr>
                <p:cNvSpPr txBox="1">
                  <a:spLocks noChangeArrowheads="1"/>
                </p:cNvSpPr>
                <p:nvPr/>
              </p:nvSpPr>
              <p:spPr bwMode="auto">
                <a:xfrm>
                  <a:off x="1680" y="2166"/>
                  <a:ext cx="1440"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s-ES" altLang="es-NI" sz="2400" b="1">
                      <a:solidFill>
                        <a:schemeClr val="bg1"/>
                      </a:solidFill>
                      <a:latin typeface="Arial" panose="020B0604020202020204" pitchFamily="34" charset="0"/>
                    </a:rPr>
                    <a:t>Herencia, </a:t>
                  </a:r>
                </a:p>
                <a:p>
                  <a:pPr algn="just">
                    <a:spcBef>
                      <a:spcPct val="0"/>
                    </a:spcBef>
                    <a:buFontTx/>
                    <a:buNone/>
                  </a:pPr>
                  <a:r>
                    <a:rPr lang="es-ES" altLang="es-NI" sz="2400" b="1">
                      <a:solidFill>
                        <a:schemeClr val="bg1"/>
                      </a:solidFill>
                      <a:latin typeface="Arial" panose="020B0604020202020204" pitchFamily="34" charset="0"/>
                    </a:rPr>
                    <a:t>Asociación </a:t>
                  </a:r>
                </a:p>
                <a:p>
                  <a:pPr algn="just">
                    <a:spcBef>
                      <a:spcPct val="0"/>
                    </a:spcBef>
                    <a:buFontTx/>
                    <a:buNone/>
                  </a:pPr>
                  <a:r>
                    <a:rPr lang="es-ES" altLang="es-NI" sz="2400" b="1">
                      <a:solidFill>
                        <a:schemeClr val="bg1"/>
                      </a:solidFill>
                      <a:latin typeface="Arial" panose="020B0604020202020204" pitchFamily="34" charset="0"/>
                    </a:rPr>
                    <a:t>Ensamblado</a:t>
                  </a:r>
                </a:p>
                <a:p>
                  <a:pPr algn="just">
                    <a:spcBef>
                      <a:spcPct val="0"/>
                    </a:spcBef>
                    <a:buFontTx/>
                    <a:buNone/>
                  </a:pPr>
                  <a:r>
                    <a:rPr lang="es-ES" altLang="es-NI" sz="2400" b="1">
                      <a:solidFill>
                        <a:schemeClr val="bg1"/>
                      </a:solidFill>
                      <a:latin typeface="Arial" panose="020B0604020202020204" pitchFamily="34" charset="0"/>
                    </a:rPr>
                    <a:t>Dependencia</a:t>
                  </a:r>
                  <a:endParaRPr lang="es-ES" altLang="es-NI" sz="2400">
                    <a:solidFill>
                      <a:schemeClr val="bg1"/>
                    </a:solidFill>
                    <a:latin typeface="Arial" panose="020B0604020202020204" pitchFamily="34" charset="0"/>
                  </a:endParaRPr>
                </a:p>
              </p:txBody>
            </p:sp>
            <p:sp>
              <p:nvSpPr>
                <p:cNvPr id="4114" name="AutoShape 1041">
                  <a:extLst>
                    <a:ext uri="{FF2B5EF4-FFF2-40B4-BE49-F238E27FC236}">
                      <a16:creationId xmlns:a16="http://schemas.microsoft.com/office/drawing/2014/main" id="{226EE94A-F20B-439A-AE0F-38110EAF6B96}"/>
                    </a:ext>
                  </a:extLst>
                </p:cNvPr>
                <p:cNvSpPr>
                  <a:spLocks/>
                </p:cNvSpPr>
                <p:nvPr/>
              </p:nvSpPr>
              <p:spPr bwMode="auto">
                <a:xfrm>
                  <a:off x="1455" y="2256"/>
                  <a:ext cx="144" cy="768"/>
                </a:xfrm>
                <a:prstGeom prst="rightBrace">
                  <a:avLst>
                    <a:gd name="adj1" fmla="val 44444"/>
                    <a:gd name="adj2" fmla="val 50000"/>
                  </a:avLst>
                </a:prstGeom>
                <a:noFill/>
                <a:ln w="952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endParaRPr lang="es-ES" altLang="es-NI" sz="2400"/>
                </a:p>
              </p:txBody>
            </p:sp>
          </p:grpSp>
        </p:grpSp>
        <p:sp>
          <p:nvSpPr>
            <p:cNvPr id="4109" name="AutoShape 1046">
              <a:extLst>
                <a:ext uri="{FF2B5EF4-FFF2-40B4-BE49-F238E27FC236}">
                  <a16:creationId xmlns:a16="http://schemas.microsoft.com/office/drawing/2014/main" id="{84A2B28C-E100-4163-AA30-D3FDA6CD5AAA}"/>
                </a:ext>
              </a:extLst>
            </p:cNvPr>
            <p:cNvSpPr>
              <a:spLocks noChangeArrowheads="1"/>
            </p:cNvSpPr>
            <p:nvPr/>
          </p:nvSpPr>
          <p:spPr bwMode="auto">
            <a:xfrm flipV="1">
              <a:off x="864" y="2832"/>
              <a:ext cx="816" cy="480"/>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15 w 21600"/>
                <a:gd name="T13" fmla="*/ 2925 h 21600"/>
                <a:gd name="T14" fmla="*/ 18238 w 21600"/>
                <a:gd name="T15" fmla="*/ 9225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hlink"/>
            </a:solidFill>
            <a:ln w="9525">
              <a:solidFill>
                <a:schemeClr val="tx1"/>
              </a:solidFill>
              <a:miter lim="800000"/>
              <a:headEnd/>
              <a:tailEnd/>
            </a:ln>
          </p:spPr>
          <p:txBody>
            <a:bodyPr wrap="none" anchor="ctr"/>
            <a:lstStyle/>
            <a:p>
              <a:endParaRPr lang="en-US"/>
            </a:p>
          </p:txBody>
        </p:sp>
        <p:sp>
          <p:nvSpPr>
            <p:cNvPr id="4110" name="AutoShape 1047">
              <a:extLst>
                <a:ext uri="{FF2B5EF4-FFF2-40B4-BE49-F238E27FC236}">
                  <a16:creationId xmlns:a16="http://schemas.microsoft.com/office/drawing/2014/main" id="{66978AEB-15D2-4C23-972E-7F192F019954}"/>
                </a:ext>
              </a:extLst>
            </p:cNvPr>
            <p:cNvSpPr>
              <a:spLocks noChangeArrowheads="1"/>
            </p:cNvSpPr>
            <p:nvPr/>
          </p:nvSpPr>
          <p:spPr bwMode="auto">
            <a:xfrm>
              <a:off x="864" y="1920"/>
              <a:ext cx="864" cy="480"/>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25 w 21600"/>
                <a:gd name="T13" fmla="*/ 2925 h 21600"/>
                <a:gd name="T14" fmla="*/ 18225 w 21600"/>
                <a:gd name="T15" fmla="*/ 9225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hlink"/>
            </a:solidFill>
            <a:ln w="9525">
              <a:solidFill>
                <a:schemeClr val="tx1"/>
              </a:solidFill>
              <a:miter lim="800000"/>
              <a:headEnd/>
              <a:tailEnd/>
            </a:ln>
          </p:spPr>
          <p:txBody>
            <a:bodyPr wrap="none" anchor="ctr"/>
            <a:lstStyle/>
            <a:p>
              <a:endParaRPr lang="en-US"/>
            </a:p>
          </p:txBody>
        </p:sp>
      </p:grpSp>
      <p:grpSp>
        <p:nvGrpSpPr>
          <p:cNvPr id="6" name="52 Grupo">
            <a:extLst>
              <a:ext uri="{FF2B5EF4-FFF2-40B4-BE49-F238E27FC236}">
                <a16:creationId xmlns:a16="http://schemas.microsoft.com/office/drawing/2014/main" id="{11A6F566-DD3D-4DF5-BC11-6F5BE10ADFE0}"/>
              </a:ext>
            </a:extLst>
          </p:cNvPr>
          <p:cNvGrpSpPr>
            <a:grpSpLocks/>
          </p:cNvGrpSpPr>
          <p:nvPr/>
        </p:nvGrpSpPr>
        <p:grpSpPr bwMode="auto">
          <a:xfrm>
            <a:off x="5738813" y="2786064"/>
            <a:ext cx="3071812" cy="719137"/>
            <a:chOff x="2681046" y="5483978"/>
            <a:chExt cx="3780320" cy="718385"/>
          </a:xfrm>
        </p:grpSpPr>
        <p:sp>
          <p:nvSpPr>
            <p:cNvPr id="4105" name="AutoShape 19">
              <a:extLst>
                <a:ext uri="{FF2B5EF4-FFF2-40B4-BE49-F238E27FC236}">
                  <a16:creationId xmlns:a16="http://schemas.microsoft.com/office/drawing/2014/main" id="{D64E13EF-531A-46C6-AC9A-82FFDD4C11C9}"/>
                </a:ext>
              </a:extLst>
            </p:cNvPr>
            <p:cNvSpPr>
              <a:spLocks noChangeArrowheads="1"/>
            </p:cNvSpPr>
            <p:nvPr/>
          </p:nvSpPr>
          <p:spPr bwMode="gray">
            <a:xfrm>
              <a:off x="2681046" y="5483978"/>
              <a:ext cx="3780320" cy="718385"/>
            </a:xfrm>
            <a:prstGeom prst="can">
              <a:avLst>
                <a:gd name="adj" fmla="val 32032"/>
              </a:avLst>
            </a:prstGeom>
            <a:gradFill rotWithShape="1">
              <a:gsLst>
                <a:gs pos="0">
                  <a:srgbClr val="3399FF"/>
                </a:gs>
                <a:gs pos="16000">
                  <a:srgbClr val="00CCCC"/>
                </a:gs>
                <a:gs pos="47000">
                  <a:srgbClr val="9999FF"/>
                </a:gs>
                <a:gs pos="60001">
                  <a:srgbClr val="2E6792"/>
                </a:gs>
                <a:gs pos="71001">
                  <a:srgbClr val="3333CC"/>
                </a:gs>
                <a:gs pos="81000">
                  <a:srgbClr val="1170FF"/>
                </a:gs>
                <a:gs pos="100000">
                  <a:srgbClr val="006699"/>
                </a:gs>
              </a:gsLst>
              <a:lin ang="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endParaRPr lang="es-ES" altLang="es-NI" sz="2400">
                <a:latin typeface="Arial" panose="020B0604020202020204" pitchFamily="34" charset="0"/>
              </a:endParaRPr>
            </a:p>
          </p:txBody>
        </p:sp>
        <p:sp>
          <p:nvSpPr>
            <p:cNvPr id="4106" name="Text Box 25">
              <a:extLst>
                <a:ext uri="{FF2B5EF4-FFF2-40B4-BE49-F238E27FC236}">
                  <a16:creationId xmlns:a16="http://schemas.microsoft.com/office/drawing/2014/main" id="{9D8F5397-2F15-4FC5-A3AA-D3D031C066B5}"/>
                </a:ext>
              </a:extLst>
            </p:cNvPr>
            <p:cNvSpPr txBox="1">
              <a:spLocks noChangeArrowheads="1"/>
            </p:cNvSpPr>
            <p:nvPr/>
          </p:nvSpPr>
          <p:spPr bwMode="auto">
            <a:xfrm>
              <a:off x="2875739" y="5698064"/>
              <a:ext cx="3553286" cy="461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s-ES_tradnl" altLang="es-NI" sz="2400" b="1">
                  <a:solidFill>
                    <a:schemeClr val="bg1"/>
                  </a:solidFill>
                </a:rPr>
                <a:t>Atributos y Métodos</a:t>
              </a:r>
            </a:p>
          </p:txBody>
        </p:sp>
      </p:grpSp>
      <p:sp>
        <p:nvSpPr>
          <p:cNvPr id="22" name="Oval 11">
            <a:extLst>
              <a:ext uri="{FF2B5EF4-FFF2-40B4-BE49-F238E27FC236}">
                <a16:creationId xmlns:a16="http://schemas.microsoft.com/office/drawing/2014/main" id="{DCF66680-9A81-4308-8BD1-E0B3A1D4A3C5}"/>
              </a:ext>
            </a:extLst>
          </p:cNvPr>
          <p:cNvSpPr>
            <a:spLocks noChangeArrowheads="1"/>
          </p:cNvSpPr>
          <p:nvPr/>
        </p:nvSpPr>
        <p:spPr bwMode="gray">
          <a:xfrm>
            <a:off x="1952625" y="3714750"/>
            <a:ext cx="1790700" cy="844550"/>
          </a:xfrm>
          <a:prstGeom prst="ellipse">
            <a:avLst/>
          </a:prstGeom>
          <a:gradFill rotWithShape="1">
            <a:gsLst>
              <a:gs pos="0">
                <a:schemeClr val="accent1"/>
              </a:gs>
              <a:gs pos="100000">
                <a:schemeClr val="accent1">
                  <a:gamma/>
                  <a:shade val="31373"/>
                  <a:invGamma/>
                </a:schemeClr>
              </a:gs>
            </a:gsLst>
            <a:path path="shape">
              <a:fillToRect l="50000" t="50000" r="50000" b="50000"/>
            </a:path>
          </a:gradFill>
          <a:ln w="9525">
            <a:noFill/>
            <a:round/>
            <a:headEnd/>
            <a:tailEnd/>
          </a:ln>
          <a:effectLst/>
        </p:spPr>
        <p:txBody>
          <a:bodyPr wrap="none" anchor="ctr"/>
          <a:lstStyle/>
          <a:p>
            <a:pPr algn="ctr">
              <a:defRPr/>
            </a:pPr>
            <a:endParaRPr lang="es-ES_tradnl">
              <a:latin typeface="Arial" charset="0"/>
            </a:endParaRPr>
          </a:p>
        </p:txBody>
      </p:sp>
      <p:sp>
        <p:nvSpPr>
          <p:cNvPr id="23" name="Text Box 24">
            <a:extLst>
              <a:ext uri="{FF2B5EF4-FFF2-40B4-BE49-F238E27FC236}">
                <a16:creationId xmlns:a16="http://schemas.microsoft.com/office/drawing/2014/main" id="{9C71B6DC-9A08-4054-A4EB-A26AF2F3A9C4}"/>
              </a:ext>
            </a:extLst>
          </p:cNvPr>
          <p:cNvSpPr txBox="1">
            <a:spLocks noChangeArrowheads="1"/>
          </p:cNvSpPr>
          <p:nvPr/>
        </p:nvSpPr>
        <p:spPr bwMode="auto">
          <a:xfrm>
            <a:off x="2024064" y="3857626"/>
            <a:ext cx="1552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r>
              <a:rPr lang="es-ES_tradnl" altLang="es-NI" sz="2400" b="1">
                <a:solidFill>
                  <a:schemeClr val="bg1"/>
                </a:solidFill>
              </a:rPr>
              <a:t>Elementos</a:t>
            </a:r>
          </a:p>
        </p:txBody>
      </p:sp>
      <p:sp>
        <p:nvSpPr>
          <p:cNvPr id="24" name="AutoShape 6">
            <a:extLst>
              <a:ext uri="{FF2B5EF4-FFF2-40B4-BE49-F238E27FC236}">
                <a16:creationId xmlns:a16="http://schemas.microsoft.com/office/drawing/2014/main" id="{F0BCEA33-3981-4403-B902-ED47F6BCE1D3}"/>
              </a:ext>
            </a:extLst>
          </p:cNvPr>
          <p:cNvSpPr>
            <a:spLocks noChangeArrowheads="1"/>
          </p:cNvSpPr>
          <p:nvPr/>
        </p:nvSpPr>
        <p:spPr bwMode="gray">
          <a:xfrm>
            <a:off x="1881189" y="357188"/>
            <a:ext cx="7215187" cy="857250"/>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a:solidFill>
              <a:schemeClr val="bg1"/>
            </a:solidFill>
            <a:round/>
            <a:headEnd/>
            <a:tailEnd/>
          </a:ln>
          <a:effectLst/>
        </p:spPr>
        <p:txBody>
          <a:bodyPr wrap="none" anchor="ctr"/>
          <a:lstStyle/>
          <a:p>
            <a:pPr algn="r">
              <a:defRPr/>
            </a:pPr>
            <a:endParaRPr lang="es-ES_tradnl">
              <a:latin typeface="Arial" charset="0"/>
            </a:endParaRPr>
          </a:p>
        </p:txBody>
      </p:sp>
      <p:sp>
        <p:nvSpPr>
          <p:cNvPr id="4104" name="WordArt 1033">
            <a:extLst>
              <a:ext uri="{FF2B5EF4-FFF2-40B4-BE49-F238E27FC236}">
                <a16:creationId xmlns:a16="http://schemas.microsoft.com/office/drawing/2014/main" id="{FAE3A377-A7BD-45A0-93E1-971BC60CFFAC}"/>
              </a:ext>
            </a:extLst>
          </p:cNvPr>
          <p:cNvSpPr>
            <a:spLocks noChangeArrowheads="1" noChangeShapeType="1" noTextEdit="1"/>
          </p:cNvSpPr>
          <p:nvPr/>
        </p:nvSpPr>
        <p:spPr bwMode="auto">
          <a:xfrm>
            <a:off x="2595563" y="428625"/>
            <a:ext cx="5715000" cy="7620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solidFill>
                  <a:srgbClr val="0070C0"/>
                </a:solidFill>
                <a:effectLst>
                  <a:outerShdw dist="35921" dir="2700000" algn="ctr" rotWithShape="0">
                    <a:srgbClr val="C0C0C0"/>
                  </a:outerShdw>
                </a:effectLst>
                <a:latin typeface="Impact" panose="020B0806030902050204" pitchFamily="34" charset="0"/>
              </a:rPr>
              <a:t>Diagrama de Clases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afterEffect">
                                  <p:stCondLst>
                                    <p:cond delay="1000"/>
                                  </p:stCondLst>
                                  <p:childTnLst>
                                    <p:set>
                                      <p:cBhvr>
                                        <p:cTn id="6" dur="1" fill="hold">
                                          <p:stCondLst>
                                            <p:cond delay="0"/>
                                          </p:stCondLst>
                                        </p:cTn>
                                        <p:tgtEl>
                                          <p:spTgt spid="16387"/>
                                        </p:tgtEl>
                                        <p:attrNameLst>
                                          <p:attrName>style.visibility</p:attrName>
                                        </p:attrNameLst>
                                      </p:cBhvr>
                                      <p:to>
                                        <p:strVal val="visible"/>
                                      </p:to>
                                    </p:set>
                                    <p:animEffect transition="in" filter="randombar(horizontal)">
                                      <p:cBhvr>
                                        <p:cTn id="7" dur="500"/>
                                        <p:tgtEl>
                                          <p:spTgt spid="16387"/>
                                        </p:tgtEl>
                                      </p:cBhvr>
                                    </p:animEffect>
                                  </p:childTnLst>
                                </p:cTn>
                              </p:par>
                            </p:childTnLst>
                          </p:cTn>
                        </p:par>
                        <p:par>
                          <p:cTn id="8" fill="hold" nodeType="afterGroup">
                            <p:stCondLst>
                              <p:cond delay="1500"/>
                            </p:stCondLst>
                            <p:childTnLst>
                              <p:par>
                                <p:cTn id="9" presetID="14" presetClass="entr" presetSubtype="5" fill="hold" nodeType="afterEffect">
                                  <p:stCondLst>
                                    <p:cond delay="200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childTnLst>
                          </p:cTn>
                        </p:par>
                        <p:par>
                          <p:cTn id="12" fill="hold" nodeType="afterGroup">
                            <p:stCondLst>
                              <p:cond delay="4000"/>
                            </p:stCondLst>
                            <p:childTnLst>
                              <p:par>
                                <p:cTn id="13" presetID="31" presetClass="entr" presetSubtype="0" fill="hold" nodeType="afterEffect">
                                  <p:stCondLst>
                                    <p:cond delay="0"/>
                                  </p:stCondLst>
                                  <p:iterate type="lt">
                                    <p:tmPct val="5000"/>
                                  </p:iterate>
                                  <p:childTnLst>
                                    <p:set>
                                      <p:cBhvr>
                                        <p:cTn id="14" dur="1" fill="hold">
                                          <p:stCondLst>
                                            <p:cond delay="0"/>
                                          </p:stCondLst>
                                        </p:cTn>
                                        <p:tgtEl>
                                          <p:spTgt spid="6"/>
                                        </p:tgtEl>
                                        <p:attrNameLst>
                                          <p:attrName>style.visibility</p:attrName>
                                        </p:attrNameLst>
                                      </p:cBhvr>
                                      <p:to>
                                        <p:strVal val="visible"/>
                                      </p:to>
                                    </p:set>
                                    <p:anim calcmode="lin" valueType="num">
                                      <p:cBhvr>
                                        <p:cTn id="15" dur="2000" fill="hold"/>
                                        <p:tgtEl>
                                          <p:spTgt spid="6"/>
                                        </p:tgtEl>
                                        <p:attrNameLst>
                                          <p:attrName>ppt_w</p:attrName>
                                        </p:attrNameLst>
                                      </p:cBhvr>
                                      <p:tavLst>
                                        <p:tav tm="0">
                                          <p:val>
                                            <p:fltVal val="0"/>
                                          </p:val>
                                        </p:tav>
                                        <p:tav tm="100000">
                                          <p:val>
                                            <p:strVal val="#ppt_w"/>
                                          </p:val>
                                        </p:tav>
                                      </p:tavLst>
                                    </p:anim>
                                    <p:anim calcmode="lin" valueType="num">
                                      <p:cBhvr>
                                        <p:cTn id="16" dur="2000" fill="hold"/>
                                        <p:tgtEl>
                                          <p:spTgt spid="6"/>
                                        </p:tgtEl>
                                        <p:attrNameLst>
                                          <p:attrName>ppt_h</p:attrName>
                                        </p:attrNameLst>
                                      </p:cBhvr>
                                      <p:tavLst>
                                        <p:tav tm="0">
                                          <p:val>
                                            <p:fltVal val="0"/>
                                          </p:val>
                                        </p:tav>
                                        <p:tav tm="100000">
                                          <p:val>
                                            <p:strVal val="#ppt_h"/>
                                          </p:val>
                                        </p:tav>
                                      </p:tavLst>
                                    </p:anim>
                                    <p:anim calcmode="lin" valueType="num">
                                      <p:cBhvr>
                                        <p:cTn id="17" dur="2000" fill="hold"/>
                                        <p:tgtEl>
                                          <p:spTgt spid="6"/>
                                        </p:tgtEl>
                                        <p:attrNameLst>
                                          <p:attrName>style.rotation</p:attrName>
                                        </p:attrNameLst>
                                      </p:cBhvr>
                                      <p:tavLst>
                                        <p:tav tm="0">
                                          <p:val>
                                            <p:fltVal val="90"/>
                                          </p:val>
                                        </p:tav>
                                        <p:tav tm="100000">
                                          <p:val>
                                            <p:fltVal val="0"/>
                                          </p:val>
                                        </p:tav>
                                      </p:tavLst>
                                    </p:anim>
                                    <p:animEffect transition="in" filter="fade">
                                      <p:cBhvr>
                                        <p:cTn id="18" dur="2000"/>
                                        <p:tgtEl>
                                          <p:spTgt spid="6"/>
                                        </p:tgtEl>
                                      </p:cBhvr>
                                    </p:animEffect>
                                  </p:childTnLst>
                                </p:cTn>
                              </p:par>
                            </p:childTnLst>
                          </p:cTn>
                        </p:par>
                        <p:par>
                          <p:cTn id="19" fill="hold" nodeType="afterGroup">
                            <p:stCondLst>
                              <p:cond delay="6000"/>
                            </p:stCondLst>
                            <p:childTnLst>
                              <p:par>
                                <p:cTn id="20" presetID="55" presetClass="entr" presetSubtype="0" fill="hold" nodeType="afterEffect">
                                  <p:stCondLst>
                                    <p:cond delay="0"/>
                                  </p:stCondLst>
                                  <p:childTnLst>
                                    <p:set>
                                      <p:cBhvr>
                                        <p:cTn id="21" dur="1" fill="hold">
                                          <p:stCondLst>
                                            <p:cond delay="0"/>
                                          </p:stCondLst>
                                        </p:cTn>
                                        <p:tgtEl>
                                          <p:spTgt spid="23">
                                            <p:txEl>
                                              <p:pRg st="0" end="0"/>
                                            </p:txEl>
                                          </p:spTgt>
                                        </p:tgtEl>
                                        <p:attrNameLst>
                                          <p:attrName>style.visibility</p:attrName>
                                        </p:attrNameLst>
                                      </p:cBhvr>
                                      <p:to>
                                        <p:strVal val="visible"/>
                                      </p:to>
                                    </p:set>
                                    <p:anim calcmode="lin" valueType="num">
                                      <p:cBhvr>
                                        <p:cTn id="22" dur="1000" fill="hold"/>
                                        <p:tgtEl>
                                          <p:spTgt spid="23">
                                            <p:txEl>
                                              <p:pRg st="0" end="0"/>
                                            </p:txEl>
                                          </p:spTgt>
                                        </p:tgtEl>
                                        <p:attrNameLst>
                                          <p:attrName>ppt_w</p:attrName>
                                        </p:attrNameLst>
                                      </p:cBhvr>
                                      <p:tavLst>
                                        <p:tav tm="0">
                                          <p:val>
                                            <p:strVal val="#ppt_w*0.70"/>
                                          </p:val>
                                        </p:tav>
                                        <p:tav tm="100000">
                                          <p:val>
                                            <p:strVal val="#ppt_w"/>
                                          </p:val>
                                        </p:tav>
                                      </p:tavLst>
                                    </p:anim>
                                    <p:anim calcmode="lin" valueType="num">
                                      <p:cBhvr>
                                        <p:cTn id="23" dur="1000" fill="hold"/>
                                        <p:tgtEl>
                                          <p:spTgt spid="23">
                                            <p:txEl>
                                              <p:pRg st="0" end="0"/>
                                            </p:txEl>
                                          </p:spTgt>
                                        </p:tgtEl>
                                        <p:attrNameLst>
                                          <p:attrName>ppt_h</p:attrName>
                                        </p:attrNameLst>
                                      </p:cBhvr>
                                      <p:tavLst>
                                        <p:tav tm="0">
                                          <p:val>
                                            <p:strVal val="#ppt_h"/>
                                          </p:val>
                                        </p:tav>
                                        <p:tav tm="100000">
                                          <p:val>
                                            <p:strVal val="#ppt_h"/>
                                          </p:val>
                                        </p:tav>
                                      </p:tavLst>
                                    </p:anim>
                                    <p:animEffect transition="in" filter="fade">
                                      <p:cBhvr>
                                        <p:cTn id="24" dur="10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3" name="Picture 2">
            <a:extLst>
              <a:ext uri="{FF2B5EF4-FFF2-40B4-BE49-F238E27FC236}">
                <a16:creationId xmlns:a16="http://schemas.microsoft.com/office/drawing/2014/main" id="{D7E22D83-93F5-48D5-BEBA-DE164EAB3E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900" y="-533400"/>
            <a:ext cx="8686800" cy="6825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a:extLst>
              <a:ext uri="{FF2B5EF4-FFF2-40B4-BE49-F238E27FC236}">
                <a16:creationId xmlns:a16="http://schemas.microsoft.com/office/drawing/2014/main" id="{AB11EC39-D2B6-468C-B351-10B05391FFB7}"/>
              </a:ext>
            </a:extLst>
          </p:cNvPr>
          <p:cNvSpPr>
            <a:spLocks noGrp="1" noChangeArrowheads="1"/>
          </p:cNvSpPr>
          <p:nvPr>
            <p:ph type="body" idx="1"/>
          </p:nvPr>
        </p:nvSpPr>
        <p:spPr>
          <a:xfrm>
            <a:off x="2063750" y="836613"/>
            <a:ext cx="7772400" cy="2305050"/>
          </a:xfrm>
        </p:spPr>
        <p:txBody>
          <a:bodyPr>
            <a:normAutofit fontScale="92500" lnSpcReduction="10000"/>
          </a:bodyPr>
          <a:lstStyle/>
          <a:p>
            <a:pPr>
              <a:buFontTx/>
              <a:buNone/>
            </a:pPr>
            <a:r>
              <a:rPr lang="es-ES" altLang="es-NI" sz="2800"/>
              <a:t>En ciertos restaurantes, una comida consta de sopa o ensalada, el plato fuerte y el postre. Para modelar esto, utilizaría una restricción: La palabra O dentro de llaves con una línea discontinua que conecte las dos líneas que conforman el todo.</a:t>
            </a:r>
          </a:p>
        </p:txBody>
      </p:sp>
      <p:pic>
        <p:nvPicPr>
          <p:cNvPr id="58371" name="Picture 4">
            <a:extLst>
              <a:ext uri="{FF2B5EF4-FFF2-40B4-BE49-F238E27FC236}">
                <a16:creationId xmlns:a16="http://schemas.microsoft.com/office/drawing/2014/main" id="{41CD2981-812D-4E0F-8B6A-281EF6B7B0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213" y="188914"/>
            <a:ext cx="597535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2" name="Picture 6">
            <a:extLst>
              <a:ext uri="{FF2B5EF4-FFF2-40B4-BE49-F238E27FC236}">
                <a16:creationId xmlns:a16="http://schemas.microsoft.com/office/drawing/2014/main" id="{96EE0E33-E2FA-44A7-92D4-C67FB2A4B8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9289" y="3068638"/>
            <a:ext cx="7856537" cy="335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AA91D5EC-BC07-4834-9D62-E0BB6ED36CB3}"/>
              </a:ext>
            </a:extLst>
          </p:cNvPr>
          <p:cNvSpPr>
            <a:spLocks noGrp="1" noChangeArrowheads="1"/>
          </p:cNvSpPr>
          <p:nvPr>
            <p:ph type="title"/>
          </p:nvPr>
        </p:nvSpPr>
        <p:spPr>
          <a:xfrm>
            <a:off x="2063750" y="333376"/>
            <a:ext cx="7772400" cy="587375"/>
          </a:xfrm>
        </p:spPr>
        <p:txBody>
          <a:bodyPr>
            <a:normAutofit fontScale="90000"/>
          </a:bodyPr>
          <a:lstStyle/>
          <a:p>
            <a:r>
              <a:rPr lang="es-ES" altLang="es-NI" sz="3200"/>
              <a:t>Diagrama de Contexto de Composición</a:t>
            </a:r>
          </a:p>
        </p:txBody>
      </p:sp>
      <p:sp>
        <p:nvSpPr>
          <p:cNvPr id="60419" name="Rectangle 3">
            <a:extLst>
              <a:ext uri="{FF2B5EF4-FFF2-40B4-BE49-F238E27FC236}">
                <a16:creationId xmlns:a16="http://schemas.microsoft.com/office/drawing/2014/main" id="{A1CD6F11-4BD1-4DD4-BA48-5E1583F3A814}"/>
              </a:ext>
            </a:extLst>
          </p:cNvPr>
          <p:cNvSpPr>
            <a:spLocks noGrp="1" noChangeArrowheads="1"/>
          </p:cNvSpPr>
          <p:nvPr>
            <p:ph type="body" idx="1"/>
          </p:nvPr>
        </p:nvSpPr>
        <p:spPr>
          <a:xfrm>
            <a:off x="2063750" y="1125538"/>
            <a:ext cx="7772400" cy="647700"/>
          </a:xfrm>
        </p:spPr>
        <p:txBody>
          <a:bodyPr>
            <a:normAutofit fontScale="92500" lnSpcReduction="10000"/>
          </a:bodyPr>
          <a:lstStyle/>
          <a:p>
            <a:pPr>
              <a:buFontTx/>
              <a:buNone/>
            </a:pPr>
            <a:r>
              <a:rPr lang="es-ES" altLang="es-NI" sz="1800"/>
              <a:t>Muestra los componentes de una clase como un diagrama anidado dentro de un enorme rectángulo de clase</a:t>
            </a:r>
          </a:p>
        </p:txBody>
      </p:sp>
      <p:pic>
        <p:nvPicPr>
          <p:cNvPr id="60420" name="Picture 5">
            <a:extLst>
              <a:ext uri="{FF2B5EF4-FFF2-40B4-BE49-F238E27FC236}">
                <a16:creationId xmlns:a16="http://schemas.microsoft.com/office/drawing/2014/main" id="{682639F2-6638-40CA-BF17-D2D3375684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6" y="1989139"/>
            <a:ext cx="8810625" cy="454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4">
            <a:extLst>
              <a:ext uri="{FF2B5EF4-FFF2-40B4-BE49-F238E27FC236}">
                <a16:creationId xmlns:a16="http://schemas.microsoft.com/office/drawing/2014/main" id="{7630AB77-F78A-428E-A4C5-50E9E16655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4825" y="188914"/>
            <a:ext cx="8604250" cy="649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8B181A7E-18E8-48E4-A28C-734A389DE9B8}"/>
              </a:ext>
            </a:extLst>
          </p:cNvPr>
          <p:cNvGrpSpPr>
            <a:grpSpLocks/>
          </p:cNvGrpSpPr>
          <p:nvPr/>
        </p:nvGrpSpPr>
        <p:grpSpPr bwMode="auto">
          <a:xfrm>
            <a:off x="1774826" y="4076700"/>
            <a:ext cx="6626225" cy="1728788"/>
            <a:chOff x="158" y="2659"/>
            <a:chExt cx="4174" cy="1089"/>
          </a:xfrm>
        </p:grpSpPr>
        <p:sp>
          <p:nvSpPr>
            <p:cNvPr id="66564" name="Line 3">
              <a:extLst>
                <a:ext uri="{FF2B5EF4-FFF2-40B4-BE49-F238E27FC236}">
                  <a16:creationId xmlns:a16="http://schemas.microsoft.com/office/drawing/2014/main" id="{6B54FEF4-B39A-446E-96F9-1C3129142E83}"/>
                </a:ext>
              </a:extLst>
            </p:cNvPr>
            <p:cNvSpPr>
              <a:spLocks noChangeShapeType="1"/>
            </p:cNvSpPr>
            <p:nvPr/>
          </p:nvSpPr>
          <p:spPr bwMode="auto">
            <a:xfrm flipH="1">
              <a:off x="158" y="2659"/>
              <a:ext cx="1134" cy="1089"/>
            </a:xfrm>
            <a:prstGeom prst="line">
              <a:avLst/>
            </a:prstGeom>
            <a:noFill/>
            <a:ln w="9525">
              <a:solidFill>
                <a:srgbClr val="66FFFF"/>
              </a:solidFill>
              <a:round/>
              <a:headEnd/>
              <a:tailEnd/>
            </a:ln>
            <a:scene3d>
              <a:camera prst="legacyObliqueTopLeft"/>
              <a:lightRig rig="legacyFlat3" dir="t"/>
            </a:scene3d>
            <a:sp3d extrusionH="430200" prstMaterial="legacyMatte">
              <a:bevelT w="13500" h="13500" prst="angle"/>
              <a:bevelB w="13500" h="13500" prst="angle"/>
              <a:extrusionClr>
                <a:srgbClr val="66FFFF"/>
              </a:extrusionClr>
              <a:contourClr>
                <a:srgbClr val="66FFFF"/>
              </a:contourClr>
            </a:sp3d>
            <a:extLst>
              <a:ext uri="{909E8E84-426E-40DD-AFC4-6F175D3DCCD1}">
                <a14:hiddenFill xmlns:a14="http://schemas.microsoft.com/office/drawing/2010/main">
                  <a:noFill/>
                </a14:hiddenFill>
              </a:ext>
            </a:extLst>
          </p:spPr>
          <p:txBody>
            <a:bodyPr>
              <a:flatTx/>
            </a:bodyPr>
            <a:lstStyle/>
            <a:p>
              <a:endParaRPr lang="en-US"/>
            </a:p>
          </p:txBody>
        </p:sp>
        <p:sp>
          <p:nvSpPr>
            <p:cNvPr id="66565" name="Line 4">
              <a:extLst>
                <a:ext uri="{FF2B5EF4-FFF2-40B4-BE49-F238E27FC236}">
                  <a16:creationId xmlns:a16="http://schemas.microsoft.com/office/drawing/2014/main" id="{3650D46F-DD0F-4E58-92E1-85DA064EDE54}"/>
                </a:ext>
              </a:extLst>
            </p:cNvPr>
            <p:cNvSpPr>
              <a:spLocks noChangeShapeType="1"/>
            </p:cNvSpPr>
            <p:nvPr/>
          </p:nvSpPr>
          <p:spPr bwMode="auto">
            <a:xfrm flipV="1">
              <a:off x="158" y="2659"/>
              <a:ext cx="4174" cy="1089"/>
            </a:xfrm>
            <a:prstGeom prst="line">
              <a:avLst/>
            </a:prstGeom>
            <a:noFill/>
            <a:ln w="9525">
              <a:solidFill>
                <a:srgbClr val="66FFFF"/>
              </a:solidFill>
              <a:round/>
              <a:headEnd/>
              <a:tailEnd/>
            </a:ln>
            <a:scene3d>
              <a:camera prst="legacyObliqueTopLeft"/>
              <a:lightRig rig="legacyFlat3" dir="t"/>
            </a:scene3d>
            <a:sp3d extrusionH="430200" prstMaterial="legacyMatte">
              <a:bevelT w="13500" h="13500" prst="angle"/>
              <a:bevelB w="13500" h="13500" prst="angle"/>
              <a:extrusionClr>
                <a:srgbClr val="66FFFF"/>
              </a:extrusionClr>
              <a:contourClr>
                <a:srgbClr val="66FFFF"/>
              </a:contourClr>
            </a:sp3d>
            <a:extLst>
              <a:ext uri="{909E8E84-426E-40DD-AFC4-6F175D3DCCD1}">
                <a14:hiddenFill xmlns:a14="http://schemas.microsoft.com/office/drawing/2010/main">
                  <a:noFill/>
                </a14:hiddenFill>
              </a:ext>
            </a:extLst>
          </p:spPr>
          <p:txBody>
            <a:bodyPr>
              <a:flatTx/>
            </a:bodyPr>
            <a:lstStyle/>
            <a:p>
              <a:endParaRPr lang="en-US"/>
            </a:p>
          </p:txBody>
        </p:sp>
        <p:sp>
          <p:nvSpPr>
            <p:cNvPr id="66566" name="Line 5">
              <a:extLst>
                <a:ext uri="{FF2B5EF4-FFF2-40B4-BE49-F238E27FC236}">
                  <a16:creationId xmlns:a16="http://schemas.microsoft.com/office/drawing/2014/main" id="{3B299F64-FFB0-4BEC-9107-15C9DCFB076F}"/>
                </a:ext>
              </a:extLst>
            </p:cNvPr>
            <p:cNvSpPr>
              <a:spLocks noChangeShapeType="1"/>
            </p:cNvSpPr>
            <p:nvPr/>
          </p:nvSpPr>
          <p:spPr bwMode="auto">
            <a:xfrm>
              <a:off x="1247" y="2704"/>
              <a:ext cx="2858" cy="0"/>
            </a:xfrm>
            <a:prstGeom prst="line">
              <a:avLst/>
            </a:prstGeom>
            <a:noFill/>
            <a:ln w="9525">
              <a:solidFill>
                <a:srgbClr val="66FFFF"/>
              </a:solidFill>
              <a:round/>
              <a:headEnd/>
              <a:tailEnd/>
            </a:ln>
            <a:scene3d>
              <a:camera prst="legacyObliqueTopLeft"/>
              <a:lightRig rig="legacyFlat3" dir="t"/>
            </a:scene3d>
            <a:sp3d extrusionH="430200" prstMaterial="legacyMatte">
              <a:bevelT w="13500" h="13500" prst="angle"/>
              <a:bevelB w="13500" h="13500" prst="angle"/>
              <a:extrusionClr>
                <a:srgbClr val="66FFFF"/>
              </a:extrusionClr>
              <a:contourClr>
                <a:srgbClr val="66FFFF"/>
              </a:contourClr>
            </a:sp3d>
            <a:extLst>
              <a:ext uri="{909E8E84-426E-40DD-AFC4-6F175D3DCCD1}">
                <a14:hiddenFill xmlns:a14="http://schemas.microsoft.com/office/drawing/2010/main">
                  <a:noFill/>
                </a14:hiddenFill>
              </a:ext>
            </a:extLst>
          </p:spPr>
          <p:txBody>
            <a:bodyPr>
              <a:flatTx/>
            </a:bodyPr>
            <a:lstStyle/>
            <a:p>
              <a:endParaRPr lang="en-US"/>
            </a:p>
          </p:txBody>
        </p:sp>
      </p:grpSp>
      <p:sp>
        <p:nvSpPr>
          <p:cNvPr id="154630" name="WordArt 6">
            <a:extLst>
              <a:ext uri="{FF2B5EF4-FFF2-40B4-BE49-F238E27FC236}">
                <a16:creationId xmlns:a16="http://schemas.microsoft.com/office/drawing/2014/main" id="{BB190AE4-B40D-454E-964C-D850AEE92C7A}"/>
              </a:ext>
            </a:extLst>
          </p:cNvPr>
          <p:cNvSpPr>
            <a:spLocks noChangeArrowheads="1" noChangeShapeType="1" noTextEdit="1"/>
          </p:cNvSpPr>
          <p:nvPr/>
        </p:nvSpPr>
        <p:spPr bwMode="auto">
          <a:xfrm>
            <a:off x="3143250" y="2374901"/>
            <a:ext cx="5545138" cy="1846263"/>
          </a:xfrm>
          <a:prstGeom prst="rect">
            <a:avLst/>
          </a:prstGeom>
        </p:spPr>
        <p:txBody>
          <a:bodyPr wrap="none" fromWordArt="1">
            <a:prstTxWarp prst="textPlain">
              <a:avLst>
                <a:gd name="adj" fmla="val 50000"/>
              </a:avLst>
            </a:prstTxWarp>
            <a:scene3d>
              <a:camera prst="legacyPerspectiveTopLeft"/>
              <a:lightRig rig="legacyNormal3" dir="r"/>
            </a:scene3d>
            <a:sp3d extrusionH="201600" prstMaterial="legacyMetal">
              <a:extrusionClr>
                <a:srgbClr val="FFFFFF"/>
              </a:extrusionClr>
              <a:contourClr>
                <a:srgbClr val="CBCBCB"/>
              </a:contourClr>
            </a:sp3d>
          </a:bodyPr>
          <a:lstStyle/>
          <a:p>
            <a:pPr algn="ctr"/>
            <a:r>
              <a:rPr lang="en-US" sz="3600" kern="10">
                <a:ln w="9525">
                  <a:round/>
                  <a:headEnd/>
                  <a:tailEnd/>
                </a:ln>
                <a:gradFill rotWithShape="1">
                  <a:gsLst>
                    <a:gs pos="0">
                      <a:srgbClr val="CBCBCB"/>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1"/>
                </a:gradFill>
                <a:cs typeface="Times New Roman" panose="02020603050405020304" pitchFamily="18" charset="0"/>
              </a:rPr>
              <a:t>Gracias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nodeType="clickEffect">
                                  <p:stCondLst>
                                    <p:cond delay="0"/>
                                  </p:stCondLst>
                                  <p:childTnLst>
                                    <p:set>
                                      <p:cBhvr>
                                        <p:cTn id="6" dur="1" fill="hold">
                                          <p:stCondLst>
                                            <p:cond delay="0"/>
                                          </p:stCondLst>
                                        </p:cTn>
                                        <p:tgtEl>
                                          <p:spTgt spid="154630"/>
                                        </p:tgtEl>
                                        <p:attrNameLst>
                                          <p:attrName>style.visibility</p:attrName>
                                        </p:attrNameLst>
                                      </p:cBhvr>
                                      <p:to>
                                        <p:strVal val="visible"/>
                                      </p:to>
                                    </p:set>
                                    <p:animEffect transition="in" filter="wheel(4)">
                                      <p:cBhvr>
                                        <p:cTn id="7" dur="2000"/>
                                        <p:tgtEl>
                                          <p:spTgt spid="154630"/>
                                        </p:tgtEl>
                                      </p:cBhvr>
                                    </p:animEffect>
                                  </p:childTnLst>
                                </p:cTn>
                              </p:par>
                              <p:par>
                                <p:cTn id="8" presetID="21"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heel(4)">
                                      <p:cBhvr>
                                        <p:cTn id="10" dur="20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8" presetClass="emph" presetSubtype="0" fill="hold" nodeType="clickEffect">
                                  <p:stCondLst>
                                    <p:cond delay="0"/>
                                  </p:stCondLst>
                                  <p:childTnLst>
                                    <p:animRot by="21600000">
                                      <p:cBhvr>
                                        <p:cTn id="14" dur="2000" fill="hold"/>
                                        <p:tgtEl>
                                          <p:spTgt spid="154630"/>
                                        </p:tgtEl>
                                        <p:attrNameLst>
                                          <p:attrName>r</p:attrName>
                                        </p:attrNameLst>
                                      </p:cBhvr>
                                    </p:animRot>
                                  </p:childTnLst>
                                </p:cTn>
                              </p:par>
                              <p:par>
                                <p:cTn id="15" presetID="8" presetClass="emph" presetSubtype="0" fill="hold" nodeType="withEffect">
                                  <p:stCondLst>
                                    <p:cond delay="0"/>
                                  </p:stCondLst>
                                  <p:childTnLst>
                                    <p:animRot by="21600000">
                                      <p:cBhvr>
                                        <p:cTn id="16"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a:extLst>
              <a:ext uri="{FF2B5EF4-FFF2-40B4-BE49-F238E27FC236}">
                <a16:creationId xmlns:a16="http://schemas.microsoft.com/office/drawing/2014/main" id="{CA47DB8A-4919-4EDF-B4F0-7F0FC0AA597E}"/>
              </a:ext>
            </a:extLst>
          </p:cNvPr>
          <p:cNvSpPr txBox="1">
            <a:spLocks noChangeArrowheads="1"/>
          </p:cNvSpPr>
          <p:nvPr/>
        </p:nvSpPr>
        <p:spPr bwMode="auto">
          <a:xfrm>
            <a:off x="1752600" y="228601"/>
            <a:ext cx="85344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s-ES" altLang="es-NI" sz="2800" b="1">
                <a:solidFill>
                  <a:srgbClr val="FF0066"/>
                </a:solidFill>
                <a:latin typeface="Arial" panose="020B0604020202020204" pitchFamily="34" charset="0"/>
              </a:rPr>
              <a:t>CLASE</a:t>
            </a:r>
            <a:endParaRPr lang="es-ES" altLang="es-NI" sz="2800" b="1">
              <a:latin typeface="Arial" panose="020B0604020202020204" pitchFamily="34" charset="0"/>
            </a:endParaRPr>
          </a:p>
          <a:p>
            <a:pPr algn="just">
              <a:spcBef>
                <a:spcPct val="0"/>
              </a:spcBef>
              <a:buFontTx/>
              <a:buNone/>
            </a:pPr>
            <a:r>
              <a:rPr lang="es-ES" altLang="es-NI" sz="1800">
                <a:latin typeface="Arial" panose="020B0604020202020204" pitchFamily="34" charset="0"/>
              </a:rPr>
              <a:t>Es la unidad básica que encapsula toda la información de un Objeto (un objeto es una instancia de una clase). A través de ella podemos modelar el entorno en estudio (una Casa, un Auto, una Cuenta Corriente, etc.). </a:t>
            </a:r>
            <a:endParaRPr lang="es-ES_tradnl" altLang="es-NI" sz="1800">
              <a:latin typeface="Arial" panose="020B0604020202020204" pitchFamily="34" charset="0"/>
            </a:endParaRPr>
          </a:p>
        </p:txBody>
      </p:sp>
      <p:pic>
        <p:nvPicPr>
          <p:cNvPr id="3077" name="Picture 5" descr="clase2">
            <a:extLst>
              <a:ext uri="{FF2B5EF4-FFF2-40B4-BE49-F238E27FC236}">
                <a16:creationId xmlns:a16="http://schemas.microsoft.com/office/drawing/2014/main" id="{429D2381-7AC0-4240-AED4-AA5585A325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905001"/>
            <a:ext cx="4038600" cy="241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9" name="Rectangle 7">
            <a:extLst>
              <a:ext uri="{FF2B5EF4-FFF2-40B4-BE49-F238E27FC236}">
                <a16:creationId xmlns:a16="http://schemas.microsoft.com/office/drawing/2014/main" id="{6133C82F-912C-43DF-BCF5-447B1CA1A3DD}"/>
              </a:ext>
            </a:extLst>
          </p:cNvPr>
          <p:cNvSpPr>
            <a:spLocks noChangeArrowheads="1"/>
          </p:cNvSpPr>
          <p:nvPr/>
        </p:nvSpPr>
        <p:spPr bwMode="auto">
          <a:xfrm>
            <a:off x="4572001" y="4572001"/>
            <a:ext cx="4606925"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s-ES" altLang="es-NI" sz="1800" u="sng" dirty="0">
                <a:solidFill>
                  <a:srgbClr val="933BDB"/>
                </a:solidFill>
                <a:highlight>
                  <a:srgbClr val="FFFF00"/>
                </a:highlight>
                <a:latin typeface="Arial" panose="020B0604020202020204" pitchFamily="34" charset="0"/>
              </a:rPr>
              <a:t>Una Cuenta Corriente que posee como</a:t>
            </a:r>
          </a:p>
          <a:p>
            <a:pPr>
              <a:spcBef>
                <a:spcPct val="0"/>
              </a:spcBef>
              <a:buFontTx/>
              <a:buNone/>
            </a:pPr>
            <a:r>
              <a:rPr lang="es-ES" altLang="es-NI" sz="1800" b="1" dirty="0">
                <a:solidFill>
                  <a:srgbClr val="933BDB"/>
                </a:solidFill>
                <a:highlight>
                  <a:srgbClr val="FFFF00"/>
                </a:highlight>
                <a:latin typeface="Arial" panose="020B0604020202020204" pitchFamily="34" charset="0"/>
              </a:rPr>
              <a:t>característica</a:t>
            </a:r>
            <a:endParaRPr lang="es-ES" altLang="es-NI" sz="1800" dirty="0">
              <a:solidFill>
                <a:srgbClr val="933BDB"/>
              </a:solidFill>
              <a:highlight>
                <a:srgbClr val="FFFF00"/>
              </a:highlight>
              <a:latin typeface="Arial" panose="020B0604020202020204" pitchFamily="34" charset="0"/>
            </a:endParaRPr>
          </a:p>
          <a:p>
            <a:pPr>
              <a:spcBef>
                <a:spcPct val="0"/>
              </a:spcBef>
              <a:buFontTx/>
              <a:buNone/>
            </a:pPr>
            <a:r>
              <a:rPr lang="es-ES" altLang="es-NI" sz="1800" dirty="0">
                <a:solidFill>
                  <a:srgbClr val="933BDB"/>
                </a:solidFill>
                <a:highlight>
                  <a:srgbClr val="FFFF00"/>
                </a:highlight>
                <a:latin typeface="Arial" panose="020B0604020202020204" pitchFamily="34" charset="0"/>
              </a:rPr>
              <a:t>Balance</a:t>
            </a:r>
          </a:p>
          <a:p>
            <a:pPr>
              <a:spcBef>
                <a:spcPct val="0"/>
              </a:spcBef>
              <a:buFontTx/>
              <a:buNone/>
            </a:pPr>
            <a:r>
              <a:rPr lang="es-ES" altLang="es-NI" sz="1800" dirty="0">
                <a:solidFill>
                  <a:srgbClr val="933BDB"/>
                </a:solidFill>
                <a:highlight>
                  <a:srgbClr val="FFFF00"/>
                </a:highlight>
                <a:latin typeface="Arial" panose="020B0604020202020204" pitchFamily="34" charset="0"/>
              </a:rPr>
              <a:t>Puede realizar las </a:t>
            </a:r>
            <a:r>
              <a:rPr lang="es-ES" altLang="es-NI" sz="1800" b="1" dirty="0">
                <a:solidFill>
                  <a:srgbClr val="933BDB"/>
                </a:solidFill>
                <a:highlight>
                  <a:srgbClr val="FFFF00"/>
                </a:highlight>
                <a:latin typeface="Arial" panose="020B0604020202020204" pitchFamily="34" charset="0"/>
              </a:rPr>
              <a:t>operaciones</a:t>
            </a:r>
            <a:r>
              <a:rPr lang="es-ES" altLang="es-NI" sz="1800" dirty="0">
                <a:solidFill>
                  <a:srgbClr val="933BDB"/>
                </a:solidFill>
                <a:highlight>
                  <a:srgbClr val="FFFF00"/>
                </a:highlight>
                <a:latin typeface="Arial" panose="020B0604020202020204" pitchFamily="34" charset="0"/>
              </a:rPr>
              <a:t> de: </a:t>
            </a:r>
          </a:p>
          <a:p>
            <a:pPr>
              <a:spcBef>
                <a:spcPct val="0"/>
              </a:spcBef>
              <a:buFontTx/>
              <a:buNone/>
            </a:pPr>
            <a:r>
              <a:rPr lang="es-ES" altLang="es-NI" sz="1800" dirty="0">
                <a:solidFill>
                  <a:srgbClr val="933BDB"/>
                </a:solidFill>
                <a:highlight>
                  <a:srgbClr val="FFFF00"/>
                </a:highlight>
                <a:latin typeface="Arial" panose="020B0604020202020204" pitchFamily="34" charset="0"/>
              </a:rPr>
              <a:t>Depositar Girar </a:t>
            </a:r>
          </a:p>
          <a:p>
            <a:pPr>
              <a:spcBef>
                <a:spcPct val="0"/>
              </a:spcBef>
              <a:buFontTx/>
              <a:buNone/>
            </a:pPr>
            <a:r>
              <a:rPr lang="es-ES" altLang="es-NI" sz="1800" dirty="0">
                <a:solidFill>
                  <a:srgbClr val="933BDB"/>
                </a:solidFill>
                <a:highlight>
                  <a:srgbClr val="FFFF00"/>
                </a:highlight>
                <a:latin typeface="Arial" panose="020B0604020202020204" pitchFamily="34" charset="0"/>
              </a:rPr>
              <a:t>y Balance</a:t>
            </a:r>
            <a:r>
              <a:rPr lang="es-ES" altLang="es-NI" sz="2400" dirty="0">
                <a:solidFill>
                  <a:srgbClr val="933BDB"/>
                </a:solidFill>
                <a:highlight>
                  <a:srgbClr val="FFFF00"/>
                </a:highlight>
                <a:latin typeface="Arial" panose="020B0604020202020204" pitchFamily="34" charset="0"/>
              </a:rPr>
              <a:t> </a:t>
            </a:r>
            <a:endParaRPr lang="es-ES_tradnl" altLang="es-NI" sz="2400" dirty="0">
              <a:solidFill>
                <a:srgbClr val="933BDB"/>
              </a:solidFill>
              <a:highlight>
                <a:srgbClr val="FFFF00"/>
              </a:highlight>
              <a:latin typeface="Arial" panose="020B0604020202020204" pitchFamily="34" charset="0"/>
            </a:endParaRPr>
          </a:p>
        </p:txBody>
      </p:sp>
      <p:pic>
        <p:nvPicPr>
          <p:cNvPr id="5125" name="Picture 8" descr="clase1">
            <a:extLst>
              <a:ext uri="{FF2B5EF4-FFF2-40B4-BE49-F238E27FC236}">
                <a16:creationId xmlns:a16="http://schemas.microsoft.com/office/drawing/2014/main" id="{2F35DA64-DCAF-432D-958D-7FAB377690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905001"/>
            <a:ext cx="2209800"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Rectangle 9">
            <a:extLst>
              <a:ext uri="{FF2B5EF4-FFF2-40B4-BE49-F238E27FC236}">
                <a16:creationId xmlns:a16="http://schemas.microsoft.com/office/drawing/2014/main" id="{327BB073-0413-4F4C-A26D-31A2768D93E6}"/>
              </a:ext>
            </a:extLst>
          </p:cNvPr>
          <p:cNvSpPr>
            <a:spLocks noChangeArrowheads="1"/>
          </p:cNvSpPr>
          <p:nvPr/>
        </p:nvSpPr>
        <p:spPr bwMode="auto">
          <a:xfrm>
            <a:off x="3962401" y="685801"/>
            <a:ext cx="13890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s-ES" altLang="es-NI" sz="2800" b="1">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077"/>
                                        </p:tgtEl>
                                        <p:attrNameLst>
                                          <p:attrName>style.visibility</p:attrName>
                                        </p:attrNameLst>
                                      </p:cBhvr>
                                      <p:to>
                                        <p:strVal val="visible"/>
                                      </p:to>
                                    </p:set>
                                    <p:animEffect transition="in" filter="dissolve">
                                      <p:cBhvr>
                                        <p:cTn id="7" dur="500"/>
                                        <p:tgtEl>
                                          <p:spTgt spid="3077"/>
                                        </p:tgtEl>
                                      </p:cBhvr>
                                    </p:animEffect>
                                  </p:childTnLst>
                                </p:cTn>
                              </p:par>
                            </p:childTnLst>
                          </p:cTn>
                        </p:par>
                        <p:par>
                          <p:cTn id="8" fill="hold" nodeType="afterGroup">
                            <p:stCondLst>
                              <p:cond delay="500"/>
                            </p:stCondLst>
                            <p:childTnLst>
                              <p:par>
                                <p:cTn id="9" presetID="1" presetClass="entr" presetSubtype="0" fill="hold" grpId="0" nodeType="afterEffect">
                                  <p:stCondLst>
                                    <p:cond delay="1000"/>
                                  </p:stCondLst>
                                  <p:childTnLst>
                                    <p:set>
                                      <p:cBhvr>
                                        <p:cTn id="10" dur="1" fill="hold">
                                          <p:stCondLst>
                                            <p:cond delay="499"/>
                                          </p:stCondLst>
                                        </p:cTn>
                                        <p:tgtEl>
                                          <p:spTgt spid="30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9"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0">
            <a:extLst>
              <a:ext uri="{FF2B5EF4-FFF2-40B4-BE49-F238E27FC236}">
                <a16:creationId xmlns:a16="http://schemas.microsoft.com/office/drawing/2014/main" id="{A19F3AA5-272A-4380-9913-F92A2FB729EA}"/>
              </a:ext>
            </a:extLst>
          </p:cNvPr>
          <p:cNvSpPr txBox="1">
            <a:spLocks noChangeArrowheads="1"/>
          </p:cNvSpPr>
          <p:nvPr/>
        </p:nvSpPr>
        <p:spPr bwMode="auto">
          <a:xfrm>
            <a:off x="5257800" y="2286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s-ES" altLang="es-NI" sz="2400" b="1">
                <a:solidFill>
                  <a:srgbClr val="FF0066"/>
                </a:solidFill>
                <a:latin typeface="Arial" panose="020B0604020202020204" pitchFamily="34" charset="0"/>
              </a:rPr>
              <a:t>Atributos</a:t>
            </a:r>
            <a:endParaRPr lang="es-ES_tradnl" altLang="es-NI" sz="2400" b="1">
              <a:latin typeface="Arial" panose="020B0604020202020204" pitchFamily="34" charset="0"/>
            </a:endParaRPr>
          </a:p>
        </p:txBody>
      </p:sp>
      <p:sp>
        <p:nvSpPr>
          <p:cNvPr id="4107" name="Text Box 11">
            <a:extLst>
              <a:ext uri="{FF2B5EF4-FFF2-40B4-BE49-F238E27FC236}">
                <a16:creationId xmlns:a16="http://schemas.microsoft.com/office/drawing/2014/main" id="{3814FD1F-8BF7-4E37-B793-31E50796D4FC}"/>
              </a:ext>
            </a:extLst>
          </p:cNvPr>
          <p:cNvSpPr txBox="1">
            <a:spLocks noChangeArrowheads="1"/>
          </p:cNvSpPr>
          <p:nvPr/>
        </p:nvSpPr>
        <p:spPr bwMode="auto">
          <a:xfrm>
            <a:off x="1752600" y="685800"/>
            <a:ext cx="8610600" cy="3985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pPr>
            <a:r>
              <a:rPr lang="es-ES" altLang="es-NI" sz="2200">
                <a:latin typeface="Arial" panose="020B0604020202020204" pitchFamily="34" charset="0"/>
              </a:rPr>
              <a:t>representa alguna propiedad de la clase, que se encuentra en todas las instancias de la clase. </a:t>
            </a:r>
          </a:p>
          <a:p>
            <a:pPr>
              <a:spcBef>
                <a:spcPct val="50000"/>
              </a:spcBef>
            </a:pPr>
            <a:r>
              <a:rPr lang="es-ES" altLang="es-NI" sz="2200">
                <a:latin typeface="Arial" panose="020B0604020202020204" pitchFamily="34" charset="0"/>
              </a:rPr>
              <a:t>definen la estructura de una clase y de sus correspondientes objetos. </a:t>
            </a:r>
          </a:p>
          <a:p>
            <a:pPr>
              <a:spcBef>
                <a:spcPct val="0"/>
              </a:spcBef>
            </a:pPr>
            <a:endParaRPr lang="es-ES" altLang="es-NI" sz="2200">
              <a:latin typeface="Arial" panose="020B0604020202020204" pitchFamily="34" charset="0"/>
            </a:endParaRPr>
          </a:p>
          <a:p>
            <a:pPr>
              <a:spcBef>
                <a:spcPct val="0"/>
              </a:spcBef>
            </a:pPr>
            <a:r>
              <a:rPr lang="es-ES" altLang="es-NI" sz="2200">
                <a:latin typeface="Arial" panose="020B0604020202020204" pitchFamily="34" charset="0"/>
              </a:rPr>
              <a:t>Los atributos corresponden a sustantivos y sus valores pueden ser sustantivos o adjetivos.</a:t>
            </a:r>
          </a:p>
          <a:p>
            <a:pPr>
              <a:spcBef>
                <a:spcPct val="0"/>
              </a:spcBef>
            </a:pPr>
            <a:endParaRPr lang="es-ES" altLang="es-NI" sz="2200">
              <a:latin typeface="Arial" panose="020B0604020202020204" pitchFamily="34" charset="0"/>
            </a:endParaRPr>
          </a:p>
          <a:p>
            <a:pPr>
              <a:spcBef>
                <a:spcPct val="0"/>
              </a:spcBef>
            </a:pPr>
            <a:r>
              <a:rPr lang="es-ES" altLang="es-NI" sz="2200">
                <a:latin typeface="Arial" panose="020B0604020202020204" pitchFamily="34" charset="0"/>
              </a:rPr>
              <a:t>Dentro de una clase, los nombre de los atributos deben ser únicos (aunque puede aparecer el mismo nombre de atributo en diferentes clases).</a:t>
            </a:r>
            <a:endParaRPr lang="es-ES_tradnl" altLang="es-NI" sz="2400"/>
          </a:p>
        </p:txBody>
      </p:sp>
      <p:pic>
        <p:nvPicPr>
          <p:cNvPr id="4115" name="Picture 19">
            <a:extLst>
              <a:ext uri="{FF2B5EF4-FFF2-40B4-BE49-F238E27FC236}">
                <a16:creationId xmlns:a16="http://schemas.microsoft.com/office/drawing/2014/main" id="{302C396F-8779-48B9-8B46-3816445E15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4876800"/>
            <a:ext cx="3733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6" name="Picture 20">
            <a:extLst>
              <a:ext uri="{FF2B5EF4-FFF2-40B4-BE49-F238E27FC236}">
                <a16:creationId xmlns:a16="http://schemas.microsoft.com/office/drawing/2014/main" id="{6CD9FAFA-1F73-4646-9ED1-DF6C1CC52B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4876800"/>
            <a:ext cx="1676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4107"/>
                                        </p:tgtEl>
                                        <p:attrNameLst>
                                          <p:attrName>style.visibility</p:attrName>
                                        </p:attrNameLst>
                                      </p:cBhvr>
                                      <p:to>
                                        <p:strVal val="visible"/>
                                      </p:to>
                                    </p:set>
                                    <p:animEffect transition="in" filter="wipe(left)">
                                      <p:cBhvr>
                                        <p:cTn id="7" dur="500"/>
                                        <p:tgtEl>
                                          <p:spTgt spid="4107"/>
                                        </p:tgtEl>
                                      </p:cBhvr>
                                    </p:animEffect>
                                  </p:childTnLst>
                                </p:cTn>
                              </p:par>
                            </p:childTnLst>
                          </p:cTn>
                        </p:par>
                        <p:par>
                          <p:cTn id="8" fill="hold" nodeType="afterGroup">
                            <p:stCondLst>
                              <p:cond delay="2500"/>
                            </p:stCondLst>
                            <p:childTnLst>
                              <p:par>
                                <p:cTn id="9" presetID="1" presetClass="entr" presetSubtype="0" fill="hold" nodeType="afterEffect">
                                  <p:stCondLst>
                                    <p:cond delay="2000"/>
                                  </p:stCondLst>
                                  <p:childTnLst>
                                    <p:set>
                                      <p:cBhvr>
                                        <p:cTn id="10" dur="1" fill="hold">
                                          <p:stCondLst>
                                            <p:cond delay="499"/>
                                          </p:stCondLst>
                                        </p:cTn>
                                        <p:tgtEl>
                                          <p:spTgt spid="41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4116"/>
                                        </p:tgtEl>
                                        <p:attrNameLst>
                                          <p:attrName>style.visibility</p:attrName>
                                        </p:attrNameLst>
                                      </p:cBhvr>
                                      <p:to>
                                        <p:strVal val="visible"/>
                                      </p:to>
                                    </p:set>
                                    <p:animEffect transition="in" filter="dissolve">
                                      <p:cBhvr>
                                        <p:cTn id="15" dur="500"/>
                                        <p:tgtEl>
                                          <p:spTgt spid="4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7"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a:extLst>
              <a:ext uri="{FF2B5EF4-FFF2-40B4-BE49-F238E27FC236}">
                <a16:creationId xmlns:a16="http://schemas.microsoft.com/office/drawing/2014/main" id="{95E8A2CA-9B2C-441A-823C-A7B075A45A4C}"/>
              </a:ext>
            </a:extLst>
          </p:cNvPr>
          <p:cNvSpPr txBox="1">
            <a:spLocks noChangeArrowheads="1"/>
          </p:cNvSpPr>
          <p:nvPr/>
        </p:nvSpPr>
        <p:spPr bwMode="auto">
          <a:xfrm>
            <a:off x="4495800" y="3048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s-ES" altLang="es-NI" sz="2400" b="1">
                <a:solidFill>
                  <a:srgbClr val="FF0066"/>
                </a:solidFill>
                <a:latin typeface="Arial" panose="020B0604020202020204" pitchFamily="34" charset="0"/>
              </a:rPr>
              <a:t>Tipos de Atributos</a:t>
            </a:r>
            <a:endParaRPr lang="es-ES_tradnl" altLang="es-NI" sz="2400" b="1">
              <a:solidFill>
                <a:srgbClr val="FF0066"/>
              </a:solidFill>
              <a:latin typeface="Arial" panose="020B0604020202020204" pitchFamily="34" charset="0"/>
            </a:endParaRPr>
          </a:p>
        </p:txBody>
      </p:sp>
      <p:grpSp>
        <p:nvGrpSpPr>
          <p:cNvPr id="2" name="Group 19">
            <a:extLst>
              <a:ext uri="{FF2B5EF4-FFF2-40B4-BE49-F238E27FC236}">
                <a16:creationId xmlns:a16="http://schemas.microsoft.com/office/drawing/2014/main" id="{0D950205-F7E2-4ABE-8C82-AB6438F7A08F}"/>
              </a:ext>
            </a:extLst>
          </p:cNvPr>
          <p:cNvGrpSpPr>
            <a:grpSpLocks/>
          </p:cNvGrpSpPr>
          <p:nvPr/>
        </p:nvGrpSpPr>
        <p:grpSpPr bwMode="auto">
          <a:xfrm>
            <a:off x="1752600" y="2208213"/>
            <a:ext cx="8534400" cy="641350"/>
            <a:chOff x="144" y="1056"/>
            <a:chExt cx="5376" cy="404"/>
          </a:xfrm>
        </p:grpSpPr>
        <p:pic>
          <p:nvPicPr>
            <p:cNvPr id="8204" name="Picture 3" descr="public">
              <a:extLst>
                <a:ext uri="{FF2B5EF4-FFF2-40B4-BE49-F238E27FC236}">
                  <a16:creationId xmlns:a16="http://schemas.microsoft.com/office/drawing/2014/main" id="{91C08A74-30C2-4A51-B23E-82D7CA297A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 y="1104"/>
              <a:ext cx="33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5" name="Text Box 6">
              <a:extLst>
                <a:ext uri="{FF2B5EF4-FFF2-40B4-BE49-F238E27FC236}">
                  <a16:creationId xmlns:a16="http://schemas.microsoft.com/office/drawing/2014/main" id="{593C199B-3D97-4E23-AE2F-BBB6A457868D}"/>
                </a:ext>
              </a:extLst>
            </p:cNvPr>
            <p:cNvSpPr txBox="1">
              <a:spLocks noChangeArrowheads="1"/>
            </p:cNvSpPr>
            <p:nvPr/>
          </p:nvSpPr>
          <p:spPr bwMode="auto">
            <a:xfrm>
              <a:off x="480" y="1056"/>
              <a:ext cx="504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50000"/>
                </a:spcBef>
                <a:buFontTx/>
                <a:buNone/>
              </a:pPr>
              <a:r>
                <a:rPr lang="es-ES" altLang="es-NI" sz="1800" b="1">
                  <a:solidFill>
                    <a:srgbClr val="933BDB"/>
                  </a:solidFill>
                  <a:latin typeface="Arial" panose="020B0604020202020204" pitchFamily="34" charset="0"/>
                </a:rPr>
                <a:t>Public</a:t>
              </a:r>
              <a:r>
                <a:rPr lang="es-ES" altLang="es-NI" sz="1800" b="1">
                  <a:latin typeface="Arial" panose="020B0604020202020204" pitchFamily="34" charset="0"/>
                </a:rPr>
                <a:t>: </a:t>
              </a:r>
              <a:r>
                <a:rPr lang="es-ES" altLang="es-NI" sz="1800">
                  <a:latin typeface="Arial" panose="020B0604020202020204" pitchFamily="34" charset="0"/>
                </a:rPr>
                <a:t>Indica que el atributo será visible tanto dentro como fuera de la clase, es decir, es accesible desde todos lados</a:t>
              </a:r>
              <a:endParaRPr lang="es-ES_tradnl" altLang="es-NI" sz="1800">
                <a:latin typeface="Arial" panose="020B0604020202020204" pitchFamily="34" charset="0"/>
              </a:endParaRPr>
            </a:p>
          </p:txBody>
        </p:sp>
      </p:grpSp>
      <p:grpSp>
        <p:nvGrpSpPr>
          <p:cNvPr id="3" name="Group 20">
            <a:extLst>
              <a:ext uri="{FF2B5EF4-FFF2-40B4-BE49-F238E27FC236}">
                <a16:creationId xmlns:a16="http://schemas.microsoft.com/office/drawing/2014/main" id="{0D870E1C-3304-4BB5-A819-76E23C4CA4FA}"/>
              </a:ext>
            </a:extLst>
          </p:cNvPr>
          <p:cNvGrpSpPr>
            <a:grpSpLocks/>
          </p:cNvGrpSpPr>
          <p:nvPr/>
        </p:nvGrpSpPr>
        <p:grpSpPr bwMode="auto">
          <a:xfrm>
            <a:off x="1752600" y="3014663"/>
            <a:ext cx="8686800" cy="641350"/>
            <a:chOff x="144" y="1584"/>
            <a:chExt cx="5472" cy="404"/>
          </a:xfrm>
        </p:grpSpPr>
        <p:pic>
          <p:nvPicPr>
            <p:cNvPr id="8202" name="Picture 4" descr="private">
              <a:extLst>
                <a:ext uri="{FF2B5EF4-FFF2-40B4-BE49-F238E27FC236}">
                  <a16:creationId xmlns:a16="http://schemas.microsoft.com/office/drawing/2014/main" id="{3E3F7F25-27F5-407B-AFB9-A022843162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 y="1603"/>
              <a:ext cx="33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3" name="Text Box 7">
              <a:extLst>
                <a:ext uri="{FF2B5EF4-FFF2-40B4-BE49-F238E27FC236}">
                  <a16:creationId xmlns:a16="http://schemas.microsoft.com/office/drawing/2014/main" id="{ABD66014-BBE5-405E-A124-E4D5C700782F}"/>
                </a:ext>
              </a:extLst>
            </p:cNvPr>
            <p:cNvSpPr txBox="1">
              <a:spLocks noChangeArrowheads="1"/>
            </p:cNvSpPr>
            <p:nvPr/>
          </p:nvSpPr>
          <p:spPr bwMode="auto">
            <a:xfrm>
              <a:off x="528" y="1584"/>
              <a:ext cx="508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s-ES" altLang="es-NI" sz="1800" b="1">
                  <a:solidFill>
                    <a:srgbClr val="933BDB"/>
                  </a:solidFill>
                  <a:latin typeface="Arial" panose="020B0604020202020204" pitchFamily="34" charset="0"/>
                </a:rPr>
                <a:t>Private</a:t>
              </a:r>
              <a:r>
                <a:rPr lang="es-ES" altLang="es-NI" sz="1800">
                  <a:latin typeface="Arial" panose="020B0604020202020204" pitchFamily="34" charset="0"/>
                </a:rPr>
                <a:t>: Indica que el atributo sólo será accedible desde dentro de la clase (sólo sus métodos lo pueden accesar) </a:t>
              </a:r>
              <a:endParaRPr lang="es-ES_tradnl" altLang="es-NI" sz="1800">
                <a:latin typeface="Arial" panose="020B0604020202020204" pitchFamily="34" charset="0"/>
              </a:endParaRPr>
            </a:p>
          </p:txBody>
        </p:sp>
      </p:grpSp>
      <p:grpSp>
        <p:nvGrpSpPr>
          <p:cNvPr id="4" name="Group 21">
            <a:extLst>
              <a:ext uri="{FF2B5EF4-FFF2-40B4-BE49-F238E27FC236}">
                <a16:creationId xmlns:a16="http://schemas.microsoft.com/office/drawing/2014/main" id="{4CB1BC9B-064F-4551-8159-10A6FEDB20D8}"/>
              </a:ext>
            </a:extLst>
          </p:cNvPr>
          <p:cNvGrpSpPr>
            <a:grpSpLocks/>
          </p:cNvGrpSpPr>
          <p:nvPr/>
        </p:nvGrpSpPr>
        <p:grpSpPr bwMode="auto">
          <a:xfrm>
            <a:off x="1752600" y="3808414"/>
            <a:ext cx="9144000" cy="915987"/>
            <a:chOff x="144" y="2064"/>
            <a:chExt cx="5760" cy="577"/>
          </a:xfrm>
        </p:grpSpPr>
        <p:pic>
          <p:nvPicPr>
            <p:cNvPr id="8200" name="Picture 5" descr="protected">
              <a:extLst>
                <a:ext uri="{FF2B5EF4-FFF2-40B4-BE49-F238E27FC236}">
                  <a16:creationId xmlns:a16="http://schemas.microsoft.com/office/drawing/2014/main" id="{92605D35-C8CA-455D-BE1C-A666A39A73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 y="2200"/>
              <a:ext cx="336"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1" name="Text Box 8">
              <a:extLst>
                <a:ext uri="{FF2B5EF4-FFF2-40B4-BE49-F238E27FC236}">
                  <a16:creationId xmlns:a16="http://schemas.microsoft.com/office/drawing/2014/main" id="{04277778-FF16-49B3-8006-8F221E0FB978}"/>
                </a:ext>
              </a:extLst>
            </p:cNvPr>
            <p:cNvSpPr txBox="1">
              <a:spLocks noChangeArrowheads="1"/>
            </p:cNvSpPr>
            <p:nvPr/>
          </p:nvSpPr>
          <p:spPr bwMode="auto">
            <a:xfrm>
              <a:off x="528" y="2064"/>
              <a:ext cx="537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s-ES" altLang="es-NI" sz="1800" b="1">
                  <a:solidFill>
                    <a:srgbClr val="933BDB"/>
                  </a:solidFill>
                  <a:latin typeface="Arial" panose="020B0604020202020204" pitchFamily="34" charset="0"/>
                </a:rPr>
                <a:t>Protected</a:t>
              </a:r>
              <a:r>
                <a:rPr lang="es-ES" altLang="es-NI" sz="1800">
                  <a:latin typeface="Arial" panose="020B0604020202020204" pitchFamily="34" charset="0"/>
                </a:rPr>
                <a:t>: Indica que el atributo no será accedible desde fuera de la clase, pero si podrá ser accesado por métodos de la clase además de las subclases que se deriven </a:t>
              </a:r>
              <a:endParaRPr lang="es-ES_tradnl" altLang="es-NI" sz="1800">
                <a:latin typeface="Arial" panose="020B0604020202020204" pitchFamily="34" charset="0"/>
              </a:endParaRPr>
            </a:p>
          </p:txBody>
        </p:sp>
      </p:grpSp>
      <p:sp>
        <p:nvSpPr>
          <p:cNvPr id="8198" name="Text Box 14">
            <a:extLst>
              <a:ext uri="{FF2B5EF4-FFF2-40B4-BE49-F238E27FC236}">
                <a16:creationId xmlns:a16="http://schemas.microsoft.com/office/drawing/2014/main" id="{D4F4BC6C-805A-4264-A1AF-C385B18F1F01}"/>
              </a:ext>
            </a:extLst>
          </p:cNvPr>
          <p:cNvSpPr txBox="1">
            <a:spLocks noChangeArrowheads="1"/>
          </p:cNvSpPr>
          <p:nvPr/>
        </p:nvSpPr>
        <p:spPr bwMode="auto">
          <a:xfrm>
            <a:off x="1524000" y="990601"/>
            <a:ext cx="8915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NI" sz="2000">
                <a:latin typeface="Arial" panose="020B0604020202020204" pitchFamily="34" charset="0"/>
              </a:rPr>
              <a:t>Los atributos pueden representarse solo mostrando  su nombre, mostrando su nombre y su tipo,e incluso su valor por defecto.</a:t>
            </a:r>
            <a:endParaRPr lang="es-ES" altLang="es-NI" sz="1800">
              <a:latin typeface="Arial" panose="020B0604020202020204" pitchFamily="34" charset="0"/>
            </a:endParaRPr>
          </a:p>
        </p:txBody>
      </p:sp>
      <p:pic>
        <p:nvPicPr>
          <p:cNvPr id="25623" name="Picture 23">
            <a:extLst>
              <a:ext uri="{FF2B5EF4-FFF2-40B4-BE49-F238E27FC236}">
                <a16:creationId xmlns:a16="http://schemas.microsoft.com/office/drawing/2014/main" id="{834A5047-9170-459C-ACA6-8A49D89FCD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4648201"/>
            <a:ext cx="2971800"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2000"/>
                                  </p:stCondLst>
                                  <p:childTnLst>
                                    <p:set>
                                      <p:cBhvr>
                                        <p:cTn id="6" dur="1" fill="hold">
                                          <p:stCondLst>
                                            <p:cond delay="499"/>
                                          </p:stCondLst>
                                        </p:cTn>
                                        <p:tgtEl>
                                          <p:spTgt spid="2"/>
                                        </p:tgtEl>
                                        <p:attrNameLst>
                                          <p:attrName>style.visibility</p:attrName>
                                        </p:attrNameLst>
                                      </p:cBhvr>
                                      <p:to>
                                        <p:strVal val="visible"/>
                                      </p:to>
                                    </p:set>
                                  </p:childTnLst>
                                </p:cTn>
                              </p:par>
                            </p:childTnLst>
                          </p:cTn>
                        </p:par>
                        <p:par>
                          <p:cTn id="7" fill="hold" nodeType="afterGroup">
                            <p:stCondLst>
                              <p:cond delay="2500"/>
                            </p:stCondLst>
                            <p:childTnLst>
                              <p:par>
                                <p:cTn id="8" presetID="1" presetClass="entr" presetSubtype="0" fill="hold" nodeType="afterEffect">
                                  <p:stCondLst>
                                    <p:cond delay="2000"/>
                                  </p:stCondLst>
                                  <p:childTnLst>
                                    <p:set>
                                      <p:cBhvr>
                                        <p:cTn id="9" dur="1" fill="hold">
                                          <p:stCondLst>
                                            <p:cond delay="499"/>
                                          </p:stCondLst>
                                        </p:cTn>
                                        <p:tgtEl>
                                          <p:spTgt spid="3"/>
                                        </p:tgtEl>
                                        <p:attrNameLst>
                                          <p:attrName>style.visibility</p:attrName>
                                        </p:attrNameLst>
                                      </p:cBhvr>
                                      <p:to>
                                        <p:strVal val="visible"/>
                                      </p:to>
                                    </p:set>
                                  </p:childTnLst>
                                </p:cTn>
                              </p:par>
                            </p:childTnLst>
                          </p:cTn>
                        </p:par>
                        <p:par>
                          <p:cTn id="10" fill="hold" nodeType="afterGroup">
                            <p:stCondLst>
                              <p:cond delay="5000"/>
                            </p:stCondLst>
                            <p:childTnLst>
                              <p:par>
                                <p:cTn id="11" presetID="1" presetClass="entr" presetSubtype="0" fill="hold" nodeType="afterEffect">
                                  <p:stCondLst>
                                    <p:cond delay="2000"/>
                                  </p:stCondLst>
                                  <p:childTnLst>
                                    <p:set>
                                      <p:cBhvr>
                                        <p:cTn id="12" dur="1" fill="hold">
                                          <p:stCondLst>
                                            <p:cond delay="499"/>
                                          </p:stCondLst>
                                        </p:cTn>
                                        <p:tgtEl>
                                          <p:spTgt spid="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5623"/>
                                        </p:tgtEl>
                                        <p:attrNameLst>
                                          <p:attrName>style.visibility</p:attrName>
                                        </p:attrNameLst>
                                      </p:cBhvr>
                                      <p:to>
                                        <p:strVal val="visible"/>
                                      </p:to>
                                    </p:set>
                                    <p:animEffect transition="in" filter="dissolve">
                                      <p:cBhvr>
                                        <p:cTn id="17" dur="500"/>
                                        <p:tgtEl>
                                          <p:spTgt spid="25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8" name="Picture 6">
            <a:extLst>
              <a:ext uri="{FF2B5EF4-FFF2-40B4-BE49-F238E27FC236}">
                <a16:creationId xmlns:a16="http://schemas.microsoft.com/office/drawing/2014/main" id="{5B641C89-3494-4B2D-AD11-8BA1811AB9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5029200"/>
            <a:ext cx="9144000"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3">
            <a:extLst>
              <a:ext uri="{FF2B5EF4-FFF2-40B4-BE49-F238E27FC236}">
                <a16:creationId xmlns:a16="http://schemas.microsoft.com/office/drawing/2014/main" id="{E12D50AC-22AC-41A3-83BC-A1AFCD5DB420}"/>
              </a:ext>
            </a:extLst>
          </p:cNvPr>
          <p:cNvGrpSpPr>
            <a:grpSpLocks/>
          </p:cNvGrpSpPr>
          <p:nvPr/>
        </p:nvGrpSpPr>
        <p:grpSpPr bwMode="auto">
          <a:xfrm>
            <a:off x="4038600" y="304801"/>
            <a:ext cx="4267200" cy="1997075"/>
            <a:chOff x="336" y="288"/>
            <a:chExt cx="2688" cy="1258"/>
          </a:xfrm>
        </p:grpSpPr>
        <p:pic>
          <p:nvPicPr>
            <p:cNvPr id="10245" name="Picture 11">
              <a:extLst>
                <a:ext uri="{FF2B5EF4-FFF2-40B4-BE49-F238E27FC236}">
                  <a16:creationId xmlns:a16="http://schemas.microsoft.com/office/drawing/2014/main" id="{7FBDDBF9-1E81-45D4-B489-5911953352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 y="288"/>
              <a:ext cx="2688" cy="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12">
              <a:extLst>
                <a:ext uri="{FF2B5EF4-FFF2-40B4-BE49-F238E27FC236}">
                  <a16:creationId xmlns:a16="http://schemas.microsoft.com/office/drawing/2014/main" id="{24AC0006-C844-4813-B231-654B0980AEC2}"/>
                </a:ext>
              </a:extLst>
            </p:cNvPr>
            <p:cNvSpPr txBox="1">
              <a:spLocks noChangeArrowheads="1"/>
            </p:cNvSpPr>
            <p:nvPr/>
          </p:nvSpPr>
          <p:spPr bwMode="auto">
            <a:xfrm>
              <a:off x="960" y="1296"/>
              <a:ext cx="13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r>
                <a:rPr lang="es-ES_tradnl" altLang="es-NI" sz="2000"/>
                <a:t>Notación extendida</a:t>
              </a:r>
            </a:p>
          </p:txBody>
        </p:sp>
      </p:grpSp>
      <p:pic>
        <p:nvPicPr>
          <p:cNvPr id="38926" name="Picture 14">
            <a:extLst>
              <a:ext uri="{FF2B5EF4-FFF2-40B4-BE49-F238E27FC236}">
                <a16:creationId xmlns:a16="http://schemas.microsoft.com/office/drawing/2014/main" id="{A19427BA-D567-4CEC-8021-5870D7E0D2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2514601"/>
            <a:ext cx="2971800"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10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500"/>
                            </p:stCondLst>
                            <p:childTnLst>
                              <p:par>
                                <p:cTn id="10" presetID="9" presetClass="entr" presetSubtype="0" fill="hold" nodeType="afterEffect">
                                  <p:stCondLst>
                                    <p:cond delay="2000"/>
                                  </p:stCondLst>
                                  <p:childTnLst>
                                    <p:set>
                                      <p:cBhvr>
                                        <p:cTn id="11" dur="1" fill="hold">
                                          <p:stCondLst>
                                            <p:cond delay="0"/>
                                          </p:stCondLst>
                                        </p:cTn>
                                        <p:tgtEl>
                                          <p:spTgt spid="38926"/>
                                        </p:tgtEl>
                                        <p:attrNameLst>
                                          <p:attrName>style.visibility</p:attrName>
                                        </p:attrNameLst>
                                      </p:cBhvr>
                                      <p:to>
                                        <p:strVal val="visible"/>
                                      </p:to>
                                    </p:set>
                                    <p:animEffect transition="in" filter="dissolve">
                                      <p:cBhvr>
                                        <p:cTn id="12" dur="500"/>
                                        <p:tgtEl>
                                          <p:spTgt spid="38926"/>
                                        </p:tgtEl>
                                      </p:cBhvr>
                                    </p:animEffect>
                                  </p:childTnLst>
                                </p:cTn>
                              </p:par>
                            </p:childTnLst>
                          </p:cTn>
                        </p:par>
                        <p:par>
                          <p:cTn id="13" fill="hold" nodeType="afterGroup">
                            <p:stCondLst>
                              <p:cond delay="4000"/>
                            </p:stCondLst>
                            <p:childTnLst>
                              <p:par>
                                <p:cTn id="14" presetID="22" presetClass="entr" presetSubtype="8" fill="hold" nodeType="afterEffect">
                                  <p:stCondLst>
                                    <p:cond delay="3000"/>
                                  </p:stCondLst>
                                  <p:childTnLst>
                                    <p:set>
                                      <p:cBhvr>
                                        <p:cTn id="15" dur="1" fill="hold">
                                          <p:stCondLst>
                                            <p:cond delay="0"/>
                                          </p:stCondLst>
                                        </p:cTn>
                                        <p:tgtEl>
                                          <p:spTgt spid="38918"/>
                                        </p:tgtEl>
                                        <p:attrNameLst>
                                          <p:attrName>style.visibility</p:attrName>
                                        </p:attrNameLst>
                                      </p:cBhvr>
                                      <p:to>
                                        <p:strVal val="visible"/>
                                      </p:to>
                                    </p:set>
                                    <p:animEffect transition="in" filter="wipe(left)">
                                      <p:cBhvr>
                                        <p:cTn id="16" dur="500"/>
                                        <p:tgtEl>
                                          <p:spTgt spid="38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58ECE0F3-45F0-4007-9AFA-AE5AE14919E4}"/>
              </a:ext>
            </a:extLst>
          </p:cNvPr>
          <p:cNvSpPr>
            <a:spLocks noChangeArrowheads="1"/>
          </p:cNvSpPr>
          <p:nvPr/>
        </p:nvSpPr>
        <p:spPr bwMode="auto">
          <a:xfrm>
            <a:off x="1752600" y="228600"/>
            <a:ext cx="86106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_tradnl" altLang="es-NI" sz="2400" b="1">
                <a:solidFill>
                  <a:srgbClr val="FF0066"/>
                </a:solidFill>
                <a:latin typeface="Arial" panose="020B0604020202020204" pitchFamily="34" charset="0"/>
              </a:rPr>
              <a:t>Identificadores</a:t>
            </a:r>
            <a:endParaRPr lang="es-ES_tradnl" altLang="es-NI" sz="1800" b="1"/>
          </a:p>
          <a:p>
            <a:pPr algn="just">
              <a:spcBef>
                <a:spcPct val="0"/>
              </a:spcBef>
              <a:buFontTx/>
              <a:buNone/>
            </a:pPr>
            <a:r>
              <a:rPr lang="es-ES_tradnl" altLang="es-NI" sz="2000">
                <a:latin typeface="Arial" panose="020B0604020202020204" pitchFamily="34" charset="0"/>
              </a:rPr>
              <a:t>En el momento de incluir atributos en la descripción de una clase se debe distinguir entre los atributos los cuales reflejan las características de los objetos en el mundo real, y los identificadores los cuales son utilizados</a:t>
            </a:r>
          </a:p>
          <a:p>
            <a:pPr algn="just">
              <a:spcBef>
                <a:spcPct val="0"/>
              </a:spcBef>
              <a:buFontTx/>
              <a:buNone/>
            </a:pPr>
            <a:r>
              <a:rPr lang="es-ES_tradnl" altLang="es-NI" sz="2000">
                <a:latin typeface="Arial" panose="020B0604020202020204" pitchFamily="34" charset="0"/>
              </a:rPr>
              <a:t>exclusivamente por razones de implementación. Estos identificadores internos del sistema no deben ser incluidos como atributos.</a:t>
            </a:r>
            <a:endParaRPr lang="es-ES_tradnl" altLang="es-NI" sz="1800">
              <a:latin typeface="Times New Roman;Times New Roman"/>
            </a:endParaRPr>
          </a:p>
        </p:txBody>
      </p:sp>
      <p:pic>
        <p:nvPicPr>
          <p:cNvPr id="26628" name="Picture 4">
            <a:extLst>
              <a:ext uri="{FF2B5EF4-FFF2-40B4-BE49-F238E27FC236}">
                <a16:creationId xmlns:a16="http://schemas.microsoft.com/office/drawing/2014/main" id="{124DC678-97D4-48E0-A21D-0C27021A8C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1" y="3352801"/>
            <a:ext cx="6467475"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6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F1119A3F-4C67-4CEB-B9DB-D57A5C01D654}"/>
              </a:ext>
            </a:extLst>
          </p:cNvPr>
          <p:cNvSpPr>
            <a:spLocks noChangeArrowheads="1"/>
          </p:cNvSpPr>
          <p:nvPr/>
        </p:nvSpPr>
        <p:spPr bwMode="auto">
          <a:xfrm>
            <a:off x="1752600" y="990600"/>
            <a:ext cx="86106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s-ES_tradnl" altLang="es-NI" sz="2400">
                <a:latin typeface="Arial" panose="020B0604020202020204" pitchFamily="34" charset="0"/>
              </a:rPr>
              <a:t>Los </a:t>
            </a:r>
            <a:r>
              <a:rPr lang="es-ES_tradnl" altLang="es-NI" sz="2400" i="1">
                <a:solidFill>
                  <a:srgbClr val="933BDB"/>
                </a:solidFill>
                <a:latin typeface="Arial" panose="020B0604020202020204" pitchFamily="34" charset="0"/>
              </a:rPr>
              <a:t>atributos básicos</a:t>
            </a:r>
            <a:r>
              <a:rPr lang="es-ES_tradnl" altLang="es-NI" sz="2400" i="1">
                <a:latin typeface="Arial" panose="020B0604020202020204" pitchFamily="34" charset="0"/>
              </a:rPr>
              <a:t> </a:t>
            </a:r>
            <a:r>
              <a:rPr lang="es-ES_tradnl" altLang="es-NI" sz="2400">
                <a:latin typeface="Arial" panose="020B0604020202020204" pitchFamily="34" charset="0"/>
              </a:rPr>
              <a:t>son atributos independientes dentro del objeto. En contraste, los </a:t>
            </a:r>
            <a:r>
              <a:rPr lang="es-ES_tradnl" altLang="es-NI" sz="2400" i="1">
                <a:solidFill>
                  <a:srgbClr val="933BDB"/>
                </a:solidFill>
                <a:latin typeface="Arial" panose="020B0604020202020204" pitchFamily="34" charset="0"/>
              </a:rPr>
              <a:t>atributos derivados</a:t>
            </a:r>
            <a:r>
              <a:rPr lang="es-ES_tradnl" altLang="es-NI" sz="2400" i="1">
                <a:latin typeface="Arial" panose="020B0604020202020204" pitchFamily="34" charset="0"/>
              </a:rPr>
              <a:t> </a:t>
            </a:r>
            <a:r>
              <a:rPr lang="es-ES_tradnl" altLang="es-NI" sz="2400">
                <a:latin typeface="Arial" panose="020B0604020202020204" pitchFamily="34" charset="0"/>
              </a:rPr>
              <a:t>son atributos que dependen de otros atributos. Los atributos derivados dependen de otros atributos del objeto, los cuales pueden ser </a:t>
            </a:r>
            <a:r>
              <a:rPr lang="es-ES_tradnl" altLang="es-NI" sz="2400" i="1">
                <a:latin typeface="Arial" panose="020B0604020202020204" pitchFamily="34" charset="0"/>
              </a:rPr>
              <a:t>básicos </a:t>
            </a:r>
            <a:r>
              <a:rPr lang="es-ES_tradnl" altLang="es-NI" sz="2400">
                <a:latin typeface="Arial" panose="020B0604020202020204" pitchFamily="34" charset="0"/>
              </a:rPr>
              <a:t>o </a:t>
            </a:r>
            <a:r>
              <a:rPr lang="es-ES_tradnl" altLang="es-NI" sz="2400" i="1">
                <a:latin typeface="Arial" panose="020B0604020202020204" pitchFamily="34" charset="0"/>
              </a:rPr>
              <a:t>derivados</a:t>
            </a:r>
            <a:r>
              <a:rPr lang="es-ES_tradnl" altLang="es-NI" sz="2400">
                <a:latin typeface="Arial" panose="020B0604020202020204" pitchFamily="34" charset="0"/>
              </a:rPr>
              <a:t>. </a:t>
            </a:r>
            <a:endParaRPr lang="es-ES_tradnl" altLang="es-NI" sz="2400" b="1">
              <a:latin typeface="Arial" panose="020B0604020202020204" pitchFamily="34" charset="0"/>
            </a:endParaRPr>
          </a:p>
        </p:txBody>
      </p:sp>
      <p:sp>
        <p:nvSpPr>
          <p:cNvPr id="14339" name="Rectangle 3">
            <a:extLst>
              <a:ext uri="{FF2B5EF4-FFF2-40B4-BE49-F238E27FC236}">
                <a16:creationId xmlns:a16="http://schemas.microsoft.com/office/drawing/2014/main" id="{E9CB3D5F-FEEE-4E18-A37C-B7396DC9C087}"/>
              </a:ext>
            </a:extLst>
          </p:cNvPr>
          <p:cNvSpPr>
            <a:spLocks noChangeArrowheads="1"/>
          </p:cNvSpPr>
          <p:nvPr/>
        </p:nvSpPr>
        <p:spPr bwMode="auto">
          <a:xfrm>
            <a:off x="2133600" y="381001"/>
            <a:ext cx="3276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r>
              <a:rPr lang="es-ES_tradnl" altLang="es-NI" sz="2800" b="1">
                <a:solidFill>
                  <a:srgbClr val="FF0066"/>
                </a:solidFill>
              </a:rPr>
              <a:t>Atributos Derivados</a:t>
            </a:r>
          </a:p>
        </p:txBody>
      </p:sp>
      <p:grpSp>
        <p:nvGrpSpPr>
          <p:cNvPr id="2" name="Group 8">
            <a:extLst>
              <a:ext uri="{FF2B5EF4-FFF2-40B4-BE49-F238E27FC236}">
                <a16:creationId xmlns:a16="http://schemas.microsoft.com/office/drawing/2014/main" id="{34413489-A8BE-4E21-A9A4-960C2C1EFA99}"/>
              </a:ext>
            </a:extLst>
          </p:cNvPr>
          <p:cNvGrpSpPr>
            <a:grpSpLocks/>
          </p:cNvGrpSpPr>
          <p:nvPr/>
        </p:nvGrpSpPr>
        <p:grpSpPr bwMode="auto">
          <a:xfrm>
            <a:off x="2133601" y="3276600"/>
            <a:ext cx="3090863" cy="1798638"/>
            <a:chOff x="1872" y="1872"/>
            <a:chExt cx="1947" cy="1133"/>
          </a:xfrm>
        </p:grpSpPr>
        <p:pic>
          <p:nvPicPr>
            <p:cNvPr id="14345" name="Picture 6">
              <a:extLst>
                <a:ext uri="{FF2B5EF4-FFF2-40B4-BE49-F238E27FC236}">
                  <a16:creationId xmlns:a16="http://schemas.microsoft.com/office/drawing/2014/main" id="{8073D30A-BEBB-4C57-9B7D-BBD85C80A7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2" y="1872"/>
              <a:ext cx="1947" cy="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6" name="Text Box 7">
              <a:extLst>
                <a:ext uri="{FF2B5EF4-FFF2-40B4-BE49-F238E27FC236}">
                  <a16:creationId xmlns:a16="http://schemas.microsoft.com/office/drawing/2014/main" id="{FF3711E1-FB51-4FF7-82FC-33B1E16F68DE}"/>
                </a:ext>
              </a:extLst>
            </p:cNvPr>
            <p:cNvSpPr txBox="1">
              <a:spLocks noChangeArrowheads="1"/>
            </p:cNvSpPr>
            <p:nvPr/>
          </p:nvSpPr>
          <p:spPr bwMode="auto">
            <a:xfrm>
              <a:off x="2064" y="2544"/>
              <a:ext cx="1584"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s-ES_tradnl" altLang="es-NI" sz="1800"/>
                <a:t>Notación para atributos derivados</a:t>
              </a:r>
              <a:r>
                <a:rPr lang="es-ES_tradnl" altLang="es-NI" sz="2400"/>
                <a:t>.</a:t>
              </a:r>
            </a:p>
          </p:txBody>
        </p:sp>
      </p:grpSp>
      <p:grpSp>
        <p:nvGrpSpPr>
          <p:cNvPr id="3" name="Group 13">
            <a:extLst>
              <a:ext uri="{FF2B5EF4-FFF2-40B4-BE49-F238E27FC236}">
                <a16:creationId xmlns:a16="http://schemas.microsoft.com/office/drawing/2014/main" id="{3CB2DC17-36F4-4186-BB8F-B28E47BC9C53}"/>
              </a:ext>
            </a:extLst>
          </p:cNvPr>
          <p:cNvGrpSpPr>
            <a:grpSpLocks/>
          </p:cNvGrpSpPr>
          <p:nvPr/>
        </p:nvGrpSpPr>
        <p:grpSpPr bwMode="auto">
          <a:xfrm>
            <a:off x="6689726" y="4419600"/>
            <a:ext cx="3978275" cy="1714500"/>
            <a:chOff x="528" y="3024"/>
            <a:chExt cx="2506" cy="1080"/>
          </a:xfrm>
        </p:grpSpPr>
        <p:pic>
          <p:nvPicPr>
            <p:cNvPr id="14342" name="Picture 10">
              <a:extLst>
                <a:ext uri="{FF2B5EF4-FFF2-40B4-BE49-F238E27FC236}">
                  <a16:creationId xmlns:a16="http://schemas.microsoft.com/office/drawing/2014/main" id="{2C53E3F5-7AC4-4F00-9FD6-5A35C30885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 y="3024"/>
              <a:ext cx="1422" cy="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Text Box 11">
              <a:extLst>
                <a:ext uri="{FF2B5EF4-FFF2-40B4-BE49-F238E27FC236}">
                  <a16:creationId xmlns:a16="http://schemas.microsoft.com/office/drawing/2014/main" id="{393B2CCB-BE65-4E90-B80C-195117BD70E7}"/>
                </a:ext>
              </a:extLst>
            </p:cNvPr>
            <p:cNvSpPr txBox="1">
              <a:spLocks noChangeArrowheads="1"/>
            </p:cNvSpPr>
            <p:nvPr/>
          </p:nvSpPr>
          <p:spPr bwMode="auto">
            <a:xfrm>
              <a:off x="2269" y="3434"/>
              <a:ext cx="7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r>
                <a:rPr lang="es-ES_tradnl" altLang="es-NI" sz="2400"/>
                <a:t>Ejemplo</a:t>
              </a:r>
            </a:p>
          </p:txBody>
        </p:sp>
        <p:sp>
          <p:nvSpPr>
            <p:cNvPr id="14344" name="AutoShape 12">
              <a:extLst>
                <a:ext uri="{FF2B5EF4-FFF2-40B4-BE49-F238E27FC236}">
                  <a16:creationId xmlns:a16="http://schemas.microsoft.com/office/drawing/2014/main" id="{4BCECC84-4153-40AC-BA13-BF071E17C7BA}"/>
                </a:ext>
              </a:extLst>
            </p:cNvPr>
            <p:cNvSpPr>
              <a:spLocks noChangeArrowheads="1"/>
            </p:cNvSpPr>
            <p:nvPr/>
          </p:nvSpPr>
          <p:spPr bwMode="auto">
            <a:xfrm flipH="1">
              <a:off x="1920" y="3312"/>
              <a:ext cx="384" cy="33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31 w 21600"/>
                <a:gd name="T13" fmla="*/ 2893 h 21600"/>
                <a:gd name="T14" fmla="*/ 18225 w 21600"/>
                <a:gd name="T15" fmla="*/ 9257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hlink"/>
            </a:solidFill>
            <a:ln w="9525">
              <a:solidFill>
                <a:schemeClr val="tx1"/>
              </a:solidFill>
              <a:miter lim="800000"/>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3490"/>
                                        </p:tgtEl>
                                        <p:attrNameLst>
                                          <p:attrName>style.visibility</p:attrName>
                                        </p:attrNameLst>
                                      </p:cBhvr>
                                      <p:to>
                                        <p:strVal val="visible"/>
                                      </p:to>
                                    </p:set>
                                    <p:animEffect transition="in" filter="wipe(up)">
                                      <p:cBhvr>
                                        <p:cTn id="7" dur="500"/>
                                        <p:tgtEl>
                                          <p:spTgt spid="63490"/>
                                        </p:tgtEl>
                                      </p:cBhvr>
                                    </p:animEffect>
                                  </p:childTnLst>
                                </p:cTn>
                              </p:par>
                            </p:childTnLst>
                          </p:cTn>
                        </p:par>
                        <p:par>
                          <p:cTn id="8" fill="hold" nodeType="afterGroup">
                            <p:stCondLst>
                              <p:cond delay="500"/>
                            </p:stCondLst>
                            <p:childTnLst>
                              <p:par>
                                <p:cTn id="9" presetID="5" presetClass="entr" presetSubtype="10" fill="hold" nodeType="afterEffect">
                                  <p:stCondLst>
                                    <p:cond delay="300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ox(ou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TM04033919[[fn=Circuito]]</Template>
  <TotalTime>1666</TotalTime>
  <Words>1247</Words>
  <Application>Microsoft Office PowerPoint</Application>
  <PresentationFormat>Panorámica</PresentationFormat>
  <Paragraphs>147</Paragraphs>
  <Slides>34</Slides>
  <Notes>30</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34</vt:i4>
      </vt:variant>
    </vt:vector>
  </HeadingPairs>
  <TitlesOfParts>
    <vt:vector size="42" baseType="lpstr">
      <vt:lpstr>Arial</vt:lpstr>
      <vt:lpstr>Calibri</vt:lpstr>
      <vt:lpstr>Impact</vt:lpstr>
      <vt:lpstr>Times New Roman</vt:lpstr>
      <vt:lpstr>Times New Roman;Times New Roman</vt:lpstr>
      <vt:lpstr>Tw Cen MT</vt:lpstr>
      <vt:lpstr>Circuito</vt:lpstr>
      <vt:lpstr>Imagen de mapa de bits</vt:lpstr>
      <vt:lpstr>Unidad I: Modelado de Objetos </vt:lpstr>
      <vt:lpstr>¿Que es un Objeto?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Por lo general en una asociación cada clase juega un papel, Puede representar tales papeles en el diagrama</vt:lpstr>
      <vt:lpstr>Puede asociarse diversas clases con una en particular</vt:lpstr>
      <vt:lpstr>Presentación de PowerPoint</vt:lpstr>
      <vt:lpstr>Presentación de PowerPoint</vt:lpstr>
      <vt:lpstr>Presentación de PowerPoint</vt:lpstr>
      <vt:lpstr>Presentación de PowerPoint</vt:lpstr>
      <vt:lpstr>Presentación de PowerPoint</vt:lpstr>
      <vt:lpstr>Dependencia or Instantiates</vt:lpstr>
      <vt:lpstr>Presentación de PowerPoint</vt:lpstr>
      <vt:lpstr>Presentación de PowerPoint</vt:lpstr>
      <vt:lpstr>Presentación de PowerPoint</vt:lpstr>
      <vt:lpstr>Presentación de PowerPoint</vt:lpstr>
      <vt:lpstr>Presentación de PowerPoint</vt:lpstr>
      <vt:lpstr>Diagrama de Contexto de Composición</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básico de programación con java</dc:title>
  <dc:creator>portman</dc:creator>
  <cp:lastModifiedBy>Lenovo</cp:lastModifiedBy>
  <cp:revision>122</cp:revision>
  <dcterms:created xsi:type="dcterms:W3CDTF">2019-03-06T18:19:53Z</dcterms:created>
  <dcterms:modified xsi:type="dcterms:W3CDTF">2022-03-10T15:20:52Z</dcterms:modified>
</cp:coreProperties>
</file>