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263" r:id="rId3"/>
    <p:sldId id="298" r:id="rId4"/>
    <p:sldId id="299" r:id="rId5"/>
    <p:sldId id="301" r:id="rId6"/>
    <p:sldId id="302" r:id="rId7"/>
    <p:sldId id="303" r:id="rId8"/>
    <p:sldId id="305" r:id="rId9"/>
    <p:sldId id="306" r:id="rId10"/>
    <p:sldId id="269" r:id="rId11"/>
    <p:sldId id="307" r:id="rId12"/>
    <p:sldId id="309" r:id="rId13"/>
    <p:sldId id="310" r:id="rId14"/>
    <p:sldId id="264" r:id="rId15"/>
    <p:sldId id="271" r:id="rId16"/>
    <p:sldId id="311" r:id="rId17"/>
    <p:sldId id="278" r:id="rId18"/>
  </p:sldIdLst>
  <p:sldSz cx="9144000" cy="5143500" type="screen16x9"/>
  <p:notesSz cx="6858000" cy="9144000"/>
  <p:embeddedFontLst>
    <p:embeddedFont>
      <p:font typeface="Barlow" panose="00000500000000000000" pitchFamily="2" charset="0"/>
      <p:regular r:id="rId20"/>
      <p:bold r:id="rId21"/>
      <p:italic r:id="rId22"/>
      <p:boldItalic r:id="rId23"/>
    </p:embeddedFont>
    <p:embeddedFont>
      <p:font typeface="Impact" panose="020B0806030902050204" pitchFamily="3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33E6BB-9991-49F1-9633-31013C694714}">
  <a:tblStyle styleId="{4733E6BB-9991-49F1-9633-31013C69471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52B84-655D-470A-83CD-BEF22A07557F}" type="doc">
      <dgm:prSet loTypeId="urn:microsoft.com/office/officeart/2005/8/layout/lProcess2" loCatId="relationship" qsTypeId="urn:microsoft.com/office/officeart/2005/8/quickstyle/3d1" qsCatId="3D" csTypeId="urn:microsoft.com/office/officeart/2005/8/colors/accent3_1" csCatId="accent3" phldr="1"/>
      <dgm:spPr/>
      <dgm:t>
        <a:bodyPr/>
        <a:lstStyle/>
        <a:p>
          <a:endParaRPr lang="es-ES_tradnl"/>
        </a:p>
      </dgm:t>
    </dgm:pt>
    <dgm:pt modelId="{6798C3F5-3D73-46FD-8151-16AD7B445322}">
      <dgm:prSet phldrT="[Texto]" custT="1"/>
      <dgm:spPr/>
      <dgm:t>
        <a:bodyPr/>
        <a:lstStyle/>
        <a:p>
          <a:r>
            <a:rPr lang="es-ES_tradnl" sz="2400" b="1" strike="noStrike" dirty="0">
              <a:effectLst/>
            </a:rPr>
            <a:t>Hecho</a:t>
          </a:r>
        </a:p>
      </dgm:t>
    </dgm:pt>
    <dgm:pt modelId="{296F087B-0B85-4F27-BD2D-33EF8E0F23B2}" type="parTrans" cxnId="{8DE13970-3790-4C9E-BBCE-5A228D17AA6E}">
      <dgm:prSet/>
      <dgm:spPr/>
      <dgm:t>
        <a:bodyPr/>
        <a:lstStyle/>
        <a:p>
          <a:endParaRPr lang="es-ES_tradnl" sz="1200"/>
        </a:p>
      </dgm:t>
    </dgm:pt>
    <dgm:pt modelId="{A355E1A0-85E1-4451-AFD4-92992C7993DC}" type="sibTrans" cxnId="{8DE13970-3790-4C9E-BBCE-5A228D17AA6E}">
      <dgm:prSet/>
      <dgm:spPr/>
      <dgm:t>
        <a:bodyPr/>
        <a:lstStyle/>
        <a:p>
          <a:endParaRPr lang="es-ES_tradnl" sz="1200"/>
        </a:p>
      </dgm:t>
    </dgm:pt>
    <dgm:pt modelId="{E207C1AE-892F-4470-B720-DBAD929F74B0}">
      <dgm:prSet phldrT="[Texto]" custT="1"/>
      <dgm:spPr/>
      <dgm:t>
        <a:bodyPr/>
        <a:lstStyle/>
        <a:p>
          <a:r>
            <a:rPr lang="es-ES" sz="1100" i="1" dirty="0">
              <a:latin typeface="+mn-lt"/>
              <a:cs typeface="Arial" pitchFamily="34" charset="0"/>
            </a:rPr>
            <a:t>Operación</a:t>
          </a:r>
          <a:r>
            <a:rPr lang="es-ES" sz="1100" dirty="0">
              <a:latin typeface="+mn-lt"/>
              <a:cs typeface="Arial" pitchFamily="34" charset="0"/>
            </a:rPr>
            <a:t> que se realiza en el negocio en un </a:t>
          </a:r>
          <a:r>
            <a:rPr lang="es-ES" sz="1100" i="1" dirty="0">
              <a:latin typeface="+mn-lt"/>
              <a:cs typeface="Arial" pitchFamily="34" charset="0"/>
            </a:rPr>
            <a:t>tiempo</a:t>
          </a:r>
          <a:r>
            <a:rPr lang="es-ES" sz="1100" dirty="0">
              <a:latin typeface="+mn-lt"/>
              <a:cs typeface="Arial" pitchFamily="34" charset="0"/>
            </a:rPr>
            <a:t> determinado</a:t>
          </a:r>
          <a:endParaRPr lang="es-ES_tradnl" sz="1100" dirty="0">
            <a:latin typeface="+mn-lt"/>
          </a:endParaRPr>
        </a:p>
      </dgm:t>
    </dgm:pt>
    <dgm:pt modelId="{D178F69E-5DB1-4605-BF0C-6F3E36F5740F}" type="parTrans" cxnId="{5A79022D-D5CE-4D30-B5C9-A22054D82857}">
      <dgm:prSet/>
      <dgm:spPr/>
      <dgm:t>
        <a:bodyPr/>
        <a:lstStyle/>
        <a:p>
          <a:endParaRPr lang="es-ES_tradnl" sz="1200"/>
        </a:p>
      </dgm:t>
    </dgm:pt>
    <dgm:pt modelId="{DF11EA6A-7DC5-4C1F-B416-EC03ECA517CB}" type="sibTrans" cxnId="{5A79022D-D5CE-4D30-B5C9-A22054D82857}">
      <dgm:prSet/>
      <dgm:spPr/>
      <dgm:t>
        <a:bodyPr/>
        <a:lstStyle/>
        <a:p>
          <a:endParaRPr lang="es-ES_tradnl" sz="1200"/>
        </a:p>
      </dgm:t>
    </dgm:pt>
    <dgm:pt modelId="{CB9B9490-08E2-4AD7-BCB2-35D6E2AD1182}">
      <dgm:prSet phldrT="[Texto]" custT="1"/>
      <dgm:spPr/>
      <dgm:t>
        <a:bodyPr/>
        <a:lstStyle/>
        <a:p>
          <a:r>
            <a:rPr lang="es-ES" sz="1600">
              <a:latin typeface="+mn-lt"/>
              <a:cs typeface="Arial" pitchFamily="34" charset="0"/>
            </a:rPr>
            <a:t>Ejemplo: Venta</a:t>
          </a:r>
          <a:endParaRPr lang="es-ES_tradnl" sz="1600" dirty="0">
            <a:latin typeface="+mn-lt"/>
          </a:endParaRPr>
        </a:p>
      </dgm:t>
    </dgm:pt>
    <dgm:pt modelId="{4A199936-15D4-41D9-80C4-94D13A833601}" type="parTrans" cxnId="{2A6AE357-6240-4AA9-A6BE-4F7C2919DDEF}">
      <dgm:prSet/>
      <dgm:spPr/>
      <dgm:t>
        <a:bodyPr/>
        <a:lstStyle/>
        <a:p>
          <a:endParaRPr lang="es-ES_tradnl" sz="1200"/>
        </a:p>
      </dgm:t>
    </dgm:pt>
    <dgm:pt modelId="{B6E173D2-86A1-482D-8407-DA15161AFE7D}" type="sibTrans" cxnId="{2A6AE357-6240-4AA9-A6BE-4F7C2919DDEF}">
      <dgm:prSet/>
      <dgm:spPr/>
      <dgm:t>
        <a:bodyPr/>
        <a:lstStyle/>
        <a:p>
          <a:endParaRPr lang="es-ES_tradnl" sz="1200"/>
        </a:p>
      </dgm:t>
    </dgm:pt>
    <dgm:pt modelId="{686E3EA2-223C-4CFD-885C-3A43A6ECF876}">
      <dgm:prSet phldrT="[Texto]" custT="1"/>
      <dgm:spPr/>
      <dgm:t>
        <a:bodyPr/>
        <a:lstStyle/>
        <a:p>
          <a:r>
            <a:rPr lang="es-ES_tradnl" sz="2400" b="1" dirty="0"/>
            <a:t>Dimensión</a:t>
          </a:r>
          <a:endParaRPr lang="es-ES_tradnl" sz="2000" b="1" dirty="0"/>
        </a:p>
      </dgm:t>
    </dgm:pt>
    <dgm:pt modelId="{6E2DEE35-8D0C-4855-8795-C54F3F2F15A7}" type="parTrans" cxnId="{2C813031-22C9-45ED-9DE6-5AD5F87F0FA2}">
      <dgm:prSet/>
      <dgm:spPr/>
      <dgm:t>
        <a:bodyPr/>
        <a:lstStyle/>
        <a:p>
          <a:endParaRPr lang="es-ES_tradnl" sz="1200"/>
        </a:p>
      </dgm:t>
    </dgm:pt>
    <dgm:pt modelId="{40477C26-EA14-4935-BC12-A09E643EE7F4}" type="sibTrans" cxnId="{2C813031-22C9-45ED-9DE6-5AD5F87F0FA2}">
      <dgm:prSet/>
      <dgm:spPr/>
      <dgm:t>
        <a:bodyPr/>
        <a:lstStyle/>
        <a:p>
          <a:endParaRPr lang="es-ES_tradnl" sz="1200"/>
        </a:p>
      </dgm:t>
    </dgm:pt>
    <dgm:pt modelId="{025EECFA-3DEE-4F35-AAE9-DA55758F59D3}">
      <dgm:prSet phldrT="[Texto]" custT="1"/>
      <dgm:spPr/>
      <dgm:t>
        <a:bodyPr/>
        <a:lstStyle/>
        <a:p>
          <a:r>
            <a:rPr lang="es-ES" sz="1100" dirty="0"/>
            <a:t>Es una característica de un Hecho</a:t>
          </a:r>
          <a:endParaRPr lang="es-ES_tradnl" sz="1100" dirty="0"/>
        </a:p>
      </dgm:t>
    </dgm:pt>
    <dgm:pt modelId="{7548F8F9-DF99-443E-86B9-44D7B20E2F69}" type="parTrans" cxnId="{23E2F23D-958F-4D24-AE1B-25C1F3FB6C56}">
      <dgm:prSet/>
      <dgm:spPr/>
      <dgm:t>
        <a:bodyPr/>
        <a:lstStyle/>
        <a:p>
          <a:endParaRPr lang="es-ES_tradnl" sz="1200"/>
        </a:p>
      </dgm:t>
    </dgm:pt>
    <dgm:pt modelId="{F6482825-8E92-4168-B27B-C2C232A6042A}" type="sibTrans" cxnId="{23E2F23D-958F-4D24-AE1B-25C1F3FB6C56}">
      <dgm:prSet/>
      <dgm:spPr/>
      <dgm:t>
        <a:bodyPr/>
        <a:lstStyle/>
        <a:p>
          <a:endParaRPr lang="es-ES_tradnl" sz="1200"/>
        </a:p>
      </dgm:t>
    </dgm:pt>
    <dgm:pt modelId="{65E1B3EC-F6B3-4C83-BED2-EE25CF8D4D5C}">
      <dgm:prSet phldrT="[Texto]" custT="1"/>
      <dgm:spPr/>
      <dgm:t>
        <a:bodyPr/>
        <a:lstStyle/>
        <a:p>
          <a:r>
            <a:rPr lang="es-ES" sz="1600"/>
            <a:t>Tiempo, Lugar, Producto</a:t>
          </a:r>
          <a:endParaRPr lang="es-ES_tradnl" sz="1600" dirty="0"/>
        </a:p>
      </dgm:t>
    </dgm:pt>
    <dgm:pt modelId="{C893EE83-6469-42A2-9F6B-D76889FFA950}" type="parTrans" cxnId="{6D892336-E1F2-4E5F-B487-0F324B1DBF33}">
      <dgm:prSet/>
      <dgm:spPr/>
      <dgm:t>
        <a:bodyPr/>
        <a:lstStyle/>
        <a:p>
          <a:endParaRPr lang="es-ES_tradnl" sz="1200"/>
        </a:p>
      </dgm:t>
    </dgm:pt>
    <dgm:pt modelId="{80A1A18F-D714-463B-BDC6-B96B075F5F12}" type="sibTrans" cxnId="{6D892336-E1F2-4E5F-B487-0F324B1DBF33}">
      <dgm:prSet/>
      <dgm:spPr/>
      <dgm:t>
        <a:bodyPr/>
        <a:lstStyle/>
        <a:p>
          <a:endParaRPr lang="es-ES_tradnl" sz="1200"/>
        </a:p>
      </dgm:t>
    </dgm:pt>
    <dgm:pt modelId="{F079050C-260B-42B7-90AB-077AD8C47855}">
      <dgm:prSet phldrT="[Texto]" custT="1"/>
      <dgm:spPr/>
      <dgm:t>
        <a:bodyPr/>
        <a:lstStyle/>
        <a:p>
          <a:r>
            <a:rPr lang="es-ES_tradnl" sz="2400" b="1" dirty="0"/>
            <a:t>Medidas</a:t>
          </a:r>
        </a:p>
      </dgm:t>
    </dgm:pt>
    <dgm:pt modelId="{1E7EDE6E-C604-4C4C-90EF-18E1FB81F156}" type="parTrans" cxnId="{1CC4F914-96CD-4D43-811D-2362B2665E94}">
      <dgm:prSet/>
      <dgm:spPr/>
      <dgm:t>
        <a:bodyPr/>
        <a:lstStyle/>
        <a:p>
          <a:endParaRPr lang="es-ES_tradnl" sz="1200"/>
        </a:p>
      </dgm:t>
    </dgm:pt>
    <dgm:pt modelId="{A93E8BFE-8584-4E61-AA8B-EFDB44D91130}" type="sibTrans" cxnId="{1CC4F914-96CD-4D43-811D-2362B2665E94}">
      <dgm:prSet/>
      <dgm:spPr/>
      <dgm:t>
        <a:bodyPr/>
        <a:lstStyle/>
        <a:p>
          <a:endParaRPr lang="es-ES_tradnl" sz="1200"/>
        </a:p>
      </dgm:t>
    </dgm:pt>
    <dgm:pt modelId="{CF540D9E-C57D-434B-9D8B-62470D75266E}">
      <dgm:prSet phldrT="[Texto]" custT="1"/>
      <dgm:spPr/>
      <dgm:t>
        <a:bodyPr/>
        <a:lstStyle/>
        <a:p>
          <a:r>
            <a:rPr lang="es-ES" sz="1100" dirty="0"/>
            <a:t>Atributo, propiedad de un Hecho (casi siempre numérica)</a:t>
          </a:r>
          <a:endParaRPr lang="es-ES_tradnl" sz="1100" dirty="0"/>
        </a:p>
      </dgm:t>
    </dgm:pt>
    <dgm:pt modelId="{52BF30ED-5097-4E79-BCF9-8C464C22B64B}" type="parTrans" cxnId="{63EB507D-CC72-4D2B-9BF3-693E7D93AF90}">
      <dgm:prSet/>
      <dgm:spPr/>
      <dgm:t>
        <a:bodyPr/>
        <a:lstStyle/>
        <a:p>
          <a:endParaRPr lang="es-ES_tradnl" sz="1200"/>
        </a:p>
      </dgm:t>
    </dgm:pt>
    <dgm:pt modelId="{E0FA4409-26D9-4FF4-85EF-5E5AB5033CAF}" type="sibTrans" cxnId="{63EB507D-CC72-4D2B-9BF3-693E7D93AF90}">
      <dgm:prSet/>
      <dgm:spPr/>
      <dgm:t>
        <a:bodyPr/>
        <a:lstStyle/>
        <a:p>
          <a:endParaRPr lang="es-ES_tradnl" sz="1200"/>
        </a:p>
      </dgm:t>
    </dgm:pt>
    <dgm:pt modelId="{7E70091D-FF78-40F8-AFB7-129739848A06}">
      <dgm:prSet phldrT="[Texto]" custT="1"/>
      <dgm:spPr/>
      <dgm:t>
        <a:bodyPr/>
        <a:lstStyle/>
        <a:p>
          <a:r>
            <a:rPr lang="es-ES_tradnl" sz="1600" dirty="0"/>
            <a:t>Cantidad, Precio</a:t>
          </a:r>
        </a:p>
      </dgm:t>
    </dgm:pt>
    <dgm:pt modelId="{796EEDC1-0A9C-4C6C-8768-1A9DDFE489FE}" type="parTrans" cxnId="{EA962349-9249-4E39-BDBC-2D31633B1B41}">
      <dgm:prSet/>
      <dgm:spPr/>
      <dgm:t>
        <a:bodyPr/>
        <a:lstStyle/>
        <a:p>
          <a:endParaRPr lang="es-ES_tradnl" sz="1200"/>
        </a:p>
      </dgm:t>
    </dgm:pt>
    <dgm:pt modelId="{6AA6CFF3-50A0-4186-B04E-3B3D428A25D8}" type="sibTrans" cxnId="{EA962349-9249-4E39-BDBC-2D31633B1B41}">
      <dgm:prSet/>
      <dgm:spPr/>
      <dgm:t>
        <a:bodyPr/>
        <a:lstStyle/>
        <a:p>
          <a:endParaRPr lang="es-ES_tradnl" sz="1200"/>
        </a:p>
      </dgm:t>
    </dgm:pt>
    <dgm:pt modelId="{AC0E8D7A-1D9E-430B-903B-8E2553AEA0FD}" type="pres">
      <dgm:prSet presAssocID="{8A252B84-655D-470A-83CD-BEF22A07557F}" presName="theList" presStyleCnt="0">
        <dgm:presLayoutVars>
          <dgm:dir/>
          <dgm:animLvl val="lvl"/>
          <dgm:resizeHandles val="exact"/>
        </dgm:presLayoutVars>
      </dgm:prSet>
      <dgm:spPr/>
    </dgm:pt>
    <dgm:pt modelId="{2EE98C33-7C60-401C-950B-20E034334DCA}" type="pres">
      <dgm:prSet presAssocID="{6798C3F5-3D73-46FD-8151-16AD7B445322}" presName="compNode" presStyleCnt="0"/>
      <dgm:spPr/>
    </dgm:pt>
    <dgm:pt modelId="{A76F233A-F94D-4BBD-9C3D-BF076680E3D2}" type="pres">
      <dgm:prSet presAssocID="{6798C3F5-3D73-46FD-8151-16AD7B445322}" presName="aNode" presStyleLbl="bgShp" presStyleIdx="0" presStyleCnt="3"/>
      <dgm:spPr/>
    </dgm:pt>
    <dgm:pt modelId="{A22CC331-C5F4-43F2-B7FD-30298B642F07}" type="pres">
      <dgm:prSet presAssocID="{6798C3F5-3D73-46FD-8151-16AD7B445322}" presName="textNode" presStyleLbl="bgShp" presStyleIdx="0" presStyleCnt="3"/>
      <dgm:spPr/>
    </dgm:pt>
    <dgm:pt modelId="{9A9E7871-E640-42F9-8F5E-6FC775C6C841}" type="pres">
      <dgm:prSet presAssocID="{6798C3F5-3D73-46FD-8151-16AD7B445322}" presName="compChildNode" presStyleCnt="0"/>
      <dgm:spPr/>
    </dgm:pt>
    <dgm:pt modelId="{B6259704-69EF-4F0A-8104-5820FB7213A3}" type="pres">
      <dgm:prSet presAssocID="{6798C3F5-3D73-46FD-8151-16AD7B445322}" presName="theInnerList" presStyleCnt="0"/>
      <dgm:spPr/>
    </dgm:pt>
    <dgm:pt modelId="{661FF393-6ED2-4E15-8F41-25B42BAD8A14}" type="pres">
      <dgm:prSet presAssocID="{E207C1AE-892F-4470-B720-DBAD929F74B0}" presName="childNode" presStyleLbl="node1" presStyleIdx="0" presStyleCnt="6" custScaleY="188406" custLinFactY="-12602" custLinFactNeighborY="-100000">
        <dgm:presLayoutVars>
          <dgm:bulletEnabled val="1"/>
        </dgm:presLayoutVars>
      </dgm:prSet>
      <dgm:spPr/>
    </dgm:pt>
    <dgm:pt modelId="{24F0E713-6209-4FF6-87B1-80ACE8E2C347}" type="pres">
      <dgm:prSet presAssocID="{E207C1AE-892F-4470-B720-DBAD929F74B0}" presName="aSpace2" presStyleCnt="0"/>
      <dgm:spPr/>
    </dgm:pt>
    <dgm:pt modelId="{38FE5C92-DC64-4473-91E8-B97DD4F57D95}" type="pres">
      <dgm:prSet presAssocID="{CB9B9490-08E2-4AD7-BCB2-35D6E2AD1182}" presName="childNode" presStyleLbl="node1" presStyleIdx="1" presStyleCnt="6" custLinFactY="-9274" custLinFactNeighborY="-100000">
        <dgm:presLayoutVars>
          <dgm:bulletEnabled val="1"/>
        </dgm:presLayoutVars>
      </dgm:prSet>
      <dgm:spPr/>
    </dgm:pt>
    <dgm:pt modelId="{5541C2CB-21AB-4932-83A7-C2EAE93493D7}" type="pres">
      <dgm:prSet presAssocID="{6798C3F5-3D73-46FD-8151-16AD7B445322}" presName="aSpace" presStyleCnt="0"/>
      <dgm:spPr/>
    </dgm:pt>
    <dgm:pt modelId="{B2804D4F-603C-4EC9-9899-8E960A36545A}" type="pres">
      <dgm:prSet presAssocID="{686E3EA2-223C-4CFD-885C-3A43A6ECF876}" presName="compNode" presStyleCnt="0"/>
      <dgm:spPr/>
    </dgm:pt>
    <dgm:pt modelId="{5CCCCABA-1F8F-4515-B202-89E7D7D7FBA8}" type="pres">
      <dgm:prSet presAssocID="{686E3EA2-223C-4CFD-885C-3A43A6ECF876}" presName="aNode" presStyleLbl="bgShp" presStyleIdx="1" presStyleCnt="3" custScaleX="97463"/>
      <dgm:spPr/>
    </dgm:pt>
    <dgm:pt modelId="{8B4F9C8D-169E-4A3A-A3B7-813662CFCB19}" type="pres">
      <dgm:prSet presAssocID="{686E3EA2-223C-4CFD-885C-3A43A6ECF876}" presName="textNode" presStyleLbl="bgShp" presStyleIdx="1" presStyleCnt="3"/>
      <dgm:spPr/>
    </dgm:pt>
    <dgm:pt modelId="{C84A13A8-AA7D-46DA-A9D7-5F1C4DA6603C}" type="pres">
      <dgm:prSet presAssocID="{686E3EA2-223C-4CFD-885C-3A43A6ECF876}" presName="compChildNode" presStyleCnt="0"/>
      <dgm:spPr/>
    </dgm:pt>
    <dgm:pt modelId="{0F847303-19EF-4413-9056-D5F246B4F750}" type="pres">
      <dgm:prSet presAssocID="{686E3EA2-223C-4CFD-885C-3A43A6ECF876}" presName="theInnerList" presStyleCnt="0"/>
      <dgm:spPr/>
    </dgm:pt>
    <dgm:pt modelId="{C95EAD53-E0AD-47BF-96C9-2D12DA4876B0}" type="pres">
      <dgm:prSet presAssocID="{025EECFA-3DEE-4F35-AAE9-DA55758F59D3}" presName="childNode" presStyleLbl="node1" presStyleIdx="2" presStyleCnt="6" custLinFactNeighborY="-96985">
        <dgm:presLayoutVars>
          <dgm:bulletEnabled val="1"/>
        </dgm:presLayoutVars>
      </dgm:prSet>
      <dgm:spPr/>
    </dgm:pt>
    <dgm:pt modelId="{6FDBA289-E902-494F-BF29-BAC53ADDC0BF}" type="pres">
      <dgm:prSet presAssocID="{025EECFA-3DEE-4F35-AAE9-DA55758F59D3}" presName="aSpace2" presStyleCnt="0"/>
      <dgm:spPr/>
    </dgm:pt>
    <dgm:pt modelId="{86CD4090-846B-4F74-B23C-709F9E21087D}" type="pres">
      <dgm:prSet presAssocID="{65E1B3EC-F6B3-4C83-BED2-EE25CF8D4D5C}" presName="childNode" presStyleLbl="node1" presStyleIdx="3" presStyleCnt="6" custLinFactY="-2110" custLinFactNeighborX="600" custLinFactNeighborY="-100000">
        <dgm:presLayoutVars>
          <dgm:bulletEnabled val="1"/>
        </dgm:presLayoutVars>
      </dgm:prSet>
      <dgm:spPr/>
    </dgm:pt>
    <dgm:pt modelId="{0392D444-A2EC-4E4C-9114-ABFFC129CE42}" type="pres">
      <dgm:prSet presAssocID="{686E3EA2-223C-4CFD-885C-3A43A6ECF876}" presName="aSpace" presStyleCnt="0"/>
      <dgm:spPr/>
    </dgm:pt>
    <dgm:pt modelId="{9E8F5006-1345-4B57-879B-1A7E4DDA1843}" type="pres">
      <dgm:prSet presAssocID="{F079050C-260B-42B7-90AB-077AD8C47855}" presName="compNode" presStyleCnt="0"/>
      <dgm:spPr/>
    </dgm:pt>
    <dgm:pt modelId="{A7691B7D-7C81-42ED-9674-093E8A23C34D}" type="pres">
      <dgm:prSet presAssocID="{F079050C-260B-42B7-90AB-077AD8C47855}" presName="aNode" presStyleLbl="bgShp" presStyleIdx="2" presStyleCnt="3"/>
      <dgm:spPr/>
    </dgm:pt>
    <dgm:pt modelId="{B9A64240-397A-4FBB-B7C5-7155235A2326}" type="pres">
      <dgm:prSet presAssocID="{F079050C-260B-42B7-90AB-077AD8C47855}" presName="textNode" presStyleLbl="bgShp" presStyleIdx="2" presStyleCnt="3"/>
      <dgm:spPr/>
    </dgm:pt>
    <dgm:pt modelId="{313C6ABB-7957-4F28-87AB-3FEBAF4C7FBC}" type="pres">
      <dgm:prSet presAssocID="{F079050C-260B-42B7-90AB-077AD8C47855}" presName="compChildNode" presStyleCnt="0"/>
      <dgm:spPr/>
    </dgm:pt>
    <dgm:pt modelId="{DEB5C395-AEFD-42E8-AB17-507C62334E93}" type="pres">
      <dgm:prSet presAssocID="{F079050C-260B-42B7-90AB-077AD8C47855}" presName="theInnerList" presStyleCnt="0"/>
      <dgm:spPr/>
    </dgm:pt>
    <dgm:pt modelId="{7EBCFED4-4961-4521-BC6A-22D2DDE70D03}" type="pres">
      <dgm:prSet presAssocID="{CF540D9E-C57D-434B-9D8B-62470D75266E}" presName="childNode" presStyleLbl="node1" presStyleIdx="4" presStyleCnt="6" custScaleY="219194" custLinFactY="-12602" custLinFactNeighborY="-100000">
        <dgm:presLayoutVars>
          <dgm:bulletEnabled val="1"/>
        </dgm:presLayoutVars>
      </dgm:prSet>
      <dgm:spPr/>
    </dgm:pt>
    <dgm:pt modelId="{560FE76D-21B3-4BAD-8814-5DC3A52D0E50}" type="pres">
      <dgm:prSet presAssocID="{CF540D9E-C57D-434B-9D8B-62470D75266E}" presName="aSpace2" presStyleCnt="0"/>
      <dgm:spPr/>
    </dgm:pt>
    <dgm:pt modelId="{DA23D23D-1BE1-4E6B-AE6A-B2713C56BC23}" type="pres">
      <dgm:prSet presAssocID="{7E70091D-FF78-40F8-AFB7-129739848A06}" presName="childNode" presStyleLbl="node1" presStyleIdx="5" presStyleCnt="6" custLinFactY="-7484" custLinFactNeighborX="-773" custLinFactNeighborY="-100000">
        <dgm:presLayoutVars>
          <dgm:bulletEnabled val="1"/>
        </dgm:presLayoutVars>
      </dgm:prSet>
      <dgm:spPr/>
    </dgm:pt>
  </dgm:ptLst>
  <dgm:cxnLst>
    <dgm:cxn modelId="{1CC4F914-96CD-4D43-811D-2362B2665E94}" srcId="{8A252B84-655D-470A-83CD-BEF22A07557F}" destId="{F079050C-260B-42B7-90AB-077AD8C47855}" srcOrd="2" destOrd="0" parTransId="{1E7EDE6E-C604-4C4C-90EF-18E1FB81F156}" sibTransId="{A93E8BFE-8584-4E61-AA8B-EFDB44D91130}"/>
    <dgm:cxn modelId="{48F4D11F-BE84-4673-B64F-1B78DA22A806}" type="presOf" srcId="{025EECFA-3DEE-4F35-AAE9-DA55758F59D3}" destId="{C95EAD53-E0AD-47BF-96C9-2D12DA4876B0}" srcOrd="0" destOrd="0" presId="urn:microsoft.com/office/officeart/2005/8/layout/lProcess2"/>
    <dgm:cxn modelId="{5A79022D-D5CE-4D30-B5C9-A22054D82857}" srcId="{6798C3F5-3D73-46FD-8151-16AD7B445322}" destId="{E207C1AE-892F-4470-B720-DBAD929F74B0}" srcOrd="0" destOrd="0" parTransId="{D178F69E-5DB1-4605-BF0C-6F3E36F5740F}" sibTransId="{DF11EA6A-7DC5-4C1F-B416-EC03ECA517CB}"/>
    <dgm:cxn modelId="{B30DBD30-0ABE-42D3-A900-B7E9C5ABF215}" type="presOf" srcId="{6798C3F5-3D73-46FD-8151-16AD7B445322}" destId="{A22CC331-C5F4-43F2-B7FD-30298B642F07}" srcOrd="1" destOrd="0" presId="urn:microsoft.com/office/officeart/2005/8/layout/lProcess2"/>
    <dgm:cxn modelId="{2C813031-22C9-45ED-9DE6-5AD5F87F0FA2}" srcId="{8A252B84-655D-470A-83CD-BEF22A07557F}" destId="{686E3EA2-223C-4CFD-885C-3A43A6ECF876}" srcOrd="1" destOrd="0" parTransId="{6E2DEE35-8D0C-4855-8795-C54F3F2F15A7}" sibTransId="{40477C26-EA14-4935-BC12-A09E643EE7F4}"/>
    <dgm:cxn modelId="{6D892336-E1F2-4E5F-B487-0F324B1DBF33}" srcId="{686E3EA2-223C-4CFD-885C-3A43A6ECF876}" destId="{65E1B3EC-F6B3-4C83-BED2-EE25CF8D4D5C}" srcOrd="1" destOrd="0" parTransId="{C893EE83-6469-42A2-9F6B-D76889FFA950}" sibTransId="{80A1A18F-D714-463B-BDC6-B96B075F5F12}"/>
    <dgm:cxn modelId="{23E2F23D-958F-4D24-AE1B-25C1F3FB6C56}" srcId="{686E3EA2-223C-4CFD-885C-3A43A6ECF876}" destId="{025EECFA-3DEE-4F35-AAE9-DA55758F59D3}" srcOrd="0" destOrd="0" parTransId="{7548F8F9-DF99-443E-86B9-44D7B20E2F69}" sibTransId="{F6482825-8E92-4168-B27B-C2C232A6042A}"/>
    <dgm:cxn modelId="{F203EE47-E8AB-43FF-B7A2-003C80CF089E}" type="presOf" srcId="{F079050C-260B-42B7-90AB-077AD8C47855}" destId="{A7691B7D-7C81-42ED-9674-093E8A23C34D}" srcOrd="0" destOrd="0" presId="urn:microsoft.com/office/officeart/2005/8/layout/lProcess2"/>
    <dgm:cxn modelId="{48AEF068-A7FD-46DC-B08F-86817C8088AE}" type="presOf" srcId="{65E1B3EC-F6B3-4C83-BED2-EE25CF8D4D5C}" destId="{86CD4090-846B-4F74-B23C-709F9E21087D}" srcOrd="0" destOrd="0" presId="urn:microsoft.com/office/officeart/2005/8/layout/lProcess2"/>
    <dgm:cxn modelId="{EA962349-9249-4E39-BDBC-2D31633B1B41}" srcId="{F079050C-260B-42B7-90AB-077AD8C47855}" destId="{7E70091D-FF78-40F8-AFB7-129739848A06}" srcOrd="1" destOrd="0" parTransId="{796EEDC1-0A9C-4C6C-8768-1A9DDFE489FE}" sibTransId="{6AA6CFF3-50A0-4186-B04E-3B3D428A25D8}"/>
    <dgm:cxn modelId="{9B716A4A-14C2-439C-AFBA-90C8BE08B32A}" type="presOf" srcId="{E207C1AE-892F-4470-B720-DBAD929F74B0}" destId="{661FF393-6ED2-4E15-8F41-25B42BAD8A14}" srcOrd="0" destOrd="0" presId="urn:microsoft.com/office/officeart/2005/8/layout/lProcess2"/>
    <dgm:cxn modelId="{8DE13970-3790-4C9E-BBCE-5A228D17AA6E}" srcId="{8A252B84-655D-470A-83CD-BEF22A07557F}" destId="{6798C3F5-3D73-46FD-8151-16AD7B445322}" srcOrd="0" destOrd="0" parTransId="{296F087B-0B85-4F27-BD2D-33EF8E0F23B2}" sibTransId="{A355E1A0-85E1-4451-AFD4-92992C7993DC}"/>
    <dgm:cxn modelId="{2A6AE357-6240-4AA9-A6BE-4F7C2919DDEF}" srcId="{6798C3F5-3D73-46FD-8151-16AD7B445322}" destId="{CB9B9490-08E2-4AD7-BCB2-35D6E2AD1182}" srcOrd="1" destOrd="0" parTransId="{4A199936-15D4-41D9-80C4-94D13A833601}" sibTransId="{B6E173D2-86A1-482D-8407-DA15161AFE7D}"/>
    <dgm:cxn modelId="{63EB507D-CC72-4D2B-9BF3-693E7D93AF90}" srcId="{F079050C-260B-42B7-90AB-077AD8C47855}" destId="{CF540D9E-C57D-434B-9D8B-62470D75266E}" srcOrd="0" destOrd="0" parTransId="{52BF30ED-5097-4E79-BCF9-8C464C22B64B}" sibTransId="{E0FA4409-26D9-4FF4-85EF-5E5AB5033CAF}"/>
    <dgm:cxn modelId="{39469587-0FDB-4394-AA8C-EEB85EE4BE59}" type="presOf" srcId="{CB9B9490-08E2-4AD7-BCB2-35D6E2AD1182}" destId="{38FE5C92-DC64-4473-91E8-B97DD4F57D95}" srcOrd="0" destOrd="0" presId="urn:microsoft.com/office/officeart/2005/8/layout/lProcess2"/>
    <dgm:cxn modelId="{1F19F6B2-A9D1-4FC0-B7D0-2052749102E1}" type="presOf" srcId="{8A252B84-655D-470A-83CD-BEF22A07557F}" destId="{AC0E8D7A-1D9E-430B-903B-8E2553AEA0FD}" srcOrd="0" destOrd="0" presId="urn:microsoft.com/office/officeart/2005/8/layout/lProcess2"/>
    <dgm:cxn modelId="{C88C15B4-181D-41A4-9A9E-3DDEAAA8E579}" type="presOf" srcId="{6798C3F5-3D73-46FD-8151-16AD7B445322}" destId="{A76F233A-F94D-4BBD-9C3D-BF076680E3D2}" srcOrd="0" destOrd="0" presId="urn:microsoft.com/office/officeart/2005/8/layout/lProcess2"/>
    <dgm:cxn modelId="{17D784B8-2377-4C57-BE06-8B864DB122AD}" type="presOf" srcId="{CF540D9E-C57D-434B-9D8B-62470D75266E}" destId="{7EBCFED4-4961-4521-BC6A-22D2DDE70D03}" srcOrd="0" destOrd="0" presId="urn:microsoft.com/office/officeart/2005/8/layout/lProcess2"/>
    <dgm:cxn modelId="{4531A0BA-19F7-47AE-8270-5A54CA8CF48D}" type="presOf" srcId="{F079050C-260B-42B7-90AB-077AD8C47855}" destId="{B9A64240-397A-4FBB-B7C5-7155235A2326}" srcOrd="1" destOrd="0" presId="urn:microsoft.com/office/officeart/2005/8/layout/lProcess2"/>
    <dgm:cxn modelId="{EFAE3CBF-8DFA-4992-ADDB-69FED5B657E4}" type="presOf" srcId="{7E70091D-FF78-40F8-AFB7-129739848A06}" destId="{DA23D23D-1BE1-4E6B-AE6A-B2713C56BC23}" srcOrd="0" destOrd="0" presId="urn:microsoft.com/office/officeart/2005/8/layout/lProcess2"/>
    <dgm:cxn modelId="{237D14DE-7927-480C-891F-5187B2A2E4F9}" type="presOf" srcId="{686E3EA2-223C-4CFD-885C-3A43A6ECF876}" destId="{8B4F9C8D-169E-4A3A-A3B7-813662CFCB19}" srcOrd="1" destOrd="0" presId="urn:microsoft.com/office/officeart/2005/8/layout/lProcess2"/>
    <dgm:cxn modelId="{D852F2FE-029A-4EF1-8A12-9D4FC824A6A2}" type="presOf" srcId="{686E3EA2-223C-4CFD-885C-3A43A6ECF876}" destId="{5CCCCABA-1F8F-4515-B202-89E7D7D7FBA8}" srcOrd="0" destOrd="0" presId="urn:microsoft.com/office/officeart/2005/8/layout/lProcess2"/>
    <dgm:cxn modelId="{CB57437F-B66A-4A6D-871E-064264A0B99D}" type="presParOf" srcId="{AC0E8D7A-1D9E-430B-903B-8E2553AEA0FD}" destId="{2EE98C33-7C60-401C-950B-20E034334DCA}" srcOrd="0" destOrd="0" presId="urn:microsoft.com/office/officeart/2005/8/layout/lProcess2"/>
    <dgm:cxn modelId="{37945657-D8AA-4A70-88F4-91CC823EBA3B}" type="presParOf" srcId="{2EE98C33-7C60-401C-950B-20E034334DCA}" destId="{A76F233A-F94D-4BBD-9C3D-BF076680E3D2}" srcOrd="0" destOrd="0" presId="urn:microsoft.com/office/officeart/2005/8/layout/lProcess2"/>
    <dgm:cxn modelId="{BDE4D6C1-2D5D-425A-B6BB-EC6FBD9AA27B}" type="presParOf" srcId="{2EE98C33-7C60-401C-950B-20E034334DCA}" destId="{A22CC331-C5F4-43F2-B7FD-30298B642F07}" srcOrd="1" destOrd="0" presId="urn:microsoft.com/office/officeart/2005/8/layout/lProcess2"/>
    <dgm:cxn modelId="{FD362B4B-780F-4A80-BE83-0C95E086BB4C}" type="presParOf" srcId="{2EE98C33-7C60-401C-950B-20E034334DCA}" destId="{9A9E7871-E640-42F9-8F5E-6FC775C6C841}" srcOrd="2" destOrd="0" presId="urn:microsoft.com/office/officeart/2005/8/layout/lProcess2"/>
    <dgm:cxn modelId="{D2409414-E546-4F38-825B-326728C42F62}" type="presParOf" srcId="{9A9E7871-E640-42F9-8F5E-6FC775C6C841}" destId="{B6259704-69EF-4F0A-8104-5820FB7213A3}" srcOrd="0" destOrd="0" presId="urn:microsoft.com/office/officeart/2005/8/layout/lProcess2"/>
    <dgm:cxn modelId="{B7B7938A-6D43-4AC4-87CF-3B8345B28EE9}" type="presParOf" srcId="{B6259704-69EF-4F0A-8104-5820FB7213A3}" destId="{661FF393-6ED2-4E15-8F41-25B42BAD8A14}" srcOrd="0" destOrd="0" presId="urn:microsoft.com/office/officeart/2005/8/layout/lProcess2"/>
    <dgm:cxn modelId="{C7D13A8C-AAFA-4B59-AC1D-E1F75E23C305}" type="presParOf" srcId="{B6259704-69EF-4F0A-8104-5820FB7213A3}" destId="{24F0E713-6209-4FF6-87B1-80ACE8E2C347}" srcOrd="1" destOrd="0" presId="urn:microsoft.com/office/officeart/2005/8/layout/lProcess2"/>
    <dgm:cxn modelId="{77DADFBF-2F60-4D44-A712-47AA328CDEAD}" type="presParOf" srcId="{B6259704-69EF-4F0A-8104-5820FB7213A3}" destId="{38FE5C92-DC64-4473-91E8-B97DD4F57D95}" srcOrd="2" destOrd="0" presId="urn:microsoft.com/office/officeart/2005/8/layout/lProcess2"/>
    <dgm:cxn modelId="{46EE5C0C-7D1A-46C7-ACD8-D98B054E0D22}" type="presParOf" srcId="{AC0E8D7A-1D9E-430B-903B-8E2553AEA0FD}" destId="{5541C2CB-21AB-4932-83A7-C2EAE93493D7}" srcOrd="1" destOrd="0" presId="urn:microsoft.com/office/officeart/2005/8/layout/lProcess2"/>
    <dgm:cxn modelId="{68E510B3-95D8-4DB6-8413-7EC8B94F1831}" type="presParOf" srcId="{AC0E8D7A-1D9E-430B-903B-8E2553AEA0FD}" destId="{B2804D4F-603C-4EC9-9899-8E960A36545A}" srcOrd="2" destOrd="0" presId="urn:microsoft.com/office/officeart/2005/8/layout/lProcess2"/>
    <dgm:cxn modelId="{19CD282F-04DC-4393-A8F7-412A5120A2BE}" type="presParOf" srcId="{B2804D4F-603C-4EC9-9899-8E960A36545A}" destId="{5CCCCABA-1F8F-4515-B202-89E7D7D7FBA8}" srcOrd="0" destOrd="0" presId="urn:microsoft.com/office/officeart/2005/8/layout/lProcess2"/>
    <dgm:cxn modelId="{5B6D01AA-BFE6-4DCE-A961-36369EB485EE}" type="presParOf" srcId="{B2804D4F-603C-4EC9-9899-8E960A36545A}" destId="{8B4F9C8D-169E-4A3A-A3B7-813662CFCB19}" srcOrd="1" destOrd="0" presId="urn:microsoft.com/office/officeart/2005/8/layout/lProcess2"/>
    <dgm:cxn modelId="{91168CE3-60B7-41FD-8036-FAF5FE0349E1}" type="presParOf" srcId="{B2804D4F-603C-4EC9-9899-8E960A36545A}" destId="{C84A13A8-AA7D-46DA-A9D7-5F1C4DA6603C}" srcOrd="2" destOrd="0" presId="urn:microsoft.com/office/officeart/2005/8/layout/lProcess2"/>
    <dgm:cxn modelId="{CDB8BB26-ADDD-4ACE-9065-3FF0CEA75869}" type="presParOf" srcId="{C84A13A8-AA7D-46DA-A9D7-5F1C4DA6603C}" destId="{0F847303-19EF-4413-9056-D5F246B4F750}" srcOrd="0" destOrd="0" presId="urn:microsoft.com/office/officeart/2005/8/layout/lProcess2"/>
    <dgm:cxn modelId="{1EA9FE97-EC67-453B-ABB7-1B85B5A5A965}" type="presParOf" srcId="{0F847303-19EF-4413-9056-D5F246B4F750}" destId="{C95EAD53-E0AD-47BF-96C9-2D12DA4876B0}" srcOrd="0" destOrd="0" presId="urn:microsoft.com/office/officeart/2005/8/layout/lProcess2"/>
    <dgm:cxn modelId="{D470ECD0-55D1-470B-9014-997AF4AC8F88}" type="presParOf" srcId="{0F847303-19EF-4413-9056-D5F246B4F750}" destId="{6FDBA289-E902-494F-BF29-BAC53ADDC0BF}" srcOrd="1" destOrd="0" presId="urn:microsoft.com/office/officeart/2005/8/layout/lProcess2"/>
    <dgm:cxn modelId="{3A56A285-0250-479C-B98E-293E765902B6}" type="presParOf" srcId="{0F847303-19EF-4413-9056-D5F246B4F750}" destId="{86CD4090-846B-4F74-B23C-709F9E21087D}" srcOrd="2" destOrd="0" presId="urn:microsoft.com/office/officeart/2005/8/layout/lProcess2"/>
    <dgm:cxn modelId="{D7221890-2047-4F72-A251-E0E71F5BBD23}" type="presParOf" srcId="{AC0E8D7A-1D9E-430B-903B-8E2553AEA0FD}" destId="{0392D444-A2EC-4E4C-9114-ABFFC129CE42}" srcOrd="3" destOrd="0" presId="urn:microsoft.com/office/officeart/2005/8/layout/lProcess2"/>
    <dgm:cxn modelId="{9D36B2FA-152D-452D-86E5-ED73D0E9B6B8}" type="presParOf" srcId="{AC0E8D7A-1D9E-430B-903B-8E2553AEA0FD}" destId="{9E8F5006-1345-4B57-879B-1A7E4DDA1843}" srcOrd="4" destOrd="0" presId="urn:microsoft.com/office/officeart/2005/8/layout/lProcess2"/>
    <dgm:cxn modelId="{7F07C1CE-7865-4837-9363-49B6EE42B2F2}" type="presParOf" srcId="{9E8F5006-1345-4B57-879B-1A7E4DDA1843}" destId="{A7691B7D-7C81-42ED-9674-093E8A23C34D}" srcOrd="0" destOrd="0" presId="urn:microsoft.com/office/officeart/2005/8/layout/lProcess2"/>
    <dgm:cxn modelId="{F0A268D6-C2AE-4C49-831C-CAE35B98C513}" type="presParOf" srcId="{9E8F5006-1345-4B57-879B-1A7E4DDA1843}" destId="{B9A64240-397A-4FBB-B7C5-7155235A2326}" srcOrd="1" destOrd="0" presId="urn:microsoft.com/office/officeart/2005/8/layout/lProcess2"/>
    <dgm:cxn modelId="{070C5E6B-A10E-4A0B-8318-E2593E916A22}" type="presParOf" srcId="{9E8F5006-1345-4B57-879B-1A7E4DDA1843}" destId="{313C6ABB-7957-4F28-87AB-3FEBAF4C7FBC}" srcOrd="2" destOrd="0" presId="urn:microsoft.com/office/officeart/2005/8/layout/lProcess2"/>
    <dgm:cxn modelId="{8844B18F-C752-4B82-BECA-A043CA7EA823}" type="presParOf" srcId="{313C6ABB-7957-4F28-87AB-3FEBAF4C7FBC}" destId="{DEB5C395-AEFD-42E8-AB17-507C62334E93}" srcOrd="0" destOrd="0" presId="urn:microsoft.com/office/officeart/2005/8/layout/lProcess2"/>
    <dgm:cxn modelId="{73ED0FC4-82BF-41E9-BC8F-26C4222F24A3}" type="presParOf" srcId="{DEB5C395-AEFD-42E8-AB17-507C62334E93}" destId="{7EBCFED4-4961-4521-BC6A-22D2DDE70D03}" srcOrd="0" destOrd="0" presId="urn:microsoft.com/office/officeart/2005/8/layout/lProcess2"/>
    <dgm:cxn modelId="{A928D6D8-EAE5-456A-8ED1-A35FB2CC0F1B}" type="presParOf" srcId="{DEB5C395-AEFD-42E8-AB17-507C62334E93}" destId="{560FE76D-21B3-4BAD-8814-5DC3A52D0E50}" srcOrd="1" destOrd="0" presId="urn:microsoft.com/office/officeart/2005/8/layout/lProcess2"/>
    <dgm:cxn modelId="{D3AB2F3D-040F-4C6F-8B13-AF5E8BC7EDFA}" type="presParOf" srcId="{DEB5C395-AEFD-42E8-AB17-507C62334E93}" destId="{DA23D23D-1BE1-4E6B-AE6A-B2713C56BC23}"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F233A-F94D-4BBD-9C3D-BF076680E3D2}">
      <dsp:nvSpPr>
        <dsp:cNvPr id="0" name=""/>
        <dsp:cNvSpPr/>
      </dsp:nvSpPr>
      <dsp:spPr>
        <a:xfrm>
          <a:off x="2011" y="0"/>
          <a:ext cx="1926994" cy="3184952"/>
        </a:xfrm>
        <a:prstGeom prst="roundRect">
          <a:avLst>
            <a:gd name="adj" fmla="val 10000"/>
          </a:avLst>
        </a:prstGeom>
        <a:gradFill rotWithShape="0">
          <a:gsLst>
            <a:gs pos="0">
              <a:schemeClr val="accent3">
                <a:tint val="40000"/>
                <a:hueOff val="0"/>
                <a:satOff val="0"/>
                <a:lumOff val="0"/>
                <a:alphaOff val="0"/>
                <a:tint val="100000"/>
                <a:shade val="100000"/>
                <a:satMod val="130000"/>
              </a:schemeClr>
            </a:gs>
            <a:gs pos="100000">
              <a:schemeClr val="accent3">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_tradnl" sz="2400" b="1" strike="noStrike" kern="1200" dirty="0">
              <a:effectLst/>
            </a:rPr>
            <a:t>Hecho</a:t>
          </a:r>
        </a:p>
      </dsp:txBody>
      <dsp:txXfrm>
        <a:off x="2011" y="0"/>
        <a:ext cx="1926994" cy="955485"/>
      </dsp:txXfrm>
    </dsp:sp>
    <dsp:sp modelId="{661FF393-6ED2-4E15-8F41-25B42BAD8A14}">
      <dsp:nvSpPr>
        <dsp:cNvPr id="0" name=""/>
        <dsp:cNvSpPr/>
      </dsp:nvSpPr>
      <dsp:spPr>
        <a:xfrm>
          <a:off x="194710" y="765037"/>
          <a:ext cx="1541595" cy="1283633"/>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s-ES" sz="1100" i="1" kern="1200" dirty="0">
              <a:latin typeface="+mn-lt"/>
              <a:cs typeface="Arial" pitchFamily="34" charset="0"/>
            </a:rPr>
            <a:t>Operación</a:t>
          </a:r>
          <a:r>
            <a:rPr lang="es-ES" sz="1100" kern="1200" dirty="0">
              <a:latin typeface="+mn-lt"/>
              <a:cs typeface="Arial" pitchFamily="34" charset="0"/>
            </a:rPr>
            <a:t> que se realiza en el negocio en un </a:t>
          </a:r>
          <a:r>
            <a:rPr lang="es-ES" sz="1100" i="1" kern="1200" dirty="0">
              <a:latin typeface="+mn-lt"/>
              <a:cs typeface="Arial" pitchFamily="34" charset="0"/>
            </a:rPr>
            <a:t>tiempo</a:t>
          </a:r>
          <a:r>
            <a:rPr lang="es-ES" sz="1100" kern="1200" dirty="0">
              <a:latin typeface="+mn-lt"/>
              <a:cs typeface="Arial" pitchFamily="34" charset="0"/>
            </a:rPr>
            <a:t> determinado</a:t>
          </a:r>
          <a:endParaRPr lang="es-ES_tradnl" sz="1100" kern="1200" dirty="0">
            <a:latin typeface="+mn-lt"/>
          </a:endParaRPr>
        </a:p>
      </dsp:txBody>
      <dsp:txXfrm>
        <a:off x="232306" y="802633"/>
        <a:ext cx="1466403" cy="1208441"/>
      </dsp:txXfrm>
    </dsp:sp>
    <dsp:sp modelId="{38FE5C92-DC64-4473-91E8-B97DD4F57D95}">
      <dsp:nvSpPr>
        <dsp:cNvPr id="0" name=""/>
        <dsp:cNvSpPr/>
      </dsp:nvSpPr>
      <dsp:spPr>
        <a:xfrm>
          <a:off x="194710" y="2176161"/>
          <a:ext cx="1541595" cy="681312"/>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a:latin typeface="+mn-lt"/>
              <a:cs typeface="Arial" pitchFamily="34" charset="0"/>
            </a:rPr>
            <a:t>Ejemplo: Venta</a:t>
          </a:r>
          <a:endParaRPr lang="es-ES_tradnl" sz="1600" kern="1200" dirty="0">
            <a:latin typeface="+mn-lt"/>
          </a:endParaRPr>
        </a:p>
      </dsp:txBody>
      <dsp:txXfrm>
        <a:off x="214665" y="2196116"/>
        <a:ext cx="1501685" cy="641402"/>
      </dsp:txXfrm>
    </dsp:sp>
    <dsp:sp modelId="{5CCCCABA-1F8F-4515-B202-89E7D7D7FBA8}">
      <dsp:nvSpPr>
        <dsp:cNvPr id="0" name=""/>
        <dsp:cNvSpPr/>
      </dsp:nvSpPr>
      <dsp:spPr>
        <a:xfrm>
          <a:off x="2073529" y="0"/>
          <a:ext cx="1878106" cy="3184952"/>
        </a:xfrm>
        <a:prstGeom prst="roundRect">
          <a:avLst>
            <a:gd name="adj" fmla="val 10000"/>
          </a:avLst>
        </a:prstGeom>
        <a:gradFill rotWithShape="0">
          <a:gsLst>
            <a:gs pos="0">
              <a:schemeClr val="accent3">
                <a:tint val="40000"/>
                <a:hueOff val="0"/>
                <a:satOff val="0"/>
                <a:lumOff val="0"/>
                <a:alphaOff val="0"/>
                <a:tint val="100000"/>
                <a:shade val="100000"/>
                <a:satMod val="130000"/>
              </a:schemeClr>
            </a:gs>
            <a:gs pos="100000">
              <a:schemeClr val="accent3">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_tradnl" sz="2400" b="1" kern="1200" dirty="0"/>
            <a:t>Dimensión</a:t>
          </a:r>
          <a:endParaRPr lang="es-ES_tradnl" sz="2000" b="1" kern="1200" dirty="0"/>
        </a:p>
      </dsp:txBody>
      <dsp:txXfrm>
        <a:off x="2073529" y="0"/>
        <a:ext cx="1878106" cy="955485"/>
      </dsp:txXfrm>
    </dsp:sp>
    <dsp:sp modelId="{C95EAD53-E0AD-47BF-96C9-2D12DA4876B0}">
      <dsp:nvSpPr>
        <dsp:cNvPr id="0" name=""/>
        <dsp:cNvSpPr/>
      </dsp:nvSpPr>
      <dsp:spPr>
        <a:xfrm>
          <a:off x="2241785" y="813133"/>
          <a:ext cx="1541595" cy="96030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s-ES" sz="1100" kern="1200" dirty="0"/>
            <a:t>Es una característica de un Hecho</a:t>
          </a:r>
          <a:endParaRPr lang="es-ES_tradnl" sz="1100" kern="1200" dirty="0"/>
        </a:p>
      </dsp:txBody>
      <dsp:txXfrm>
        <a:off x="2269911" y="841259"/>
        <a:ext cx="1485343" cy="904054"/>
      </dsp:txXfrm>
    </dsp:sp>
    <dsp:sp modelId="{86CD4090-846B-4F74-B23C-709F9E21087D}">
      <dsp:nvSpPr>
        <dsp:cNvPr id="0" name=""/>
        <dsp:cNvSpPr/>
      </dsp:nvSpPr>
      <dsp:spPr>
        <a:xfrm>
          <a:off x="2251034" y="1896462"/>
          <a:ext cx="1541595" cy="96030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a:t>Tiempo, Lugar, Producto</a:t>
          </a:r>
          <a:endParaRPr lang="es-ES_tradnl" sz="1600" kern="1200" dirty="0"/>
        </a:p>
      </dsp:txBody>
      <dsp:txXfrm>
        <a:off x="2279160" y="1924588"/>
        <a:ext cx="1485343" cy="904054"/>
      </dsp:txXfrm>
    </dsp:sp>
    <dsp:sp modelId="{A7691B7D-7C81-42ED-9674-093E8A23C34D}">
      <dsp:nvSpPr>
        <dsp:cNvPr id="0" name=""/>
        <dsp:cNvSpPr/>
      </dsp:nvSpPr>
      <dsp:spPr>
        <a:xfrm>
          <a:off x="4096160" y="0"/>
          <a:ext cx="1926994" cy="3184952"/>
        </a:xfrm>
        <a:prstGeom prst="roundRect">
          <a:avLst>
            <a:gd name="adj" fmla="val 10000"/>
          </a:avLst>
        </a:prstGeom>
        <a:gradFill rotWithShape="0">
          <a:gsLst>
            <a:gs pos="0">
              <a:schemeClr val="accent3">
                <a:tint val="40000"/>
                <a:hueOff val="0"/>
                <a:satOff val="0"/>
                <a:lumOff val="0"/>
                <a:alphaOff val="0"/>
                <a:tint val="100000"/>
                <a:shade val="100000"/>
                <a:satMod val="130000"/>
              </a:schemeClr>
            </a:gs>
            <a:gs pos="100000">
              <a:schemeClr val="accent3">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_tradnl" sz="2400" b="1" kern="1200" dirty="0"/>
            <a:t>Medidas</a:t>
          </a:r>
        </a:p>
      </dsp:txBody>
      <dsp:txXfrm>
        <a:off x="4096160" y="0"/>
        <a:ext cx="1926994" cy="955485"/>
      </dsp:txXfrm>
    </dsp:sp>
    <dsp:sp modelId="{7EBCFED4-4961-4521-BC6A-22D2DDE70D03}">
      <dsp:nvSpPr>
        <dsp:cNvPr id="0" name=""/>
        <dsp:cNvSpPr/>
      </dsp:nvSpPr>
      <dsp:spPr>
        <a:xfrm>
          <a:off x="4288860" y="782540"/>
          <a:ext cx="1541595" cy="1356020"/>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s-ES" sz="1100" kern="1200" dirty="0"/>
            <a:t>Atributo, propiedad de un Hecho (casi siempre numérica)</a:t>
          </a:r>
          <a:endParaRPr lang="es-ES_tradnl" sz="1100" kern="1200" dirty="0"/>
        </a:p>
      </dsp:txBody>
      <dsp:txXfrm>
        <a:off x="4328576" y="822256"/>
        <a:ext cx="1462163" cy="1276588"/>
      </dsp:txXfrm>
    </dsp:sp>
    <dsp:sp modelId="{DA23D23D-1BE1-4E6B-AE6A-B2713C56BC23}">
      <dsp:nvSpPr>
        <dsp:cNvPr id="0" name=""/>
        <dsp:cNvSpPr/>
      </dsp:nvSpPr>
      <dsp:spPr>
        <a:xfrm>
          <a:off x="4276943" y="2265398"/>
          <a:ext cx="1541595" cy="618639"/>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_tradnl" sz="1600" kern="1200" dirty="0"/>
            <a:t>Cantidad, Precio</a:t>
          </a:r>
        </a:p>
      </dsp:txBody>
      <dsp:txXfrm>
        <a:off x="4295062" y="2283517"/>
        <a:ext cx="1505357" cy="5824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272258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925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84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68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48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04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590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365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92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64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9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7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06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13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27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90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034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57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1560175"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996525"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432874" y="1375225"/>
            <a:ext cx="2317500" cy="3374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
        <p:nvSpPr>
          <p:cNvPr id="82" name="Google Shape;82;p12"/>
          <p:cNvSpPr/>
          <p:nvPr/>
        </p:nvSpPr>
        <p:spPr>
          <a:xfrm>
            <a:off x="867750"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rgbClr val="FFFFFF"/>
                </a:solidFill>
                <a:latin typeface="Barlow"/>
                <a:ea typeface="Barlow"/>
                <a:cs typeface="Barlow"/>
                <a:sym typeface="Barlow"/>
              </a:defRPr>
            </a:lvl1pPr>
            <a:lvl2pPr lvl="1" algn="ctr">
              <a:buNone/>
              <a:defRPr sz="1200" b="1">
                <a:solidFill>
                  <a:srgbClr val="FFFFFF"/>
                </a:solidFill>
                <a:latin typeface="Barlow"/>
                <a:ea typeface="Barlow"/>
                <a:cs typeface="Barlow"/>
                <a:sym typeface="Barlow"/>
              </a:defRPr>
            </a:lvl2pPr>
            <a:lvl3pPr lvl="2" algn="ctr">
              <a:buNone/>
              <a:defRPr sz="1200" b="1">
                <a:solidFill>
                  <a:srgbClr val="FFFFFF"/>
                </a:solidFill>
                <a:latin typeface="Barlow"/>
                <a:ea typeface="Barlow"/>
                <a:cs typeface="Barlow"/>
                <a:sym typeface="Barlow"/>
              </a:defRPr>
            </a:lvl3pPr>
            <a:lvl4pPr lvl="3" algn="ctr">
              <a:buNone/>
              <a:defRPr sz="1200" b="1">
                <a:solidFill>
                  <a:srgbClr val="FFFFFF"/>
                </a:solidFill>
                <a:latin typeface="Barlow"/>
                <a:ea typeface="Barlow"/>
                <a:cs typeface="Barlow"/>
                <a:sym typeface="Barlow"/>
              </a:defRPr>
            </a:lvl4pPr>
            <a:lvl5pPr lvl="4" algn="ctr">
              <a:buNone/>
              <a:defRPr sz="1200" b="1">
                <a:solidFill>
                  <a:srgbClr val="FFFFFF"/>
                </a:solidFill>
                <a:latin typeface="Barlow"/>
                <a:ea typeface="Barlow"/>
                <a:cs typeface="Barlow"/>
                <a:sym typeface="Barlow"/>
              </a:defRPr>
            </a:lvl5pPr>
            <a:lvl6pPr lvl="5" algn="ctr">
              <a:buNone/>
              <a:defRPr sz="1200" b="1">
                <a:solidFill>
                  <a:srgbClr val="FFFFFF"/>
                </a:solidFill>
                <a:latin typeface="Barlow"/>
                <a:ea typeface="Barlow"/>
                <a:cs typeface="Barlow"/>
                <a:sym typeface="Barlow"/>
              </a:defRPr>
            </a:lvl6pPr>
            <a:lvl7pPr lvl="6" algn="ctr">
              <a:buNone/>
              <a:defRPr sz="1200" b="1">
                <a:solidFill>
                  <a:srgbClr val="FFFFFF"/>
                </a:solidFill>
                <a:latin typeface="Barlow"/>
                <a:ea typeface="Barlow"/>
                <a:cs typeface="Barlow"/>
                <a:sym typeface="Barlow"/>
              </a:defRPr>
            </a:lvl7pPr>
            <a:lvl8pPr lvl="7" algn="ctr">
              <a:buNone/>
              <a:defRPr sz="1200" b="1">
                <a:solidFill>
                  <a:srgbClr val="FFFFFF"/>
                </a:solidFill>
                <a:latin typeface="Barlow"/>
                <a:ea typeface="Barlow"/>
                <a:cs typeface="Barlow"/>
                <a:sym typeface="Barlow"/>
              </a:defRPr>
            </a:lvl8pPr>
            <a:lvl9pPr lvl="8" algn="ctr">
              <a:buNone/>
              <a:defRPr sz="1200" b="1">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472100" y="1434675"/>
            <a:ext cx="5979962" cy="21657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419" sz="2400" dirty="0"/>
              <a:t>MINERÍA DE DATOS Y DATA WAREHOUSE</a:t>
            </a:r>
            <a:br>
              <a:rPr lang="en" sz="3600" dirty="0"/>
            </a:br>
            <a:br>
              <a:rPr lang="en" sz="3600" dirty="0"/>
            </a:br>
            <a:r>
              <a:rPr lang="en" sz="1600" dirty="0">
                <a:solidFill>
                  <a:schemeClr val="tx2">
                    <a:lumMod val="50000"/>
                  </a:schemeClr>
                </a:solidFill>
              </a:rPr>
              <a:t>Profesor: Pablo Argeñal</a:t>
            </a:r>
            <a:r>
              <a:rPr lang="en" sz="2400" dirty="0">
                <a:solidFill>
                  <a:schemeClr val="tx2">
                    <a:lumMod val="50000"/>
                  </a:schemeClr>
                </a:solidFill>
              </a:rPr>
              <a:t> </a:t>
            </a:r>
            <a:endParaRPr sz="3600" dirty="0">
              <a:solidFill>
                <a:schemeClr val="tx2">
                  <a:lumMod val="50000"/>
                </a:schemeClr>
              </a:solidFill>
            </a:endParaRPr>
          </a:p>
        </p:txBody>
      </p:sp>
      <p:pic>
        <p:nvPicPr>
          <p:cNvPr id="1026" name="Picture 2" descr="Resultado de imagen para uni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51" y="181394"/>
            <a:ext cx="1135225" cy="7044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pic>
        <p:nvPicPr>
          <p:cNvPr id="13" name="Picture 3"/>
          <p:cNvPicPr>
            <a:picLocks noChangeAspect="1" noChangeArrowheads="1"/>
          </p:cNvPicPr>
          <p:nvPr/>
        </p:nvPicPr>
        <p:blipFill rotWithShape="1">
          <a:blip r:embed="rId4"/>
          <a:srcRect t="8037"/>
          <a:stretch/>
        </p:blipFill>
        <p:spPr bwMode="auto">
          <a:xfrm>
            <a:off x="2039190" y="984123"/>
            <a:ext cx="6600794" cy="3670412"/>
          </a:xfrm>
          <a:prstGeom prst="rect">
            <a:avLst/>
          </a:prstGeom>
          <a:noFill/>
          <a:ln w="9525">
            <a:noFill/>
            <a:miter lim="800000"/>
            <a:headEnd/>
            <a:tailEnd/>
          </a:ln>
          <a:effectLst/>
        </p:spPr>
      </p:pic>
      <p:sp>
        <p:nvSpPr>
          <p:cNvPr id="244" name="Google Shape;244;p27"/>
          <p:cNvSpPr txBox="1">
            <a:spLocks noGrp="1"/>
          </p:cNvSpPr>
          <p:nvPr>
            <p:ph type="title" idx="4294967295"/>
          </p:nvPr>
        </p:nvSpPr>
        <p:spPr>
          <a:xfrm>
            <a:off x="2140790" y="177423"/>
            <a:ext cx="60882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B000"/>
                </a:solidFill>
              </a:rPr>
              <a:t>Data Warehouse – Esquema Estrella</a:t>
            </a:r>
            <a:endParaRPr dirty="0">
              <a:solidFill>
                <a:srgbClr val="FFB000"/>
              </a:solidFill>
            </a:endParaRPr>
          </a:p>
        </p:txBody>
      </p:sp>
      <p:sp>
        <p:nvSpPr>
          <p:cNvPr id="246" name="Google Shape;246;p2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47" name="Google Shape;247;p27"/>
          <p:cNvSpPr/>
          <p:nvPr/>
        </p:nvSpPr>
        <p:spPr>
          <a:xfrm>
            <a:off x="1069361" y="609546"/>
            <a:ext cx="374597" cy="374577"/>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sp>
        <p:nvSpPr>
          <p:cNvPr id="244" name="Google Shape;244;p27"/>
          <p:cNvSpPr txBox="1">
            <a:spLocks noGrp="1"/>
          </p:cNvSpPr>
          <p:nvPr>
            <p:ph type="title" idx="4294967295"/>
          </p:nvPr>
        </p:nvSpPr>
        <p:spPr>
          <a:xfrm>
            <a:off x="2140790" y="177423"/>
            <a:ext cx="60882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B000"/>
                </a:solidFill>
              </a:rPr>
              <a:t>Data Warehouse – Esquema Copo de Nieve</a:t>
            </a:r>
            <a:endParaRPr dirty="0">
              <a:solidFill>
                <a:srgbClr val="FFB000"/>
              </a:solidFill>
            </a:endParaRPr>
          </a:p>
        </p:txBody>
      </p:sp>
      <p:sp>
        <p:nvSpPr>
          <p:cNvPr id="246" name="Google Shape;246;p2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47" name="Google Shape;247;p27"/>
          <p:cNvSpPr/>
          <p:nvPr/>
        </p:nvSpPr>
        <p:spPr>
          <a:xfrm>
            <a:off x="1069361" y="609546"/>
            <a:ext cx="374597" cy="374577"/>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2"/>
          <p:cNvPicPr>
            <a:picLocks noChangeAspect="1" noChangeArrowheads="1"/>
          </p:cNvPicPr>
          <p:nvPr/>
        </p:nvPicPr>
        <p:blipFill>
          <a:blip r:embed="rId4"/>
          <a:srcRect/>
          <a:stretch>
            <a:fillRect/>
          </a:stretch>
        </p:blipFill>
        <p:spPr bwMode="auto">
          <a:xfrm>
            <a:off x="1914319" y="796834"/>
            <a:ext cx="6541141" cy="4146215"/>
          </a:xfrm>
          <a:prstGeom prst="rect">
            <a:avLst/>
          </a:prstGeom>
          <a:noFill/>
          <a:ln w="9525">
            <a:noFill/>
            <a:miter lim="800000"/>
            <a:headEnd/>
            <a:tailEnd/>
          </a:ln>
          <a:effectLst/>
        </p:spPr>
      </p:pic>
    </p:spTree>
    <p:extLst>
      <p:ext uri="{BB962C8B-B14F-4D97-AF65-F5344CB8AC3E}">
        <p14:creationId xmlns:p14="http://schemas.microsoft.com/office/powerpoint/2010/main" val="361412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sp>
        <p:nvSpPr>
          <p:cNvPr id="244" name="Google Shape;244;p27"/>
          <p:cNvSpPr txBox="1">
            <a:spLocks noGrp="1"/>
          </p:cNvSpPr>
          <p:nvPr>
            <p:ph type="title" idx="4294967295"/>
          </p:nvPr>
        </p:nvSpPr>
        <p:spPr>
          <a:xfrm>
            <a:off x="2140790" y="177423"/>
            <a:ext cx="60882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B000"/>
                </a:solidFill>
              </a:rPr>
              <a:t>Data Warehouse – Esquema Galaxia</a:t>
            </a:r>
            <a:endParaRPr dirty="0">
              <a:solidFill>
                <a:srgbClr val="FFB000"/>
              </a:solidFill>
            </a:endParaRPr>
          </a:p>
        </p:txBody>
      </p:sp>
      <p:sp>
        <p:nvSpPr>
          <p:cNvPr id="246" name="Google Shape;246;p2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47" name="Google Shape;247;p27"/>
          <p:cNvSpPr/>
          <p:nvPr/>
        </p:nvSpPr>
        <p:spPr>
          <a:xfrm>
            <a:off x="1069361" y="609546"/>
            <a:ext cx="374597" cy="374577"/>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539" y="984123"/>
            <a:ext cx="6314701" cy="4035430"/>
          </a:xfrm>
          <a:prstGeom prst="rect">
            <a:avLst/>
          </a:prstGeom>
        </p:spPr>
      </p:pic>
    </p:spTree>
    <p:extLst>
      <p:ext uri="{BB962C8B-B14F-4D97-AF65-F5344CB8AC3E}">
        <p14:creationId xmlns:p14="http://schemas.microsoft.com/office/powerpoint/2010/main" val="172108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505075" y="2036725"/>
            <a:ext cx="6283325"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 CUBO DE DATOS</a:t>
            </a:r>
            <a:endParaRPr dirty="0"/>
          </a:p>
        </p:txBody>
      </p:sp>
    </p:spTree>
    <p:extLst>
      <p:ext uri="{BB962C8B-B14F-4D97-AF65-F5344CB8AC3E}">
        <p14:creationId xmlns:p14="http://schemas.microsoft.com/office/powerpoint/2010/main" val="204576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CUBOS DE DATOS</a:t>
            </a:r>
            <a:endParaRPr dirty="0"/>
          </a:p>
        </p:txBody>
      </p:sp>
      <p:sp>
        <p:nvSpPr>
          <p:cNvPr id="177" name="Google Shape;177;p22"/>
          <p:cNvSpPr txBox="1">
            <a:spLocks noGrp="1"/>
          </p:cNvSpPr>
          <p:nvPr>
            <p:ph type="body" idx="2"/>
          </p:nvPr>
        </p:nvSpPr>
        <p:spPr>
          <a:xfrm>
            <a:off x="1545424" y="1375225"/>
            <a:ext cx="7077876" cy="230777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b="1" dirty="0"/>
              <a:t>DEFINICIÓN</a:t>
            </a:r>
            <a:endParaRPr b="1" dirty="0"/>
          </a:p>
          <a:p>
            <a:pPr marL="0" indent="0" algn="just">
              <a:buNone/>
            </a:pPr>
            <a:r>
              <a:rPr lang="es-NI" dirty="0"/>
              <a:t>El acrónimo OLAP procede de la expresión en inglés </a:t>
            </a:r>
            <a:r>
              <a:rPr lang="es-NI" b="1" dirty="0"/>
              <a:t>OLAP cube</a:t>
            </a:r>
            <a:r>
              <a:rPr lang="es-NI" dirty="0"/>
              <a:t> o </a:t>
            </a:r>
            <a:r>
              <a:rPr lang="es-NI" i="1" dirty="0"/>
              <a:t>On-Line </a:t>
            </a:r>
            <a:r>
              <a:rPr lang="es-NI" i="1" dirty="0" err="1"/>
              <a:t>Analytical</a:t>
            </a:r>
            <a:r>
              <a:rPr lang="es-NI" i="1" dirty="0"/>
              <a:t> </a:t>
            </a:r>
            <a:r>
              <a:rPr lang="es-NI" i="1" dirty="0" err="1"/>
              <a:t>Processing</a:t>
            </a:r>
            <a:r>
              <a:rPr lang="es-NI" dirty="0"/>
              <a:t>, o procesamiento analítico </a:t>
            </a:r>
            <a:r>
              <a:rPr lang="es-NI" i="1" dirty="0"/>
              <a:t>online</a:t>
            </a:r>
            <a:r>
              <a:rPr lang="es-NI" dirty="0"/>
              <a:t>, usada para designar los sistemas de análisis de datos basados en estructuras multidimensionales, o lo que frecuentemente se denomina </a:t>
            </a:r>
            <a:r>
              <a:rPr lang="es-NI" b="1" dirty="0"/>
              <a:t>cubos OLAP</a:t>
            </a:r>
            <a:r>
              <a:rPr lang="es-NI" dirty="0"/>
              <a:t>.</a:t>
            </a:r>
            <a:endParaRPr lang="es-ES_tradnl" dirty="0"/>
          </a:p>
        </p:txBody>
      </p:sp>
      <p:sp>
        <p:nvSpPr>
          <p:cNvPr id="179" name="Google Shape;179;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180" name="Google Shape;180;p22"/>
          <p:cNvSpPr/>
          <p:nvPr/>
        </p:nvSpPr>
        <p:spPr>
          <a:xfrm>
            <a:off x="8191382" y="636358"/>
            <a:ext cx="320958" cy="32093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7"/>
        <p:cNvGrpSpPr/>
        <p:nvPr/>
      </p:nvGrpSpPr>
      <p:grpSpPr>
        <a:xfrm>
          <a:off x="0" y="0"/>
          <a:ext cx="0" cy="0"/>
          <a:chOff x="0" y="0"/>
          <a:chExt cx="0" cy="0"/>
        </a:xfrm>
      </p:grpSpPr>
      <p:sp>
        <p:nvSpPr>
          <p:cNvPr id="270" name="Google Shape;270;p29"/>
          <p:cNvSpPr txBox="1">
            <a:spLocks noGrp="1"/>
          </p:cNvSpPr>
          <p:nvPr>
            <p:ph type="ctrTitle" idx="4294967295"/>
          </p:nvPr>
        </p:nvSpPr>
        <p:spPr>
          <a:xfrm>
            <a:off x="1345597" y="128463"/>
            <a:ext cx="7063800" cy="4538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FFB000"/>
                </a:solidFill>
              </a:rPr>
              <a:t>Cubo de Datos</a:t>
            </a:r>
            <a:endParaRPr sz="3600" dirty="0">
              <a:solidFill>
                <a:srgbClr val="FFB000"/>
              </a:solidFill>
            </a:endParaRPr>
          </a:p>
        </p:txBody>
      </p:sp>
      <p:sp>
        <p:nvSpPr>
          <p:cNvPr id="274" name="Google Shape;274;p2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9" name="Group 5"/>
          <p:cNvGrpSpPr>
            <a:grpSpLocks/>
          </p:cNvGrpSpPr>
          <p:nvPr/>
        </p:nvGrpSpPr>
        <p:grpSpPr bwMode="auto">
          <a:xfrm>
            <a:off x="1384301" y="600051"/>
            <a:ext cx="6917643" cy="4428310"/>
            <a:chOff x="444" y="1008"/>
            <a:chExt cx="4528" cy="2923"/>
          </a:xfrm>
        </p:grpSpPr>
        <p:sp>
          <p:nvSpPr>
            <p:cNvPr id="10" name="Rectangle 6"/>
            <p:cNvSpPr>
              <a:spLocks noChangeArrowheads="1"/>
            </p:cNvSpPr>
            <p:nvPr/>
          </p:nvSpPr>
          <p:spPr bwMode="auto">
            <a:xfrm>
              <a:off x="2412" y="1008"/>
              <a:ext cx="492" cy="240"/>
            </a:xfrm>
            <a:prstGeom prst="rect">
              <a:avLst/>
            </a:prstGeom>
            <a:noFill/>
            <a:ln w="12700">
              <a:noFill/>
              <a:miter lim="800000"/>
              <a:headEnd/>
              <a:tailEnd/>
            </a:ln>
          </p:spPr>
          <p:txBody>
            <a:bodyPr wrap="none" lIns="90488" tIns="0" rIns="90488" bIns="44450">
              <a:spAutoFit/>
            </a:bodyPr>
            <a:lstStyle/>
            <a:p>
              <a:r>
                <a:rPr lang="en-US" sz="2400" b="1" dirty="0"/>
                <a:t>Date</a:t>
              </a:r>
            </a:p>
          </p:txBody>
        </p:sp>
        <p:sp>
          <p:nvSpPr>
            <p:cNvPr id="11" name="Rectangle 7"/>
            <p:cNvSpPr>
              <a:spLocks noChangeArrowheads="1"/>
            </p:cNvSpPr>
            <p:nvPr/>
          </p:nvSpPr>
          <p:spPr bwMode="auto">
            <a:xfrm rot="18615059">
              <a:off x="288" y="1337"/>
              <a:ext cx="778" cy="265"/>
            </a:xfrm>
            <a:prstGeom prst="rect">
              <a:avLst/>
            </a:prstGeom>
            <a:noFill/>
            <a:ln w="12700">
              <a:noFill/>
              <a:miter lim="800000"/>
              <a:headEnd/>
              <a:tailEnd/>
            </a:ln>
          </p:spPr>
          <p:txBody>
            <a:bodyPr wrap="none" lIns="90488" tIns="44450" rIns="90488" bIns="44450">
              <a:spAutoFit/>
            </a:bodyPr>
            <a:lstStyle/>
            <a:p>
              <a:r>
                <a:rPr lang="en-US" sz="2400" b="1"/>
                <a:t>Product</a:t>
              </a:r>
            </a:p>
          </p:txBody>
        </p:sp>
        <p:sp>
          <p:nvSpPr>
            <p:cNvPr id="12" name="Rectangle 8"/>
            <p:cNvSpPr>
              <a:spLocks noChangeArrowheads="1"/>
            </p:cNvSpPr>
            <p:nvPr/>
          </p:nvSpPr>
          <p:spPr bwMode="auto">
            <a:xfrm rot="16200000">
              <a:off x="4547" y="2181"/>
              <a:ext cx="447" cy="158"/>
            </a:xfrm>
            <a:prstGeom prst="rect">
              <a:avLst/>
            </a:prstGeom>
            <a:noFill/>
            <a:ln w="12700">
              <a:noFill/>
              <a:miter lim="800000"/>
              <a:headEnd/>
              <a:tailEnd/>
            </a:ln>
          </p:spPr>
          <p:txBody>
            <a:bodyPr wrap="none" lIns="90488" tIns="44450" rIns="90488" bIns="44450">
              <a:spAutoFit/>
            </a:bodyPr>
            <a:lstStyle/>
            <a:p>
              <a:r>
                <a:rPr lang="en-US" sz="1200" b="1"/>
                <a:t>Country</a:t>
              </a:r>
            </a:p>
          </p:txBody>
        </p:sp>
        <p:grpSp>
          <p:nvGrpSpPr>
            <p:cNvPr id="13" name="Group 9"/>
            <p:cNvGrpSpPr>
              <a:grpSpLocks/>
            </p:cNvGrpSpPr>
            <p:nvPr/>
          </p:nvGrpSpPr>
          <p:grpSpPr bwMode="auto">
            <a:xfrm>
              <a:off x="3694" y="3641"/>
              <a:ext cx="1278" cy="290"/>
              <a:chOff x="3598" y="2946"/>
              <a:chExt cx="1278" cy="290"/>
            </a:xfrm>
          </p:grpSpPr>
          <p:sp>
            <p:nvSpPr>
              <p:cNvPr id="73" name="WordArt 10"/>
              <p:cNvSpPr>
                <a:spLocks noChangeArrowheads="1" noChangeShapeType="1" noTextEdit="1"/>
              </p:cNvSpPr>
              <p:nvPr/>
            </p:nvSpPr>
            <p:spPr bwMode="auto">
              <a:xfrm>
                <a:off x="3892" y="2946"/>
                <a:ext cx="984" cy="290"/>
              </a:xfrm>
              <a:prstGeom prst="rect">
                <a:avLst/>
              </a:prstGeom>
            </p:spPr>
            <p:txBody>
              <a:bodyPr wrap="none" fromWordArt="1">
                <a:prstTxWarp prst="textPlain">
                  <a:avLst>
                    <a:gd name="adj" fmla="val 50000"/>
                  </a:avLst>
                </a:prstTxWarp>
              </a:bodyPr>
              <a:lstStyle/>
              <a:p>
                <a:pPr algn="ctr"/>
                <a:r>
                  <a:rPr lang="es-ES_tradnl" sz="3200" kern="10" dirty="0" err="1">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All</a:t>
                </a:r>
                <a:r>
                  <a:rPr lang="es-ES_tradnl" sz="32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 </a:t>
                </a:r>
                <a:r>
                  <a:rPr lang="es-ES_tradnl" sz="3200" kern="10" dirty="0" err="1">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All</a:t>
                </a:r>
                <a:r>
                  <a:rPr lang="es-ES_tradnl" sz="32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 </a:t>
                </a:r>
                <a:r>
                  <a:rPr lang="es-ES_tradnl" sz="3200" kern="10" dirty="0" err="1">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All</a:t>
                </a:r>
                <a:endParaRPr lang="es-ES_tradnl" sz="32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endParaRPr>
              </a:p>
            </p:txBody>
          </p:sp>
          <p:sp>
            <p:nvSpPr>
              <p:cNvPr id="74" name="AutoShape 11"/>
              <p:cNvSpPr>
                <a:spLocks noChangeArrowheads="1"/>
              </p:cNvSpPr>
              <p:nvPr/>
            </p:nvSpPr>
            <p:spPr bwMode="auto">
              <a:xfrm flipH="1">
                <a:off x="3598" y="2985"/>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p>
                <a:endParaRPr lang="es-ES_tradnl" sz="1200"/>
              </a:p>
            </p:txBody>
          </p:sp>
        </p:grpSp>
        <p:sp>
          <p:nvSpPr>
            <p:cNvPr id="14"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p>
              <a:endParaRPr lang="es-ES_tradnl" sz="1200"/>
            </a:p>
          </p:txBody>
        </p:sp>
        <p:sp>
          <p:nvSpPr>
            <p:cNvPr id="15"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16"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17"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p>
              <a:endParaRPr lang="es-ES_tradnl" sz="1200"/>
            </a:p>
          </p:txBody>
        </p:sp>
        <p:sp>
          <p:nvSpPr>
            <p:cNvPr id="18"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19"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20"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p>
              <a:endParaRPr lang="es-ES_tradnl" sz="1200"/>
            </a:p>
          </p:txBody>
        </p:sp>
        <p:sp>
          <p:nvSpPr>
            <p:cNvPr id="21"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22"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23" name="Rectangle 21"/>
            <p:cNvSpPr>
              <a:spLocks noChangeArrowheads="1"/>
            </p:cNvSpPr>
            <p:nvPr/>
          </p:nvSpPr>
          <p:spPr bwMode="auto">
            <a:xfrm>
              <a:off x="444" y="1866"/>
              <a:ext cx="399" cy="266"/>
            </a:xfrm>
            <a:prstGeom prst="rect">
              <a:avLst/>
            </a:prstGeom>
            <a:noFill/>
            <a:ln w="12700">
              <a:noFill/>
              <a:miter lim="800000"/>
              <a:headEnd/>
              <a:tailEnd/>
            </a:ln>
          </p:spPr>
          <p:txBody>
            <a:bodyPr wrap="none" lIns="18000" tIns="44450" rIns="90488" bIns="44450">
              <a:spAutoFit/>
            </a:bodyPr>
            <a:lstStyle/>
            <a:p>
              <a:r>
                <a:rPr lang="en-US" sz="2400" i="1">
                  <a:latin typeface="Arial" charset="0"/>
                </a:rPr>
                <a:t>sum</a:t>
              </a:r>
              <a:endParaRPr lang="en-US" sz="1800" i="1">
                <a:latin typeface="Arial" charset="0"/>
              </a:endParaRPr>
            </a:p>
          </p:txBody>
        </p:sp>
        <p:sp>
          <p:nvSpPr>
            <p:cNvPr id="24" name="Rectangle 22"/>
            <p:cNvSpPr>
              <a:spLocks noChangeArrowheads="1"/>
            </p:cNvSpPr>
            <p:nvPr/>
          </p:nvSpPr>
          <p:spPr bwMode="auto">
            <a:xfrm>
              <a:off x="3575" y="1164"/>
              <a:ext cx="456" cy="253"/>
            </a:xfrm>
            <a:prstGeom prst="rect">
              <a:avLst/>
            </a:prstGeom>
            <a:noFill/>
            <a:ln w="12700">
              <a:noFill/>
              <a:miter lim="800000"/>
              <a:headEnd/>
              <a:tailEnd/>
            </a:ln>
          </p:spPr>
          <p:txBody>
            <a:bodyPr wrap="none" lIns="18000" tIns="0" rIns="90488" bIns="7200" anchorCtr="1">
              <a:spAutoFit/>
            </a:bodyPr>
            <a:lstStyle/>
            <a:p>
              <a:r>
                <a:rPr lang="en-US" sz="2800" i="1" dirty="0">
                  <a:solidFill>
                    <a:srgbClr val="3333FF"/>
                  </a:solidFill>
                  <a:latin typeface="Arial" charset="0"/>
                </a:rPr>
                <a:t>sum</a:t>
              </a:r>
              <a:endParaRPr lang="en-US" sz="1200" i="1" dirty="0">
                <a:solidFill>
                  <a:srgbClr val="3333FF"/>
                </a:solidFill>
                <a:latin typeface="Arial" charset="0"/>
              </a:endParaRPr>
            </a:p>
          </p:txBody>
        </p:sp>
        <p:sp>
          <p:nvSpPr>
            <p:cNvPr id="25"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26"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27"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28"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29"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0"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1"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2"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3"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4"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5"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6"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p>
              <a:endParaRPr lang="es-ES_tradnl" sz="1200"/>
            </a:p>
          </p:txBody>
        </p:sp>
        <p:sp>
          <p:nvSpPr>
            <p:cNvPr id="37"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38"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sp>
          <p:nvSpPr>
            <p:cNvPr id="39"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p>
              <a:endParaRPr lang="es-ES_tradnl" sz="1200"/>
            </a:p>
          </p:txBody>
        </p:sp>
        <p:grpSp>
          <p:nvGrpSpPr>
            <p:cNvPr id="40" name="Group 38"/>
            <p:cNvGrpSpPr>
              <a:grpSpLocks/>
            </p:cNvGrpSpPr>
            <p:nvPr/>
          </p:nvGrpSpPr>
          <p:grpSpPr bwMode="auto">
            <a:xfrm>
              <a:off x="823" y="1926"/>
              <a:ext cx="2768" cy="1937"/>
              <a:chOff x="1388" y="1937"/>
              <a:chExt cx="2026" cy="1310"/>
            </a:xfrm>
          </p:grpSpPr>
          <p:sp>
            <p:nvSpPr>
              <p:cNvPr id="53"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s-ES_tradnl" sz="1200"/>
              </a:p>
            </p:txBody>
          </p:sp>
          <p:sp>
            <p:nvSpPr>
              <p:cNvPr id="54"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s-ES_tradnl" sz="1200"/>
              </a:p>
            </p:txBody>
          </p:sp>
          <p:sp>
            <p:nvSpPr>
              <p:cNvPr id="55"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56"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57"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58"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59"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s-ES_tradnl" sz="1200"/>
              </a:p>
            </p:txBody>
          </p:sp>
          <p:sp>
            <p:nvSpPr>
              <p:cNvPr id="60"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61"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62"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endParaRPr lang="es-ES_tradnl" sz="1200"/>
              </a:p>
            </p:txBody>
          </p:sp>
          <p:sp>
            <p:nvSpPr>
              <p:cNvPr id="63"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64"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65"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p>
                <a:endParaRPr lang="es-ES_tradnl" sz="1200"/>
              </a:p>
            </p:txBody>
          </p:sp>
          <p:sp>
            <p:nvSpPr>
              <p:cNvPr id="66"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endParaRPr lang="es-ES_tradnl" sz="1200"/>
              </a:p>
            </p:txBody>
          </p:sp>
          <p:sp>
            <p:nvSpPr>
              <p:cNvPr id="67"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endParaRPr lang="es-ES_tradnl" sz="1200"/>
              </a:p>
            </p:txBody>
          </p:sp>
          <p:sp>
            <p:nvSpPr>
              <p:cNvPr id="68"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69"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70"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71"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endParaRPr lang="es-ES_tradnl" sz="1200"/>
              </a:p>
            </p:txBody>
          </p:sp>
          <p:sp>
            <p:nvSpPr>
              <p:cNvPr id="72"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pPr algn="ctr"/>
                <a:endParaRPr lang="es-ES" sz="1200" b="1"/>
              </a:p>
            </p:txBody>
          </p:sp>
        </p:grpSp>
        <p:sp>
          <p:nvSpPr>
            <p:cNvPr id="41" name="Rectangle 59"/>
            <p:cNvSpPr>
              <a:spLocks noChangeArrowheads="1"/>
            </p:cNvSpPr>
            <p:nvPr/>
          </p:nvSpPr>
          <p:spPr bwMode="auto">
            <a:xfrm>
              <a:off x="2468" y="1182"/>
              <a:ext cx="769" cy="177"/>
            </a:xfrm>
            <a:prstGeom prst="rect">
              <a:avLst/>
            </a:prstGeom>
            <a:noFill/>
            <a:ln w="12700">
              <a:noFill/>
              <a:miter lim="800000"/>
              <a:headEnd/>
              <a:tailEnd/>
            </a:ln>
          </p:spPr>
          <p:txBody>
            <a:bodyPr lIns="90488" tIns="44450" rIns="90488" bIns="44450">
              <a:spAutoFit/>
            </a:bodyPr>
            <a:lstStyle/>
            <a:p>
              <a:r>
                <a:rPr lang="en-US" i="1">
                  <a:latin typeface="Arial" charset="0"/>
                </a:rPr>
                <a:t> </a:t>
              </a:r>
            </a:p>
          </p:txBody>
        </p:sp>
        <p:sp>
          <p:nvSpPr>
            <p:cNvPr id="42" name="Text Box 60"/>
            <p:cNvSpPr txBox="1">
              <a:spLocks noChangeArrowheads="1"/>
            </p:cNvSpPr>
            <p:nvPr/>
          </p:nvSpPr>
          <p:spPr bwMode="auto">
            <a:xfrm>
              <a:off x="1128" y="1243"/>
              <a:ext cx="280" cy="267"/>
            </a:xfrm>
            <a:prstGeom prst="rect">
              <a:avLst/>
            </a:prstGeom>
            <a:noFill/>
            <a:ln w="9525">
              <a:noFill/>
              <a:miter lim="800000"/>
              <a:headEnd/>
              <a:tailEnd/>
            </a:ln>
          </p:spPr>
          <p:txBody>
            <a:bodyPr wrap="none" lIns="0">
              <a:spAutoFit/>
            </a:bodyPr>
            <a:lstStyle/>
            <a:p>
              <a:pPr algn="ctr"/>
              <a:r>
                <a:rPr lang="en-US" sz="2400" b="1">
                  <a:solidFill>
                    <a:srgbClr val="3333FF"/>
                  </a:solidFill>
                </a:rPr>
                <a:t>TV</a:t>
              </a:r>
              <a:endParaRPr lang="en-US" sz="2800" b="1">
                <a:solidFill>
                  <a:srgbClr val="3333FF"/>
                </a:solidFill>
              </a:endParaRPr>
            </a:p>
          </p:txBody>
        </p:sp>
        <p:sp>
          <p:nvSpPr>
            <p:cNvPr id="43" name="Text Box 61"/>
            <p:cNvSpPr txBox="1">
              <a:spLocks noChangeArrowheads="1"/>
            </p:cNvSpPr>
            <p:nvPr/>
          </p:nvSpPr>
          <p:spPr bwMode="auto">
            <a:xfrm>
              <a:off x="679" y="1669"/>
              <a:ext cx="446" cy="160"/>
            </a:xfrm>
            <a:prstGeom prst="rect">
              <a:avLst/>
            </a:prstGeom>
            <a:noFill/>
            <a:ln w="9525">
              <a:noFill/>
              <a:miter lim="800000"/>
              <a:headEnd/>
              <a:tailEnd/>
            </a:ln>
          </p:spPr>
          <p:txBody>
            <a:bodyPr lIns="0">
              <a:spAutoFit/>
            </a:bodyPr>
            <a:lstStyle/>
            <a:p>
              <a:pPr algn="ctr"/>
              <a:r>
                <a:rPr lang="en-US" sz="1200"/>
                <a:t>VCR</a:t>
              </a:r>
              <a:endParaRPr lang="en-US" sz="2400"/>
            </a:p>
          </p:txBody>
        </p:sp>
        <p:sp>
          <p:nvSpPr>
            <p:cNvPr id="44" name="Text Box 62"/>
            <p:cNvSpPr txBox="1">
              <a:spLocks noChangeArrowheads="1"/>
            </p:cNvSpPr>
            <p:nvPr/>
          </p:nvSpPr>
          <p:spPr bwMode="auto">
            <a:xfrm>
              <a:off x="1008" y="1463"/>
              <a:ext cx="176" cy="160"/>
            </a:xfrm>
            <a:prstGeom prst="rect">
              <a:avLst/>
            </a:prstGeom>
            <a:noFill/>
            <a:ln w="9525">
              <a:noFill/>
              <a:miter lim="800000"/>
              <a:headEnd/>
              <a:tailEnd/>
            </a:ln>
          </p:spPr>
          <p:txBody>
            <a:bodyPr wrap="none" lIns="0">
              <a:spAutoFit/>
            </a:bodyPr>
            <a:lstStyle/>
            <a:p>
              <a:pPr algn="ctr"/>
              <a:r>
                <a:rPr lang="en-US" sz="1200"/>
                <a:t>PC</a:t>
              </a:r>
              <a:endParaRPr lang="en-US" sz="2400"/>
            </a:p>
          </p:txBody>
        </p:sp>
        <p:sp>
          <p:nvSpPr>
            <p:cNvPr id="45" name="Text Box 63"/>
            <p:cNvSpPr txBox="1">
              <a:spLocks noChangeArrowheads="1"/>
            </p:cNvSpPr>
            <p:nvPr/>
          </p:nvSpPr>
          <p:spPr bwMode="auto">
            <a:xfrm>
              <a:off x="1586" y="1246"/>
              <a:ext cx="280" cy="160"/>
            </a:xfrm>
            <a:prstGeom prst="rect">
              <a:avLst/>
            </a:prstGeom>
            <a:noFill/>
            <a:ln w="9525">
              <a:noFill/>
              <a:miter lim="800000"/>
              <a:headEnd/>
              <a:tailEnd/>
            </a:ln>
          </p:spPr>
          <p:txBody>
            <a:bodyPr wrap="none">
              <a:spAutoFit/>
            </a:bodyPr>
            <a:lstStyle/>
            <a:p>
              <a:pPr algn="ctr"/>
              <a:r>
                <a:rPr lang="en-US" sz="1200" dirty="0"/>
                <a:t>1Qtr</a:t>
              </a:r>
              <a:endParaRPr lang="en-US" sz="2400" dirty="0"/>
            </a:p>
          </p:txBody>
        </p:sp>
        <p:sp>
          <p:nvSpPr>
            <p:cNvPr id="46" name="Text Box 64"/>
            <p:cNvSpPr txBox="1">
              <a:spLocks noChangeArrowheads="1"/>
            </p:cNvSpPr>
            <p:nvPr/>
          </p:nvSpPr>
          <p:spPr bwMode="auto">
            <a:xfrm>
              <a:off x="2109" y="1250"/>
              <a:ext cx="280" cy="160"/>
            </a:xfrm>
            <a:prstGeom prst="rect">
              <a:avLst/>
            </a:prstGeom>
            <a:noFill/>
            <a:ln w="9525">
              <a:noFill/>
              <a:miter lim="800000"/>
              <a:headEnd/>
              <a:tailEnd/>
            </a:ln>
          </p:spPr>
          <p:txBody>
            <a:bodyPr wrap="none">
              <a:spAutoFit/>
            </a:bodyPr>
            <a:lstStyle/>
            <a:p>
              <a:pPr algn="ctr"/>
              <a:r>
                <a:rPr lang="en-US" sz="1200" dirty="0"/>
                <a:t>2Qtr</a:t>
              </a:r>
              <a:endParaRPr lang="en-US" sz="2400" dirty="0"/>
            </a:p>
          </p:txBody>
        </p:sp>
        <p:sp>
          <p:nvSpPr>
            <p:cNvPr id="47" name="Text Box 65"/>
            <p:cNvSpPr txBox="1">
              <a:spLocks noChangeArrowheads="1"/>
            </p:cNvSpPr>
            <p:nvPr/>
          </p:nvSpPr>
          <p:spPr bwMode="auto">
            <a:xfrm>
              <a:off x="2603" y="1263"/>
              <a:ext cx="280" cy="160"/>
            </a:xfrm>
            <a:prstGeom prst="rect">
              <a:avLst/>
            </a:prstGeom>
            <a:noFill/>
            <a:ln w="9525">
              <a:noFill/>
              <a:miter lim="800000"/>
              <a:headEnd/>
              <a:tailEnd/>
            </a:ln>
          </p:spPr>
          <p:txBody>
            <a:bodyPr wrap="none">
              <a:spAutoFit/>
            </a:bodyPr>
            <a:lstStyle/>
            <a:p>
              <a:pPr algn="ctr"/>
              <a:r>
                <a:rPr lang="en-US" sz="1200" dirty="0"/>
                <a:t>3Qtr</a:t>
              </a:r>
              <a:endParaRPr lang="en-US" sz="2400" dirty="0"/>
            </a:p>
          </p:txBody>
        </p:sp>
        <p:sp>
          <p:nvSpPr>
            <p:cNvPr id="48" name="Text Box 66"/>
            <p:cNvSpPr txBox="1">
              <a:spLocks noChangeArrowheads="1"/>
            </p:cNvSpPr>
            <p:nvPr/>
          </p:nvSpPr>
          <p:spPr bwMode="auto">
            <a:xfrm>
              <a:off x="3169" y="1261"/>
              <a:ext cx="280" cy="160"/>
            </a:xfrm>
            <a:prstGeom prst="rect">
              <a:avLst/>
            </a:prstGeom>
            <a:noFill/>
            <a:ln w="9525">
              <a:noFill/>
              <a:miter lim="800000"/>
              <a:headEnd/>
              <a:tailEnd/>
            </a:ln>
          </p:spPr>
          <p:txBody>
            <a:bodyPr wrap="none">
              <a:spAutoFit/>
            </a:bodyPr>
            <a:lstStyle/>
            <a:p>
              <a:pPr algn="ctr"/>
              <a:r>
                <a:rPr lang="en-US" sz="1200" dirty="0"/>
                <a:t>4Qtr</a:t>
              </a:r>
              <a:endParaRPr lang="en-US" sz="2400" dirty="0"/>
            </a:p>
          </p:txBody>
        </p:sp>
        <p:sp>
          <p:nvSpPr>
            <p:cNvPr id="49" name="Text Box 67"/>
            <p:cNvSpPr txBox="1">
              <a:spLocks noChangeArrowheads="1"/>
            </p:cNvSpPr>
            <p:nvPr/>
          </p:nvSpPr>
          <p:spPr bwMode="auto">
            <a:xfrm>
              <a:off x="4189" y="1541"/>
              <a:ext cx="484" cy="267"/>
            </a:xfrm>
            <a:prstGeom prst="rect">
              <a:avLst/>
            </a:prstGeom>
            <a:noFill/>
            <a:ln w="9525">
              <a:noFill/>
              <a:miter lim="800000"/>
              <a:headEnd/>
              <a:tailEnd/>
            </a:ln>
          </p:spPr>
          <p:txBody>
            <a:bodyPr wrap="none" lIns="18000" rIns="0">
              <a:spAutoFit/>
            </a:bodyPr>
            <a:lstStyle/>
            <a:p>
              <a:pPr algn="ctr">
                <a:spcBef>
                  <a:spcPct val="50000"/>
                </a:spcBef>
              </a:pPr>
              <a:r>
                <a:rPr lang="en-US" sz="2400" b="1" dirty="0">
                  <a:solidFill>
                    <a:srgbClr val="3333FF"/>
                  </a:solidFill>
                </a:rPr>
                <a:t>U.S.A</a:t>
              </a:r>
              <a:endParaRPr lang="en-US" sz="2800" b="1" dirty="0">
                <a:solidFill>
                  <a:srgbClr val="3333FF"/>
                </a:solidFill>
              </a:endParaRPr>
            </a:p>
          </p:txBody>
        </p:sp>
        <p:sp>
          <p:nvSpPr>
            <p:cNvPr id="50" name="Text Box 68"/>
            <p:cNvSpPr txBox="1">
              <a:spLocks noChangeArrowheads="1"/>
            </p:cNvSpPr>
            <p:nvPr/>
          </p:nvSpPr>
          <p:spPr bwMode="auto">
            <a:xfrm>
              <a:off x="4171" y="1974"/>
              <a:ext cx="320" cy="160"/>
            </a:xfrm>
            <a:prstGeom prst="rect">
              <a:avLst/>
            </a:prstGeom>
            <a:noFill/>
            <a:ln w="9525">
              <a:noFill/>
              <a:miter lim="800000"/>
              <a:headEnd/>
              <a:tailEnd/>
            </a:ln>
          </p:spPr>
          <p:txBody>
            <a:bodyPr wrap="none" lIns="18000" rIns="0">
              <a:spAutoFit/>
            </a:bodyPr>
            <a:lstStyle/>
            <a:p>
              <a:pPr algn="ctr">
                <a:spcBef>
                  <a:spcPct val="50000"/>
                </a:spcBef>
              </a:pPr>
              <a:r>
                <a:rPr lang="en-US" sz="1200"/>
                <a:t>Canada</a:t>
              </a:r>
              <a:endParaRPr lang="en-US" sz="2400"/>
            </a:p>
          </p:txBody>
        </p:sp>
        <p:sp>
          <p:nvSpPr>
            <p:cNvPr id="51" name="Text Box 69"/>
            <p:cNvSpPr txBox="1">
              <a:spLocks noChangeArrowheads="1"/>
            </p:cNvSpPr>
            <p:nvPr/>
          </p:nvSpPr>
          <p:spPr bwMode="auto">
            <a:xfrm>
              <a:off x="4210" y="2394"/>
              <a:ext cx="291" cy="160"/>
            </a:xfrm>
            <a:prstGeom prst="rect">
              <a:avLst/>
            </a:prstGeom>
            <a:noFill/>
            <a:ln w="9525">
              <a:noFill/>
              <a:miter lim="800000"/>
              <a:headEnd/>
              <a:tailEnd/>
            </a:ln>
          </p:spPr>
          <p:txBody>
            <a:bodyPr wrap="none" lIns="18000" rIns="0">
              <a:spAutoFit/>
            </a:bodyPr>
            <a:lstStyle/>
            <a:p>
              <a:pPr algn="ctr">
                <a:spcBef>
                  <a:spcPct val="50000"/>
                </a:spcBef>
              </a:pPr>
              <a:r>
                <a:rPr lang="en-US" sz="1200"/>
                <a:t>Mexico</a:t>
              </a:r>
              <a:endParaRPr lang="en-US" sz="2400"/>
            </a:p>
          </p:txBody>
        </p:sp>
        <p:sp>
          <p:nvSpPr>
            <p:cNvPr id="52" name="Text Box 70"/>
            <p:cNvSpPr txBox="1">
              <a:spLocks noChangeArrowheads="1"/>
            </p:cNvSpPr>
            <p:nvPr/>
          </p:nvSpPr>
          <p:spPr bwMode="auto">
            <a:xfrm>
              <a:off x="4165" y="2874"/>
              <a:ext cx="403" cy="303"/>
            </a:xfrm>
            <a:prstGeom prst="rect">
              <a:avLst/>
            </a:prstGeom>
            <a:noFill/>
            <a:ln w="9525">
              <a:noFill/>
              <a:miter lim="800000"/>
              <a:headEnd/>
              <a:tailEnd/>
            </a:ln>
          </p:spPr>
          <p:txBody>
            <a:bodyPr wrap="none" lIns="18000" rIns="0">
              <a:spAutoFit/>
            </a:bodyPr>
            <a:lstStyle/>
            <a:p>
              <a:pPr algn="ctr">
                <a:spcBef>
                  <a:spcPct val="50000"/>
                </a:spcBef>
              </a:pPr>
              <a:r>
                <a:rPr lang="en-US" sz="2800" i="1"/>
                <a:t>sum</a:t>
              </a:r>
              <a:endParaRPr lang="en-US" sz="3200"/>
            </a:p>
          </p:txBody>
        </p:sp>
      </p:grpSp>
      <p:sp>
        <p:nvSpPr>
          <p:cNvPr id="75" name="AutoShape 4"/>
          <p:cNvSpPr>
            <a:spLocks noChangeArrowheads="1"/>
          </p:cNvSpPr>
          <p:nvPr/>
        </p:nvSpPr>
        <p:spPr bwMode="auto">
          <a:xfrm>
            <a:off x="7034510" y="171606"/>
            <a:ext cx="1880102" cy="1004211"/>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18000" tIns="7200" rIns="18000" bIns="7200" anchor="ctr"/>
          <a:lstStyle/>
          <a:p>
            <a:pPr algn="ctr"/>
            <a:r>
              <a:rPr lang="en-US" sz="1600" b="1" i="1" dirty="0"/>
              <a:t>Series</a:t>
            </a:r>
            <a:r>
              <a:rPr lang="en-US" sz="1600" b="1" dirty="0"/>
              <a:t> of </a:t>
            </a:r>
          </a:p>
          <a:p>
            <a:pPr algn="ctr"/>
            <a:r>
              <a:rPr lang="en-US" sz="1600" b="1" dirty="0"/>
              <a:t>Total annual sales</a:t>
            </a:r>
          </a:p>
          <a:p>
            <a:pPr algn="ctr"/>
            <a:r>
              <a:rPr lang="en-US" sz="1600" b="1" dirty="0"/>
              <a:t>of  TV in U.S.A.</a:t>
            </a:r>
          </a:p>
        </p:txBody>
      </p:sp>
      <p:sp>
        <p:nvSpPr>
          <p:cNvPr id="77" name="Text Box 138"/>
          <p:cNvSpPr txBox="1">
            <a:spLocks noChangeArrowheads="1"/>
          </p:cNvSpPr>
          <p:nvPr/>
        </p:nvSpPr>
        <p:spPr bwMode="auto">
          <a:xfrm>
            <a:off x="1689086" y="3302023"/>
            <a:ext cx="6987033" cy="1200329"/>
          </a:xfrm>
          <a:prstGeom prst="rect">
            <a:avLst/>
          </a:prstGeom>
          <a:solidFill>
            <a:schemeClr val="bg1"/>
          </a:solidFill>
          <a:ln w="9525">
            <a:noFill/>
            <a:miter lim="800000"/>
            <a:headEnd/>
            <a:tailEnd/>
          </a:ln>
        </p:spPr>
        <p:txBody>
          <a:bodyPr wrap="square">
            <a:spAutoFit/>
          </a:bodyPr>
          <a:lstStyle/>
          <a:p>
            <a:pPr algn="ctr">
              <a:spcBef>
                <a:spcPct val="50000"/>
              </a:spcBef>
            </a:pPr>
            <a:r>
              <a:rPr lang="en-US" sz="3600" dirty="0"/>
              <a:t>The cube may have many dimensions (N </a:t>
            </a:r>
            <a:r>
              <a:rPr lang="en-US" sz="3600" dirty="0">
                <a:cs typeface="Times New Roman" pitchFamily="18" charset="0"/>
              </a:rPr>
              <a:t>&gt;3</a:t>
            </a:r>
            <a:r>
              <a:rPr lang="en-US" sz="3600" dirty="0"/>
              <a:t>).</a:t>
            </a:r>
            <a:r>
              <a:rPr lang="es-ES" sz="36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ppt_x</p:attrName>
                                        </p:attrNameLst>
                                      </p:cBhvr>
                                      <p:tavLst>
                                        <p:tav tm="0">
                                          <p:val>
                                            <p:strVal val="#ppt_x-#ppt_w/2"/>
                                          </p:val>
                                        </p:tav>
                                        <p:tav tm="100000">
                                          <p:val>
                                            <p:strVal val="#ppt_x"/>
                                          </p:val>
                                        </p:tav>
                                      </p:tavLst>
                                    </p:anim>
                                    <p:anim calcmode="lin" valueType="num">
                                      <p:cBhvr>
                                        <p:cTn id="8" dur="500" fill="hold"/>
                                        <p:tgtEl>
                                          <p:spTgt spid="75"/>
                                        </p:tgtEl>
                                        <p:attrNameLst>
                                          <p:attrName>ppt_y</p:attrName>
                                        </p:attrNameLst>
                                      </p:cBhvr>
                                      <p:tavLst>
                                        <p:tav tm="0">
                                          <p:val>
                                            <p:strVal val="#ppt_y"/>
                                          </p:val>
                                        </p:tav>
                                        <p:tav tm="100000">
                                          <p:val>
                                            <p:strVal val="#ppt_y"/>
                                          </p:val>
                                        </p:tav>
                                      </p:tavLst>
                                    </p:anim>
                                    <p:anim calcmode="lin" valueType="num">
                                      <p:cBhvr>
                                        <p:cTn id="9" dur="500" fill="hold"/>
                                        <p:tgtEl>
                                          <p:spTgt spid="75"/>
                                        </p:tgtEl>
                                        <p:attrNameLst>
                                          <p:attrName>ppt_w</p:attrName>
                                        </p:attrNameLst>
                                      </p:cBhvr>
                                      <p:tavLst>
                                        <p:tav tm="0">
                                          <p:val>
                                            <p:fltVal val="0"/>
                                          </p:val>
                                        </p:tav>
                                        <p:tav tm="100000">
                                          <p:val>
                                            <p:strVal val="#ppt_w"/>
                                          </p:val>
                                        </p:tav>
                                      </p:tavLst>
                                    </p:anim>
                                    <p:anim calcmode="lin" valueType="num">
                                      <p:cBhvr>
                                        <p:cTn id="10" dur="500" fill="hold"/>
                                        <p:tgtEl>
                                          <p:spTgt spid="7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 calcmode="lin" valueType="num">
                                      <p:cBhvr>
                                        <p:cTn id="15" dur="1000" fill="hold"/>
                                        <p:tgtEl>
                                          <p:spTgt spid="77"/>
                                        </p:tgtEl>
                                        <p:attrNameLst>
                                          <p:attrName>ppt_w</p:attrName>
                                        </p:attrNameLst>
                                      </p:cBhvr>
                                      <p:tavLst>
                                        <p:tav tm="0">
                                          <p:val>
                                            <p:strVal val="#ppt_w*0.70"/>
                                          </p:val>
                                        </p:tav>
                                        <p:tav tm="100000">
                                          <p:val>
                                            <p:strVal val="#ppt_w"/>
                                          </p:val>
                                        </p:tav>
                                      </p:tavLst>
                                    </p:anim>
                                    <p:anim calcmode="lin" valueType="num">
                                      <p:cBhvr>
                                        <p:cTn id="16" dur="1000" fill="hold"/>
                                        <p:tgtEl>
                                          <p:spTgt spid="77"/>
                                        </p:tgtEl>
                                        <p:attrNameLst>
                                          <p:attrName>ppt_h</p:attrName>
                                        </p:attrNameLst>
                                      </p:cBhvr>
                                      <p:tavLst>
                                        <p:tav tm="0">
                                          <p:val>
                                            <p:strVal val="#ppt_h"/>
                                          </p:val>
                                        </p:tav>
                                        <p:tav tm="100000">
                                          <p:val>
                                            <p:strVal val="#ppt_h"/>
                                          </p:val>
                                        </p:tav>
                                      </p:tavLst>
                                    </p:anim>
                                    <p:animEffect transition="in" filter="fade">
                                      <p:cBhvr>
                                        <p:cTn id="1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7"/>
        <p:cNvGrpSpPr/>
        <p:nvPr/>
      </p:nvGrpSpPr>
      <p:grpSpPr>
        <a:xfrm>
          <a:off x="0" y="0"/>
          <a:ext cx="0" cy="0"/>
          <a:chOff x="0" y="0"/>
          <a:chExt cx="0" cy="0"/>
        </a:xfrm>
      </p:grpSpPr>
      <p:sp>
        <p:nvSpPr>
          <p:cNvPr id="270" name="Google Shape;270;p29"/>
          <p:cNvSpPr txBox="1">
            <a:spLocks noGrp="1"/>
          </p:cNvSpPr>
          <p:nvPr>
            <p:ph type="ctrTitle" idx="4294967295"/>
          </p:nvPr>
        </p:nvSpPr>
        <p:spPr>
          <a:xfrm>
            <a:off x="1466426" y="330724"/>
            <a:ext cx="7063800" cy="4538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FFB000"/>
                </a:solidFill>
              </a:rPr>
              <a:t>Cubo de Datos</a:t>
            </a:r>
            <a:endParaRPr sz="3600" dirty="0">
              <a:solidFill>
                <a:srgbClr val="FFB000"/>
              </a:solidFill>
            </a:endParaRPr>
          </a:p>
        </p:txBody>
      </p:sp>
      <p:sp>
        <p:nvSpPr>
          <p:cNvPr id="274" name="Google Shape;274;p2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146" name="AutoShape 4"/>
          <p:cNvSpPr>
            <a:spLocks noChangeArrowheads="1"/>
          </p:cNvSpPr>
          <p:nvPr/>
        </p:nvSpPr>
        <p:spPr bwMode="auto">
          <a:xfrm>
            <a:off x="1729636" y="1518493"/>
            <a:ext cx="3263900" cy="2882900"/>
          </a:xfrm>
          <a:prstGeom prst="cube">
            <a:avLst>
              <a:gd name="adj" fmla="val 24995"/>
            </a:avLst>
          </a:prstGeom>
          <a:noFill/>
          <a:ln w="12700">
            <a:solidFill>
              <a:schemeClr val="tx1"/>
            </a:solidFill>
            <a:miter lim="800000"/>
            <a:headEnd/>
            <a:tailEnd/>
          </a:ln>
          <a:effectLst/>
        </p:spPr>
        <p:txBody>
          <a:bodyPr wrap="none" anchor="ctr"/>
          <a:lstStyle/>
          <a:p>
            <a:endParaRPr lang="es-ES_tradnl"/>
          </a:p>
        </p:txBody>
      </p:sp>
      <p:sp>
        <p:nvSpPr>
          <p:cNvPr id="147" name="Line 5"/>
          <p:cNvSpPr>
            <a:spLocks noChangeShapeType="1"/>
          </p:cNvSpPr>
          <p:nvPr/>
        </p:nvSpPr>
        <p:spPr bwMode="auto">
          <a:xfrm>
            <a:off x="1723286" y="2578943"/>
            <a:ext cx="25908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48" name="Line 6"/>
          <p:cNvSpPr>
            <a:spLocks noChangeShapeType="1"/>
          </p:cNvSpPr>
          <p:nvPr/>
        </p:nvSpPr>
        <p:spPr bwMode="auto">
          <a:xfrm>
            <a:off x="1723286" y="2883743"/>
            <a:ext cx="25908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49" name="Line 7"/>
          <p:cNvSpPr>
            <a:spLocks noChangeShapeType="1"/>
          </p:cNvSpPr>
          <p:nvPr/>
        </p:nvSpPr>
        <p:spPr bwMode="auto">
          <a:xfrm>
            <a:off x="1723286" y="3264743"/>
            <a:ext cx="25908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0" name="Line 8"/>
          <p:cNvSpPr>
            <a:spLocks noChangeShapeType="1"/>
          </p:cNvSpPr>
          <p:nvPr/>
        </p:nvSpPr>
        <p:spPr bwMode="auto">
          <a:xfrm>
            <a:off x="1723286" y="3569543"/>
            <a:ext cx="25908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1" name="Line 9"/>
          <p:cNvSpPr>
            <a:spLocks noChangeShapeType="1"/>
          </p:cNvSpPr>
          <p:nvPr/>
        </p:nvSpPr>
        <p:spPr bwMode="auto">
          <a:xfrm>
            <a:off x="1723286" y="3874343"/>
            <a:ext cx="25908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2" name="Line 10"/>
          <p:cNvSpPr>
            <a:spLocks noChangeShapeType="1"/>
          </p:cNvSpPr>
          <p:nvPr/>
        </p:nvSpPr>
        <p:spPr bwMode="auto">
          <a:xfrm>
            <a:off x="1723286" y="4179143"/>
            <a:ext cx="25908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3" name="Line 11"/>
          <p:cNvSpPr>
            <a:spLocks noChangeShapeType="1"/>
          </p:cNvSpPr>
          <p:nvPr/>
        </p:nvSpPr>
        <p:spPr bwMode="auto">
          <a:xfrm>
            <a:off x="2028086" y="22741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4" name="Line 12"/>
          <p:cNvSpPr>
            <a:spLocks noChangeShapeType="1"/>
          </p:cNvSpPr>
          <p:nvPr/>
        </p:nvSpPr>
        <p:spPr bwMode="auto">
          <a:xfrm>
            <a:off x="2713886" y="22741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5" name="Line 13"/>
          <p:cNvSpPr>
            <a:spLocks noChangeShapeType="1"/>
          </p:cNvSpPr>
          <p:nvPr/>
        </p:nvSpPr>
        <p:spPr bwMode="auto">
          <a:xfrm>
            <a:off x="3094886" y="22741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6" name="Line 14"/>
          <p:cNvSpPr>
            <a:spLocks noChangeShapeType="1"/>
          </p:cNvSpPr>
          <p:nvPr/>
        </p:nvSpPr>
        <p:spPr bwMode="auto">
          <a:xfrm>
            <a:off x="3399686" y="22741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7" name="Line 15"/>
          <p:cNvSpPr>
            <a:spLocks noChangeShapeType="1"/>
          </p:cNvSpPr>
          <p:nvPr/>
        </p:nvSpPr>
        <p:spPr bwMode="auto">
          <a:xfrm>
            <a:off x="3704486" y="22741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8" name="Line 16"/>
          <p:cNvSpPr>
            <a:spLocks noChangeShapeType="1"/>
          </p:cNvSpPr>
          <p:nvPr/>
        </p:nvSpPr>
        <p:spPr bwMode="auto">
          <a:xfrm>
            <a:off x="2332886" y="22741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59" name="Line 17"/>
          <p:cNvSpPr>
            <a:spLocks noChangeShapeType="1"/>
          </p:cNvSpPr>
          <p:nvPr/>
        </p:nvSpPr>
        <p:spPr bwMode="auto">
          <a:xfrm flipV="1">
            <a:off x="2028086" y="1512143"/>
            <a:ext cx="762000" cy="762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0" name="Line 18"/>
          <p:cNvSpPr>
            <a:spLocks noChangeShapeType="1"/>
          </p:cNvSpPr>
          <p:nvPr/>
        </p:nvSpPr>
        <p:spPr bwMode="auto">
          <a:xfrm flipV="1">
            <a:off x="2332886" y="1512143"/>
            <a:ext cx="685800" cy="762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1" name="Line 19"/>
          <p:cNvSpPr>
            <a:spLocks noChangeShapeType="1"/>
          </p:cNvSpPr>
          <p:nvPr/>
        </p:nvSpPr>
        <p:spPr bwMode="auto">
          <a:xfrm flipV="1">
            <a:off x="2713886" y="1512143"/>
            <a:ext cx="685800" cy="762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2" name="Line 20"/>
          <p:cNvSpPr>
            <a:spLocks noChangeShapeType="1"/>
          </p:cNvSpPr>
          <p:nvPr/>
        </p:nvSpPr>
        <p:spPr bwMode="auto">
          <a:xfrm flipV="1">
            <a:off x="3399686" y="1512143"/>
            <a:ext cx="685800" cy="762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3" name="Line 21"/>
          <p:cNvSpPr>
            <a:spLocks noChangeShapeType="1"/>
          </p:cNvSpPr>
          <p:nvPr/>
        </p:nvSpPr>
        <p:spPr bwMode="auto">
          <a:xfrm flipV="1">
            <a:off x="3704486" y="1512143"/>
            <a:ext cx="685800" cy="762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4" name="Line 22"/>
          <p:cNvSpPr>
            <a:spLocks noChangeShapeType="1"/>
          </p:cNvSpPr>
          <p:nvPr/>
        </p:nvSpPr>
        <p:spPr bwMode="auto">
          <a:xfrm flipV="1">
            <a:off x="4009286" y="1512143"/>
            <a:ext cx="685800" cy="762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5" name="Line 23"/>
          <p:cNvSpPr>
            <a:spLocks noChangeShapeType="1"/>
          </p:cNvSpPr>
          <p:nvPr/>
        </p:nvSpPr>
        <p:spPr bwMode="auto">
          <a:xfrm>
            <a:off x="2256686" y="1740743"/>
            <a:ext cx="25146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6" name="Line 24"/>
          <p:cNvSpPr>
            <a:spLocks noChangeShapeType="1"/>
          </p:cNvSpPr>
          <p:nvPr/>
        </p:nvSpPr>
        <p:spPr bwMode="auto">
          <a:xfrm>
            <a:off x="2028086" y="1969343"/>
            <a:ext cx="2590800" cy="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7" name="Line 25"/>
          <p:cNvSpPr>
            <a:spLocks noChangeShapeType="1"/>
          </p:cNvSpPr>
          <p:nvPr/>
        </p:nvSpPr>
        <p:spPr bwMode="auto">
          <a:xfrm>
            <a:off x="4009286" y="22741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8" name="Line 26"/>
          <p:cNvSpPr>
            <a:spLocks noChangeShapeType="1"/>
          </p:cNvSpPr>
          <p:nvPr/>
        </p:nvSpPr>
        <p:spPr bwMode="auto">
          <a:xfrm>
            <a:off x="4771286" y="1740743"/>
            <a:ext cx="0" cy="22098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69" name="Line 27"/>
          <p:cNvSpPr>
            <a:spLocks noChangeShapeType="1"/>
          </p:cNvSpPr>
          <p:nvPr/>
        </p:nvSpPr>
        <p:spPr bwMode="auto">
          <a:xfrm flipV="1">
            <a:off x="4314086" y="1893143"/>
            <a:ext cx="685800" cy="6858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70" name="Line 28"/>
          <p:cNvSpPr>
            <a:spLocks noChangeShapeType="1"/>
          </p:cNvSpPr>
          <p:nvPr/>
        </p:nvSpPr>
        <p:spPr bwMode="auto">
          <a:xfrm flipV="1">
            <a:off x="4314086" y="2274143"/>
            <a:ext cx="685800" cy="609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71" name="Line 29"/>
          <p:cNvSpPr>
            <a:spLocks noChangeShapeType="1"/>
          </p:cNvSpPr>
          <p:nvPr/>
        </p:nvSpPr>
        <p:spPr bwMode="auto">
          <a:xfrm flipV="1">
            <a:off x="4314086" y="2655143"/>
            <a:ext cx="685800" cy="609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72" name="Line 30"/>
          <p:cNvSpPr>
            <a:spLocks noChangeShapeType="1"/>
          </p:cNvSpPr>
          <p:nvPr/>
        </p:nvSpPr>
        <p:spPr bwMode="auto">
          <a:xfrm flipV="1">
            <a:off x="4314086" y="2959943"/>
            <a:ext cx="685800" cy="609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73" name="Line 31"/>
          <p:cNvSpPr>
            <a:spLocks noChangeShapeType="1"/>
          </p:cNvSpPr>
          <p:nvPr/>
        </p:nvSpPr>
        <p:spPr bwMode="auto">
          <a:xfrm flipV="1">
            <a:off x="4314086" y="3264743"/>
            <a:ext cx="685800" cy="609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74" name="Line 32"/>
          <p:cNvSpPr>
            <a:spLocks noChangeShapeType="1"/>
          </p:cNvSpPr>
          <p:nvPr/>
        </p:nvSpPr>
        <p:spPr bwMode="auto">
          <a:xfrm flipV="1">
            <a:off x="4314086" y="3493343"/>
            <a:ext cx="685800" cy="6858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75" name="Rectangle 33"/>
          <p:cNvSpPr>
            <a:spLocks noChangeArrowheads="1"/>
          </p:cNvSpPr>
          <p:nvPr/>
        </p:nvSpPr>
        <p:spPr bwMode="auto">
          <a:xfrm rot="16200000" flipH="1">
            <a:off x="1094970" y="2860164"/>
            <a:ext cx="1142942" cy="462307"/>
          </a:xfrm>
          <a:prstGeom prst="rect">
            <a:avLst/>
          </a:prstGeom>
          <a:noFill/>
          <a:ln w="9525">
            <a:noFill/>
            <a:miter lim="800000"/>
            <a:headEnd/>
            <a:tailEnd/>
          </a:ln>
          <a:effectLst/>
        </p:spPr>
        <p:txBody>
          <a:bodyPr wrap="none" lIns="92075" tIns="46038" rIns="92075" bIns="46038">
            <a:spAutoFit/>
          </a:bodyPr>
          <a:lstStyle/>
          <a:p>
            <a:pPr eaLnBrk="0" hangingPunct="0"/>
            <a:r>
              <a:rPr lang="en-US" dirty="0"/>
              <a:t>Product</a:t>
            </a:r>
          </a:p>
        </p:txBody>
      </p:sp>
      <p:sp>
        <p:nvSpPr>
          <p:cNvPr id="176" name="Rectangle 34"/>
          <p:cNvSpPr>
            <a:spLocks noChangeArrowheads="1"/>
          </p:cNvSpPr>
          <p:nvPr/>
        </p:nvSpPr>
        <p:spPr bwMode="auto">
          <a:xfrm rot="18720000">
            <a:off x="1549653" y="1487547"/>
            <a:ext cx="1065213" cy="462307"/>
          </a:xfrm>
          <a:prstGeom prst="rect">
            <a:avLst/>
          </a:prstGeom>
          <a:noFill/>
          <a:ln w="9525">
            <a:noFill/>
            <a:miter lim="800000"/>
            <a:headEnd/>
            <a:tailEnd/>
          </a:ln>
          <a:effectLst/>
        </p:spPr>
        <p:txBody>
          <a:bodyPr lIns="92075" tIns="46038" rIns="92075" bIns="46038">
            <a:spAutoFit/>
          </a:bodyPr>
          <a:lstStyle/>
          <a:p>
            <a:pPr eaLnBrk="0" hangingPunct="0"/>
            <a:r>
              <a:rPr lang="en-US" dirty="0"/>
              <a:t>Region</a:t>
            </a:r>
          </a:p>
        </p:txBody>
      </p:sp>
      <p:sp>
        <p:nvSpPr>
          <p:cNvPr id="177" name="Rectangle 35"/>
          <p:cNvSpPr>
            <a:spLocks noChangeArrowheads="1"/>
          </p:cNvSpPr>
          <p:nvPr/>
        </p:nvSpPr>
        <p:spPr bwMode="auto">
          <a:xfrm>
            <a:off x="2773271" y="4418083"/>
            <a:ext cx="1006686" cy="462307"/>
          </a:xfrm>
          <a:prstGeom prst="rect">
            <a:avLst/>
          </a:prstGeom>
          <a:noFill/>
          <a:ln w="9525">
            <a:noFill/>
            <a:miter lim="800000"/>
            <a:headEnd/>
            <a:tailEnd/>
          </a:ln>
          <a:effectLst/>
        </p:spPr>
        <p:txBody>
          <a:bodyPr wrap="none" lIns="92075" tIns="46038" rIns="92075" bIns="46038">
            <a:spAutoFit/>
          </a:bodyPr>
          <a:lstStyle/>
          <a:p>
            <a:pPr eaLnBrk="0" hangingPunct="0"/>
            <a:r>
              <a:rPr lang="en-US" dirty="0"/>
              <a:t>Month</a:t>
            </a:r>
          </a:p>
        </p:txBody>
      </p:sp>
      <p:sp>
        <p:nvSpPr>
          <p:cNvPr id="178" name="Line 36"/>
          <p:cNvSpPr>
            <a:spLocks noChangeShapeType="1"/>
          </p:cNvSpPr>
          <p:nvPr/>
        </p:nvSpPr>
        <p:spPr bwMode="auto">
          <a:xfrm>
            <a:off x="4618886" y="1969343"/>
            <a:ext cx="0" cy="21336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79" name="Line 37"/>
          <p:cNvSpPr>
            <a:spLocks noChangeShapeType="1"/>
          </p:cNvSpPr>
          <p:nvPr/>
        </p:nvSpPr>
        <p:spPr bwMode="auto">
          <a:xfrm flipV="1">
            <a:off x="3094886" y="1512143"/>
            <a:ext cx="685800" cy="762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0" name="Rectangle 38"/>
          <p:cNvSpPr>
            <a:spLocks noChangeArrowheads="1"/>
          </p:cNvSpPr>
          <p:nvPr/>
        </p:nvSpPr>
        <p:spPr bwMode="auto">
          <a:xfrm>
            <a:off x="4940337" y="914644"/>
            <a:ext cx="2862963" cy="400752"/>
          </a:xfrm>
          <a:prstGeom prst="rect">
            <a:avLst/>
          </a:prstGeom>
          <a:noFill/>
          <a:ln w="9525">
            <a:noFill/>
            <a:miter lim="800000"/>
            <a:headEnd/>
            <a:tailEnd/>
          </a:ln>
          <a:effectLst/>
        </p:spPr>
        <p:txBody>
          <a:bodyPr wrap="none" lIns="92075" tIns="46038" rIns="92075" bIns="46038">
            <a:spAutoFit/>
          </a:bodyPr>
          <a:lstStyle/>
          <a:p>
            <a:pPr eaLnBrk="0" hangingPunct="0"/>
            <a:r>
              <a:rPr lang="en-US" sz="2000" b="1" dirty="0" err="1">
                <a:latin typeface="Borlow"/>
              </a:rPr>
              <a:t>Granularidad</a:t>
            </a:r>
            <a:r>
              <a:rPr lang="en-US" sz="2000" b="1" dirty="0">
                <a:latin typeface="Borlow"/>
              </a:rPr>
              <a:t> del </a:t>
            </a:r>
            <a:r>
              <a:rPr lang="en-US" sz="2000" b="1" dirty="0" err="1">
                <a:latin typeface="Borlow"/>
              </a:rPr>
              <a:t>Dato</a:t>
            </a:r>
            <a:endParaRPr lang="en-US" sz="2000" b="1" dirty="0">
              <a:latin typeface="Borlow"/>
            </a:endParaRPr>
          </a:p>
        </p:txBody>
      </p:sp>
      <p:sp>
        <p:nvSpPr>
          <p:cNvPr id="181" name="Rectangle 39"/>
          <p:cNvSpPr>
            <a:spLocks noChangeArrowheads="1"/>
          </p:cNvSpPr>
          <p:nvPr/>
        </p:nvSpPr>
        <p:spPr bwMode="auto">
          <a:xfrm>
            <a:off x="5174520" y="1515977"/>
            <a:ext cx="3956211" cy="2247411"/>
          </a:xfrm>
          <a:prstGeom prst="rect">
            <a:avLst/>
          </a:prstGeom>
          <a:noFill/>
          <a:ln w="9525">
            <a:noFill/>
            <a:miter lim="800000"/>
            <a:headEnd/>
            <a:tailEnd/>
          </a:ln>
          <a:effectLst/>
        </p:spPr>
        <p:txBody>
          <a:bodyPr wrap="none" lIns="92075" tIns="46038" rIns="92075" bIns="46038">
            <a:spAutoFit/>
          </a:bodyPr>
          <a:lstStyle/>
          <a:p>
            <a:pPr eaLnBrk="0" hangingPunct="0"/>
            <a:r>
              <a:rPr lang="en-US" sz="2000" b="1" dirty="0">
                <a:latin typeface="Barlow" panose="020B0604020202020204" charset="0"/>
              </a:rPr>
              <a:t>Industry   Region                Year</a:t>
            </a:r>
          </a:p>
          <a:p>
            <a:pPr eaLnBrk="0" hangingPunct="0"/>
            <a:endParaRPr lang="en-US" sz="2000" b="1" dirty="0">
              <a:latin typeface="Barlow" panose="020B0604020202020204" charset="0"/>
            </a:endParaRPr>
          </a:p>
          <a:p>
            <a:pPr eaLnBrk="0" hangingPunct="0"/>
            <a:r>
              <a:rPr lang="en-US" sz="2000" b="1" dirty="0">
                <a:latin typeface="Barlow" panose="020B0604020202020204" charset="0"/>
              </a:rPr>
              <a:t>Category   Country           Quarter</a:t>
            </a:r>
          </a:p>
          <a:p>
            <a:pPr eaLnBrk="0" hangingPunct="0"/>
            <a:endParaRPr lang="en-US" sz="2000" b="1" dirty="0">
              <a:latin typeface="Barlow" panose="020B0604020202020204" charset="0"/>
            </a:endParaRPr>
          </a:p>
          <a:p>
            <a:pPr eaLnBrk="0" hangingPunct="0"/>
            <a:r>
              <a:rPr lang="en-US" sz="2000" b="1" dirty="0">
                <a:latin typeface="Barlow" panose="020B0604020202020204" charset="0"/>
              </a:rPr>
              <a:t>Product        City           Month    Week</a:t>
            </a:r>
          </a:p>
          <a:p>
            <a:pPr eaLnBrk="0" hangingPunct="0"/>
            <a:endParaRPr lang="en-US" sz="2000" b="1" dirty="0">
              <a:latin typeface="Barlow" panose="020B0604020202020204" charset="0"/>
            </a:endParaRPr>
          </a:p>
          <a:p>
            <a:pPr eaLnBrk="0" hangingPunct="0"/>
            <a:r>
              <a:rPr lang="en-US" sz="2000" b="1" dirty="0">
                <a:latin typeface="Barlow" panose="020B0604020202020204" charset="0"/>
              </a:rPr>
              <a:t>                       Office                   Day</a:t>
            </a:r>
          </a:p>
        </p:txBody>
      </p:sp>
      <p:sp>
        <p:nvSpPr>
          <p:cNvPr id="182" name="Line 40"/>
          <p:cNvSpPr>
            <a:spLocks noChangeShapeType="1"/>
          </p:cNvSpPr>
          <p:nvPr/>
        </p:nvSpPr>
        <p:spPr bwMode="auto">
          <a:xfrm>
            <a:off x="5718558" y="1877683"/>
            <a:ext cx="0" cy="381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3" name="Line 41"/>
          <p:cNvSpPr>
            <a:spLocks noChangeShapeType="1"/>
          </p:cNvSpPr>
          <p:nvPr/>
        </p:nvSpPr>
        <p:spPr bwMode="auto">
          <a:xfrm>
            <a:off x="6785358" y="1877683"/>
            <a:ext cx="0" cy="381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4" name="Line 42"/>
          <p:cNvSpPr>
            <a:spLocks noChangeShapeType="1"/>
          </p:cNvSpPr>
          <p:nvPr/>
        </p:nvSpPr>
        <p:spPr bwMode="auto">
          <a:xfrm>
            <a:off x="8135116" y="1801483"/>
            <a:ext cx="0" cy="381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5" name="Line 43"/>
          <p:cNvSpPr>
            <a:spLocks noChangeShapeType="1"/>
          </p:cNvSpPr>
          <p:nvPr/>
        </p:nvSpPr>
        <p:spPr bwMode="auto">
          <a:xfrm>
            <a:off x="5718558" y="2487283"/>
            <a:ext cx="0" cy="3048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6" name="Line 44"/>
          <p:cNvSpPr>
            <a:spLocks noChangeShapeType="1"/>
          </p:cNvSpPr>
          <p:nvPr/>
        </p:nvSpPr>
        <p:spPr bwMode="auto">
          <a:xfrm>
            <a:off x="6785358" y="2487283"/>
            <a:ext cx="0" cy="381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7" name="Line 45"/>
          <p:cNvSpPr>
            <a:spLocks noChangeShapeType="1"/>
          </p:cNvSpPr>
          <p:nvPr/>
        </p:nvSpPr>
        <p:spPr bwMode="auto">
          <a:xfrm>
            <a:off x="6785358" y="3096883"/>
            <a:ext cx="0" cy="381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8" name="Line 46"/>
          <p:cNvSpPr>
            <a:spLocks noChangeShapeType="1"/>
          </p:cNvSpPr>
          <p:nvPr/>
        </p:nvSpPr>
        <p:spPr bwMode="auto">
          <a:xfrm flipH="1">
            <a:off x="7699758" y="2487283"/>
            <a:ext cx="304800" cy="3048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89" name="Line 47"/>
          <p:cNvSpPr>
            <a:spLocks noChangeShapeType="1"/>
          </p:cNvSpPr>
          <p:nvPr/>
        </p:nvSpPr>
        <p:spPr bwMode="auto">
          <a:xfrm>
            <a:off x="8468108" y="2487283"/>
            <a:ext cx="222250" cy="3048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90" name="Line 48"/>
          <p:cNvSpPr>
            <a:spLocks noChangeShapeType="1"/>
          </p:cNvSpPr>
          <p:nvPr/>
        </p:nvSpPr>
        <p:spPr bwMode="auto">
          <a:xfrm>
            <a:off x="7759668" y="3056866"/>
            <a:ext cx="304800" cy="381000"/>
          </a:xfrm>
          <a:prstGeom prst="line">
            <a:avLst/>
          </a:prstGeom>
          <a:noFill/>
          <a:ln w="12700">
            <a:solidFill>
              <a:schemeClr val="tx1"/>
            </a:solidFill>
            <a:round/>
            <a:headEnd type="none" w="sm" len="sm"/>
            <a:tailEnd type="none" w="sm" len="sm"/>
          </a:ln>
          <a:effectLst/>
        </p:spPr>
        <p:txBody>
          <a:bodyPr wrap="none" anchor="ctr"/>
          <a:lstStyle/>
          <a:p>
            <a:endParaRPr lang="es-ES_tradnl"/>
          </a:p>
        </p:txBody>
      </p:sp>
      <p:sp>
        <p:nvSpPr>
          <p:cNvPr id="191" name="Line 49"/>
          <p:cNvSpPr>
            <a:spLocks noChangeShapeType="1"/>
          </p:cNvSpPr>
          <p:nvPr/>
        </p:nvSpPr>
        <p:spPr bwMode="auto">
          <a:xfrm flipH="1">
            <a:off x="8369267" y="3058783"/>
            <a:ext cx="304800" cy="381000"/>
          </a:xfrm>
          <a:prstGeom prst="line">
            <a:avLst/>
          </a:prstGeom>
          <a:noFill/>
          <a:ln w="12700">
            <a:solidFill>
              <a:schemeClr val="tx1"/>
            </a:solidFill>
            <a:round/>
            <a:headEnd type="none" w="sm" len="sm"/>
            <a:tailEnd type="none" w="sm" len="sm"/>
          </a:ln>
          <a:effectLst/>
        </p:spPr>
        <p:txBody>
          <a:bodyPr wrap="none" anchor="ctr"/>
          <a:lstStyle/>
          <a:p>
            <a:r>
              <a:rPr lang="es-ES_tradnl" dirty="0"/>
              <a:t>   </a:t>
            </a:r>
          </a:p>
        </p:txBody>
      </p:sp>
    </p:spTree>
    <p:extLst>
      <p:ext uri="{BB962C8B-B14F-4D97-AF65-F5344CB8AC3E}">
        <p14:creationId xmlns:p14="http://schemas.microsoft.com/office/powerpoint/2010/main" val="137513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365" name="Google Shape;365;p36"/>
          <p:cNvSpPr txBox="1">
            <a:spLocks noGrp="1"/>
          </p:cNvSpPr>
          <p:nvPr>
            <p:ph type="ctrTitle" idx="4294967295"/>
          </p:nvPr>
        </p:nvSpPr>
        <p:spPr>
          <a:xfrm>
            <a:off x="1369595" y="1463468"/>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rgbClr val="FFB000"/>
                </a:solidFill>
              </a:rPr>
              <a:t>Gracias!</a:t>
            </a:r>
            <a:endParaRPr sz="9600" dirty="0">
              <a:solidFill>
                <a:srgbClr val="FFB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5" y="1367175"/>
            <a:ext cx="3576750" cy="307147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ES" b="1" dirty="0"/>
              <a:t>Definición:</a:t>
            </a:r>
            <a:endParaRPr b="1" dirty="0"/>
          </a:p>
          <a:p>
            <a:pPr marL="0" lvl="0" indent="0" algn="just">
              <a:buNone/>
            </a:pPr>
            <a:r>
              <a:rPr lang="es-NI" sz="1800" dirty="0"/>
              <a:t>Un Data </a:t>
            </a:r>
            <a:r>
              <a:rPr lang="es-NI" sz="1800" dirty="0" err="1"/>
              <a:t>Warehouse</a:t>
            </a:r>
            <a:r>
              <a:rPr lang="es-NI" sz="1800" dirty="0"/>
              <a:t> es un repositorio unificado para todos los datos que recogen los diversos sistemas de una empresa. El repositorio puede ser físico o lógico y hace hincapié en la captura de datos de diversas fuentes sobre todo para fines analíticos y de acceso.</a:t>
            </a:r>
            <a:endParaRPr sz="1800" dirty="0"/>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a:t>
            </a:r>
            <a:endParaRPr dirty="0"/>
          </a:p>
        </p:txBody>
      </p:sp>
      <p:sp>
        <p:nvSpPr>
          <p:cNvPr id="163" name="Google Shape;163;p21"/>
          <p:cNvSpPr txBox="1">
            <a:spLocks noGrp="1"/>
          </p:cNvSpPr>
          <p:nvPr>
            <p:ph type="body" idx="2"/>
          </p:nvPr>
        </p:nvSpPr>
        <p:spPr>
          <a:xfrm>
            <a:off x="5268071" y="1367175"/>
            <a:ext cx="3482400" cy="28809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a:p>
            <a:pPr marL="0" lvl="0" indent="0" algn="just">
              <a:buNone/>
            </a:pPr>
            <a:r>
              <a:rPr lang="es-NI" sz="1800" dirty="0"/>
              <a:t>El Data </a:t>
            </a:r>
            <a:r>
              <a:rPr lang="es-NI" sz="1800" dirty="0" err="1"/>
              <a:t>Warehouse</a:t>
            </a:r>
            <a:r>
              <a:rPr lang="es-NI" sz="1800" dirty="0"/>
              <a:t> es una arquitectura de almacenamiento de datos que permite a los ejecutivos de negocios organizar, comprender y utilizar sus datos para tomar decisiones estratégicas. </a:t>
            </a:r>
            <a:endParaRPr sz="1800"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6 CuadroTexto"/>
          <p:cNvSpPr txBox="1">
            <a:spLocks noChangeArrowheads="1"/>
          </p:cNvSpPr>
          <p:nvPr/>
        </p:nvSpPr>
        <p:spPr bwMode="auto">
          <a:xfrm>
            <a:off x="1603476" y="4543500"/>
            <a:ext cx="6643687" cy="215444"/>
          </a:xfrm>
          <a:prstGeom prst="rect">
            <a:avLst/>
          </a:prstGeom>
          <a:noFill/>
          <a:ln w="9525">
            <a:noFill/>
            <a:miter lim="800000"/>
            <a:headEnd/>
            <a:tailEnd/>
          </a:ln>
        </p:spPr>
        <p:txBody>
          <a:bodyPr>
            <a:spAutoFit/>
          </a:bodyPr>
          <a:lstStyle/>
          <a:p>
            <a:r>
              <a:rPr lang="en-US" sz="800" i="1" dirty="0"/>
              <a:t>Fuente: https://www.powerdata.es/data-warehouse</a:t>
            </a:r>
            <a:endParaRPr lang="es-ES_tradnl" sz="8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658924" y="1284750"/>
            <a:ext cx="4732351" cy="307147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ES" sz="1800" b="1" dirty="0"/>
              <a:t>INTEGRADO</a:t>
            </a:r>
            <a:r>
              <a:rPr lang="es-ES" sz="1800" dirty="0"/>
              <a:t>: </a:t>
            </a:r>
          </a:p>
          <a:p>
            <a:pPr marL="0" indent="0" algn="just">
              <a:lnSpc>
                <a:spcPct val="120000"/>
              </a:lnSpc>
              <a:buNone/>
            </a:pPr>
            <a:r>
              <a:rPr lang="es-ES" sz="1800" dirty="0"/>
              <a:t>Es el aspecto más importante. Se integran datos recogidos de diferentes sistemas operacionales de la organización (y/o fuentes externas). </a:t>
            </a:r>
          </a:p>
          <a:p>
            <a:pPr marL="0" indent="0" algn="just">
              <a:lnSpc>
                <a:spcPct val="120000"/>
              </a:lnSpc>
              <a:buNone/>
            </a:pPr>
            <a:r>
              <a:rPr lang="es-ES" sz="1800" dirty="0"/>
              <a:t>Para lograrlo hay que usar, </a:t>
            </a:r>
            <a:r>
              <a:rPr lang="es-ES" sz="1800" i="1" dirty="0"/>
              <a:t>entre otros</a:t>
            </a:r>
            <a:r>
              <a:rPr lang="es-ES" sz="1800" dirty="0"/>
              <a:t>, métodos de codificación uniformes, iguales unidades de medida y homogeneidad semántica. </a:t>
            </a:r>
            <a:endParaRPr lang="es-ES_tradnl" sz="1800" dirty="0"/>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 CARATERÍSTICAS </a:t>
            </a:r>
            <a:endParaRPr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Resultado de imagen para DATA WAREHOUSE integrado"/>
          <p:cNvPicPr>
            <a:picLocks noChangeAspect="1" noChangeArrowheads="1"/>
          </p:cNvPicPr>
          <p:nvPr/>
        </p:nvPicPr>
        <p:blipFill rotWithShape="1">
          <a:blip r:embed="rId4">
            <a:extLst>
              <a:ext uri="{28A0092B-C50C-407E-A947-70E740481C1C}">
                <a14:useLocalDpi xmlns:a14="http://schemas.microsoft.com/office/drawing/2010/main" val="0"/>
              </a:ext>
            </a:extLst>
          </a:blip>
          <a:srcRect l="16610" r="17601"/>
          <a:stretch/>
        </p:blipFill>
        <p:spPr bwMode="auto">
          <a:xfrm>
            <a:off x="6594951" y="2214563"/>
            <a:ext cx="2155449" cy="142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53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5798" y="1482198"/>
            <a:ext cx="3796304" cy="248044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ES" sz="1800" b="1" dirty="0"/>
              <a:t>TEMÁTICO</a:t>
            </a:r>
            <a:r>
              <a:rPr lang="es-ES" sz="1800" dirty="0"/>
              <a:t>: </a:t>
            </a:r>
          </a:p>
          <a:p>
            <a:pPr marL="0" lvl="0" indent="0" algn="just">
              <a:buNone/>
            </a:pPr>
            <a:r>
              <a:rPr lang="es-NI" sz="1800" dirty="0"/>
              <a:t>La información se clasifica en base a los aspectos que son de interés para la empresa. Las secciones se pueden clasificar por los temas  de negocio y pueden conformar  los </a:t>
            </a:r>
            <a:r>
              <a:rPr lang="es-NI" sz="1800" dirty="0" err="1"/>
              <a:t>Datamart</a:t>
            </a:r>
            <a:r>
              <a:rPr lang="es-NI" sz="1800" dirty="0"/>
              <a:t>.</a:t>
            </a:r>
          </a:p>
          <a:p>
            <a:pPr marL="0" lvl="0" indent="0" algn="just" rtl="0">
              <a:spcBef>
                <a:spcPts val="600"/>
              </a:spcBef>
              <a:spcAft>
                <a:spcPts val="0"/>
              </a:spcAft>
              <a:buNone/>
            </a:pPr>
            <a:endParaRPr lang="es-ES" sz="1800" dirty="0"/>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 CARATERÍSTICAS </a:t>
            </a:r>
            <a:endParaRPr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Resultado de imagen para datamart"/>
          <p:cNvPicPr>
            <a:picLocks noChangeAspect="1" noChangeArrowheads="1"/>
          </p:cNvPicPr>
          <p:nvPr/>
        </p:nvPicPr>
        <p:blipFill rotWithShape="1">
          <a:blip r:embed="rId4">
            <a:extLst>
              <a:ext uri="{28A0092B-C50C-407E-A947-70E740481C1C}">
                <a14:useLocalDpi xmlns:a14="http://schemas.microsoft.com/office/drawing/2010/main" val="0"/>
              </a:ext>
            </a:extLst>
          </a:blip>
          <a:srcRect l="11537" t="18000" r="15528" b="15454"/>
          <a:stretch/>
        </p:blipFill>
        <p:spPr bwMode="auto">
          <a:xfrm>
            <a:off x="5447826" y="2036618"/>
            <a:ext cx="3109097" cy="162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55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55016" y="1378289"/>
            <a:ext cx="3609266" cy="248044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ES" sz="1800" b="1" dirty="0"/>
              <a:t>HISTÓRICO</a:t>
            </a:r>
            <a:r>
              <a:rPr lang="es-ES" sz="1800" dirty="0"/>
              <a:t>: </a:t>
            </a:r>
          </a:p>
          <a:p>
            <a:pPr marL="0" lvl="0" indent="0" algn="just">
              <a:buNone/>
            </a:pPr>
            <a:r>
              <a:rPr lang="es-NI" sz="1800" dirty="0"/>
              <a:t> El tiempo es parte implícita de la información contenida en un almacén de datos. Los datos almacenados son relativos a un periodo de tiempo y deben ser incrementados periódicamente. </a:t>
            </a:r>
          </a:p>
          <a:p>
            <a:pPr marL="0" lvl="0" indent="0" algn="just" rtl="0">
              <a:spcBef>
                <a:spcPts val="600"/>
              </a:spcBef>
              <a:spcAft>
                <a:spcPts val="0"/>
              </a:spcAft>
              <a:buNone/>
            </a:pPr>
            <a:endParaRPr lang="es-ES" sz="1800" dirty="0"/>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 CARATERÍSTICAS </a:t>
            </a:r>
            <a:endParaRPr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Resultado de imagen para InformaciÃ³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274" y="1691971"/>
            <a:ext cx="2514889" cy="185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43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617362" y="1399070"/>
            <a:ext cx="4305456" cy="295715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ES" sz="1800" b="1" dirty="0"/>
              <a:t>NO VALATIL</a:t>
            </a:r>
            <a:r>
              <a:rPr lang="es-ES" sz="1800" dirty="0"/>
              <a:t>: </a:t>
            </a:r>
          </a:p>
          <a:p>
            <a:pPr marL="0" lvl="0" indent="0" algn="just">
              <a:buNone/>
            </a:pPr>
            <a:r>
              <a:rPr lang="es-NI" sz="1800" dirty="0"/>
              <a:t>El almacén de información de un Data </a:t>
            </a:r>
            <a:r>
              <a:rPr lang="es-NI" sz="1800" dirty="0" err="1"/>
              <a:t>Warehouse</a:t>
            </a:r>
            <a:r>
              <a:rPr lang="es-NI" sz="1800" dirty="0"/>
              <a:t> existe para ser leído, y no modificado. </a:t>
            </a:r>
          </a:p>
          <a:p>
            <a:pPr marL="0" lvl="0" indent="0" algn="just">
              <a:buNone/>
            </a:pPr>
            <a:r>
              <a:rPr lang="es-NI" sz="1800" dirty="0"/>
              <a:t>La información es permanente, la única actualización es la incorporación de los últimos valores que tomaron las distintas variables contenidas en él. No hay ningún tipo de acción sobre lo que ya existe.</a:t>
            </a:r>
          </a:p>
          <a:p>
            <a:pPr marL="0" lvl="0" indent="0" algn="just" rtl="0">
              <a:spcBef>
                <a:spcPts val="600"/>
              </a:spcBef>
              <a:spcAft>
                <a:spcPts val="0"/>
              </a:spcAft>
              <a:buNone/>
            </a:pPr>
            <a:endParaRPr lang="es-ES" sz="1800" dirty="0"/>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 CARATERÍSTICAS </a:t>
            </a:r>
            <a:endParaRPr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Resultado de imagen para No Elimin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9090" y="1880755"/>
            <a:ext cx="2000020" cy="18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 ESTRUCTURA </a:t>
            </a:r>
            <a:endParaRPr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3" name="2 Diagrama"/>
          <p:cNvGraphicFramePr/>
          <p:nvPr>
            <p:extLst>
              <p:ext uri="{D42A27DB-BD31-4B8C-83A1-F6EECF244321}">
                <p14:modId xmlns:p14="http://schemas.microsoft.com/office/powerpoint/2010/main" val="4285242258"/>
              </p:ext>
            </p:extLst>
          </p:nvPr>
        </p:nvGraphicFramePr>
        <p:xfrm>
          <a:off x="2010834" y="1368073"/>
          <a:ext cx="6025166" cy="3184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Imagen 2"/>
          <p:cNvPicPr>
            <a:picLocks noChangeAspect="1"/>
          </p:cNvPicPr>
          <p:nvPr/>
        </p:nvPicPr>
        <p:blipFill>
          <a:blip r:embed="rId9"/>
          <a:stretch>
            <a:fillRect/>
          </a:stretch>
        </p:blipFill>
        <p:spPr>
          <a:xfrm>
            <a:off x="1657351" y="1227458"/>
            <a:ext cx="6651759" cy="3522367"/>
          </a:xfrm>
          <a:prstGeom prst="rect">
            <a:avLst/>
          </a:prstGeom>
        </p:spPr>
      </p:pic>
    </p:spTree>
    <p:extLst>
      <p:ext uri="{BB962C8B-B14F-4D97-AF65-F5344CB8AC3E}">
        <p14:creationId xmlns:p14="http://schemas.microsoft.com/office/powerpoint/2010/main" val="8745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graphicEl>
                                              <a:dgm id="{A76F233A-F94D-4BBD-9C3D-BF076680E3D2}"/>
                                            </p:graphicEl>
                                          </p:spTgt>
                                        </p:tgtEl>
                                        <p:attrNameLst>
                                          <p:attrName>style.visibility</p:attrName>
                                        </p:attrNameLst>
                                      </p:cBhvr>
                                      <p:to>
                                        <p:strVal val="visible"/>
                                      </p:to>
                                    </p:set>
                                    <p:animEffect transition="in" filter="wipe(up)">
                                      <p:cBhvr>
                                        <p:cTn id="7" dur="500"/>
                                        <p:tgtEl>
                                          <p:spTgt spid="13">
                                            <p:graphicEl>
                                              <a:dgm id="{A76F233A-F94D-4BBD-9C3D-BF076680E3D2}"/>
                                            </p:graphic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graphicEl>
                                              <a:dgm id="{5CCCCABA-1F8F-4515-B202-89E7D7D7FBA8}"/>
                                            </p:graphicEl>
                                          </p:spTgt>
                                        </p:tgtEl>
                                        <p:attrNameLst>
                                          <p:attrName>style.visibility</p:attrName>
                                        </p:attrNameLst>
                                      </p:cBhvr>
                                      <p:to>
                                        <p:strVal val="visible"/>
                                      </p:to>
                                    </p:set>
                                    <p:animEffect transition="in" filter="wipe(up)">
                                      <p:cBhvr>
                                        <p:cTn id="11" dur="500"/>
                                        <p:tgtEl>
                                          <p:spTgt spid="13">
                                            <p:graphicEl>
                                              <a:dgm id="{5CCCCABA-1F8F-4515-B202-89E7D7D7FBA8}"/>
                                            </p:graphic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
                                            <p:graphicEl>
                                              <a:dgm id="{A7691B7D-7C81-42ED-9674-093E8A23C34D}"/>
                                            </p:graphicEl>
                                          </p:spTgt>
                                        </p:tgtEl>
                                        <p:attrNameLst>
                                          <p:attrName>style.visibility</p:attrName>
                                        </p:attrNameLst>
                                      </p:cBhvr>
                                      <p:to>
                                        <p:strVal val="visible"/>
                                      </p:to>
                                    </p:set>
                                    <p:animEffect transition="in" filter="wipe(up)">
                                      <p:cBhvr>
                                        <p:cTn id="15" dur="500"/>
                                        <p:tgtEl>
                                          <p:spTgt spid="13">
                                            <p:graphicEl>
                                              <a:dgm id="{A7691B7D-7C81-42ED-9674-093E8A23C34D}"/>
                                            </p:graphic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graphicEl>
                                              <a:dgm id="{661FF393-6ED2-4E15-8F41-25B42BAD8A14}"/>
                                            </p:graphicEl>
                                          </p:spTgt>
                                        </p:tgtEl>
                                        <p:attrNameLst>
                                          <p:attrName>style.visibility</p:attrName>
                                        </p:attrNameLst>
                                      </p:cBhvr>
                                      <p:to>
                                        <p:strVal val="visible"/>
                                      </p:to>
                                    </p:set>
                                    <p:animEffect transition="in" filter="wipe(up)">
                                      <p:cBhvr>
                                        <p:cTn id="19" dur="500"/>
                                        <p:tgtEl>
                                          <p:spTgt spid="13">
                                            <p:graphicEl>
                                              <a:dgm id="{661FF393-6ED2-4E15-8F41-25B42BAD8A14}"/>
                                            </p:graphic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
                                            <p:graphicEl>
                                              <a:dgm id="{38FE5C92-DC64-4473-91E8-B97DD4F57D95}"/>
                                            </p:graphicEl>
                                          </p:spTgt>
                                        </p:tgtEl>
                                        <p:attrNameLst>
                                          <p:attrName>style.visibility</p:attrName>
                                        </p:attrNameLst>
                                      </p:cBhvr>
                                      <p:to>
                                        <p:strVal val="visible"/>
                                      </p:to>
                                    </p:set>
                                    <p:animEffect transition="in" filter="wipe(up)">
                                      <p:cBhvr>
                                        <p:cTn id="23" dur="500"/>
                                        <p:tgtEl>
                                          <p:spTgt spid="13">
                                            <p:graphicEl>
                                              <a:dgm id="{38FE5C92-DC64-4473-91E8-B97DD4F57D9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
                                            <p:graphicEl>
                                              <a:dgm id="{C95EAD53-E0AD-47BF-96C9-2D12DA4876B0}"/>
                                            </p:graphicEl>
                                          </p:spTgt>
                                        </p:tgtEl>
                                        <p:attrNameLst>
                                          <p:attrName>style.visibility</p:attrName>
                                        </p:attrNameLst>
                                      </p:cBhvr>
                                      <p:to>
                                        <p:strVal val="visible"/>
                                      </p:to>
                                    </p:set>
                                    <p:animEffect transition="in" filter="wipe(up)">
                                      <p:cBhvr>
                                        <p:cTn id="28" dur="500"/>
                                        <p:tgtEl>
                                          <p:spTgt spid="13">
                                            <p:graphicEl>
                                              <a:dgm id="{C95EAD53-E0AD-47BF-96C9-2D12DA4876B0}"/>
                                            </p:graphicEl>
                                          </p:spTgt>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3">
                                            <p:graphicEl>
                                              <a:dgm id="{86CD4090-846B-4F74-B23C-709F9E21087D}"/>
                                            </p:graphicEl>
                                          </p:spTgt>
                                        </p:tgtEl>
                                        <p:attrNameLst>
                                          <p:attrName>style.visibility</p:attrName>
                                        </p:attrNameLst>
                                      </p:cBhvr>
                                      <p:to>
                                        <p:strVal val="visible"/>
                                      </p:to>
                                    </p:set>
                                    <p:animEffect transition="in" filter="wipe(up)">
                                      <p:cBhvr>
                                        <p:cTn id="32" dur="500"/>
                                        <p:tgtEl>
                                          <p:spTgt spid="13">
                                            <p:graphicEl>
                                              <a:dgm id="{86CD4090-846B-4F74-B23C-709F9E21087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graphicEl>
                                              <a:dgm id="{7EBCFED4-4961-4521-BC6A-22D2DDE70D03}"/>
                                            </p:graphicEl>
                                          </p:spTgt>
                                        </p:tgtEl>
                                        <p:attrNameLst>
                                          <p:attrName>style.visibility</p:attrName>
                                        </p:attrNameLst>
                                      </p:cBhvr>
                                      <p:to>
                                        <p:strVal val="visible"/>
                                      </p:to>
                                    </p:set>
                                    <p:animEffect transition="in" filter="wipe(up)">
                                      <p:cBhvr>
                                        <p:cTn id="37" dur="500"/>
                                        <p:tgtEl>
                                          <p:spTgt spid="13">
                                            <p:graphicEl>
                                              <a:dgm id="{7EBCFED4-4961-4521-BC6A-22D2DDE70D03}"/>
                                            </p:graphic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3">
                                            <p:graphicEl>
                                              <a:dgm id="{DA23D23D-1BE1-4E6B-AE6A-B2713C56BC23}"/>
                                            </p:graphicEl>
                                          </p:spTgt>
                                        </p:tgtEl>
                                        <p:attrNameLst>
                                          <p:attrName>style.visibility</p:attrName>
                                        </p:attrNameLst>
                                      </p:cBhvr>
                                      <p:to>
                                        <p:strVal val="visible"/>
                                      </p:to>
                                    </p:set>
                                    <p:animEffect transition="in" filter="wipe(up)">
                                      <p:cBhvr>
                                        <p:cTn id="41" dur="500"/>
                                        <p:tgtEl>
                                          <p:spTgt spid="13">
                                            <p:graphicEl>
                                              <a:dgm id="{DA23D23D-1BE1-4E6B-AE6A-B2713C56BC2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a:t>
            </a:r>
            <a:r>
              <a:rPr lang="en"/>
              <a:t>– ATRIBUTOS DE DIMENSIÓN </a:t>
            </a:r>
            <a:endParaRPr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4 Marcador de contenido"/>
          <p:cNvSpPr txBox="1">
            <a:spLocks/>
          </p:cNvSpPr>
          <p:nvPr/>
        </p:nvSpPr>
        <p:spPr>
          <a:xfrm>
            <a:off x="1371600" y="1200175"/>
            <a:ext cx="7772400" cy="197167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1pPr>
            <a:lvl2pPr marL="914400" marR="0" lvl="1"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2pPr>
            <a:lvl3pPr marL="1371600" marR="0" lvl="2"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3pPr>
            <a:lvl4pPr marL="1828800" marR="0" lvl="3"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4pPr>
            <a:lvl5pPr marL="2286000" marR="0" lvl="4"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5pPr>
            <a:lvl6pPr marL="2743200" marR="0" lvl="5"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6pPr>
            <a:lvl7pPr marL="3200400" marR="0" lvl="6"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7pPr>
            <a:lvl8pPr marL="3657600" marR="0" lvl="7"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8pPr>
            <a:lvl9pPr marL="4114800" marR="0" lvl="8" indent="-368300" algn="l" rtl="0">
              <a:lnSpc>
                <a:spcPct val="100000"/>
              </a:lnSpc>
              <a:spcBef>
                <a:spcPts val="0"/>
              </a:spcBef>
              <a:spcAft>
                <a:spcPts val="0"/>
              </a:spcAft>
              <a:buClr>
                <a:srgbClr val="D9D9D9"/>
              </a:buClr>
              <a:buSzPts val="2200"/>
              <a:buFont typeface="Barlow"/>
              <a:buChar char="■"/>
              <a:defRPr sz="2200" b="0" i="0" u="none" strike="noStrike" cap="none">
                <a:solidFill>
                  <a:srgbClr val="434343"/>
                </a:solidFill>
                <a:latin typeface="Barlow"/>
                <a:ea typeface="Barlow"/>
                <a:cs typeface="Barlow"/>
                <a:sym typeface="Barlow"/>
              </a:defRPr>
            </a:lvl9pPr>
          </a:lstStyle>
          <a:p>
            <a:pPr marL="0" indent="0">
              <a:buFont typeface="Barlow"/>
              <a:buNone/>
            </a:pPr>
            <a:r>
              <a:rPr lang="es-ES_tradnl" dirty="0"/>
              <a:t>Constituyen </a:t>
            </a:r>
            <a:r>
              <a:rPr lang="es-ES" dirty="0"/>
              <a:t>la información descriptiva de cada dimensión.</a:t>
            </a:r>
          </a:p>
          <a:p>
            <a:pPr marL="0" indent="0">
              <a:buFont typeface="Barlow"/>
              <a:buNone/>
            </a:pPr>
            <a:r>
              <a:rPr lang="es-ES" dirty="0"/>
              <a:t>Ejemplo:</a:t>
            </a:r>
          </a:p>
          <a:p>
            <a:pPr marL="0" indent="0">
              <a:buFont typeface="Barlow"/>
              <a:buNone/>
            </a:pPr>
            <a:r>
              <a:rPr lang="es-ES" b="1" dirty="0"/>
              <a:t>Atributos de la Dimensión Producto:</a:t>
            </a:r>
            <a:r>
              <a:rPr lang="es-ES" dirty="0"/>
              <a:t> </a:t>
            </a:r>
          </a:p>
          <a:p>
            <a:pPr marL="0" indent="0">
              <a:buFont typeface="Barlow"/>
              <a:buNone/>
            </a:pPr>
            <a:r>
              <a:rPr lang="es-ES" dirty="0"/>
              <a:t>Número, Marca, Descripción, Categoría, etc.</a:t>
            </a:r>
            <a:endParaRPr lang="es-ES_tradnl" dirty="0"/>
          </a:p>
        </p:txBody>
      </p:sp>
      <p:sp>
        <p:nvSpPr>
          <p:cNvPr id="13" name="Text Box 3"/>
          <p:cNvSpPr txBox="1">
            <a:spLocks noChangeArrowheads="1"/>
          </p:cNvSpPr>
          <p:nvPr/>
        </p:nvSpPr>
        <p:spPr bwMode="auto">
          <a:xfrm>
            <a:off x="1309761" y="2956124"/>
            <a:ext cx="7440639" cy="1615827"/>
          </a:xfrm>
          <a:prstGeom prst="rect">
            <a:avLst/>
          </a:prstGeom>
          <a:noFill/>
          <a:ln w="12700">
            <a:noFill/>
            <a:miter lim="800000"/>
            <a:headEnd type="none" w="sm" len="sm"/>
            <a:tailEnd type="none" w="sm" len="sm"/>
          </a:ln>
        </p:spPr>
        <p:txBody>
          <a:bodyPr wrap="square">
            <a:spAutoFit/>
          </a:bodyPr>
          <a:lstStyle/>
          <a:p>
            <a:pPr algn="just">
              <a:spcBef>
                <a:spcPct val="50000"/>
              </a:spcBef>
              <a:buClr>
                <a:schemeClr val="accent2"/>
              </a:buClr>
            </a:pPr>
            <a:r>
              <a:rPr lang="es-ES" sz="2200" dirty="0">
                <a:solidFill>
                  <a:srgbClr val="434343"/>
                </a:solidFill>
                <a:latin typeface="Barlow"/>
                <a:ea typeface="Barlow"/>
                <a:cs typeface="Barlow"/>
              </a:rPr>
              <a:t>De cada dimensión se debe decidir los atributos (propiedades) relevantes para el análisis de la actividad.</a:t>
            </a:r>
          </a:p>
          <a:p>
            <a:pPr algn="just">
              <a:spcBef>
                <a:spcPct val="50000"/>
              </a:spcBef>
              <a:buClr>
                <a:schemeClr val="accent2"/>
              </a:buClr>
            </a:pPr>
            <a:r>
              <a:rPr lang="es-ES" sz="2200" dirty="0">
                <a:solidFill>
                  <a:srgbClr val="434343"/>
                </a:solidFill>
                <a:latin typeface="Barlow"/>
                <a:ea typeface="Barlow"/>
                <a:cs typeface="Barlow"/>
                <a:sym typeface="Barlow"/>
              </a:rPr>
              <a:t>Los atributos de una dimensión tienen jerarquías naturales que deben ser identificadas.</a:t>
            </a:r>
          </a:p>
        </p:txBody>
      </p:sp>
    </p:spTree>
    <p:extLst>
      <p:ext uri="{BB962C8B-B14F-4D97-AF65-F5344CB8AC3E}">
        <p14:creationId xmlns:p14="http://schemas.microsoft.com/office/powerpoint/2010/main" val="24057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a:t>
            </a:r>
            <a:r>
              <a:rPr lang="en"/>
              <a:t>– ATRIBUTOS DE DIMENSIÓN </a:t>
            </a:r>
            <a:endParaRPr dirty="0"/>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upo 1"/>
          <p:cNvGrpSpPr/>
          <p:nvPr/>
        </p:nvGrpSpPr>
        <p:grpSpPr>
          <a:xfrm>
            <a:off x="1592857" y="1286086"/>
            <a:ext cx="6925454" cy="3662541"/>
            <a:chOff x="791790" y="1233919"/>
            <a:chExt cx="7696202" cy="8720859"/>
          </a:xfrm>
        </p:grpSpPr>
        <p:sp>
          <p:nvSpPr>
            <p:cNvPr id="14" name="Text Box 3"/>
            <p:cNvSpPr txBox="1">
              <a:spLocks noChangeArrowheads="1"/>
            </p:cNvSpPr>
            <p:nvPr/>
          </p:nvSpPr>
          <p:spPr bwMode="auto">
            <a:xfrm>
              <a:off x="3275384" y="2113334"/>
              <a:ext cx="2425701" cy="7841444"/>
            </a:xfrm>
            <a:prstGeom prst="rect">
              <a:avLst/>
            </a:prstGeom>
            <a:noFill/>
            <a:ln w="12700">
              <a:solidFill>
                <a:schemeClr val="accent2">
                  <a:lumMod val="75000"/>
                </a:schemeClr>
              </a:solidFill>
              <a:miter lim="800000"/>
              <a:headEnd type="none" w="sm" len="sm"/>
              <a:tailEnd type="none" w="sm" len="sm"/>
            </a:ln>
          </p:spPr>
          <p:txBody>
            <a:bodyPr>
              <a:spAutoFit/>
            </a:bodyPr>
            <a:lstStyle/>
            <a:p>
              <a:pPr>
                <a:spcBef>
                  <a:spcPct val="50000"/>
                </a:spcBef>
              </a:pPr>
              <a:r>
                <a:rPr lang="es-ES" sz="1600" b="1" dirty="0" err="1">
                  <a:solidFill>
                    <a:schemeClr val="tx1">
                      <a:lumMod val="75000"/>
                      <a:lumOff val="25000"/>
                    </a:schemeClr>
                  </a:solidFill>
                  <a:latin typeface="Arial" pitchFamily="34" charset="0"/>
                  <a:cs typeface="Arial" pitchFamily="34" charset="0"/>
                </a:rPr>
                <a:t>id_establec</a:t>
              </a:r>
              <a:endParaRPr lang="es-ES_tradnl" sz="1600" b="1" dirty="0">
                <a:solidFill>
                  <a:schemeClr val="tx1">
                    <a:lumMod val="75000"/>
                    <a:lumOff val="25000"/>
                  </a:schemeClr>
                </a:solidFill>
                <a:latin typeface="Arial" pitchFamily="34" charset="0"/>
                <a:cs typeface="Arial" pitchFamily="34" charset="0"/>
              </a:endParaRPr>
            </a:p>
            <a:p>
              <a:pPr>
                <a:spcBef>
                  <a:spcPct val="50000"/>
                </a:spcBef>
              </a:pPr>
              <a:r>
                <a:rPr lang="es-ES_tradnl" sz="1600" b="1" dirty="0" err="1">
                  <a:solidFill>
                    <a:schemeClr val="tx1">
                      <a:lumMod val="75000"/>
                      <a:lumOff val="25000"/>
                    </a:schemeClr>
                  </a:solidFill>
                  <a:latin typeface="Arial" pitchFamily="34" charset="0"/>
                  <a:cs typeface="Arial" pitchFamily="34" charset="0"/>
                </a:rPr>
                <a:t>nro_establec</a:t>
              </a:r>
              <a:endParaRPr lang="es-ES" sz="1600" b="1" dirty="0">
                <a:solidFill>
                  <a:schemeClr val="tx1">
                    <a:lumMod val="75000"/>
                    <a:lumOff val="25000"/>
                  </a:schemeClr>
                </a:solidFill>
                <a:latin typeface="Arial" pitchFamily="34" charset="0"/>
                <a:cs typeface="Arial" pitchFamily="34" charset="0"/>
              </a:endParaRPr>
            </a:p>
            <a:p>
              <a:pPr>
                <a:spcBef>
                  <a:spcPct val="50000"/>
                </a:spcBef>
              </a:pPr>
              <a:r>
                <a:rPr lang="es-ES" sz="1600" b="1" dirty="0">
                  <a:solidFill>
                    <a:schemeClr val="tx1">
                      <a:lumMod val="75000"/>
                      <a:lumOff val="25000"/>
                    </a:schemeClr>
                  </a:solidFill>
                  <a:latin typeface="Arial" pitchFamily="34" charset="0"/>
                  <a:cs typeface="Arial" pitchFamily="34" charset="0"/>
                </a:rPr>
                <a:t>nombre</a:t>
              </a:r>
            </a:p>
            <a:p>
              <a:pPr>
                <a:spcBef>
                  <a:spcPct val="50000"/>
                </a:spcBef>
              </a:pPr>
              <a:r>
                <a:rPr lang="es-ES" sz="1600" b="1" dirty="0">
                  <a:solidFill>
                    <a:schemeClr val="tx1">
                      <a:lumMod val="75000"/>
                      <a:lumOff val="25000"/>
                    </a:schemeClr>
                  </a:solidFill>
                  <a:latin typeface="Arial" pitchFamily="34" charset="0"/>
                  <a:cs typeface="Arial" pitchFamily="34" charset="0"/>
                </a:rPr>
                <a:t>dirección</a:t>
              </a:r>
            </a:p>
            <a:p>
              <a:pPr>
                <a:spcBef>
                  <a:spcPct val="50000"/>
                </a:spcBef>
              </a:pPr>
              <a:r>
                <a:rPr lang="es-ES" sz="1600" b="1" dirty="0">
                  <a:solidFill>
                    <a:schemeClr val="tx1">
                      <a:lumMod val="75000"/>
                      <a:lumOff val="25000"/>
                    </a:schemeClr>
                  </a:solidFill>
                  <a:latin typeface="Arial" pitchFamily="34" charset="0"/>
                  <a:cs typeface="Arial" pitchFamily="34" charset="0"/>
                </a:rPr>
                <a:t>distrito</a:t>
              </a:r>
            </a:p>
            <a:p>
              <a:pPr>
                <a:spcBef>
                  <a:spcPct val="50000"/>
                </a:spcBef>
              </a:pPr>
              <a:r>
                <a:rPr lang="es-ES" sz="1600" b="1" dirty="0">
                  <a:solidFill>
                    <a:schemeClr val="tx1">
                      <a:lumMod val="75000"/>
                      <a:lumOff val="25000"/>
                    </a:schemeClr>
                  </a:solidFill>
                  <a:latin typeface="Arial" pitchFamily="34" charset="0"/>
                  <a:cs typeface="Arial" pitchFamily="34" charset="0"/>
                </a:rPr>
                <a:t>ciudad</a:t>
              </a:r>
            </a:p>
            <a:p>
              <a:pPr>
                <a:spcBef>
                  <a:spcPct val="50000"/>
                </a:spcBef>
              </a:pPr>
              <a:r>
                <a:rPr lang="es-ES" sz="1600" b="1" dirty="0">
                  <a:solidFill>
                    <a:schemeClr val="tx1">
                      <a:lumMod val="75000"/>
                      <a:lumOff val="25000"/>
                    </a:schemeClr>
                  </a:solidFill>
                  <a:latin typeface="Arial" pitchFamily="34" charset="0"/>
                  <a:cs typeface="Arial" pitchFamily="34" charset="0"/>
                </a:rPr>
                <a:t>país</a:t>
              </a:r>
            </a:p>
            <a:p>
              <a:pPr>
                <a:spcBef>
                  <a:spcPct val="50000"/>
                </a:spcBef>
              </a:pPr>
              <a:r>
                <a:rPr lang="es-ES" sz="1600" b="1" dirty="0" err="1">
                  <a:solidFill>
                    <a:schemeClr val="tx1">
                      <a:lumMod val="75000"/>
                      <a:lumOff val="25000"/>
                    </a:schemeClr>
                  </a:solidFill>
                  <a:latin typeface="Arial" pitchFamily="34" charset="0"/>
                  <a:cs typeface="Arial" pitchFamily="34" charset="0"/>
                </a:rPr>
                <a:t>tlfno</a:t>
              </a:r>
              <a:endParaRPr lang="es-ES" sz="1600" b="1" dirty="0">
                <a:solidFill>
                  <a:schemeClr val="tx1">
                    <a:lumMod val="75000"/>
                    <a:lumOff val="25000"/>
                  </a:schemeClr>
                </a:solidFill>
                <a:latin typeface="Arial" pitchFamily="34" charset="0"/>
                <a:cs typeface="Arial" pitchFamily="34" charset="0"/>
              </a:endParaRPr>
            </a:p>
            <a:p>
              <a:pPr>
                <a:spcBef>
                  <a:spcPct val="50000"/>
                </a:spcBef>
              </a:pPr>
              <a:r>
                <a:rPr lang="es-ES" sz="1600" b="1" dirty="0">
                  <a:solidFill>
                    <a:schemeClr val="tx1">
                      <a:lumMod val="75000"/>
                      <a:lumOff val="25000"/>
                    </a:schemeClr>
                  </a:solidFill>
                  <a:latin typeface="Arial" pitchFamily="34" charset="0"/>
                  <a:cs typeface="Arial" pitchFamily="34" charset="0"/>
                </a:rPr>
                <a:t>fax</a:t>
              </a:r>
            </a:p>
          </p:txBody>
        </p:sp>
        <p:sp>
          <p:nvSpPr>
            <p:cNvPr id="15" name="Text Box 4"/>
            <p:cNvSpPr txBox="1">
              <a:spLocks noChangeArrowheads="1"/>
            </p:cNvSpPr>
            <p:nvPr/>
          </p:nvSpPr>
          <p:spPr bwMode="auto">
            <a:xfrm>
              <a:off x="3275384" y="1233919"/>
              <a:ext cx="2397497" cy="879415"/>
            </a:xfrm>
            <a:prstGeom prst="rect">
              <a:avLst/>
            </a:prstGeom>
            <a:noFill/>
            <a:ln w="12700">
              <a:solidFill>
                <a:schemeClr val="accent2">
                  <a:lumMod val="75000"/>
                </a:schemeClr>
              </a:solidFill>
              <a:miter lim="800000"/>
              <a:headEnd type="none" w="sm" len="sm"/>
              <a:tailEnd type="none" w="sm" len="sm"/>
            </a:ln>
          </p:spPr>
          <p:txBody>
            <a:bodyPr wrap="square">
              <a:spAutoFit/>
            </a:bodyPr>
            <a:lstStyle/>
            <a:p>
              <a:pPr>
                <a:spcBef>
                  <a:spcPct val="50000"/>
                </a:spcBef>
              </a:pPr>
              <a:r>
                <a:rPr lang="es-ES" sz="1800" b="1" dirty="0">
                  <a:solidFill>
                    <a:schemeClr val="tx1">
                      <a:lumMod val="75000"/>
                      <a:lumOff val="25000"/>
                    </a:schemeClr>
                  </a:solidFill>
                  <a:latin typeface="Arial" pitchFamily="34" charset="0"/>
                  <a:cs typeface="Arial" pitchFamily="34" charset="0"/>
                </a:rPr>
                <a:t>Establecimiento</a:t>
              </a:r>
              <a:endParaRPr lang="es-ES" sz="1800" dirty="0">
                <a:solidFill>
                  <a:schemeClr val="tx1">
                    <a:lumMod val="75000"/>
                    <a:lumOff val="25000"/>
                  </a:schemeClr>
                </a:solidFill>
                <a:latin typeface="Arial" pitchFamily="34" charset="0"/>
                <a:cs typeface="Arial" pitchFamily="34" charset="0"/>
              </a:endParaRPr>
            </a:p>
          </p:txBody>
        </p:sp>
        <p:sp>
          <p:nvSpPr>
            <p:cNvPr id="16" name="Text Box 5"/>
            <p:cNvSpPr txBox="1">
              <a:spLocks noChangeArrowheads="1"/>
            </p:cNvSpPr>
            <p:nvPr/>
          </p:nvSpPr>
          <p:spPr bwMode="auto">
            <a:xfrm>
              <a:off x="791791" y="2113334"/>
              <a:ext cx="2225675" cy="7841443"/>
            </a:xfrm>
            <a:prstGeom prst="rect">
              <a:avLst/>
            </a:prstGeom>
            <a:noFill/>
            <a:ln w="12700">
              <a:solidFill>
                <a:schemeClr val="accent2">
                  <a:lumMod val="75000"/>
                </a:schemeClr>
              </a:solidFill>
              <a:miter lim="800000"/>
              <a:headEnd type="none" w="sm" len="sm"/>
              <a:tailEnd type="none" w="sm" len="sm"/>
            </a:ln>
          </p:spPr>
          <p:txBody>
            <a:bodyPr>
              <a:spAutoFit/>
            </a:bodyPr>
            <a:lstStyle/>
            <a:p>
              <a:pPr>
                <a:spcBef>
                  <a:spcPct val="50000"/>
                </a:spcBef>
              </a:pPr>
              <a:r>
                <a:rPr lang="es-ES_tradnl" sz="1600" b="1" dirty="0">
                  <a:solidFill>
                    <a:schemeClr val="tx1">
                      <a:lumMod val="75000"/>
                      <a:lumOff val="25000"/>
                    </a:schemeClr>
                  </a:solidFill>
                  <a:latin typeface="Arial" pitchFamily="34" charset="0"/>
                  <a:cs typeface="Arial" pitchFamily="34" charset="0"/>
                </a:rPr>
                <a:t>id_</a:t>
              </a:r>
              <a:r>
                <a:rPr lang="es-ES" sz="1600" b="1" dirty="0">
                  <a:solidFill>
                    <a:schemeClr val="tx1">
                      <a:lumMod val="75000"/>
                      <a:lumOff val="25000"/>
                    </a:schemeClr>
                  </a:solidFill>
                  <a:latin typeface="Arial" pitchFamily="34" charset="0"/>
                  <a:cs typeface="Arial" pitchFamily="34" charset="0"/>
                </a:rPr>
                <a:t>fecha</a:t>
              </a:r>
              <a:endParaRPr lang="es-ES_tradnl" sz="1600" b="1" dirty="0">
                <a:solidFill>
                  <a:schemeClr val="tx1">
                    <a:lumMod val="75000"/>
                    <a:lumOff val="25000"/>
                  </a:schemeClr>
                </a:solidFill>
                <a:latin typeface="Arial" pitchFamily="34" charset="0"/>
                <a:cs typeface="Arial" pitchFamily="34" charset="0"/>
              </a:endParaRPr>
            </a:p>
            <a:p>
              <a:pPr>
                <a:spcBef>
                  <a:spcPct val="50000"/>
                </a:spcBef>
              </a:pPr>
              <a:r>
                <a:rPr lang="es-ES_tradnl" sz="1600" b="1" dirty="0">
                  <a:solidFill>
                    <a:schemeClr val="tx1">
                      <a:lumMod val="75000"/>
                      <a:lumOff val="25000"/>
                    </a:schemeClr>
                  </a:solidFill>
                  <a:latin typeface="Arial" pitchFamily="34" charset="0"/>
                  <a:cs typeface="Arial" pitchFamily="34" charset="0"/>
                </a:rPr>
                <a:t>día</a:t>
              </a:r>
              <a:endParaRPr lang="es-ES" sz="1600" b="1" dirty="0">
                <a:solidFill>
                  <a:schemeClr val="tx1">
                    <a:lumMod val="75000"/>
                    <a:lumOff val="25000"/>
                  </a:schemeClr>
                </a:solidFill>
                <a:latin typeface="Arial" pitchFamily="34" charset="0"/>
                <a:cs typeface="Arial" pitchFamily="34" charset="0"/>
              </a:endParaRPr>
            </a:p>
            <a:p>
              <a:pPr>
                <a:spcBef>
                  <a:spcPct val="50000"/>
                </a:spcBef>
              </a:pPr>
              <a:r>
                <a:rPr lang="es-ES" sz="1600" b="1" dirty="0">
                  <a:solidFill>
                    <a:schemeClr val="tx1">
                      <a:lumMod val="75000"/>
                      <a:lumOff val="25000"/>
                    </a:schemeClr>
                  </a:solidFill>
                  <a:latin typeface="Arial" pitchFamily="34" charset="0"/>
                  <a:cs typeface="Arial" pitchFamily="34" charset="0"/>
                </a:rPr>
                <a:t>semana</a:t>
              </a:r>
            </a:p>
            <a:p>
              <a:pPr>
                <a:spcBef>
                  <a:spcPct val="50000"/>
                </a:spcBef>
              </a:pPr>
              <a:r>
                <a:rPr lang="es-ES" sz="1600" b="1" dirty="0">
                  <a:solidFill>
                    <a:schemeClr val="tx1">
                      <a:lumMod val="75000"/>
                      <a:lumOff val="25000"/>
                    </a:schemeClr>
                  </a:solidFill>
                  <a:latin typeface="Arial" pitchFamily="34" charset="0"/>
                  <a:cs typeface="Arial" pitchFamily="34" charset="0"/>
                </a:rPr>
                <a:t>mes</a:t>
              </a:r>
            </a:p>
            <a:p>
              <a:pPr>
                <a:spcBef>
                  <a:spcPct val="50000"/>
                </a:spcBef>
              </a:pPr>
              <a:r>
                <a:rPr lang="es-ES" sz="1600" b="1" dirty="0">
                  <a:solidFill>
                    <a:schemeClr val="tx1">
                      <a:lumMod val="75000"/>
                      <a:lumOff val="25000"/>
                    </a:schemeClr>
                  </a:solidFill>
                  <a:latin typeface="Arial" pitchFamily="34" charset="0"/>
                  <a:cs typeface="Arial" pitchFamily="34" charset="0"/>
                </a:rPr>
                <a:t>año</a:t>
              </a:r>
            </a:p>
            <a:p>
              <a:pPr>
                <a:spcBef>
                  <a:spcPct val="50000"/>
                </a:spcBef>
              </a:pPr>
              <a:r>
                <a:rPr lang="es-ES" sz="1600" b="1" dirty="0" err="1">
                  <a:solidFill>
                    <a:schemeClr val="tx1">
                      <a:lumMod val="75000"/>
                      <a:lumOff val="25000"/>
                    </a:schemeClr>
                  </a:solidFill>
                  <a:latin typeface="Arial" pitchFamily="34" charset="0"/>
                  <a:cs typeface="Arial" pitchFamily="34" charset="0"/>
                </a:rPr>
                <a:t>día_semana</a:t>
              </a:r>
              <a:endParaRPr lang="es-ES" sz="1600" b="1" dirty="0">
                <a:solidFill>
                  <a:schemeClr val="tx1">
                    <a:lumMod val="75000"/>
                    <a:lumOff val="25000"/>
                  </a:schemeClr>
                </a:solidFill>
                <a:latin typeface="Arial" pitchFamily="34" charset="0"/>
                <a:cs typeface="Arial" pitchFamily="34" charset="0"/>
              </a:endParaRPr>
            </a:p>
            <a:p>
              <a:pPr>
                <a:spcBef>
                  <a:spcPct val="50000"/>
                </a:spcBef>
              </a:pPr>
              <a:r>
                <a:rPr lang="es-ES" sz="1600" b="1" dirty="0" err="1">
                  <a:solidFill>
                    <a:schemeClr val="tx1">
                      <a:lumMod val="75000"/>
                      <a:lumOff val="25000"/>
                    </a:schemeClr>
                  </a:solidFill>
                  <a:latin typeface="Arial" pitchFamily="34" charset="0"/>
                  <a:cs typeface="Arial" pitchFamily="34" charset="0"/>
                </a:rPr>
                <a:t>día_mes</a:t>
              </a:r>
              <a:endParaRPr lang="es-ES" sz="1600" b="1" dirty="0">
                <a:solidFill>
                  <a:schemeClr val="tx1">
                    <a:lumMod val="75000"/>
                    <a:lumOff val="25000"/>
                  </a:schemeClr>
                </a:solidFill>
                <a:latin typeface="Arial" pitchFamily="34" charset="0"/>
                <a:cs typeface="Arial" pitchFamily="34" charset="0"/>
              </a:endParaRPr>
            </a:p>
            <a:p>
              <a:pPr>
                <a:spcBef>
                  <a:spcPct val="50000"/>
                </a:spcBef>
              </a:pPr>
              <a:r>
                <a:rPr lang="es-ES" sz="1600" b="1" dirty="0">
                  <a:solidFill>
                    <a:schemeClr val="tx1">
                      <a:lumMod val="75000"/>
                      <a:lumOff val="25000"/>
                    </a:schemeClr>
                  </a:solidFill>
                  <a:latin typeface="Arial" pitchFamily="34" charset="0"/>
                  <a:cs typeface="Arial" pitchFamily="34" charset="0"/>
                </a:rPr>
                <a:t>trimestre</a:t>
              </a:r>
            </a:p>
            <a:p>
              <a:pPr>
                <a:spcBef>
                  <a:spcPct val="50000"/>
                </a:spcBef>
              </a:pPr>
              <a:r>
                <a:rPr lang="es-ES" sz="1600" b="1" dirty="0">
                  <a:solidFill>
                    <a:schemeClr val="tx1">
                      <a:lumMod val="75000"/>
                      <a:lumOff val="25000"/>
                    </a:schemeClr>
                  </a:solidFill>
                  <a:latin typeface="Arial" pitchFamily="34" charset="0"/>
                  <a:cs typeface="Arial" pitchFamily="34" charset="0"/>
                </a:rPr>
                <a:t>....</a:t>
              </a:r>
            </a:p>
          </p:txBody>
        </p:sp>
        <p:sp>
          <p:nvSpPr>
            <p:cNvPr id="17" name="Text Box 6"/>
            <p:cNvSpPr txBox="1">
              <a:spLocks noChangeArrowheads="1"/>
            </p:cNvSpPr>
            <p:nvPr/>
          </p:nvSpPr>
          <p:spPr bwMode="auto">
            <a:xfrm>
              <a:off x="791790" y="1272898"/>
              <a:ext cx="2197472" cy="879415"/>
            </a:xfrm>
            <a:prstGeom prst="rect">
              <a:avLst/>
            </a:prstGeom>
            <a:noFill/>
            <a:ln w="12700">
              <a:solidFill>
                <a:schemeClr val="accent2">
                  <a:lumMod val="75000"/>
                </a:schemeClr>
              </a:solidFill>
              <a:miter lim="800000"/>
              <a:headEnd type="none" w="sm" len="sm"/>
              <a:tailEnd type="none" w="sm" len="sm"/>
            </a:ln>
          </p:spPr>
          <p:txBody>
            <a:bodyPr wrap="square">
              <a:spAutoFit/>
            </a:bodyPr>
            <a:lstStyle/>
            <a:p>
              <a:pPr>
                <a:spcBef>
                  <a:spcPct val="50000"/>
                </a:spcBef>
              </a:pPr>
              <a:r>
                <a:rPr lang="es-ES" sz="1800" b="1" dirty="0">
                  <a:solidFill>
                    <a:schemeClr val="tx1">
                      <a:lumMod val="75000"/>
                      <a:lumOff val="25000"/>
                    </a:schemeClr>
                  </a:solidFill>
                  <a:latin typeface="Arial" pitchFamily="34" charset="0"/>
                  <a:cs typeface="Arial" pitchFamily="34" charset="0"/>
                </a:rPr>
                <a:t>Tiempo</a:t>
              </a:r>
            </a:p>
          </p:txBody>
        </p:sp>
        <p:sp>
          <p:nvSpPr>
            <p:cNvPr id="18" name="Text Box 7"/>
            <p:cNvSpPr txBox="1">
              <a:spLocks noChangeArrowheads="1"/>
            </p:cNvSpPr>
            <p:nvPr/>
          </p:nvSpPr>
          <p:spPr bwMode="auto">
            <a:xfrm>
              <a:off x="6062290" y="2046303"/>
              <a:ext cx="2425701" cy="7873945"/>
            </a:xfrm>
            <a:prstGeom prst="rect">
              <a:avLst/>
            </a:prstGeom>
            <a:noFill/>
            <a:ln w="12700">
              <a:solidFill>
                <a:schemeClr val="accent2">
                  <a:lumMod val="75000"/>
                </a:schemeClr>
              </a:solidFill>
              <a:miter lim="800000"/>
              <a:headEnd type="none" w="sm" len="sm"/>
              <a:tailEnd type="none" w="sm" len="sm"/>
            </a:ln>
          </p:spPr>
          <p:txBody>
            <a:bodyPr>
              <a:spAutoFit/>
            </a:bodyPr>
            <a:lstStyle/>
            <a:p>
              <a:pPr>
                <a:spcBef>
                  <a:spcPct val="50000"/>
                </a:spcBef>
              </a:pPr>
              <a:r>
                <a:rPr lang="es-ES" sz="1600" b="1" dirty="0" err="1">
                  <a:solidFill>
                    <a:schemeClr val="tx1">
                      <a:lumMod val="75000"/>
                      <a:lumOff val="25000"/>
                    </a:schemeClr>
                  </a:solidFill>
                  <a:latin typeface="Arial" pitchFamily="34" charset="0"/>
                  <a:cs typeface="Arial" pitchFamily="34" charset="0"/>
                </a:rPr>
                <a:t>id_producto</a:t>
              </a:r>
              <a:endParaRPr lang="es-ES_tradnl" sz="1600" b="1" dirty="0">
                <a:solidFill>
                  <a:schemeClr val="tx1">
                    <a:lumMod val="75000"/>
                    <a:lumOff val="25000"/>
                  </a:schemeClr>
                </a:solidFill>
                <a:latin typeface="Arial" pitchFamily="34" charset="0"/>
                <a:cs typeface="Arial" pitchFamily="34" charset="0"/>
              </a:endParaRPr>
            </a:p>
            <a:p>
              <a:pPr>
                <a:spcBef>
                  <a:spcPct val="50000"/>
                </a:spcBef>
              </a:pPr>
              <a:r>
                <a:rPr lang="es-ES_tradnl" sz="1600" b="1" dirty="0" err="1">
                  <a:solidFill>
                    <a:schemeClr val="tx1">
                      <a:lumMod val="75000"/>
                      <a:lumOff val="25000"/>
                    </a:schemeClr>
                  </a:solidFill>
                  <a:latin typeface="Arial" pitchFamily="34" charset="0"/>
                  <a:cs typeface="Arial" pitchFamily="34" charset="0"/>
                </a:rPr>
                <a:t>nro_producto</a:t>
              </a:r>
              <a:endParaRPr lang="es-ES" sz="1600" b="1" dirty="0">
                <a:solidFill>
                  <a:schemeClr val="tx1">
                    <a:lumMod val="75000"/>
                    <a:lumOff val="25000"/>
                  </a:schemeClr>
                </a:solidFill>
                <a:latin typeface="Arial" pitchFamily="34" charset="0"/>
                <a:cs typeface="Arial" pitchFamily="34" charset="0"/>
              </a:endParaRPr>
            </a:p>
            <a:p>
              <a:pPr>
                <a:spcBef>
                  <a:spcPct val="50000"/>
                </a:spcBef>
              </a:pPr>
              <a:r>
                <a:rPr lang="es-ES" sz="1600" b="1" dirty="0">
                  <a:solidFill>
                    <a:schemeClr val="tx1">
                      <a:lumMod val="75000"/>
                      <a:lumOff val="25000"/>
                    </a:schemeClr>
                  </a:solidFill>
                  <a:latin typeface="Arial" pitchFamily="34" charset="0"/>
                  <a:cs typeface="Arial" pitchFamily="34" charset="0"/>
                </a:rPr>
                <a:t>descripción</a:t>
              </a:r>
            </a:p>
            <a:p>
              <a:pPr>
                <a:spcBef>
                  <a:spcPct val="50000"/>
                </a:spcBef>
              </a:pPr>
              <a:r>
                <a:rPr lang="es-ES" sz="1600" b="1" dirty="0">
                  <a:solidFill>
                    <a:schemeClr val="tx1">
                      <a:lumMod val="75000"/>
                      <a:lumOff val="25000"/>
                    </a:schemeClr>
                  </a:solidFill>
                  <a:latin typeface="Arial" pitchFamily="34" charset="0"/>
                  <a:cs typeface="Arial" pitchFamily="34" charset="0"/>
                </a:rPr>
                <a:t>marca</a:t>
              </a:r>
            </a:p>
            <a:p>
              <a:pPr>
                <a:spcBef>
                  <a:spcPct val="50000"/>
                </a:spcBef>
              </a:pPr>
              <a:r>
                <a:rPr lang="es-ES" sz="1600" b="1" dirty="0">
                  <a:solidFill>
                    <a:schemeClr val="tx1">
                      <a:lumMod val="75000"/>
                      <a:lumOff val="25000"/>
                    </a:schemeClr>
                  </a:solidFill>
                  <a:latin typeface="Arial" pitchFamily="34" charset="0"/>
                  <a:cs typeface="Arial" pitchFamily="34" charset="0"/>
                </a:rPr>
                <a:t>subcategoría</a:t>
              </a:r>
            </a:p>
            <a:p>
              <a:pPr>
                <a:spcBef>
                  <a:spcPct val="50000"/>
                </a:spcBef>
              </a:pPr>
              <a:r>
                <a:rPr lang="es-ES" sz="1600" b="1" dirty="0">
                  <a:solidFill>
                    <a:schemeClr val="tx1">
                      <a:lumMod val="75000"/>
                      <a:lumOff val="25000"/>
                    </a:schemeClr>
                  </a:solidFill>
                  <a:latin typeface="Arial" pitchFamily="34" charset="0"/>
                  <a:cs typeface="Arial" pitchFamily="34" charset="0"/>
                </a:rPr>
                <a:t>categoría</a:t>
              </a:r>
            </a:p>
            <a:p>
              <a:pPr>
                <a:spcBef>
                  <a:spcPct val="50000"/>
                </a:spcBef>
              </a:pPr>
              <a:r>
                <a:rPr lang="es-ES" sz="1600" b="1" dirty="0">
                  <a:solidFill>
                    <a:schemeClr val="tx1">
                      <a:lumMod val="75000"/>
                      <a:lumOff val="25000"/>
                    </a:schemeClr>
                  </a:solidFill>
                  <a:latin typeface="Arial" pitchFamily="34" charset="0"/>
                  <a:cs typeface="Arial" pitchFamily="34" charset="0"/>
                </a:rPr>
                <a:t>departamento</a:t>
              </a:r>
            </a:p>
            <a:p>
              <a:pPr>
                <a:spcBef>
                  <a:spcPct val="50000"/>
                </a:spcBef>
              </a:pPr>
              <a:r>
                <a:rPr lang="es-ES" sz="1600" b="1" dirty="0">
                  <a:solidFill>
                    <a:schemeClr val="tx1">
                      <a:lumMod val="75000"/>
                      <a:lumOff val="25000"/>
                    </a:schemeClr>
                  </a:solidFill>
                  <a:latin typeface="Arial" pitchFamily="34" charset="0"/>
                  <a:cs typeface="Arial" pitchFamily="34" charset="0"/>
                </a:rPr>
                <a:t>peso</a:t>
              </a:r>
            </a:p>
            <a:p>
              <a:pPr>
                <a:spcBef>
                  <a:spcPct val="50000"/>
                </a:spcBef>
              </a:pPr>
              <a:r>
                <a:rPr lang="es-ES" sz="1600" b="1" dirty="0" err="1">
                  <a:solidFill>
                    <a:schemeClr val="tx1">
                      <a:lumMod val="75000"/>
                      <a:lumOff val="25000"/>
                    </a:schemeClr>
                  </a:solidFill>
                  <a:latin typeface="Arial" pitchFamily="34" charset="0"/>
                  <a:cs typeface="Arial" pitchFamily="34" charset="0"/>
                </a:rPr>
                <a:t>unidades_peso</a:t>
              </a:r>
              <a:endParaRPr lang="es-ES" sz="1600" b="1" dirty="0">
                <a:solidFill>
                  <a:schemeClr val="tx1">
                    <a:lumMod val="75000"/>
                    <a:lumOff val="25000"/>
                  </a:schemeClr>
                </a:solidFill>
                <a:latin typeface="Arial" pitchFamily="34" charset="0"/>
                <a:cs typeface="Arial" pitchFamily="34" charset="0"/>
              </a:endParaRPr>
            </a:p>
          </p:txBody>
        </p:sp>
        <p:sp>
          <p:nvSpPr>
            <p:cNvPr id="19" name="Text Box 8"/>
            <p:cNvSpPr txBox="1">
              <a:spLocks noChangeArrowheads="1"/>
            </p:cNvSpPr>
            <p:nvPr/>
          </p:nvSpPr>
          <p:spPr bwMode="auto">
            <a:xfrm>
              <a:off x="6062293" y="1272898"/>
              <a:ext cx="2425699" cy="879415"/>
            </a:xfrm>
            <a:prstGeom prst="rect">
              <a:avLst/>
            </a:prstGeom>
            <a:noFill/>
            <a:ln w="12700">
              <a:solidFill>
                <a:schemeClr val="accent2">
                  <a:lumMod val="75000"/>
                </a:schemeClr>
              </a:solidFill>
              <a:miter lim="800000"/>
              <a:headEnd type="none" w="sm" len="sm"/>
              <a:tailEnd type="none" w="sm" len="sm"/>
            </a:ln>
          </p:spPr>
          <p:txBody>
            <a:bodyPr wrap="square">
              <a:spAutoFit/>
            </a:bodyPr>
            <a:lstStyle/>
            <a:p>
              <a:pPr>
                <a:spcBef>
                  <a:spcPct val="50000"/>
                </a:spcBef>
              </a:pPr>
              <a:r>
                <a:rPr lang="es-ES" sz="1800" b="1">
                  <a:solidFill>
                    <a:schemeClr val="tx1">
                      <a:lumMod val="75000"/>
                      <a:lumOff val="25000"/>
                    </a:schemeClr>
                  </a:solidFill>
                  <a:latin typeface="Arial" pitchFamily="34" charset="0"/>
                  <a:cs typeface="Arial" pitchFamily="34" charset="0"/>
                </a:rPr>
                <a:t>Producto</a:t>
              </a:r>
              <a:endParaRPr lang="es-ES" sz="1800">
                <a:solidFill>
                  <a:schemeClr val="tx1">
                    <a:lumMod val="75000"/>
                    <a:lumOff val="25000"/>
                  </a:schemeClr>
                </a:solidFill>
                <a:latin typeface="Arial" pitchFamily="34" charset="0"/>
                <a:cs typeface="Arial" pitchFamily="34" charset="0"/>
              </a:endParaRPr>
            </a:p>
          </p:txBody>
        </p:sp>
      </p:grpSp>
    </p:spTree>
    <p:extLst>
      <p:ext uri="{BB962C8B-B14F-4D97-AF65-F5344CB8AC3E}">
        <p14:creationId xmlns:p14="http://schemas.microsoft.com/office/powerpoint/2010/main" val="116279944"/>
      </p:ext>
    </p:extLst>
  </p:cSld>
  <p:clrMapOvr>
    <a:masterClrMapping/>
  </p:clrMapOvr>
</p:sld>
</file>

<file path=ppt/theme/theme1.xml><?xml version="1.0" encoding="utf-8"?>
<a:theme xmlns:a="http://schemas.openxmlformats.org/drawingml/2006/main"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618</Words>
  <Application>Microsoft Office PowerPoint</Application>
  <PresentationFormat>Presentación en pantalla (16:9)</PresentationFormat>
  <Paragraphs>128</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Barlow</vt:lpstr>
      <vt:lpstr>Borlow</vt:lpstr>
      <vt:lpstr>Impact</vt:lpstr>
      <vt:lpstr>Arial</vt:lpstr>
      <vt:lpstr>Basset template</vt:lpstr>
      <vt:lpstr>MINERÍA DE DATOS Y DATA WAREHOUSE  Profesor: Pablo Argeñal </vt:lpstr>
      <vt:lpstr>DATA WAREHOUSE </vt:lpstr>
      <vt:lpstr>DATA WAREHOUSE - CARATERÍSTICAS </vt:lpstr>
      <vt:lpstr>DATA WAREHOUSE - CARATERÍSTICAS </vt:lpstr>
      <vt:lpstr>DATA WAREHOUSE - CARATERÍSTICAS </vt:lpstr>
      <vt:lpstr>DATA WAREHOUSE - CARATERÍSTICAS </vt:lpstr>
      <vt:lpstr>DATA WAREHOUSE – ESTRUCTURA </vt:lpstr>
      <vt:lpstr>DATA WAREHOUSE – ATRIBUTOS DE DIMENSIÓN </vt:lpstr>
      <vt:lpstr>DATA WAREHOUSE – ATRIBUTOS DE DIMENSIÓN </vt:lpstr>
      <vt:lpstr>Data Warehouse – Esquema Estrella</vt:lpstr>
      <vt:lpstr>Data Warehouse – Esquema Copo de Nieve</vt:lpstr>
      <vt:lpstr>Data Warehouse – Esquema Galaxia</vt:lpstr>
      <vt:lpstr>4. CUBO DE DATOS</vt:lpstr>
      <vt:lpstr>CUBOS DE DATOS</vt:lpstr>
      <vt:lpstr>Cubo de Datos</vt:lpstr>
      <vt:lpstr>Cubo de Datos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EMPRESARIAL INTELIGENCIA DE NEGOCIOS  Fascilitador: MCs. Walger Herrera Treminio </dc:title>
  <cp:lastModifiedBy>Lenovo</cp:lastModifiedBy>
  <cp:revision>56</cp:revision>
  <dcterms:modified xsi:type="dcterms:W3CDTF">2022-05-06T22:48:57Z</dcterms:modified>
</cp:coreProperties>
</file>