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8" r:id="rId3"/>
    <p:sldId id="269" r:id="rId4"/>
    <p:sldId id="261" r:id="rId5"/>
    <p:sldId id="271" r:id="rId6"/>
    <p:sldId id="272" r:id="rId7"/>
    <p:sldId id="280" r:id="rId8"/>
    <p:sldId id="277" r:id="rId9"/>
    <p:sldId id="278" r:id="rId10"/>
    <p:sldId id="279" r:id="rId11"/>
    <p:sldId id="273" r:id="rId12"/>
    <p:sldId id="275" r:id="rId13"/>
    <p:sldId id="276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9485-ED17-42A3-B463-B525936FEFB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F6B00-5584-4628-AFE0-4BC970CB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3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45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rgbClr val="000000"/>
                </a:solidFill>
                <a:latin typeface="Proxima Nova Rg"/>
              </a:rPr>
              <a:t>Мы НЕ будем по шагам проходить задания (разобрать отдельные блоки вызывающие затруднения конечно можем)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F6B00-5584-4628-AFE0-4BC970CB28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13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Похоже на проблему дискретизации которые рассказывал Владимир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F6B00-5584-4628-AFE0-4BC970CB28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33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F6B00-5584-4628-AFE0-4BC970CB28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1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Можно ли уйти от спектрограммы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F6B00-5584-4628-AFE0-4BC970CB28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8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98EE-BEC3-4DD6-AFA4-05208284627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C27B-D32C-40DD-B518-49F9050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2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98EE-BEC3-4DD6-AFA4-05208284627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C27B-D32C-40DD-B518-49F9050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98EE-BEC3-4DD6-AFA4-05208284627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C27B-D32C-40DD-B518-49F9050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3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Текст 21">
            <a:extLst>
              <a:ext uri="{FF2B5EF4-FFF2-40B4-BE49-F238E27FC236}">
                <a16:creationId xmlns:a16="http://schemas.microsoft.com/office/drawing/2014/main" xmlns="" id="{A7E59506-23B8-CB4B-B6E1-01926815F6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4425" y="5017168"/>
            <a:ext cx="4941887" cy="332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Proxima Nova Light" panose="02000506030000020004" pitchFamily="2" charset="0"/>
              </a:defRPr>
            </a:lvl1pPr>
            <a:lvl2pPr>
              <a:defRPr sz="1800">
                <a:latin typeface="Proxima Nova Light" panose="02000506030000020004" pitchFamily="2" charset="0"/>
              </a:defRPr>
            </a:lvl2pPr>
            <a:lvl3pPr>
              <a:defRPr sz="1800">
                <a:latin typeface="Proxima Nova Light" panose="02000506030000020004" pitchFamily="2" charset="0"/>
              </a:defRPr>
            </a:lvl3pPr>
            <a:lvl4pPr>
              <a:defRPr sz="1800">
                <a:latin typeface="Proxima Nova Light" panose="02000506030000020004" pitchFamily="2" charset="0"/>
              </a:defRPr>
            </a:lvl4pPr>
            <a:lvl5pPr>
              <a:defRPr sz="1800">
                <a:latin typeface="Proxima Nova Light" panose="02000506030000020004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3" name="Текст 21">
            <a:extLst>
              <a:ext uri="{FF2B5EF4-FFF2-40B4-BE49-F238E27FC236}">
                <a16:creationId xmlns:a16="http://schemas.microsoft.com/office/drawing/2014/main" xmlns="" id="{66CF4B95-F143-724F-8317-E4CC3AE87A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4424" y="5369560"/>
            <a:ext cx="4941887" cy="6263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Proxima Nova Light" panose="02000506030000020004" pitchFamily="2" charset="0"/>
              </a:defRPr>
            </a:lvl1pPr>
            <a:lvl2pPr>
              <a:defRPr sz="1800">
                <a:latin typeface="Proxima Nova Light" panose="02000506030000020004" pitchFamily="2" charset="0"/>
              </a:defRPr>
            </a:lvl2pPr>
            <a:lvl3pPr>
              <a:defRPr sz="1800">
                <a:latin typeface="Proxima Nova Light" panose="02000506030000020004" pitchFamily="2" charset="0"/>
              </a:defRPr>
            </a:lvl3pPr>
            <a:lvl4pPr>
              <a:defRPr sz="1800">
                <a:latin typeface="Proxima Nova Light" panose="02000506030000020004" pitchFamily="2" charset="0"/>
              </a:defRPr>
            </a:lvl4pPr>
            <a:lvl5pPr>
              <a:defRPr sz="1800">
                <a:latin typeface="Proxima Nova Light" panose="02000506030000020004" pitchFamily="2" charset="0"/>
              </a:defRPr>
            </a:lvl5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xmlns="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305868"/>
            <a:ext cx="8245475" cy="16316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200" baseline="0">
                <a:latin typeface="Proxima Nova Light" panose="02000506030000020004" pitchFamily="2" charset="0"/>
              </a:defRPr>
            </a:lvl1pPr>
          </a:lstStyle>
          <a:p>
            <a:pPr lvl="0"/>
            <a:r>
              <a:rPr lang="ru-RU" dirty="0"/>
              <a:t>Название</a:t>
            </a:r>
          </a:p>
        </p:txBody>
      </p:sp>
      <p:pic>
        <p:nvPicPr>
          <p:cNvPr id="7" name="Рисунок 213" descr="Рисунок 213">
            <a:extLst>
              <a:ext uri="{FF2B5EF4-FFF2-40B4-BE49-F238E27FC236}">
                <a16:creationId xmlns:a16="http://schemas.microsoft.com/office/drawing/2014/main" xmlns="" id="{DC68529A-8A83-B04F-B9A8-7E5A0431F6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63472" r="82814"/>
          <a:stretch>
            <a:fillRect/>
          </a:stretch>
        </p:blipFill>
        <p:spPr>
          <a:xfrm>
            <a:off x="5486312" y="4920746"/>
            <a:ext cx="950811" cy="2079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Рисунок 2" descr="Рисунок 2">
            <a:extLst>
              <a:ext uri="{FF2B5EF4-FFF2-40B4-BE49-F238E27FC236}">
                <a16:creationId xmlns:a16="http://schemas.microsoft.com/office/drawing/2014/main" xmlns="" id="{714E7D8D-523E-BF43-BC7A-F2829AAA8A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24338" b="26524"/>
          <a:stretch>
            <a:fillRect/>
          </a:stretch>
        </p:blipFill>
        <p:spPr>
          <a:xfrm>
            <a:off x="0" y="0"/>
            <a:ext cx="6858000" cy="33697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720" descr="Рисунок 720">
            <a:extLst>
              <a:ext uri="{FF2B5EF4-FFF2-40B4-BE49-F238E27FC236}">
                <a16:creationId xmlns:a16="http://schemas.microsoft.com/office/drawing/2014/main" xmlns="" id="{DEA648B1-C859-D94A-A6A1-43602DAEAA7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6718" t="1" r="38529" b="65080"/>
          <a:stretch>
            <a:fillRect/>
          </a:stretch>
        </p:blipFill>
        <p:spPr>
          <a:xfrm>
            <a:off x="9152238" y="4937473"/>
            <a:ext cx="3039763" cy="19205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4015186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xmlns="" id="{31DA519A-B518-FF4B-8FB1-2672058A68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xmlns="" id="{6655DCFB-54F9-1F4D-96B4-E509247A14C2}"/>
              </a:ext>
            </a:extLst>
          </p:cNvPr>
          <p:cNvSpPr/>
          <p:nvPr userDrawn="1"/>
        </p:nvSpPr>
        <p:spPr>
          <a:xfrm>
            <a:off x="1121333" y="1544596"/>
            <a:ext cx="3420001" cy="0"/>
          </a:xfrm>
          <a:prstGeom prst="line">
            <a:avLst/>
          </a:prstGeom>
          <a:noFill/>
          <a:ln w="76200" cap="flat">
            <a:solidFill>
              <a:srgbClr val="FB2A38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xmlns="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latin typeface="Proxima Nova Light" panose="02000506030000020004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xmlns="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Proxima Nova Light" panose="0200050603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xmlns="" id="{80F41BEF-94A2-9C4C-B439-19D1A93B31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19188" y="5715000"/>
            <a:ext cx="9761537" cy="4572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30000"/>
              <a:buFont typeface="Arial"/>
              <a:buNone/>
              <a:tabLst/>
              <a:defRPr sz="1600" baseline="0">
                <a:latin typeface="Proxima Nova Regular"/>
                <a:sym typeface="Proxima Nova Regular"/>
              </a:defRPr>
            </a:lvl1pPr>
          </a:lstStyle>
          <a:p>
            <a:pPr marL="0" indent="0" hangingPunct="1">
              <a:buNone/>
            </a:pPr>
            <a:r>
              <a:rPr lang="ru-RU" sz="2000" dirty="0"/>
              <a:t>Описание изображения, диаграммы, графика, формулы и т.п.</a:t>
            </a:r>
          </a:p>
        </p:txBody>
      </p:sp>
    </p:spTree>
    <p:extLst>
      <p:ext uri="{BB962C8B-B14F-4D97-AF65-F5344CB8AC3E}">
        <p14:creationId xmlns:p14="http://schemas.microsoft.com/office/powerpoint/2010/main" val="365437144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31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62" indent="0" algn="ctr">
              <a:buNone/>
              <a:defRPr sz="2597"/>
            </a:lvl2pPr>
            <a:lvl3pPr marL="1187323" indent="0" algn="ctr">
              <a:buNone/>
              <a:defRPr sz="2337"/>
            </a:lvl3pPr>
            <a:lvl4pPr marL="1780986" indent="0" algn="ctr">
              <a:buNone/>
              <a:defRPr sz="2078"/>
            </a:lvl4pPr>
            <a:lvl5pPr marL="2374648" indent="0" algn="ctr">
              <a:buNone/>
              <a:defRPr sz="2078"/>
            </a:lvl5pPr>
            <a:lvl6pPr marL="2968309" indent="0" algn="ctr">
              <a:buNone/>
              <a:defRPr sz="2078"/>
            </a:lvl6pPr>
            <a:lvl7pPr marL="3561971" indent="0" algn="ctr">
              <a:buNone/>
              <a:defRPr sz="2078"/>
            </a:lvl7pPr>
            <a:lvl8pPr marL="4155634" indent="0" algn="ctr">
              <a:buNone/>
              <a:defRPr sz="2078"/>
            </a:lvl8pPr>
            <a:lvl9pPr marL="4749295" indent="0" algn="ctr">
              <a:buNone/>
              <a:defRPr sz="2078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5738" y="1512876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7931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 sz="17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894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605" algn="ctr"/>
              </a:tabLst>
              <a:defRPr sz="15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13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605" algn="ctr"/>
              </a:tabLst>
              <a:defRPr sz="1298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4pPr>
            <a:lvl5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894" marR="0" lvl="1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136" marR="0" lvl="2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136" marR="0" lvl="2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05612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98EE-BEC3-4DD6-AFA4-05208284627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C27B-D32C-40DD-B518-49F9050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3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98EE-BEC3-4DD6-AFA4-05208284627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C27B-D32C-40DD-B518-49F9050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8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98EE-BEC3-4DD6-AFA4-05208284627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C27B-D32C-40DD-B518-49F9050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1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98EE-BEC3-4DD6-AFA4-05208284627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C27B-D32C-40DD-B518-49F9050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3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98EE-BEC3-4DD6-AFA4-05208284627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C27B-D32C-40DD-B518-49F9050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6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98EE-BEC3-4DD6-AFA4-05208284627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C27B-D32C-40DD-B518-49F9050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98EE-BEC3-4DD6-AFA4-05208284627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C27B-D32C-40DD-B518-49F9050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6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98EE-BEC3-4DD6-AFA4-05208284627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C27B-D32C-40DD-B518-49F9050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3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C98EE-BEC3-4DD6-AFA4-05208284627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C27B-D32C-40DD-B518-49F9050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0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0.jpeg"/><Relationship Id="rId12" Type="http://schemas.openxmlformats.org/officeDocument/2006/relationships/image" Target="../media/image35.png"/><Relationship Id="rId2" Type="http://schemas.openxmlformats.org/officeDocument/2006/relationships/image" Target="../media/image26.png"/><Relationship Id="rId16" Type="http://schemas.openxmlformats.org/officeDocument/2006/relationships/image" Target="../media/image39.jpeg"/><Relationship Id="rId1" Type="http://schemas.openxmlformats.org/officeDocument/2006/relationships/slideLayout" Target="../slideLayouts/slideLayout14.xml"/><Relationship Id="rId6" Type="http://schemas.microsoft.com/office/2007/relationships/hdphoto" Target="../media/hdphoto1.wdp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6CgJx06um7xFLUcORL06u_L7Y08-_c2-?usp=sharing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312C3ADA-CA42-3943-900E-52B97DCF0A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Обработка речевых </a:t>
            </a:r>
            <a:r>
              <a:rPr lang="ru-RU" dirty="0" smtClean="0"/>
              <a:t>сигналов</a:t>
            </a:r>
          </a:p>
        </p:txBody>
      </p:sp>
    </p:spTree>
    <p:extLst>
      <p:ext uri="{BB962C8B-B14F-4D97-AF65-F5344CB8AC3E}">
        <p14:creationId xmlns:p14="http://schemas.microsoft.com/office/powerpoint/2010/main" val="33343828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 smtClean="0"/>
              <a:t>MFCC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9518" y="1628009"/>
            <a:ext cx="97975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Речь - эволюционно сформированный механизм коммуникации на основе слуха анализирующего всю важную для человека аудио информацию.  Если бы в речи присутствовали малозначимые аудио паттерны мы бы их плохо различали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Полезные свойства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ru-RU" dirty="0" err="1" smtClean="0"/>
              <a:t>Прологорифмировали</a:t>
            </a:r>
            <a:r>
              <a:rPr lang="en-US" dirty="0" smtClean="0"/>
              <a:t>:</a:t>
            </a:r>
          </a:p>
          <a:p>
            <a:pPr lvl="2" fontAlgn="base"/>
            <a:r>
              <a:rPr lang="ru-RU" dirty="0" smtClean="0"/>
              <a:t>Наша речь это набор фильтров. Последовательные фильтры это произведение в спектральной области. После логарифма произведение превращается в </a:t>
            </a:r>
            <a:r>
              <a:rPr lang="ru-RU" dirty="0"/>
              <a:t>сумму. </a:t>
            </a:r>
            <a:endParaRPr lang="ru-RU" dirty="0" smtClean="0"/>
          </a:p>
          <a:p>
            <a:pPr lvl="2" fontAlgn="base"/>
            <a:r>
              <a:rPr lang="ru-RU" dirty="0" smtClean="0"/>
              <a:t>С суммами потом проще работать в </a:t>
            </a:r>
            <a:r>
              <a:rPr lang="ru-RU" dirty="0" err="1" smtClean="0"/>
              <a:t>нейросетях</a:t>
            </a:r>
            <a:r>
              <a:rPr lang="ru-RU" dirty="0" smtClean="0"/>
              <a:t>.</a:t>
            </a:r>
            <a:endParaRPr lang="ru-RU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ru-RU" dirty="0"/>
              <a:t>Дискретное косинусное преобразование </a:t>
            </a:r>
            <a:r>
              <a:rPr lang="ru-RU" dirty="0" err="1"/>
              <a:t>декоррелирует</a:t>
            </a:r>
            <a:r>
              <a:rPr lang="ru-RU" dirty="0"/>
              <a:t> выходы - залог успеха </a:t>
            </a:r>
            <a:r>
              <a:rPr lang="ru-RU" dirty="0" smtClean="0"/>
              <a:t>при обучении</a:t>
            </a:r>
            <a:endParaRPr lang="ru-RU" dirty="0"/>
          </a:p>
          <a:p>
            <a:pPr fontAlgn="base">
              <a:buFont typeface="Arial" panose="020B0604020202020204" pitchFamily="34" charset="0"/>
              <a:buChar char="•"/>
            </a:pPr>
            <a:endParaRPr lang="ru-RU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969" y="5630712"/>
            <a:ext cx="93859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Как считается </a:t>
            </a:r>
            <a:r>
              <a:rPr lang="en-US" dirty="0" smtClean="0"/>
              <a:t>MFCC:</a:t>
            </a:r>
          </a:p>
          <a:p>
            <a:r>
              <a:rPr lang="en-US" dirty="0" smtClean="0"/>
              <a:t>http</a:t>
            </a:r>
            <a:r>
              <a:rPr lang="en-US" dirty="0"/>
              <a:t>://practicalcryptography.com/miscellaneous/machine-learning/guide-mel-frequency-cepstral-coefficients-mfccs/</a:t>
            </a:r>
          </a:p>
        </p:txBody>
      </p:sp>
    </p:spTree>
    <p:extLst>
      <p:ext uri="{BB962C8B-B14F-4D97-AF65-F5344CB8AC3E}">
        <p14:creationId xmlns:p14="http://schemas.microsoft.com/office/powerpoint/2010/main" val="28734461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>
            <a:extLst>
              <a:ext uri="{FF2B5EF4-FFF2-40B4-BE49-F238E27FC236}">
                <a16:creationId xmlns:a16="http://schemas.microsoft.com/office/drawing/2014/main" xmlns="" id="{1B377B98-EE20-2C4B-9B16-EB66A13DB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0775" y="355493"/>
            <a:ext cx="9726295" cy="823913"/>
          </a:xfrm>
        </p:spPr>
        <p:txBody>
          <a:bodyPr/>
          <a:lstStyle/>
          <a:p>
            <a:r>
              <a:rPr lang="ru-RU" dirty="0" smtClean="0">
                <a:solidFill>
                  <a:srgbClr val="000000"/>
                </a:solidFill>
                <a:latin typeface="Proxima Nova Rg"/>
              </a:rPr>
              <a:t>Если будет время обсудим</a:t>
            </a:r>
            <a:endParaRPr lang="ru-RU" dirty="0">
              <a:solidFill>
                <a:srgbClr val="000000"/>
              </a:solidFill>
              <a:latin typeface="Proxima Nova Rg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63868" y="2109669"/>
            <a:ext cx="92691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>
                <a:solidFill>
                  <a:srgbClr val="000000"/>
                </a:solidFill>
                <a:latin typeface="Proxima Nova Rg"/>
              </a:rPr>
              <a:t>*Как </a:t>
            </a:r>
            <a:r>
              <a:rPr lang="ru-RU" dirty="0" smtClean="0">
                <a:solidFill>
                  <a:srgbClr val="000000"/>
                </a:solidFill>
                <a:latin typeface="Proxima Nova Rg"/>
              </a:rPr>
              <a:t>устроен </a:t>
            </a:r>
            <a:r>
              <a:rPr lang="ru-RU" dirty="0">
                <a:solidFill>
                  <a:srgbClr val="000000"/>
                </a:solidFill>
                <a:latin typeface="Proxima Nova Rg"/>
              </a:rPr>
              <a:t>звук гитарной </a:t>
            </a:r>
            <a:r>
              <a:rPr lang="ru-RU" dirty="0" smtClean="0">
                <a:solidFill>
                  <a:srgbClr val="000000"/>
                </a:solidFill>
                <a:latin typeface="Proxima Nova Rg"/>
              </a:rPr>
              <a:t>струны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Proxima Nova Rg"/>
              </a:rPr>
              <a:t>Из чего состоит тембр звука, обертоны, шумовые составляющие</a:t>
            </a:r>
            <a:endParaRPr lang="ru-RU" dirty="0" smtClean="0">
              <a:solidFill>
                <a:srgbClr val="000000"/>
              </a:solidFill>
              <a:latin typeface="Proxima Nova Rg"/>
            </a:endParaRPr>
          </a:p>
          <a:p>
            <a:pPr marL="342900" indent="-342900">
              <a:buAutoNum type="arabicParenR"/>
            </a:pPr>
            <a:r>
              <a:rPr lang="ru-RU" dirty="0" smtClean="0">
                <a:solidFill>
                  <a:srgbClr val="000000"/>
                </a:solidFill>
                <a:latin typeface="Proxima Nova Rg"/>
              </a:rPr>
              <a:t>Как устроены простейшие и </a:t>
            </a:r>
            <a:r>
              <a:rPr lang="en-US" dirty="0" smtClean="0">
                <a:solidFill>
                  <a:srgbClr val="000000"/>
                </a:solidFill>
                <a:latin typeface="Proxima Nova Rg"/>
              </a:rPr>
              <a:t>SOTA </a:t>
            </a:r>
            <a:r>
              <a:rPr lang="ru-RU" dirty="0" smtClean="0">
                <a:solidFill>
                  <a:srgbClr val="000000"/>
                </a:solidFill>
                <a:latin typeface="Proxima Nova Rg"/>
              </a:rPr>
              <a:t>алгоритмы для</a:t>
            </a:r>
            <a:r>
              <a:rPr lang="en-US" dirty="0" smtClean="0">
                <a:solidFill>
                  <a:srgbClr val="000000"/>
                </a:solidFill>
                <a:latin typeface="Proxima Nova Rg"/>
              </a:rPr>
              <a:t>:</a:t>
            </a:r>
          </a:p>
          <a:p>
            <a:pPr marL="800100" lvl="1" indent="-342900">
              <a:buAutoNum type="arabicParenR"/>
            </a:pPr>
            <a:r>
              <a:rPr lang="en-US" dirty="0" smtClean="0">
                <a:solidFill>
                  <a:srgbClr val="000000"/>
                </a:solidFill>
                <a:latin typeface="Proxima Nova Rg"/>
              </a:rPr>
              <a:t>VAD  (AD </a:t>
            </a:r>
            <a:r>
              <a:rPr lang="en-US" dirty="0" err="1" smtClean="0">
                <a:solidFill>
                  <a:srgbClr val="000000"/>
                </a:solidFill>
                <a:latin typeface="Proxima Nova Rg"/>
              </a:rPr>
              <a:t>deltaBIC</a:t>
            </a:r>
            <a:r>
              <a:rPr lang="en-US" dirty="0" smtClean="0">
                <a:solidFill>
                  <a:srgbClr val="000000"/>
                </a:solidFill>
                <a:latin typeface="Proxima Nova Rg"/>
              </a:rPr>
              <a:t>)</a:t>
            </a:r>
          </a:p>
          <a:p>
            <a:pPr marL="800100" lvl="1" indent="-342900">
              <a:buAutoNum type="arabicParenR"/>
            </a:pPr>
            <a:r>
              <a:rPr lang="en-US" dirty="0" smtClean="0">
                <a:solidFill>
                  <a:srgbClr val="000000"/>
                </a:solidFill>
                <a:latin typeface="Proxima Nova Rg"/>
              </a:rPr>
              <a:t>Keywords (</a:t>
            </a:r>
            <a:r>
              <a:rPr lang="ru-RU" dirty="0" smtClean="0">
                <a:solidFill>
                  <a:srgbClr val="000000"/>
                </a:solidFill>
                <a:latin typeface="Proxima Nova Rg"/>
              </a:rPr>
              <a:t>от </a:t>
            </a:r>
            <a:r>
              <a:rPr lang="en-US" dirty="0" smtClean="0">
                <a:solidFill>
                  <a:srgbClr val="000000"/>
                </a:solidFill>
                <a:latin typeface="Proxima Nova Rg"/>
              </a:rPr>
              <a:t>ASR LM/</a:t>
            </a:r>
            <a:r>
              <a:rPr lang="ru-RU" dirty="0" smtClean="0">
                <a:solidFill>
                  <a:srgbClr val="000000"/>
                </a:solidFill>
                <a:latin typeface="Proxima Nova Rg"/>
              </a:rPr>
              <a:t>не </a:t>
            </a:r>
            <a:r>
              <a:rPr lang="en-US" dirty="0" smtClean="0">
                <a:solidFill>
                  <a:srgbClr val="000000"/>
                </a:solidFill>
                <a:latin typeface="Proxima Nova Rg"/>
              </a:rPr>
              <a:t>LM  + </a:t>
            </a:r>
            <a:r>
              <a:rPr lang="ru-RU" dirty="0" smtClean="0">
                <a:solidFill>
                  <a:srgbClr val="000000"/>
                </a:solidFill>
                <a:latin typeface="Proxima Nova Rg"/>
              </a:rPr>
              <a:t>от </a:t>
            </a:r>
            <a:r>
              <a:rPr lang="en-US" dirty="0" smtClean="0">
                <a:solidFill>
                  <a:srgbClr val="000000"/>
                </a:solidFill>
                <a:latin typeface="Proxima Nova Rg"/>
              </a:rPr>
              <a:t>ED)</a:t>
            </a:r>
          </a:p>
          <a:p>
            <a:pPr marL="800100" lvl="1" indent="-342900">
              <a:buAutoNum type="arabicParenR"/>
            </a:pPr>
            <a:r>
              <a:rPr lang="ru-RU" dirty="0" smtClean="0">
                <a:solidFill>
                  <a:srgbClr val="000000"/>
                </a:solidFill>
                <a:latin typeface="Proxima Nova Rg"/>
              </a:rPr>
              <a:t>Определение возраста, пола, эмоций и пр. Акуст событий</a:t>
            </a:r>
            <a:endParaRPr lang="en-US" dirty="0" smtClean="0">
              <a:solidFill>
                <a:srgbClr val="000000"/>
              </a:solidFill>
              <a:latin typeface="Proxima Nova Rg"/>
            </a:endParaRPr>
          </a:p>
          <a:p>
            <a:pPr marL="800100" lvl="1" indent="-342900">
              <a:buAutoNum type="arabicParenR"/>
            </a:pPr>
            <a:endParaRPr lang="ru-RU" dirty="0" smtClean="0">
              <a:solidFill>
                <a:srgbClr val="000000"/>
              </a:solidFill>
              <a:latin typeface="Proxima Nova Rg"/>
            </a:endParaRPr>
          </a:p>
          <a:p>
            <a:pPr marL="800100" lvl="1" indent="-342900">
              <a:buAutoNum type="arabicParenR"/>
            </a:pPr>
            <a:endParaRPr lang="ru-RU" dirty="0">
              <a:solidFill>
                <a:srgbClr val="000000"/>
              </a:solidFill>
              <a:latin typeface="Proxima Nova Rg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5934" y="4117960"/>
            <a:ext cx="107731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Вопросы от студентов</a:t>
            </a:r>
            <a:r>
              <a:rPr lang="en-US" dirty="0" smtClean="0"/>
              <a:t>:</a:t>
            </a:r>
          </a:p>
          <a:p>
            <a:endParaRPr lang="ru-RU" dirty="0" smtClean="0"/>
          </a:p>
          <a:p>
            <a:r>
              <a:rPr lang="en-US" dirty="0" smtClean="0"/>
              <a:t>а </a:t>
            </a:r>
            <a:r>
              <a:rPr lang="en-US" dirty="0" err="1"/>
              <a:t>почему</a:t>
            </a:r>
            <a:r>
              <a:rPr lang="en-US" dirty="0"/>
              <a:t> </a:t>
            </a:r>
            <a:r>
              <a:rPr lang="en-US" dirty="0" err="1"/>
              <a:t>нельзя</a:t>
            </a:r>
            <a:r>
              <a:rPr lang="en-US" dirty="0"/>
              <a:t> </a:t>
            </a:r>
            <a:r>
              <a:rPr lang="en-US" dirty="0" err="1"/>
              <a:t>каждой</a:t>
            </a:r>
            <a:r>
              <a:rPr lang="en-US" dirty="0"/>
              <a:t> </a:t>
            </a:r>
            <a:r>
              <a:rPr lang="en-US" dirty="0" err="1"/>
              <a:t>кнопке</a:t>
            </a:r>
            <a:r>
              <a:rPr lang="en-US" dirty="0"/>
              <a:t> </a:t>
            </a:r>
            <a:r>
              <a:rPr lang="en-US" dirty="0" err="1"/>
              <a:t>телефона</a:t>
            </a:r>
            <a:r>
              <a:rPr lang="en-US" dirty="0"/>
              <a:t>  </a:t>
            </a:r>
            <a:r>
              <a:rPr lang="en-US" dirty="0" err="1"/>
              <a:t>сопоставить</a:t>
            </a:r>
            <a:r>
              <a:rPr lang="en-US" dirty="0"/>
              <a:t> </a:t>
            </a:r>
            <a:r>
              <a:rPr lang="en-US" dirty="0" err="1"/>
              <a:t>просто</a:t>
            </a:r>
            <a:r>
              <a:rPr lang="en-US" dirty="0"/>
              <a:t> </a:t>
            </a:r>
            <a:r>
              <a:rPr lang="en-US" dirty="0" err="1"/>
              <a:t>одну</a:t>
            </a:r>
            <a:r>
              <a:rPr lang="en-US" dirty="0"/>
              <a:t> </a:t>
            </a:r>
            <a:r>
              <a:rPr lang="en-US" dirty="0" err="1"/>
              <a:t>частоту</a:t>
            </a:r>
            <a:r>
              <a:rPr lang="en-US" dirty="0"/>
              <a:t>? </a:t>
            </a:r>
            <a:r>
              <a:rPr lang="en-US" dirty="0" err="1"/>
              <a:t>Будет</a:t>
            </a:r>
            <a:r>
              <a:rPr lang="en-US" dirty="0"/>
              <a:t> </a:t>
            </a:r>
            <a:r>
              <a:rPr lang="en-US" dirty="0" err="1"/>
              <a:t>девять</a:t>
            </a:r>
            <a:r>
              <a:rPr lang="en-US" dirty="0"/>
              <a:t> </a:t>
            </a:r>
            <a:r>
              <a:rPr lang="en-US" dirty="0" err="1"/>
              <a:t>частот</a:t>
            </a:r>
            <a:r>
              <a:rPr lang="en-US" dirty="0"/>
              <a:t> </a:t>
            </a:r>
            <a:r>
              <a:rPr lang="en-US" dirty="0" err="1"/>
              <a:t>просто</a:t>
            </a:r>
            <a:r>
              <a:rPr lang="en-US" dirty="0"/>
              <a:t>. В </a:t>
            </a:r>
            <a:r>
              <a:rPr lang="en-US" dirty="0" err="1"/>
              <a:t>чем</a:t>
            </a:r>
            <a:r>
              <a:rPr lang="en-US" dirty="0"/>
              <a:t> </a:t>
            </a:r>
            <a:r>
              <a:rPr lang="en-US" dirty="0" err="1"/>
              <a:t>преимущество</a:t>
            </a:r>
            <a:r>
              <a:rPr lang="en-US" dirty="0"/>
              <a:t> </a:t>
            </a:r>
            <a:r>
              <a:rPr lang="en-US" dirty="0" err="1"/>
              <a:t>сочетания</a:t>
            </a:r>
            <a:r>
              <a:rPr lang="en-US" dirty="0"/>
              <a:t> </a:t>
            </a:r>
            <a:r>
              <a:rPr lang="en-US" dirty="0" err="1"/>
              <a:t>двух</a:t>
            </a:r>
            <a:r>
              <a:rPr lang="en-US" dirty="0"/>
              <a:t> </a:t>
            </a:r>
            <a:r>
              <a:rPr lang="en-US" dirty="0" err="1"/>
              <a:t>частот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Я </a:t>
            </a:r>
            <a:r>
              <a:rPr lang="en-US" dirty="0" err="1"/>
              <a:t>правильно</a:t>
            </a:r>
            <a:r>
              <a:rPr lang="en-US" dirty="0"/>
              <a:t> </a:t>
            </a:r>
            <a:r>
              <a:rPr lang="en-US" dirty="0" err="1"/>
              <a:t>понимаю</a:t>
            </a:r>
            <a:r>
              <a:rPr lang="en-US" dirty="0"/>
              <a:t>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раз</a:t>
            </a:r>
            <a:r>
              <a:rPr lang="en-US" dirty="0"/>
              <a:t> </a:t>
            </a:r>
            <a:r>
              <a:rPr lang="en-US" dirty="0" err="1"/>
              <a:t>спектрограммы</a:t>
            </a:r>
            <a:r>
              <a:rPr lang="en-US" dirty="0"/>
              <a:t> и </a:t>
            </a:r>
            <a:r>
              <a:rPr lang="en-US" dirty="0" err="1"/>
              <a:t>анализируются</a:t>
            </a:r>
            <a:r>
              <a:rPr lang="en-US" dirty="0"/>
              <a:t> </a:t>
            </a:r>
            <a:r>
              <a:rPr lang="en-US" dirty="0" err="1"/>
              <a:t>методами</a:t>
            </a:r>
            <a:r>
              <a:rPr lang="en-US" dirty="0"/>
              <a:t> CV </a:t>
            </a:r>
            <a:r>
              <a:rPr lang="en-US" dirty="0" smtClean="0"/>
              <a:t>?</a:t>
            </a:r>
          </a:p>
          <a:p>
            <a:endParaRPr lang="ru-RU" dirty="0" smtClean="0"/>
          </a:p>
          <a:p>
            <a:r>
              <a:rPr lang="ru-RU" dirty="0" smtClean="0"/>
              <a:t>Используют ли </a:t>
            </a:r>
            <a:r>
              <a:rPr lang="en-US" dirty="0" smtClean="0"/>
              <a:t>MFCC </a:t>
            </a:r>
            <a:r>
              <a:rPr lang="ru-RU" dirty="0" smtClean="0"/>
              <a:t>в </a:t>
            </a:r>
            <a:r>
              <a:rPr lang="en-US" dirty="0" smtClean="0"/>
              <a:t>ASR</a:t>
            </a:r>
            <a:endParaRPr lang="ru-RU" dirty="0" smtClean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278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Solution Overview: </a:t>
            </a:r>
            <a:r>
              <a:rPr lang="en-US" dirty="0"/>
              <a:t>Event detection/segmentation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650660" y="6115399"/>
            <a:ext cx="10729366" cy="731638"/>
          </a:xfrm>
        </p:spPr>
        <p:txBody>
          <a:bodyPr/>
          <a:lstStyle/>
          <a:p>
            <a:pPr marL="0" indent="0" defTabSz="914034">
              <a:spcAft>
                <a:spcPts val="0"/>
              </a:spcAft>
              <a:buNone/>
            </a:pPr>
            <a:r>
              <a:rPr lang="en-US" sz="1200" b="1" i="1" dirty="0">
                <a:latin typeface="+mn-lt"/>
              </a:rPr>
              <a:t>Refs:</a:t>
            </a:r>
          </a:p>
          <a:p>
            <a:pPr marL="171381" indent="-171381" defTabSz="914034">
              <a:spcAft>
                <a:spcPts val="0"/>
              </a:spcAft>
            </a:pPr>
            <a:r>
              <a:rPr lang="en-US" sz="1200" i="1" dirty="0">
                <a:latin typeface="+mn-lt"/>
              </a:rPr>
              <a:t>On-Device Captioning with Live Captionhttps://ai.googleblog.com/2019/10/on-device-captioning-with-live-caption.html</a:t>
            </a:r>
          </a:p>
          <a:p>
            <a:pPr marL="171381" indent="-171381" defTabSz="914034">
              <a:spcAft>
                <a:spcPts val="0"/>
              </a:spcAft>
            </a:pPr>
            <a:r>
              <a:rPr lang="en-US" sz="1200" i="1" dirty="0">
                <a:latin typeface="+mn-lt"/>
              </a:rPr>
              <a:t>CNN Architectures for Large-Scale Audio Classification https://arxiv.org/abs/1609.09430</a:t>
            </a:r>
          </a:p>
          <a:p>
            <a:pPr marL="171381" indent="-171381" defTabSz="914034">
              <a:lnSpc>
                <a:spcPct val="150000"/>
              </a:lnSpc>
            </a:pPr>
            <a:endParaRPr lang="en-US" sz="1200" i="1" dirty="0">
              <a:latin typeface="+mn-lt"/>
            </a:endParaRPr>
          </a:p>
          <a:p>
            <a:pPr marL="0" indent="0" defTabSz="914034">
              <a:lnSpc>
                <a:spcPct val="150000"/>
              </a:lnSpc>
              <a:buNone/>
            </a:pPr>
            <a:endParaRPr lang="en-US" sz="1200" b="1" i="1" dirty="0">
              <a:latin typeface="+mn-lt"/>
            </a:endParaRPr>
          </a:p>
          <a:p>
            <a:pPr marL="0" indent="0" defTabSz="914034">
              <a:lnSpc>
                <a:spcPct val="150000"/>
              </a:lnSpc>
              <a:buNone/>
            </a:pPr>
            <a:endParaRPr lang="en-US" sz="1200" dirty="0">
              <a:solidFill>
                <a:srgbClr val="1D1D1B"/>
              </a:solidFill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E3E817B-EC2B-4B62-8F4D-AD67D7497FFF}"/>
              </a:ext>
            </a:extLst>
          </p:cNvPr>
          <p:cNvSpPr txBox="1"/>
          <p:nvPr/>
        </p:nvSpPr>
        <p:spPr>
          <a:xfrm>
            <a:off x="613778" y="1095737"/>
            <a:ext cx="3159247" cy="307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b="1" dirty="0">
                <a:solidFill>
                  <a:prstClr val="black"/>
                </a:solidFill>
              </a:rPr>
              <a:t>Event detection/segmentation problem:</a:t>
            </a:r>
            <a:endParaRPr lang="ru-RU" sz="1399" b="1" dirty="0">
              <a:solidFill>
                <a:prstClr val="black"/>
              </a:solidFill>
            </a:endParaRPr>
          </a:p>
        </p:txBody>
      </p:sp>
      <p:pic>
        <p:nvPicPr>
          <p:cNvPr id="44" name="Рисунок 13">
            <a:extLst>
              <a:ext uri="{FF2B5EF4-FFF2-40B4-BE49-F238E27FC236}">
                <a16:creationId xmlns="" xmlns:a16="http://schemas.microsoft.com/office/drawing/2014/main" id="{0CEFD0AD-E296-40F5-A64E-C07C08E8B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8" y="1489138"/>
            <a:ext cx="6017203" cy="79443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E3E817B-EC2B-4B62-8F4D-AD67D7497FFF}"/>
              </a:ext>
            </a:extLst>
          </p:cNvPr>
          <p:cNvSpPr txBox="1"/>
          <p:nvPr/>
        </p:nvSpPr>
        <p:spPr>
          <a:xfrm>
            <a:off x="650659" y="2379375"/>
            <a:ext cx="953159" cy="307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b="1" dirty="0">
                <a:solidFill>
                  <a:prstClr val="black"/>
                </a:solidFill>
              </a:rPr>
              <a:t>Approach:</a:t>
            </a:r>
            <a:endParaRPr lang="ru-RU" sz="1399" b="1" dirty="0">
              <a:solidFill>
                <a:prstClr val="black"/>
              </a:solidFill>
            </a:endParaRPr>
          </a:p>
        </p:txBody>
      </p:sp>
      <p:pic>
        <p:nvPicPr>
          <p:cNvPr id="46" name="Рисунок 7">
            <a:extLst>
              <a:ext uri="{FF2B5EF4-FFF2-40B4-BE49-F238E27FC236}">
                <a16:creationId xmlns="" xmlns:a16="http://schemas.microsoft.com/office/drawing/2014/main" id="{89C3E1A1-13F6-47A1-A615-1D67C5D2C3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8" y="2633832"/>
            <a:ext cx="3861728" cy="205836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284" y="2705299"/>
            <a:ext cx="4175748" cy="159135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E3E817B-EC2B-4B62-8F4D-AD67D7497FFF}"/>
              </a:ext>
            </a:extLst>
          </p:cNvPr>
          <p:cNvSpPr txBox="1"/>
          <p:nvPr/>
        </p:nvSpPr>
        <p:spPr>
          <a:xfrm>
            <a:off x="650659" y="4758275"/>
            <a:ext cx="1673202" cy="307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b="1" dirty="0">
                <a:solidFill>
                  <a:prstClr val="black"/>
                </a:solidFill>
              </a:rPr>
              <a:t>Common backbone:</a:t>
            </a:r>
            <a:endParaRPr lang="ru-RU" sz="1399" b="1" dirty="0">
              <a:solidFill>
                <a:prstClr val="black"/>
              </a:solidFill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891" y="4963353"/>
            <a:ext cx="6560977" cy="12192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22997" y="4326878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wav2vec?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22997" y="4594021"/>
            <a:ext cx="1214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MUSICNN?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0957" y="2366745"/>
            <a:ext cx="1965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Spectrogram or MFCC?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03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Solution Overview: E</a:t>
            </a:r>
            <a:r>
              <a:rPr lang="en-US" dirty="0" smtClean="0"/>
              <a:t>motion detection</a:t>
            </a:r>
            <a:endParaRPr lang="en-US" dirty="0"/>
          </a:p>
        </p:txBody>
      </p:sp>
      <p:pic>
        <p:nvPicPr>
          <p:cNvPr id="12" name="Рисунок 7">
            <a:extLst>
              <a:ext uri="{FF2B5EF4-FFF2-40B4-BE49-F238E27FC236}">
                <a16:creationId xmlns="" xmlns:a16="http://schemas.microsoft.com/office/drawing/2014/main" id="{89C3E1A1-13F6-47A1-A615-1D67C5D2C3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7" y="1581196"/>
            <a:ext cx="4987548" cy="26584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E3E817B-EC2B-4B62-8F4D-AD67D7497FFF}"/>
              </a:ext>
            </a:extLst>
          </p:cNvPr>
          <p:cNvSpPr txBox="1"/>
          <p:nvPr/>
        </p:nvSpPr>
        <p:spPr>
          <a:xfrm>
            <a:off x="569931" y="1273539"/>
            <a:ext cx="953159" cy="307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prstClr val="black"/>
                </a:solidFill>
              </a:defRPr>
            </a:lvl1pPr>
          </a:lstStyle>
          <a:p>
            <a:r>
              <a:rPr lang="en-US" sz="1399" dirty="0"/>
              <a:t>Approach:</a:t>
            </a:r>
            <a:endParaRPr lang="ru-RU" sz="1399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4E8D943-2BF3-AB46-BE9F-00D6BB436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44" y="1835683"/>
            <a:ext cx="2448096" cy="162980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37A1130B-F9E4-DB4D-A84A-518CBA3B4A16}"/>
              </a:ext>
            </a:extLst>
          </p:cNvPr>
          <p:cNvSpPr/>
          <p:nvPr/>
        </p:nvSpPr>
        <p:spPr>
          <a:xfrm>
            <a:off x="6335051" y="1753442"/>
            <a:ext cx="2023290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99" dirty="0">
                <a:solidFill>
                  <a:srgbClr val="000000"/>
                </a:solidFill>
                <a:latin typeface="Helvetica Neue" panose="02000503000000020004" pitchFamily="2" charset="0"/>
              </a:rPr>
              <a:t>Discrete classification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A060209-5D36-1748-86D0-4FC0CC601E33}"/>
              </a:ext>
            </a:extLst>
          </p:cNvPr>
          <p:cNvSpPr txBox="1"/>
          <p:nvPr/>
        </p:nvSpPr>
        <p:spPr>
          <a:xfrm>
            <a:off x="5726111" y="3335856"/>
            <a:ext cx="3423714" cy="11998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653" lvl="1" indent="-285636">
              <a:buFont typeface="Arial" panose="020B0604020202020204" pitchFamily="34" charset="0"/>
              <a:buChar char="•"/>
            </a:pPr>
            <a:r>
              <a:rPr lang="en-US" sz="1799" dirty="0"/>
              <a:t>Surprise</a:t>
            </a:r>
          </a:p>
          <a:p>
            <a:pPr marL="742653" lvl="1" indent="-285636">
              <a:buFont typeface="Arial" panose="020B0604020202020204" pitchFamily="34" charset="0"/>
              <a:buChar char="•"/>
            </a:pPr>
            <a:r>
              <a:rPr lang="en-US" sz="1799" dirty="0"/>
              <a:t>Neutral</a:t>
            </a:r>
          </a:p>
          <a:p>
            <a:pPr marL="742653" lvl="1" indent="-285636">
              <a:buFont typeface="Arial" panose="020B0604020202020204" pitchFamily="34" charset="0"/>
              <a:buChar char="•"/>
            </a:pPr>
            <a:r>
              <a:rPr lang="en-US" sz="1799" dirty="0"/>
              <a:t>Sad</a:t>
            </a:r>
          </a:p>
          <a:p>
            <a:pPr marL="457017" lvl="1"/>
            <a:endParaRPr lang="en-US" sz="1799" dirty="0"/>
          </a:p>
          <a:p>
            <a:pPr marL="742653" lvl="1" indent="-285636">
              <a:buFont typeface="Arial" panose="020B0604020202020204" pitchFamily="34" charset="0"/>
              <a:buChar char="•"/>
            </a:pPr>
            <a:r>
              <a:rPr lang="en-US" sz="1799" dirty="0"/>
              <a:t>Happy</a:t>
            </a:r>
            <a:endParaRPr lang="ru-RU" sz="1799" dirty="0"/>
          </a:p>
          <a:p>
            <a:pPr marL="742653" lvl="1" indent="-285636">
              <a:buFont typeface="Arial" panose="020B0604020202020204" pitchFamily="34" charset="0"/>
              <a:buChar char="•"/>
            </a:pPr>
            <a:r>
              <a:rPr lang="en-US" sz="1799" dirty="0"/>
              <a:t>Fear</a:t>
            </a:r>
          </a:p>
          <a:p>
            <a:pPr marL="742653" lvl="1" indent="-285636">
              <a:buFont typeface="Arial" panose="020B0604020202020204" pitchFamily="34" charset="0"/>
              <a:buChar char="•"/>
            </a:pPr>
            <a:r>
              <a:rPr lang="en-US" sz="1799" dirty="0"/>
              <a:t>Angry</a:t>
            </a:r>
          </a:p>
          <a:p>
            <a:pPr marL="457017" lvl="1"/>
            <a:endParaRPr lang="en-US" sz="1799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FBD47A2-1FCF-E246-AE69-25C98DEF1502}"/>
              </a:ext>
            </a:extLst>
          </p:cNvPr>
          <p:cNvSpPr txBox="1"/>
          <p:nvPr/>
        </p:nvSpPr>
        <p:spPr>
          <a:xfrm>
            <a:off x="569930" y="4682873"/>
            <a:ext cx="3192961" cy="1476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636" indent="-285636">
              <a:buFont typeface="Arial" panose="020B0604020202020204" pitchFamily="34" charset="0"/>
              <a:buChar char="•"/>
            </a:pPr>
            <a:r>
              <a:rPr lang="en-US" sz="1799" dirty="0"/>
              <a:t>Convolutional</a:t>
            </a:r>
          </a:p>
          <a:p>
            <a:pPr marL="742653" lvl="1" indent="-285636">
              <a:buFont typeface="Arial" panose="020B0604020202020204" pitchFamily="34" charset="0"/>
              <a:buChar char="•"/>
            </a:pPr>
            <a:r>
              <a:rPr lang="en-US" sz="1799" dirty="0"/>
              <a:t>CNN (VGG)</a:t>
            </a:r>
          </a:p>
          <a:p>
            <a:pPr marL="285636" indent="-285636">
              <a:buFont typeface="Arial" panose="020B0604020202020204" pitchFamily="34" charset="0"/>
              <a:buChar char="•"/>
            </a:pPr>
            <a:r>
              <a:rPr lang="en-US" sz="1799" dirty="0"/>
              <a:t>Encoder-decoder </a:t>
            </a:r>
          </a:p>
          <a:p>
            <a:pPr marL="742653" lvl="1" indent="-285636">
              <a:buFont typeface="Arial" panose="020B0604020202020204" pitchFamily="34" charset="0"/>
              <a:buChar char="•"/>
            </a:pPr>
            <a:r>
              <a:rPr lang="en-US" sz="1799" dirty="0"/>
              <a:t>CNN + LSTM </a:t>
            </a:r>
          </a:p>
          <a:p>
            <a:pPr marL="742653" lvl="1" indent="-285636">
              <a:buFont typeface="Arial" panose="020B0604020202020204" pitchFamily="34" charset="0"/>
              <a:buChar char="•"/>
            </a:pPr>
            <a:r>
              <a:rPr lang="en-US" sz="1799" dirty="0"/>
              <a:t>CNN + LSTM + Attention</a:t>
            </a:r>
            <a:endParaRPr lang="ru-RU" sz="1799" dirty="0"/>
          </a:p>
        </p:txBody>
      </p:sp>
    </p:spTree>
    <p:extLst>
      <p:ext uri="{BB962C8B-B14F-4D97-AF65-F5344CB8AC3E}">
        <p14:creationId xmlns:p14="http://schemas.microsoft.com/office/powerpoint/2010/main" val="31642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1"/>
          <p:cNvSpPr txBox="1">
            <a:spLocks/>
          </p:cNvSpPr>
          <p:nvPr/>
        </p:nvSpPr>
        <p:spPr>
          <a:xfrm>
            <a:off x="409259" y="102357"/>
            <a:ext cx="11627278" cy="58993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399" dirty="0">
                <a:solidFill>
                  <a:srgbClr val="C00000"/>
                </a:solidFill>
              </a:rPr>
              <a:t>Huawei: Leading Global Provider of ICT Infrastructure and Smart Devices</a:t>
            </a:r>
          </a:p>
        </p:txBody>
      </p:sp>
      <p:sp>
        <p:nvSpPr>
          <p:cNvPr id="5" name="ïṡ1íḍe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B17FCA12-8A92-4F75-BC36-1EE141151445}"/>
              </a:ext>
            </a:extLst>
          </p:cNvPr>
          <p:cNvSpPr/>
          <p:nvPr/>
        </p:nvSpPr>
        <p:spPr>
          <a:xfrm>
            <a:off x="84047" y="1100187"/>
            <a:ext cx="4112657" cy="4172761"/>
          </a:xfrm>
          <a:custGeom>
            <a:avLst/>
            <a:gdLst>
              <a:gd name="connsiteX0" fmla="*/ 0 w 6229611"/>
              <a:gd name="connsiteY0" fmla="*/ 0 h 6341065"/>
              <a:gd name="connsiteX1" fmla="*/ 4755272 w 6229611"/>
              <a:gd name="connsiteY1" fmla="*/ 0 h 6341065"/>
              <a:gd name="connsiteX2" fmla="*/ 5530855 w 6229611"/>
              <a:gd name="connsiteY2" fmla="*/ 775583 h 6341065"/>
              <a:gd name="connsiteX3" fmla="*/ 5530855 w 6229611"/>
              <a:gd name="connsiteY3" fmla="*/ 4149478 h 6341065"/>
              <a:gd name="connsiteX4" fmla="*/ 4038024 w 6229611"/>
              <a:gd name="connsiteY4" fmla="*/ 5642309 h 6341065"/>
              <a:gd name="connsiteX5" fmla="*/ 664129 w 6229611"/>
              <a:gd name="connsiteY5" fmla="*/ 5642309 h 6341065"/>
              <a:gd name="connsiteX6" fmla="*/ 0 w 6229611"/>
              <a:gd name="connsiteY6" fmla="*/ 4978179 h 634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611" h="6341065">
                <a:moveTo>
                  <a:pt x="0" y="0"/>
                </a:moveTo>
                <a:lnTo>
                  <a:pt x="4755272" y="0"/>
                </a:lnTo>
                <a:lnTo>
                  <a:pt x="5530855" y="775583"/>
                </a:lnTo>
                <a:cubicBezTo>
                  <a:pt x="6462530" y="1707258"/>
                  <a:pt x="6462530" y="3217803"/>
                  <a:pt x="5530855" y="4149478"/>
                </a:cubicBezTo>
                <a:lnTo>
                  <a:pt x="4038024" y="5642309"/>
                </a:lnTo>
                <a:cubicBezTo>
                  <a:pt x="3106349" y="6573984"/>
                  <a:pt x="1595804" y="6573984"/>
                  <a:pt x="664129" y="5642309"/>
                </a:cubicBezTo>
                <a:lnTo>
                  <a:pt x="0" y="4978179"/>
                </a:lnTo>
                <a:close/>
              </a:path>
            </a:pathLst>
          </a:custGeom>
          <a:solidFill>
            <a:schemeClr val="tx2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dist="38100" dir="2700000" sx="101000" sy="101000" algn="tl" rotWithShape="0">
              <a:prstClr val="black">
                <a:alpha val="8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021"/>
            <a:endParaRPr lang="zh-CN" altLang="en-US" sz="1799">
              <a:solidFill>
                <a:srgbClr val="666666"/>
              </a:solidFill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íṣľîďè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D149409A-735B-4F32-8CE7-F43F8BF6683A}"/>
              </a:ext>
            </a:extLst>
          </p:cNvPr>
          <p:cNvSpPr txBox="1"/>
          <p:nvPr/>
        </p:nvSpPr>
        <p:spPr>
          <a:xfrm>
            <a:off x="4504260" y="504393"/>
            <a:ext cx="7580945" cy="1072867"/>
          </a:xfrm>
          <a:prstGeom prst="rect">
            <a:avLst/>
          </a:prstGeom>
          <a:noFill/>
          <a:ln>
            <a:noFill/>
          </a:ln>
        </p:spPr>
        <p:txBody>
          <a:bodyPr wrap="square" lIns="91392" tIns="45696" rIns="91392" bIns="45696" anchor="b" anchorCtr="0">
            <a:noAutofit/>
          </a:bodyPr>
          <a:lstStyle/>
          <a:p>
            <a:pPr defTabSz="914021"/>
            <a:r>
              <a:rPr lang="en-US" altLang="zh-CN" sz="2199" dirty="0">
                <a:solidFill>
                  <a:srgbClr val="1D1D1A"/>
                </a:solidFill>
                <a:ea typeface="Microsoft YaHei" panose="020B0503020204020204" pitchFamily="34" charset="-122"/>
                <a:sym typeface="Arial" panose="020B0604020202020204" pitchFamily="34" charset="0"/>
              </a:rPr>
              <a:t>Huawei’s mission is bring digital to every person, home and organization for a fully connected, intelligent world</a:t>
            </a:r>
          </a:p>
        </p:txBody>
      </p:sp>
      <p:cxnSp>
        <p:nvCxnSpPr>
          <p:cNvPr id="7" name="直接连接符 24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8DB7AFF2-5DC7-4A0A-A565-3BEA73958E18}"/>
              </a:ext>
            </a:extLst>
          </p:cNvPr>
          <p:cNvCxnSpPr/>
          <p:nvPr/>
        </p:nvCxnSpPr>
        <p:spPr>
          <a:xfrm>
            <a:off x="1446017" y="6331352"/>
            <a:ext cx="8239113" cy="0"/>
          </a:xfrm>
          <a:prstGeom prst="line">
            <a:avLst/>
          </a:prstGeom>
          <a:ln w="9525" cap="rnd">
            <a:solidFill>
              <a:schemeClr val="bg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29"/>
          <p:cNvSpPr/>
          <p:nvPr/>
        </p:nvSpPr>
        <p:spPr>
          <a:xfrm>
            <a:off x="4509438" y="1763539"/>
            <a:ext cx="7326743" cy="142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021">
              <a:lnSpc>
                <a:spcPts val="1399"/>
              </a:lnSpc>
              <a:spcBef>
                <a:spcPts val="1000"/>
              </a:spcBef>
            </a:pPr>
            <a:r>
              <a:rPr lang="en-US" sz="1200" dirty="0">
                <a:solidFill>
                  <a:srgbClr val="1D1D1A"/>
                </a:solidFill>
              </a:rPr>
              <a:t>Founded in 1987.</a:t>
            </a:r>
          </a:p>
          <a:p>
            <a:pPr defTabSz="914021">
              <a:lnSpc>
                <a:spcPts val="1399"/>
              </a:lnSpc>
              <a:spcBef>
                <a:spcPts val="1000"/>
              </a:spcBef>
            </a:pPr>
            <a:r>
              <a:rPr lang="en-US" altLang="zh-CN" sz="1200" dirty="0">
                <a:solidFill>
                  <a:srgbClr val="1D1D1A"/>
                </a:solidFill>
                <a:ea typeface="Microsoft YaHei" panose="020B0503020204020204" pitchFamily="34" charset="-122"/>
                <a:sym typeface="Arial" panose="020B0604020202020204" pitchFamily="34" charset="0"/>
              </a:rPr>
              <a:t>Through open collaboration with ecosystem partners, we create lasting value for our customers, working to empower people, enrich home life, and inspire innovation in organizations of all shapes and sizes.</a:t>
            </a:r>
          </a:p>
          <a:p>
            <a:pPr defTabSz="914021">
              <a:lnSpc>
                <a:spcPts val="1399"/>
              </a:lnSpc>
              <a:spcBef>
                <a:spcPts val="1000"/>
              </a:spcBef>
            </a:pPr>
            <a:r>
              <a:rPr lang="en-US" altLang="zh-CN" sz="1200" dirty="0">
                <a:solidFill>
                  <a:srgbClr val="1D1D1A"/>
                </a:solidFill>
                <a:ea typeface="Microsoft YaHei" panose="020B0503020204020204" pitchFamily="34" charset="-122"/>
                <a:sym typeface="Arial" panose="020B0604020202020204" pitchFamily="34" charset="0"/>
              </a:rPr>
              <a:t>At Huawei, innovation focuses on customer needs. We invest heavily in basic research, concentrating on technological breakthroughs that drive the world forward. We </a:t>
            </a:r>
            <a:r>
              <a:rPr lang="en-US" sz="1200" dirty="0">
                <a:solidFill>
                  <a:srgbClr val="1D1D1A"/>
                </a:solidFill>
              </a:rPr>
              <a:t>serving more than three billion people around the world.</a:t>
            </a:r>
          </a:p>
        </p:txBody>
      </p:sp>
      <p:cxnSp>
        <p:nvCxnSpPr>
          <p:cNvPr id="9" name="直接连接符 30"/>
          <p:cNvCxnSpPr/>
          <p:nvPr/>
        </p:nvCxnSpPr>
        <p:spPr>
          <a:xfrm>
            <a:off x="4671474" y="1619741"/>
            <a:ext cx="1556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31"/>
          <p:cNvGrpSpPr/>
          <p:nvPr/>
        </p:nvGrpSpPr>
        <p:grpSpPr>
          <a:xfrm>
            <a:off x="4648033" y="3336671"/>
            <a:ext cx="6732017" cy="856615"/>
            <a:chOff x="4682958" y="4024842"/>
            <a:chExt cx="6735524" cy="857062"/>
          </a:xfrm>
        </p:grpSpPr>
        <p:pic>
          <p:nvPicPr>
            <p:cNvPr id="11" name="图片 3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16709" y="4024842"/>
              <a:ext cx="819604" cy="80602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2" name="图片 33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82958" y="4029115"/>
              <a:ext cx="801747" cy="80174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3" name="Picture 6" descr="http://3ms.huawei.com/multimedia/ImageDetailServlet?f_id=pur200707270147&amp;type=2&amp;loc=2"/>
            <p:cNvPicPr>
              <a:picLocks noChangeAspect="1" noChangeArrowheads="1"/>
            </p:cNvPicPr>
            <p:nvPr/>
          </p:nvPicPr>
          <p:blipFill rotWithShape="1">
            <a:blip r:embed="rId4" cstate="email">
              <a:lum bright="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372"/>
            <a:stretch/>
          </p:blipFill>
          <p:spPr bwMode="auto">
            <a:xfrm>
              <a:off x="6139750" y="4059990"/>
              <a:ext cx="821914" cy="82191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14" name="Picture 8" descr="http://3ms.huawei.com/multimedia/ImageDetailServlet?f_id=com200906080003&amp;type=2&amp;loc=2"/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612462" y="4040210"/>
              <a:ext cx="806020" cy="80602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pic>
        <p:nvPicPr>
          <p:cNvPr id="15" name="图片 3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2186" y="1100186"/>
            <a:ext cx="4022658" cy="4050243"/>
          </a:xfrm>
          <a:custGeom>
            <a:avLst/>
            <a:gdLst>
              <a:gd name="connsiteX0" fmla="*/ 0 w 4114800"/>
              <a:gd name="connsiteY0" fmla="*/ 0 h 4143016"/>
              <a:gd name="connsiteX1" fmla="*/ 3140966 w 4114800"/>
              <a:gd name="connsiteY1" fmla="*/ 0 h 4143016"/>
              <a:gd name="connsiteX2" fmla="*/ 3653256 w 4114800"/>
              <a:gd name="connsiteY2" fmla="*/ 510641 h 4143016"/>
              <a:gd name="connsiteX3" fmla="*/ 3653256 w 4114800"/>
              <a:gd name="connsiteY3" fmla="*/ 2732001 h 4143016"/>
              <a:gd name="connsiteX4" fmla="*/ 2667207 w 4114800"/>
              <a:gd name="connsiteY4" fmla="*/ 3714876 h 4143016"/>
              <a:gd name="connsiteX5" fmla="*/ 2001595 w 4114800"/>
              <a:gd name="connsiteY5" fmla="*/ 4110239 h 4143016"/>
              <a:gd name="connsiteX6" fmla="*/ 1866913 w 4114800"/>
              <a:gd name="connsiteY6" fmla="*/ 4143016 h 4143016"/>
              <a:gd name="connsiteX7" fmla="*/ 1238967 w 4114800"/>
              <a:gd name="connsiteY7" fmla="*/ 4143016 h 4143016"/>
              <a:gd name="connsiteX8" fmla="*/ 1104285 w 4114800"/>
              <a:gd name="connsiteY8" fmla="*/ 4110239 h 4143016"/>
              <a:gd name="connsiteX9" fmla="*/ 438673 w 4114800"/>
              <a:gd name="connsiteY9" fmla="*/ 3714876 h 4143016"/>
              <a:gd name="connsiteX10" fmla="*/ 0 w 4114800"/>
              <a:gd name="connsiteY10" fmla="*/ 3277615 h 414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14800" h="4143016">
                <a:moveTo>
                  <a:pt x="0" y="0"/>
                </a:moveTo>
                <a:lnTo>
                  <a:pt x="3140966" y="0"/>
                </a:lnTo>
                <a:lnTo>
                  <a:pt x="3653256" y="510641"/>
                </a:lnTo>
                <a:cubicBezTo>
                  <a:pt x="4268649" y="1124052"/>
                  <a:pt x="4268649" y="2118590"/>
                  <a:pt x="3653256" y="2732001"/>
                </a:cubicBezTo>
                <a:lnTo>
                  <a:pt x="2667207" y="3714876"/>
                </a:lnTo>
                <a:cubicBezTo>
                  <a:pt x="2474897" y="3906567"/>
                  <a:pt x="2245247" y="4038354"/>
                  <a:pt x="2001595" y="4110239"/>
                </a:cubicBezTo>
                <a:lnTo>
                  <a:pt x="1866913" y="4143016"/>
                </a:lnTo>
                <a:lnTo>
                  <a:pt x="1238967" y="4143016"/>
                </a:lnTo>
                <a:lnTo>
                  <a:pt x="1104285" y="4110239"/>
                </a:lnTo>
                <a:cubicBezTo>
                  <a:pt x="860632" y="4038354"/>
                  <a:pt x="630983" y="3906567"/>
                  <a:pt x="438673" y="3714876"/>
                </a:cubicBezTo>
                <a:lnTo>
                  <a:pt x="0" y="3277615"/>
                </a:lnTo>
                <a:close/>
              </a:path>
            </a:pathLst>
          </a:custGeom>
        </p:spPr>
      </p:pic>
      <p:sp>
        <p:nvSpPr>
          <p:cNvPr id="16" name="iṥļïḓè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D8F67B1-7AC5-4C68-A064-10C8EECF3A66}"/>
              </a:ext>
            </a:extLst>
          </p:cNvPr>
          <p:cNvSpPr/>
          <p:nvPr/>
        </p:nvSpPr>
        <p:spPr bwMode="auto">
          <a:xfrm>
            <a:off x="4112658" y="4352875"/>
            <a:ext cx="1790760" cy="133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2" tIns="45696" rIns="91392" bIns="45696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999" dirty="0">
                <a:solidFill>
                  <a:srgbClr val="C8102E"/>
                </a:solidFill>
                <a:ea typeface="Microsoft YaHei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ru-RU" altLang="zh-CN" sz="1999" dirty="0">
                <a:solidFill>
                  <a:srgbClr val="C8102E"/>
                </a:solidFill>
                <a:ea typeface="Microsoft YaHei" panose="020B0503020204020204" pitchFamily="34" charset="-122"/>
                <a:sym typeface="Arial" panose="020B0604020202020204" pitchFamily="34" charset="0"/>
              </a:rPr>
              <a:t>94</a:t>
            </a:r>
            <a:r>
              <a:rPr lang="en-US" altLang="zh-CN" sz="1999" dirty="0">
                <a:solidFill>
                  <a:srgbClr val="C8102E"/>
                </a:solidFill>
                <a:ea typeface="Microsoft YaHei" panose="020B0503020204020204" pitchFamily="34" charset="-122"/>
                <a:sym typeface="Arial" panose="020B0604020202020204" pitchFamily="34" charset="0"/>
              </a:rPr>
              <a:t>,000</a:t>
            </a:r>
            <a:r>
              <a:rPr lang="ru-RU" altLang="zh-CN" sz="1999" dirty="0">
                <a:solidFill>
                  <a:srgbClr val="C8102E"/>
                </a:solidFill>
                <a:ea typeface="Microsoft YaHei" panose="020B0503020204020204" pitchFamily="34" charset="-122"/>
                <a:sym typeface="Arial" panose="020B0604020202020204" pitchFamily="34" charset="0"/>
              </a:rPr>
              <a:t>+</a:t>
            </a:r>
            <a:endParaRPr lang="en-US" altLang="zh-CN" sz="1999" dirty="0">
              <a:solidFill>
                <a:srgbClr val="C8102E"/>
              </a:solidFill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rgbClr val="1D1D1A"/>
                </a:solidFill>
                <a:ea typeface="Microsoft YaHei" panose="020B0503020204020204" pitchFamily="34" charset="-122"/>
                <a:sym typeface="Arial" panose="020B0604020202020204" pitchFamily="34" charset="0"/>
              </a:rPr>
              <a:t>Employees</a:t>
            </a:r>
          </a:p>
        </p:txBody>
      </p:sp>
      <p:sp>
        <p:nvSpPr>
          <p:cNvPr id="17" name="iṥļïḓè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D8F67B1-7AC5-4C68-A064-10C8EECF3A66}"/>
              </a:ext>
            </a:extLst>
          </p:cNvPr>
          <p:cNvSpPr/>
          <p:nvPr/>
        </p:nvSpPr>
        <p:spPr bwMode="auto">
          <a:xfrm>
            <a:off x="5570915" y="4352875"/>
            <a:ext cx="1790760" cy="133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2" tIns="45696" rIns="91392" bIns="45696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ru-RU" altLang="zh-CN" sz="1999" dirty="0">
                <a:solidFill>
                  <a:srgbClr val="C8102E"/>
                </a:solidFill>
                <a:ea typeface="Microsoft YaHei" panose="020B0503020204020204" pitchFamily="34" charset="-122"/>
                <a:sym typeface="Arial" panose="020B0604020202020204" pitchFamily="34" charset="0"/>
              </a:rPr>
              <a:t>96</a:t>
            </a:r>
            <a:r>
              <a:rPr lang="en-US" altLang="zh-CN" sz="1999" dirty="0">
                <a:solidFill>
                  <a:srgbClr val="C8102E"/>
                </a:solidFill>
                <a:ea typeface="Microsoft YaHei" panose="020B0503020204020204" pitchFamily="34" charset="-122"/>
                <a:sym typeface="Arial" panose="020B0604020202020204" pitchFamily="34" charset="0"/>
              </a:rPr>
              <a:t>,000+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rgbClr val="1D1D1A"/>
                </a:solidFill>
                <a:ea typeface="Microsoft YaHei" panose="020B0503020204020204" pitchFamily="34" charset="-122"/>
                <a:sym typeface="Arial" panose="020B0604020202020204" pitchFamily="34" charset="0"/>
              </a:rPr>
              <a:t>R&amp;D employees</a:t>
            </a:r>
            <a:endParaRPr lang="zh-CN" altLang="en-US" sz="1200" dirty="0">
              <a:solidFill>
                <a:srgbClr val="1D1D1A"/>
              </a:solidFill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rgbClr val="1D1D1A"/>
              </a:solidFill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iṥļïḓè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D8F67B1-7AC5-4C68-A064-10C8EECF3A66}"/>
              </a:ext>
            </a:extLst>
          </p:cNvPr>
          <p:cNvSpPr/>
          <p:nvPr/>
        </p:nvSpPr>
        <p:spPr bwMode="auto">
          <a:xfrm>
            <a:off x="10102036" y="4352875"/>
            <a:ext cx="1790760" cy="133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2" tIns="45696" rIns="91392" bIns="45696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999" dirty="0" smtClean="0">
                <a:solidFill>
                  <a:srgbClr val="C8102E"/>
                </a:solidFill>
                <a:ea typeface="Microsoft YaHei" panose="020B0503020204020204" pitchFamily="34" charset="-122"/>
                <a:sym typeface="Arial" panose="020B0604020202020204" pitchFamily="34" charset="0"/>
              </a:rPr>
              <a:t>49</a:t>
            </a:r>
            <a:r>
              <a:rPr lang="en-US" altLang="zh-CN" sz="1999" dirty="0" smtClean="0">
                <a:solidFill>
                  <a:srgbClr val="1D1D1A"/>
                </a:solidFill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1D1D1A"/>
                </a:solidFill>
                <a:ea typeface="Microsoft YaHei" panose="020B0503020204020204" pitchFamily="34" charset="-122"/>
                <a:sym typeface="Arial" panose="020B0604020202020204" pitchFamily="34" charset="0"/>
              </a:rPr>
              <a:t>in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rgbClr val="1D1D1A"/>
                </a:solidFill>
                <a:ea typeface="Microsoft YaHei" panose="020B0503020204020204" pitchFamily="34" charset="-122"/>
                <a:sym typeface="Arial" panose="020B0604020202020204" pitchFamily="34" charset="0"/>
              </a:rPr>
              <a:t>Fortune Global 500</a:t>
            </a:r>
          </a:p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rgbClr val="1D1D1A"/>
              </a:solidFill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iṥļïḓè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D8F67B1-7AC5-4C68-A064-10C8EECF3A66}"/>
              </a:ext>
            </a:extLst>
          </p:cNvPr>
          <p:cNvSpPr/>
          <p:nvPr/>
        </p:nvSpPr>
        <p:spPr bwMode="auto">
          <a:xfrm>
            <a:off x="7198907" y="4352875"/>
            <a:ext cx="1680686" cy="133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2" tIns="45696" rIns="91392" bIns="45696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999" dirty="0">
                <a:solidFill>
                  <a:srgbClr val="C8102E"/>
                </a:solidFill>
                <a:ea typeface="Microsoft YaHei" panose="020B0503020204020204" pitchFamily="34" charset="-122"/>
                <a:sym typeface="Arial" panose="020B0604020202020204" pitchFamily="34" charset="0"/>
              </a:rPr>
              <a:t>170+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rgbClr val="1D1D1A"/>
                </a:solidFill>
                <a:ea typeface="Microsoft YaHei" panose="020B0503020204020204" pitchFamily="34" charset="-122"/>
                <a:sym typeface="Arial" panose="020B0604020202020204" pitchFamily="34" charset="0"/>
              </a:rPr>
              <a:t>Countries and regions</a:t>
            </a:r>
          </a:p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rgbClr val="1D1D1A"/>
              </a:solidFill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0" name="Picture 12" descr="E:\01 日常工作\04 展厅相关设计\2015年\PPT\主打胶片\源文件\images\1_09.png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84827" y="3371800"/>
            <a:ext cx="821486" cy="821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iṥļïḓè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D8F67B1-7AC5-4C68-A064-10C8EECF3A66}"/>
              </a:ext>
            </a:extLst>
          </p:cNvPr>
          <p:cNvSpPr/>
          <p:nvPr/>
        </p:nvSpPr>
        <p:spPr bwMode="auto">
          <a:xfrm>
            <a:off x="8584119" y="4320081"/>
            <a:ext cx="1969476" cy="159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4" tIns="45702" rIns="91404" bIns="45702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999" dirty="0">
                <a:solidFill>
                  <a:srgbClr val="C8102E"/>
                </a:solidFill>
                <a:ea typeface="Microsoft YaHei" panose="020B0503020204020204" pitchFamily="34" charset="-122"/>
                <a:sym typeface="Arial" panose="020B0604020202020204" pitchFamily="34" charset="0"/>
              </a:rPr>
              <a:t>68</a:t>
            </a:r>
            <a:r>
              <a:rPr lang="en-US" altLang="zh-CN" sz="1599" dirty="0">
                <a:solidFill>
                  <a:srgbClr val="1D1D1A"/>
                </a:solidFill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rgbClr val="1D1D1A"/>
                </a:solidFill>
                <a:ea typeface="Microsoft YaHei" panose="020B0503020204020204" pitchFamily="34" charset="-122"/>
                <a:sym typeface="Arial" panose="020B0604020202020204" pitchFamily="34" charset="0"/>
              </a:rPr>
              <a:t>in</a:t>
            </a:r>
          </a:p>
          <a:p>
            <a:pPr algn="ctr"/>
            <a:r>
              <a:rPr lang="en-US" altLang="zh-CN" sz="1100" dirty="0">
                <a:solidFill>
                  <a:srgbClr val="1D1D1A"/>
                </a:solidFill>
                <a:ea typeface="Microsoft YaHei" panose="020B0503020204020204" pitchFamily="34" charset="-122"/>
                <a:sym typeface="Arial" panose="020B0604020202020204" pitchFamily="34" charset="0"/>
              </a:rPr>
              <a:t>Interbrand's</a:t>
            </a:r>
          </a:p>
          <a:p>
            <a:pPr algn="ctr"/>
            <a:r>
              <a:rPr lang="en-US" altLang="zh-CN" sz="1100" dirty="0">
                <a:solidFill>
                  <a:srgbClr val="1D1D1A"/>
                </a:solidFill>
                <a:ea typeface="Microsoft YaHei" panose="020B0503020204020204" pitchFamily="34" charset="-122"/>
                <a:sym typeface="Arial" panose="020B0604020202020204" pitchFamily="34" charset="0"/>
              </a:rPr>
              <a:t> Top 100</a:t>
            </a:r>
          </a:p>
          <a:p>
            <a:pPr algn="ctr"/>
            <a:r>
              <a:rPr lang="en-US" altLang="zh-CN" sz="1100" dirty="0">
                <a:solidFill>
                  <a:srgbClr val="1D1D1A"/>
                </a:solidFill>
                <a:ea typeface="Microsoft YaHei" panose="020B0503020204020204" pitchFamily="34" charset="-122"/>
                <a:sym typeface="Arial" panose="020B0604020202020204" pitchFamily="34" charset="0"/>
              </a:rPr>
              <a:t>Best Global Brands</a:t>
            </a:r>
          </a:p>
          <a:p>
            <a:pPr algn="ctr">
              <a:lnSpc>
                <a:spcPct val="150000"/>
              </a:lnSpc>
            </a:pPr>
            <a:endParaRPr lang="en-US" altLang="zh-CN" sz="1100" dirty="0">
              <a:solidFill>
                <a:srgbClr val="1D1D1A"/>
              </a:solidFill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矩形 42">
            <a:extLst>
              <a:ext uri="{FF2B5EF4-FFF2-40B4-BE49-F238E27FC236}">
                <a16:creationId xmlns:a16="http://schemas.microsoft.com/office/drawing/2014/main" xmlns="" id="{9FF48C63-379F-4680-A7E7-E55799702099}"/>
              </a:ext>
            </a:extLst>
          </p:cNvPr>
          <p:cNvSpPr/>
          <p:nvPr/>
        </p:nvSpPr>
        <p:spPr>
          <a:xfrm>
            <a:off x="-765914" y="5558328"/>
            <a:ext cx="992523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 smtClean="0">
                <a:gradFill>
                  <a:gsLst>
                    <a:gs pos="34000">
                      <a:srgbClr val="1D50F4"/>
                    </a:gs>
                    <a:gs pos="0">
                      <a:srgbClr val="05D5FF"/>
                    </a:gs>
                    <a:gs pos="71000">
                      <a:srgbClr val="A033EB"/>
                    </a:gs>
                    <a:gs pos="100000">
                      <a:srgbClr val="FF1DE4"/>
                    </a:gs>
                  </a:gsLst>
                  <a:lin ang="10800000" scaled="1"/>
                </a:gra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St. Petersburg Research Center AI LAB</a:t>
            </a:r>
            <a:endParaRPr lang="en-US" altLang="zh-CN" sz="3200" b="1" dirty="0">
              <a:gradFill>
                <a:gsLst>
                  <a:gs pos="34000">
                    <a:srgbClr val="1D50F4"/>
                  </a:gs>
                  <a:gs pos="0">
                    <a:srgbClr val="05D5FF"/>
                  </a:gs>
                  <a:gs pos="71000">
                    <a:srgbClr val="A033EB"/>
                  </a:gs>
                  <a:gs pos="100000">
                    <a:srgbClr val="FF1DE4"/>
                  </a:gs>
                </a:gsLst>
                <a:lin ang="10800000" scaled="1"/>
              </a:gradFill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14803" y="6202598"/>
            <a:ext cx="3439534" cy="369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9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 Unicode MS" panose="020B0604020202020204" pitchFamily="34" charset="-122"/>
              </a:rPr>
              <a:t>evgeniy.shuranov@huawei.com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09663" y="6202598"/>
            <a:ext cx="2037737" cy="369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9" dirty="0" smtClean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 Unicode MS" panose="020B0604020202020204" pitchFamily="34" charset="-122"/>
              </a:rPr>
              <a:t>+7(905)260-24-51</a:t>
            </a:r>
            <a:endParaRPr lang="en-US" sz="1799" dirty="0">
              <a:solidFill>
                <a:srgbClr val="0070C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1153" y="6202598"/>
            <a:ext cx="2073516" cy="369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ts val="300"/>
              </a:spcBef>
            </a:pPr>
            <a:r>
              <a:rPr lang="ru-RU" sz="1799" dirty="0">
                <a:solidFill>
                  <a:srgbClr val="7C7C7C"/>
                </a:solidFill>
                <a:latin typeface="Montserrat" pitchFamily="2" charset="0"/>
              </a:rPr>
              <a:t>Евгений Шуранов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8403" y="6288492"/>
            <a:ext cx="257112" cy="2360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9328" y="6288120"/>
            <a:ext cx="236409" cy="23640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374" y="5443430"/>
            <a:ext cx="883699" cy="722461"/>
          </a:xfrm>
          <a:prstGeom prst="flowChartConnector">
            <a:avLst/>
          </a:prstGeom>
        </p:spPr>
      </p:pic>
      <p:pic>
        <p:nvPicPr>
          <p:cNvPr id="1026" name="Picture 2" descr="https://confluence-msc.rnd.huawei.com/download/thumbnails/74711907/image2020-11-3_21-1-7.png?version=1&amp;modificationDate=1604426467092&amp;api=v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2903">
            <a:off x="10364634" y="5316056"/>
            <a:ext cx="250529" cy="54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2020-11-3_21-1-47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257" y="5910348"/>
            <a:ext cx="567733" cy="87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2020-11-3_21-2-18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342" y="5354378"/>
            <a:ext cx="886230" cy="93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8031462" y="5324354"/>
            <a:ext cx="1236236" cy="11999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 Unicode MS" panose="020B0604020202020204" pitchFamily="34" charset="-122"/>
              </a:rPr>
              <a:t>Voiceprint</a:t>
            </a:r>
          </a:p>
          <a:p>
            <a:r>
              <a:rPr lang="en-US" sz="1799" dirty="0" smtClean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 Unicode MS" panose="020B0604020202020204" pitchFamily="34" charset="-122"/>
              </a:rPr>
              <a:t>TTS</a:t>
            </a:r>
          </a:p>
          <a:p>
            <a:r>
              <a:rPr lang="en-US" sz="1799" dirty="0" err="1" smtClean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 Unicode MS" panose="020B0604020202020204" pitchFamily="34" charset="-122"/>
              </a:rPr>
              <a:t>Biosignals</a:t>
            </a:r>
            <a:endParaRPr lang="en-US" sz="1799" dirty="0" smtClean="0">
              <a:solidFill>
                <a:srgbClr val="0070C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  <a:p>
            <a:endParaRPr lang="en-US" sz="1799" dirty="0" smtClean="0">
              <a:solidFill>
                <a:srgbClr val="0070C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32" name="Picture 8" descr="https://confluence-msc.rnd.huawei.com/download/attachments/74711907/image2020-11-3_21-2-35.png?version=1&amp;modificationDate=1604426555744&amp;api=v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327" y="6379572"/>
            <a:ext cx="1223696" cy="40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661" y="6237665"/>
            <a:ext cx="549806" cy="5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88874" y="2370111"/>
            <a:ext cx="11201166" cy="2125589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sz="5398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itchFamily="2" charset="0"/>
                <a:ea typeface="+mn-ea"/>
                <a:cs typeface="+mn-cs"/>
              </a:rPr>
              <a:t>DSP in practice</a:t>
            </a:r>
            <a:endParaRPr lang="zh-CN" altLang="en-US" sz="5398" b="1" dirty="0">
              <a:solidFill>
                <a:schemeClr val="tx1">
                  <a:lumMod val="85000"/>
                  <a:lumOff val="15000"/>
                </a:schemeClr>
              </a:solidFill>
              <a:latin typeface="Montserrat SemiBold" pitchFamily="2" charset="0"/>
              <a:ea typeface="+mn-ea"/>
              <a:cs typeface="+mn-cs"/>
            </a:endParaRPr>
          </a:p>
        </p:txBody>
      </p:sp>
      <p:pic>
        <p:nvPicPr>
          <p:cNvPr id="4" name="Рисунок 6" descr="Изображение выглядит как стрела&#10;&#10;Автоматически созданное описание">
            <a:extLst>
              <a:ext uri="{FF2B5EF4-FFF2-40B4-BE49-F238E27FC236}">
                <a16:creationId xmlns:a16="http://schemas.microsoft.com/office/drawing/2014/main" xmlns="" id="{D14837D3-A650-3A48-B9EA-74900782D8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956" b="29262"/>
          <a:stretch/>
        </p:blipFill>
        <p:spPr>
          <a:xfrm>
            <a:off x="7879681" y="1339"/>
            <a:ext cx="4304676" cy="32884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45" y="4462055"/>
            <a:ext cx="1380633" cy="1357147"/>
          </a:xfrm>
          <a:prstGeom prst="ellipse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819132" y="4462055"/>
            <a:ext cx="6528589" cy="1315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300"/>
              </a:spcBef>
            </a:pPr>
            <a:r>
              <a:rPr lang="ru-RU" sz="1799" dirty="0">
                <a:solidFill>
                  <a:srgbClr val="7C7C7C"/>
                </a:solidFill>
                <a:latin typeface="Montserrat" pitchFamily="2" charset="0"/>
              </a:rPr>
              <a:t>Евгений Шуранов</a:t>
            </a:r>
          </a:p>
          <a:p>
            <a:pPr algn="r">
              <a:spcBef>
                <a:spcPts val="300"/>
              </a:spcBef>
            </a:pPr>
            <a:r>
              <a:rPr lang="en-US" sz="1799" dirty="0">
                <a:solidFill>
                  <a:srgbClr val="7C7C7C"/>
                </a:solidFill>
                <a:latin typeface="Montserrat" pitchFamily="2" charset="0"/>
              </a:rPr>
              <a:t>Huawei Principal Engineer</a:t>
            </a:r>
          </a:p>
          <a:p>
            <a:pPr algn="r">
              <a:spcBef>
                <a:spcPts val="300"/>
              </a:spcBef>
            </a:pPr>
            <a:r>
              <a:rPr lang="en-US" sz="1799" dirty="0">
                <a:solidFill>
                  <a:srgbClr val="7C7C7C"/>
                </a:solidFill>
                <a:latin typeface="Montserrat" pitchFamily="2" charset="0"/>
              </a:rPr>
              <a:t>ITMO associate professor</a:t>
            </a:r>
          </a:p>
          <a:p>
            <a:pPr algn="r">
              <a:spcBef>
                <a:spcPts val="300"/>
              </a:spcBef>
            </a:pPr>
            <a:r>
              <a:rPr lang="en-US" sz="1799" dirty="0">
                <a:solidFill>
                  <a:srgbClr val="7C7C7C"/>
                </a:solidFill>
                <a:latin typeface="Montserrat" pitchFamily="2" charset="0"/>
              </a:rPr>
              <a:t>PhD</a:t>
            </a:r>
            <a:endParaRPr lang="ru-RU" sz="1799" dirty="0">
              <a:solidFill>
                <a:srgbClr val="7C7C7C"/>
              </a:solidFill>
              <a:latin typeface="Montserrat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202" y="4912330"/>
            <a:ext cx="1742394" cy="12377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416176" y="5701621"/>
            <a:ext cx="3439534" cy="369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9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 Unicode MS" panose="020B0604020202020204" pitchFamily="34" charset="-122"/>
              </a:rPr>
              <a:t>evgeniy.shuranov@huawei.com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1135" y="139679"/>
            <a:ext cx="2444575" cy="9488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0689" y="4429054"/>
            <a:ext cx="2399421" cy="66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0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>
            <a:extLst>
              <a:ext uri="{FF2B5EF4-FFF2-40B4-BE49-F238E27FC236}">
                <a16:creationId xmlns:a16="http://schemas.microsoft.com/office/drawing/2014/main" xmlns="" id="{1B377B98-EE20-2C4B-9B16-EB66A13DB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0775" y="355493"/>
            <a:ext cx="9726295" cy="823913"/>
          </a:xfrm>
        </p:spPr>
        <p:txBody>
          <a:bodyPr/>
          <a:lstStyle/>
          <a:p>
            <a:r>
              <a:rPr lang="ru-RU" dirty="0" smtClean="0"/>
              <a:t>Как сделать задание по ЦОС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120775" y="1878798"/>
            <a:ext cx="101673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Устанавливаем </a:t>
            </a:r>
            <a:r>
              <a:rPr lang="en-US" sz="2400" dirty="0" err="1"/>
              <a:t>jupyter</a:t>
            </a:r>
            <a:r>
              <a:rPr lang="en-US" sz="2400" dirty="0"/>
              <a:t> </a:t>
            </a:r>
            <a:r>
              <a:rPr lang="en-US" sz="2400" dirty="0" smtClean="0"/>
              <a:t>notebook</a:t>
            </a:r>
            <a:endParaRPr lang="ru-RU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Скачиваем задания с </a:t>
            </a:r>
            <a:r>
              <a:rPr lang="en-US" sz="2400" dirty="0">
                <a:hlinkClick r:id="rId2"/>
              </a:rPr>
              <a:t>https://drive.google.com/drive/folders/16CgJx06um7xFLUcORL06u_L7Y08-_c2-?usp=sharing</a:t>
            </a:r>
            <a:endParaRPr lang="ru-RU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Выполняем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Заливаем в свой гитхаб предварительно закрыв доступ всем кроме преподавателя</a:t>
            </a:r>
            <a:r>
              <a:rPr lang="en-US" sz="2400" dirty="0" smtClean="0"/>
              <a:t> (</a:t>
            </a:r>
            <a:r>
              <a:rPr lang="ru-RU" sz="2400" dirty="0" smtClean="0"/>
              <a:t>желательно без ограничений по времени)</a:t>
            </a:r>
            <a:r>
              <a:rPr lang="en-US" sz="2400" dirty="0" smtClean="0"/>
              <a:t> </a:t>
            </a:r>
            <a:r>
              <a:rPr lang="en-US" sz="2400" dirty="0"/>
              <a:t>e-v-</a:t>
            </a:r>
            <a:r>
              <a:rPr lang="en-US" sz="2400" dirty="0" err="1"/>
              <a:t>shuranov</a:t>
            </a:r>
            <a:endParaRPr lang="ru-RU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Отправляем на проверку через платформу ссылку на гитхаб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Пороги</a:t>
            </a:r>
            <a:r>
              <a:rPr lang="en-US" sz="2400" dirty="0" smtClean="0"/>
              <a:t>:</a:t>
            </a:r>
            <a:r>
              <a:rPr lang="ru-RU" sz="2400" dirty="0" smtClean="0"/>
              <a:t> 50% - удвл.</a:t>
            </a:r>
            <a:r>
              <a:rPr lang="en-US" sz="2400" dirty="0" smtClean="0"/>
              <a:t> </a:t>
            </a:r>
            <a:r>
              <a:rPr lang="ru-RU" sz="2400" dirty="0" smtClean="0"/>
              <a:t>хор и отл уточним в ходе курса.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Д</a:t>
            </a:r>
            <a:r>
              <a:rPr lang="ru-RU" sz="2400" dirty="0" smtClean="0"/>
              <a:t>оп.  задания отмеченные звездочкой не влияют на оценку, самым успешным возможны доп. бонусы от </a:t>
            </a:r>
            <a:r>
              <a:rPr lang="en-US" sz="2400" dirty="0" smtClean="0"/>
              <a:t>MADE </a:t>
            </a:r>
            <a:r>
              <a:rPr lang="ru-RU" sz="2400" dirty="0" smtClean="0"/>
              <a:t>и рекомендации от преподавателей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47137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>
            <a:extLst>
              <a:ext uri="{FF2B5EF4-FFF2-40B4-BE49-F238E27FC236}">
                <a16:creationId xmlns:a16="http://schemas.microsoft.com/office/drawing/2014/main" xmlns="" id="{1B377B98-EE20-2C4B-9B16-EB66A13DB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0775" y="355493"/>
            <a:ext cx="9726295" cy="823913"/>
          </a:xfrm>
        </p:spPr>
        <p:txBody>
          <a:bodyPr/>
          <a:lstStyle/>
          <a:p>
            <a:r>
              <a:rPr lang="ru-RU" dirty="0" smtClean="0"/>
              <a:t>Зачем занятия по практике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037490" y="2646430"/>
            <a:ext cx="85974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Proxima Nova Rg"/>
              </a:rPr>
              <a:t>“</a:t>
            </a:r>
            <a:r>
              <a:rPr lang="ru-RU" dirty="0" smtClean="0">
                <a:solidFill>
                  <a:srgbClr val="000000"/>
                </a:solidFill>
                <a:latin typeface="Proxima Nova Rg"/>
              </a:rPr>
              <a:t>Это </a:t>
            </a:r>
            <a:r>
              <a:rPr lang="ru-RU" dirty="0">
                <a:solidFill>
                  <a:srgbClr val="000000"/>
                </a:solidFill>
                <a:latin typeface="Proxima Nova Rg"/>
              </a:rPr>
              <a:t>винтик, это отвертка, винтик можно крутить отверткой. Это всякие железяки, их можно соединять винтиками, закрутив отверткой. Еще бывают гайки и шестеренки.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000000"/>
                </a:solidFill>
                <a:latin typeface="Proxima Nova Rg"/>
              </a:rPr>
              <a:t>Задание: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000000"/>
                </a:solidFill>
                <a:latin typeface="Proxima Nova Rg"/>
              </a:rPr>
              <a:t>Постройте синхрофазотрон</a:t>
            </a:r>
            <a:r>
              <a:rPr lang="ru-RU" dirty="0" smtClean="0">
                <a:solidFill>
                  <a:srgbClr val="000000"/>
                </a:solidFill>
                <a:latin typeface="Proxima Nova Rg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Proxima Nova Rg"/>
              </a:rPr>
              <a:t>”</a:t>
            </a:r>
            <a:endParaRPr lang="ru-RU" dirty="0" smtClean="0">
              <a:solidFill>
                <a:srgbClr val="000000"/>
              </a:solidFill>
              <a:latin typeface="Proxima Nova Rg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Proxima Nova Rg"/>
              </a:rPr>
              <a:t>(с) Анекдот от анонимного студента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70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>
            <a:extLst>
              <a:ext uri="{FF2B5EF4-FFF2-40B4-BE49-F238E27FC236}">
                <a16:creationId xmlns:a16="http://schemas.microsoft.com/office/drawing/2014/main" xmlns="" id="{1B377B98-EE20-2C4B-9B16-EB66A13DB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0775" y="355493"/>
            <a:ext cx="9726295" cy="823913"/>
          </a:xfrm>
        </p:spPr>
        <p:txBody>
          <a:bodyPr/>
          <a:lstStyle/>
          <a:p>
            <a:r>
              <a:rPr lang="ru-RU" dirty="0" smtClean="0"/>
              <a:t>Зачем занятия по практике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594539" y="2000971"/>
            <a:ext cx="85974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Proxima Nova Rg"/>
              </a:rPr>
              <a:t>“</a:t>
            </a:r>
            <a:r>
              <a:rPr lang="ru-RU" dirty="0" smtClean="0">
                <a:solidFill>
                  <a:srgbClr val="000000"/>
                </a:solidFill>
                <a:latin typeface="Proxima Nova Rg"/>
              </a:rPr>
              <a:t>Это </a:t>
            </a:r>
            <a:r>
              <a:rPr lang="ru-RU" dirty="0">
                <a:solidFill>
                  <a:srgbClr val="000000"/>
                </a:solidFill>
                <a:latin typeface="Proxima Nova Rg"/>
              </a:rPr>
              <a:t>винтик, это отвертка, винтик можно крутить отверткой. Это всякие железяки, их можно соединять винтиками, закрутив отверткой. Еще бывают гайки и шестеренки.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000000"/>
                </a:solidFill>
                <a:latin typeface="Proxima Nova Rg"/>
              </a:rPr>
              <a:t>Задание: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000000"/>
                </a:solidFill>
                <a:latin typeface="Proxima Nova Rg"/>
              </a:rPr>
              <a:t>Постройте синхрофазотрон</a:t>
            </a:r>
            <a:r>
              <a:rPr lang="ru-RU" dirty="0" smtClean="0">
                <a:solidFill>
                  <a:srgbClr val="000000"/>
                </a:solidFill>
                <a:latin typeface="Proxima Nova Rg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Proxima Nova Rg"/>
              </a:rPr>
              <a:t>”</a:t>
            </a:r>
            <a:endParaRPr lang="ru-RU" dirty="0" smtClean="0">
              <a:solidFill>
                <a:srgbClr val="000000"/>
              </a:solidFill>
              <a:latin typeface="Proxima Nova Rg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Proxima Nova Rg"/>
              </a:rPr>
              <a:t>(с) Анекдот анонимного студента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0168" y="4104586"/>
            <a:ext cx="107348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Proxima Nova Rg"/>
              </a:rPr>
              <a:t>Цель</a:t>
            </a:r>
            <a:r>
              <a:rPr lang="en-US" dirty="0" smtClean="0">
                <a:solidFill>
                  <a:srgbClr val="000000"/>
                </a:solidFill>
                <a:latin typeface="Proxima Nova Rg"/>
              </a:rPr>
              <a:t>:  </a:t>
            </a:r>
            <a:endParaRPr lang="ru-RU" dirty="0" smtClean="0">
              <a:solidFill>
                <a:srgbClr val="000000"/>
              </a:solidFill>
              <a:latin typeface="Proxima Nova Rg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Proxima Nova Rg"/>
              </a:rPr>
              <a:t>Получить фидбек что именно вызывает вопросы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Proxima Nova Rg"/>
              </a:rPr>
              <a:t>Убедиться что некоторые ключевые понятия поняли все хорошо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Proxima Nova Rg"/>
              </a:rPr>
              <a:t>П</a:t>
            </a:r>
            <a:r>
              <a:rPr lang="ru-RU" dirty="0" smtClean="0">
                <a:solidFill>
                  <a:srgbClr val="000000"/>
                </a:solidFill>
                <a:latin typeface="Proxima Nova Rg"/>
              </a:rPr>
              <a:t>ри необходимости обсудить дополнительные вопросы которые помогут понять основную теорию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Proxima Nova Rg"/>
              </a:rPr>
              <a:t>Помочь интуитивному пониманию теории</a:t>
            </a:r>
          </a:p>
          <a:p>
            <a:endParaRPr lang="ru-RU" dirty="0" smtClean="0">
              <a:solidFill>
                <a:srgbClr val="000000"/>
              </a:solidFill>
              <a:latin typeface="Proxima Nova Rg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657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>
            <a:extLst>
              <a:ext uri="{FF2B5EF4-FFF2-40B4-BE49-F238E27FC236}">
                <a16:creationId xmlns:a16="http://schemas.microsoft.com/office/drawing/2014/main" xmlns="" id="{1B377B98-EE20-2C4B-9B16-EB66A13DB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0775" y="355493"/>
            <a:ext cx="9726295" cy="823913"/>
          </a:xfrm>
        </p:spPr>
        <p:txBody>
          <a:bodyPr/>
          <a:lstStyle/>
          <a:p>
            <a:r>
              <a:rPr lang="ru-RU" dirty="0" smtClean="0">
                <a:solidFill>
                  <a:srgbClr val="000000"/>
                </a:solidFill>
                <a:latin typeface="Proxima Nova Rg"/>
              </a:rPr>
              <a:t>Это должен знать каждый</a:t>
            </a:r>
            <a:endParaRPr lang="ru-RU" dirty="0">
              <a:solidFill>
                <a:srgbClr val="000000"/>
              </a:solidFill>
              <a:latin typeface="Proxima Nova Rg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6356" y="1928692"/>
            <a:ext cx="859746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Proxima Nova Rg"/>
              </a:rPr>
              <a:t>Первое занятие</a:t>
            </a:r>
            <a:endParaRPr lang="en-US" dirty="0">
              <a:solidFill>
                <a:srgbClr val="000000"/>
              </a:solidFill>
              <a:latin typeface="Proxima Nova Rg"/>
            </a:endParaRPr>
          </a:p>
          <a:p>
            <a:pPr marL="342900" indent="-342900">
              <a:buAutoNum type="arabicParenR"/>
            </a:pPr>
            <a:r>
              <a:rPr lang="ru-RU" dirty="0" smtClean="0">
                <a:solidFill>
                  <a:srgbClr val="000000"/>
                </a:solidFill>
                <a:latin typeface="Proxima Nova Rg"/>
              </a:rPr>
              <a:t>Что такое частота дискретизации</a:t>
            </a:r>
          </a:p>
          <a:p>
            <a:pPr marL="342900" indent="-342900">
              <a:buFontTx/>
              <a:buAutoNum type="arabicParenR"/>
            </a:pPr>
            <a:r>
              <a:rPr lang="ru-RU" dirty="0"/>
              <a:t>Параметры функции синуса</a:t>
            </a:r>
            <a:endParaRPr lang="en-US" dirty="0"/>
          </a:p>
          <a:p>
            <a:pPr marL="342900" indent="-342900">
              <a:buAutoNum type="arabicParenR"/>
            </a:pPr>
            <a:r>
              <a:rPr lang="ru-RU" dirty="0" smtClean="0">
                <a:solidFill>
                  <a:srgbClr val="000000"/>
                </a:solidFill>
                <a:latin typeface="Proxima Nova Rg"/>
              </a:rPr>
              <a:t>Суть теоремы Котельникова</a:t>
            </a:r>
          </a:p>
          <a:p>
            <a:pPr marL="342900" indent="-342900">
              <a:buAutoNum type="arabicParenR"/>
            </a:pPr>
            <a:r>
              <a:rPr lang="ru-RU" dirty="0" smtClean="0">
                <a:solidFill>
                  <a:srgbClr val="000000"/>
                </a:solidFill>
                <a:latin typeface="Proxima Nova Rg"/>
              </a:rPr>
              <a:t>Что такое свертка и какая от нее практическая польза</a:t>
            </a:r>
          </a:p>
          <a:p>
            <a:pPr marL="342900" indent="-342900">
              <a:buAutoNum type="arabicParenR"/>
            </a:pPr>
            <a:r>
              <a:rPr lang="ru-RU" dirty="0" smtClean="0">
                <a:solidFill>
                  <a:srgbClr val="000000"/>
                </a:solidFill>
                <a:latin typeface="Proxima Nova Rg"/>
              </a:rPr>
              <a:t>Физический смысл спектра, высоких и низких частот</a:t>
            </a:r>
          </a:p>
          <a:p>
            <a:pPr marL="342900" indent="-342900">
              <a:buAutoNum type="arabicParenR"/>
            </a:pPr>
            <a:r>
              <a:rPr lang="ru-RU" dirty="0" smtClean="0">
                <a:solidFill>
                  <a:srgbClr val="000000"/>
                </a:solidFill>
                <a:latin typeface="Proxima Nova Rg"/>
              </a:rPr>
              <a:t>Эквалайзер</a:t>
            </a:r>
          </a:p>
          <a:p>
            <a:pPr marL="342900" indent="-342900">
              <a:buAutoNum type="arabicParenR"/>
            </a:pPr>
            <a:r>
              <a:rPr lang="ru-RU" dirty="0" smtClean="0">
                <a:solidFill>
                  <a:srgbClr val="000000"/>
                </a:solidFill>
                <a:latin typeface="Proxima Nova Rg"/>
              </a:rPr>
              <a:t>Фурье == Спектр </a:t>
            </a:r>
            <a:r>
              <a:rPr lang="en-US" dirty="0" smtClean="0">
                <a:solidFill>
                  <a:srgbClr val="000000"/>
                </a:solidFill>
                <a:latin typeface="Proxima Nova Rg"/>
              </a:rPr>
              <a:t>?</a:t>
            </a:r>
            <a:endParaRPr lang="ru-RU" dirty="0" smtClean="0">
              <a:solidFill>
                <a:srgbClr val="000000"/>
              </a:solidFill>
              <a:latin typeface="Proxima Nova Rg"/>
            </a:endParaRPr>
          </a:p>
          <a:p>
            <a:pPr marL="342900" indent="-342900">
              <a:buFontTx/>
              <a:buAutoNum type="arabicParenR"/>
            </a:pPr>
            <a:r>
              <a:rPr lang="ru-RU" dirty="0">
                <a:solidFill>
                  <a:srgbClr val="000000"/>
                </a:solidFill>
                <a:latin typeface="Proxima Nova Rg"/>
              </a:rPr>
              <a:t>Смысл амплитудного и фазового </a:t>
            </a:r>
            <a:r>
              <a:rPr lang="ru-RU" dirty="0" smtClean="0">
                <a:solidFill>
                  <a:srgbClr val="000000"/>
                </a:solidFill>
                <a:latin typeface="Proxima Nova Rg"/>
              </a:rPr>
              <a:t>спектра (что важнее</a:t>
            </a:r>
            <a:r>
              <a:rPr lang="en-US" dirty="0" smtClean="0">
                <a:solidFill>
                  <a:srgbClr val="000000"/>
                </a:solidFill>
                <a:latin typeface="Proxima Nova Rg"/>
              </a:rPr>
              <a:t>?</a:t>
            </a:r>
            <a:r>
              <a:rPr lang="ru-RU" dirty="0" smtClean="0">
                <a:solidFill>
                  <a:srgbClr val="000000"/>
                </a:solidFill>
                <a:latin typeface="Proxima Nova Rg"/>
              </a:rPr>
              <a:t>)</a:t>
            </a:r>
            <a:endParaRPr lang="ru-RU" dirty="0">
              <a:solidFill>
                <a:srgbClr val="000000"/>
              </a:solidFill>
              <a:latin typeface="Proxima Nova Rg"/>
            </a:endParaRPr>
          </a:p>
          <a:p>
            <a:pPr marL="342900" indent="-342900">
              <a:buAutoNum type="arabicParenR"/>
            </a:pPr>
            <a:r>
              <a:rPr lang="ru-RU" dirty="0" smtClean="0">
                <a:solidFill>
                  <a:srgbClr val="000000"/>
                </a:solidFill>
                <a:latin typeface="Proxima Nova Rg"/>
              </a:rPr>
              <a:t>теорема Котельникова и результат </a:t>
            </a:r>
            <a:r>
              <a:rPr lang="en-US" dirty="0" smtClean="0">
                <a:solidFill>
                  <a:srgbClr val="000000"/>
                </a:solidFill>
                <a:latin typeface="Proxima Nova Rg"/>
              </a:rPr>
              <a:t>FFT</a:t>
            </a:r>
            <a:r>
              <a:rPr lang="ru-RU" dirty="0" smtClean="0">
                <a:solidFill>
                  <a:srgbClr val="000000"/>
                </a:solidFill>
                <a:latin typeface="Proxima Nova Rg"/>
              </a:rPr>
              <a:t> (перевод отсчётов в частоты)</a:t>
            </a:r>
          </a:p>
          <a:p>
            <a:endParaRPr lang="ru-RU" dirty="0" smtClean="0">
              <a:solidFill>
                <a:srgbClr val="000000"/>
              </a:solidFill>
              <a:latin typeface="Proxima Nova Rg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Proxima Nova Rg"/>
              </a:rPr>
              <a:t>Второе занятие</a:t>
            </a:r>
            <a:endParaRPr lang="en-US" dirty="0" smtClean="0">
              <a:solidFill>
                <a:srgbClr val="000000"/>
              </a:solidFill>
              <a:latin typeface="Proxima Nova Rg"/>
            </a:endParaRPr>
          </a:p>
          <a:p>
            <a:pPr marL="342900" indent="-342900">
              <a:buAutoNum type="arabicParenR"/>
            </a:pPr>
            <a:r>
              <a:rPr lang="ru-RU" dirty="0" smtClean="0">
                <a:solidFill>
                  <a:srgbClr val="000000"/>
                </a:solidFill>
                <a:latin typeface="Proxima Nova Rg"/>
              </a:rPr>
              <a:t>Спектрограмма, окна (как выбрать параметры окон)</a:t>
            </a:r>
            <a:endParaRPr lang="en-US" dirty="0" smtClean="0">
              <a:solidFill>
                <a:srgbClr val="000000"/>
              </a:solidFill>
              <a:latin typeface="Proxima Nova Rg"/>
            </a:endParaRP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rgbClr val="000000"/>
                </a:solidFill>
                <a:latin typeface="Proxima Nova Rg"/>
              </a:rPr>
              <a:t>MEL MFCC</a:t>
            </a:r>
            <a:endParaRPr lang="ru-RU" dirty="0" smtClean="0">
              <a:solidFill>
                <a:srgbClr val="000000"/>
              </a:solidFill>
              <a:latin typeface="Proxima Nova Rg"/>
            </a:endParaRPr>
          </a:p>
          <a:p>
            <a:pPr marL="342900" indent="-342900">
              <a:buAutoNum type="arabicParenR"/>
            </a:pPr>
            <a:endParaRPr lang="ru-RU" dirty="0" smtClean="0">
              <a:solidFill>
                <a:srgbClr val="000000"/>
              </a:solidFill>
              <a:latin typeface="Proxima Nova Rg"/>
            </a:endParaRPr>
          </a:p>
          <a:p>
            <a:pPr marL="342900" indent="-342900">
              <a:buAutoNum type="arabicParenR"/>
            </a:pPr>
            <a:endParaRPr lang="ru-RU" dirty="0">
              <a:solidFill>
                <a:srgbClr val="000000"/>
              </a:solidFill>
              <a:latin typeface="Proxima Nova Rg"/>
            </a:endParaRPr>
          </a:p>
          <a:p>
            <a:pPr marL="342900" indent="-342900">
              <a:buAutoNum type="arabicParenR"/>
            </a:pPr>
            <a:endParaRPr lang="ru-RU" dirty="0" smtClean="0">
              <a:solidFill>
                <a:srgbClr val="000000"/>
              </a:solidFill>
              <a:latin typeface="Proxima Nova Rg"/>
            </a:endParaRPr>
          </a:p>
          <a:p>
            <a:pPr marL="342900" indent="-342900">
              <a:buAutoNum type="arabicParenR"/>
            </a:pPr>
            <a:endParaRPr lang="ru-RU" dirty="0" smtClean="0">
              <a:solidFill>
                <a:srgbClr val="000000"/>
              </a:solidFill>
              <a:latin typeface="Proxima Nova Rg"/>
            </a:endParaRPr>
          </a:p>
          <a:p>
            <a:pPr marL="342900" indent="-342900">
              <a:buAutoNum type="arabicParenR"/>
            </a:pPr>
            <a:endParaRPr lang="ru-RU" dirty="0" smtClean="0">
              <a:solidFill>
                <a:srgbClr val="000000"/>
              </a:solidFill>
              <a:latin typeface="Proxima Nova Rg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12991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Коллеги, объясните, пожалуйста, откуда берется фазовый спектр, когда мы начинаем говорить про картинки?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0471" y="1783925"/>
            <a:ext cx="646300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latin typeface="Arial" panose="020B0604020202020204" pitchFamily="34" charset="0"/>
              </a:rPr>
              <a:t>Вопросы которые помогают понять спектральный анализ:</a:t>
            </a:r>
            <a:endParaRPr lang="ru-RU" sz="1200" dirty="0"/>
          </a:p>
          <a:p>
            <a:pPr fontAlgn="base"/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>
                <a:solidFill>
                  <a:srgbClr val="000000"/>
                </a:solidFill>
                <a:latin typeface="Arial" panose="020B0604020202020204" pitchFamily="34" charset="0"/>
              </a:rPr>
              <a:t>Идея - ноты складываются в </a:t>
            </a:r>
            <a:r>
              <a:rPr lang="ru-RU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акорды</a:t>
            </a:r>
            <a:r>
              <a:rPr lang="ru-RU" sz="12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ru-RU" sz="1200" dirty="0">
                <a:solidFill>
                  <a:srgbClr val="000000"/>
                </a:solidFill>
                <a:latin typeface="Roboto"/>
              </a:rPr>
              <a:t>Может быть чем то вроде нот можно описать любой </a:t>
            </a:r>
            <a:r>
              <a:rPr lang="ru-RU" sz="1200" dirty="0" smtClean="0">
                <a:solidFill>
                  <a:srgbClr val="000000"/>
                </a:solidFill>
                <a:latin typeface="Roboto"/>
              </a:rPr>
              <a:t>звук?</a:t>
            </a:r>
            <a:endParaRPr lang="ru-RU" sz="1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ru-RU" sz="1200" dirty="0" smtClean="0">
                <a:solidFill>
                  <a:srgbClr val="000000"/>
                </a:solidFill>
                <a:latin typeface="Roboto"/>
              </a:rPr>
              <a:t>Можно </a:t>
            </a:r>
            <a:r>
              <a:rPr lang="ru-RU" sz="1200" dirty="0">
                <a:solidFill>
                  <a:srgbClr val="000000"/>
                </a:solidFill>
                <a:latin typeface="Roboto"/>
              </a:rPr>
              <a:t>- нужно больше “нот”, и нужна информация когда какая нота начала звучать.</a:t>
            </a:r>
          </a:p>
          <a:p>
            <a:pPr fontAlgn="base"/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>
                <a:solidFill>
                  <a:srgbClr val="000000"/>
                </a:solidFill>
                <a:latin typeface="Roboto"/>
              </a:rPr>
              <a:t>Амплитудный и фазовый спектр - почему часто анализируем только </a:t>
            </a:r>
            <a:r>
              <a:rPr lang="ru-RU" sz="1200" dirty="0" smtClean="0">
                <a:solidFill>
                  <a:srgbClr val="000000"/>
                </a:solidFill>
                <a:latin typeface="Roboto"/>
              </a:rPr>
              <a:t>амплитудный?</a:t>
            </a:r>
          </a:p>
          <a:p>
            <a:pPr fontAlgn="base"/>
            <a:r>
              <a:rPr lang="ru-RU" sz="1200" dirty="0" smtClean="0">
                <a:solidFill>
                  <a:srgbClr val="000000"/>
                </a:solidFill>
                <a:latin typeface="Roboto"/>
              </a:rPr>
              <a:t>Так </a:t>
            </a:r>
            <a:r>
              <a:rPr lang="ru-RU" sz="1200" dirty="0">
                <a:solidFill>
                  <a:srgbClr val="000000"/>
                </a:solidFill>
                <a:latin typeface="Roboto"/>
              </a:rPr>
              <a:t>работает наше ухо - мы хорошо слышим амплитуду и резкое изменение фазы.</a:t>
            </a:r>
          </a:p>
          <a:p>
            <a:pPr fontAlgn="base"/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 smtClean="0">
                <a:solidFill>
                  <a:srgbClr val="000000"/>
                </a:solidFill>
                <a:latin typeface="Roboto"/>
              </a:rPr>
              <a:t>Комплексное представление</a:t>
            </a:r>
          </a:p>
          <a:p>
            <a:pPr fontAlgn="base"/>
            <a:endParaRPr lang="ru-RU" sz="1000" b="0" i="0" u="none" strike="noStrike" dirty="0">
              <a:solidFill>
                <a:srgbClr val="000000"/>
              </a:solidFill>
              <a:effectLst/>
              <a:latin typeface="Roboto"/>
            </a:endParaRPr>
          </a:p>
        </p:txBody>
      </p:sp>
      <p:pic>
        <p:nvPicPr>
          <p:cNvPr id="3077" name="Picture 5" descr="https://lh3.googleusercontent.com/FNfm2Laxff-Lv0237uwsNgyJvXj8bWOnbjcYa_9PSRlRGjy00NhFG6VhGNxfMBkAMBlV4DGooYMU3M-UHxEk7hbEA03Y0DOE7Hx9H5QtK3JaPiqLCgiJDRrOM1P7srcLorwrkLJx6Of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4045330"/>
            <a:ext cx="5727700" cy="34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09773" y="439022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Roboto"/>
              </a:rPr>
              <a:t>Есть доказательство разложения по тригонометрическому базису</a:t>
            </a:r>
            <a:endParaRPr lang="ru-RU" dirty="0"/>
          </a:p>
          <a:p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pic>
        <p:nvPicPr>
          <p:cNvPr id="3079" name="Picture 7" descr="https://lh3.googleusercontent.com/ToDR3978eU1bndQp0-OdY-TsGNLMjH49vty4U5uu3TTE6Be7nny3a83K_N1mvyxlqYUXPp2azE8ESh5P455NpNwVrbcP_30vB498o9-GPGULvZDz_CLmw8MqwRCogaKngIz7C7aCKjq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1" y="5337908"/>
            <a:ext cx="5727700" cy="45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20775" y="5934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Roboto"/>
              </a:rPr>
              <a:t>Понятен физический смысл амплитуд и фаз</a:t>
            </a:r>
            <a:endParaRPr lang="ru-RU" dirty="0"/>
          </a:p>
          <a:p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pic>
        <p:nvPicPr>
          <p:cNvPr id="3081" name="Picture 9" descr="https://lh6.googleusercontent.com/_k7oXjhTgFF-1wSYwTDqxDbM0aPH_K79bZVkWEAj-NF0IZviZgXXaZ_VGavK-fWam8o8rSFajCuU9EVeqnncXOCUVnJTEyN7mL2VnYy2tFu6fsrbytUxL_WTj6V99qlH5KxroSYqTO_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043" y="3935792"/>
            <a:ext cx="14763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https://lh3.googleusercontent.com/GxU5rMEywcyfXfeJBb46_TpdyUdKywpZboSGnWx0QQS-gxbUfZkoEbLhOpX0V2m6a3183jBv8ViYU5r-TY7jXSEuzx0J6vqC_7k5oQ7XM34BPfEVVjUSZmPRw52g5Rf-OUiXmfPz0DY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048" y="3109186"/>
            <a:ext cx="1890041" cy="202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17" descr="https://lh4.googleusercontent.com/GuVin65kuvazP2xr3J9cuWBzWd6zCP79W16peIrLOsHfm-OHSvZ6MYS69qU6EnKwX4NlefAYwUSULhnBmSvFLa-bkJ7BGPYbFVYTPMJBdkdIAM0aggo2IQ7gVLQu-kUc4WEzTESZVUl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544" y="4990387"/>
            <a:ext cx="2295525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546850" y="571735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Roboto"/>
              </a:rPr>
              <a:t>Удобно: 1 комплексное вместо 2х вещественных чисел</a:t>
            </a:r>
            <a:endParaRPr lang="ru-RU" sz="1600" dirty="0"/>
          </a:p>
          <a:p>
            <a:r>
              <a:rPr lang="ru-RU" sz="1600" dirty="0">
                <a:solidFill>
                  <a:srgbClr val="000000"/>
                </a:solidFill>
                <a:latin typeface="Roboto"/>
              </a:rPr>
              <a:t>угол это фаза а амплитуда это радиус. </a:t>
            </a:r>
            <a:endParaRPr lang="ru-RU" sz="1600" dirty="0"/>
          </a:p>
          <a:p>
            <a:r>
              <a:rPr lang="ru-RU" sz="1600" dirty="0">
                <a:solidFill>
                  <a:srgbClr val="000000"/>
                </a:solidFill>
                <a:latin typeface="Roboto"/>
              </a:rPr>
              <a:t>визуализирована периодичность фазы </a:t>
            </a:r>
            <a:endParaRPr lang="ru-RU" sz="1600" dirty="0"/>
          </a:p>
          <a:p>
            <a:r>
              <a:rPr lang="ru-RU" sz="1600" dirty="0">
                <a:solidFill>
                  <a:srgbClr val="000000"/>
                </a:solidFill>
                <a:latin typeface="Roboto"/>
              </a:rPr>
              <a:t>Удобный вид прямого и обратного преобразования Фурье</a:t>
            </a:r>
            <a:endParaRPr lang="ru-RU" sz="1600" dirty="0"/>
          </a:p>
          <a:p>
            <a:r>
              <a:rPr lang="ru-RU" sz="1600" dirty="0"/>
              <a:t/>
            </a:r>
            <a:br>
              <a:rPr lang="ru-RU" sz="1600" dirty="0"/>
            </a:br>
            <a:endParaRPr lang="en-US" sz="1600" dirty="0"/>
          </a:p>
        </p:txBody>
      </p:sp>
      <p:pic>
        <p:nvPicPr>
          <p:cNvPr id="3091" name="Picture 19" descr="Изображение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843" y="1448782"/>
            <a:ext cx="4809372" cy="161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773704" y="102712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latin typeface="Whitney"/>
              </a:rPr>
              <a:t>В одномерном случае мы рассматривали только амплитудный спектр и переход из временной в частотную область (и обратно) происходил по следующим формулам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731666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91818" y="1770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Спектрограмма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329938" y="1725105"/>
            <a:ext cx="1108592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000000"/>
                </a:solidFill>
                <a:latin typeface="Arial" panose="020B0604020202020204" pitchFamily="34" charset="0"/>
              </a:rPr>
              <a:t>Хочется знать когда началось и закончилось событие</a:t>
            </a:r>
            <a:endParaRPr lang="ru-RU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Выбор </a:t>
            </a:r>
            <a:r>
              <a:rPr lang="ru-RU" sz="1000" dirty="0">
                <a:solidFill>
                  <a:srgbClr val="000000"/>
                </a:solidFill>
                <a:latin typeface="Arial" panose="020B0604020202020204" pitchFamily="34" charset="0"/>
              </a:rPr>
              <a:t>размера окон. Идеальное окно совпадает с размером события.</a:t>
            </a:r>
          </a:p>
          <a:p>
            <a:pPr marL="914400"/>
            <a:r>
              <a:rPr lang="ru-RU" sz="1000" dirty="0">
                <a:solidFill>
                  <a:srgbClr val="000000"/>
                </a:solidFill>
                <a:latin typeface="Arial" panose="020B0604020202020204" pitchFamily="34" charset="0"/>
              </a:rPr>
              <a:t>Аналогия с корреляционным анализом</a:t>
            </a:r>
            <a:endParaRPr lang="ru-RU" dirty="0"/>
          </a:p>
          <a:p>
            <a:pPr marL="914400"/>
            <a:r>
              <a:rPr lang="ru-RU" sz="1000" dirty="0">
                <a:solidFill>
                  <a:srgbClr val="000000"/>
                </a:solidFill>
                <a:latin typeface="Arial" panose="020B0604020202020204" pitchFamily="34" charset="0"/>
              </a:rPr>
              <a:t>Двигаясь по времени находим интервал где совпадает спектр</a:t>
            </a:r>
            <a:endParaRPr lang="ru-RU" dirty="0"/>
          </a:p>
          <a:p>
            <a:pPr marL="914400"/>
            <a:r>
              <a:rPr lang="ru-RU" sz="1000" dirty="0">
                <a:solidFill>
                  <a:srgbClr val="000000"/>
                </a:solidFill>
                <a:latin typeface="Arial" panose="020B0604020202020204" pitchFamily="34" charset="0"/>
              </a:rPr>
              <a:t>то же что и двигаться и считать корреляцию</a:t>
            </a:r>
            <a:endParaRPr lang="ru-RU" dirty="0"/>
          </a:p>
          <a:p>
            <a:pPr marL="914400"/>
            <a:r>
              <a:rPr lang="ru-RU" sz="1000" dirty="0">
                <a:solidFill>
                  <a:srgbClr val="000000"/>
                </a:solidFill>
                <a:latin typeface="Arial" panose="020B0604020202020204" pitchFamily="34" charset="0"/>
              </a:rPr>
              <a:t>корреляция ~= свертка (переворот функции), а свертка это умножение в частотной области. </a:t>
            </a:r>
            <a:endParaRPr lang="ru-RU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Выбор </a:t>
            </a:r>
            <a:r>
              <a:rPr lang="ru-RU" sz="1000" dirty="0">
                <a:solidFill>
                  <a:srgbClr val="000000"/>
                </a:solidFill>
                <a:latin typeface="Arial" panose="020B0604020202020204" pitchFamily="34" charset="0"/>
              </a:rPr>
              <a:t>наложения окон</a:t>
            </a:r>
          </a:p>
          <a:p>
            <a:pPr marL="457200" indent="457200"/>
            <a:r>
              <a:rPr lang="ru-RU" dirty="0"/>
              <a:t/>
            </a:r>
            <a:br>
              <a:rPr lang="ru-RU" dirty="0"/>
            </a:br>
            <a:r>
              <a:rPr lang="ru-RU" sz="1000" dirty="0">
                <a:solidFill>
                  <a:srgbClr val="000000"/>
                </a:solidFill>
                <a:latin typeface="Arial" panose="020B0604020202020204" pitchFamily="34" charset="0"/>
              </a:rPr>
              <a:t>Цель - хотя бы в одном из наложений </a:t>
            </a:r>
            <a:endParaRPr lang="ru-RU" dirty="0"/>
          </a:p>
          <a:p>
            <a:pPr marL="457200" indent="457200"/>
            <a:r>
              <a:rPr lang="ru-RU" sz="1000" dirty="0">
                <a:solidFill>
                  <a:srgbClr val="000000"/>
                </a:solidFill>
                <a:latin typeface="Arial" panose="020B0604020202020204" pitchFamily="34" charset="0"/>
              </a:rPr>
              <a:t>событие будет целиком и не обрезанное</a:t>
            </a:r>
            <a:endParaRPr lang="ru-RU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Оконный </a:t>
            </a:r>
            <a:r>
              <a:rPr lang="ru-RU" sz="1000" dirty="0">
                <a:solidFill>
                  <a:srgbClr val="000000"/>
                </a:solidFill>
                <a:latin typeface="Arial" panose="020B0604020202020204" pitchFamily="34" charset="0"/>
              </a:rPr>
              <a:t>фильтр сглаживания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rgbClr val="000000"/>
                </a:solidFill>
                <a:latin typeface="Arial" panose="020B0604020202020204" pitchFamily="34" charset="0"/>
              </a:rPr>
              <a:t>Зачем он </a:t>
            </a:r>
            <a:r>
              <a:rPr lang="ru-RU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нужен?</a:t>
            </a:r>
          </a:p>
          <a:p>
            <a:pPr lvl="1" fontAlgn="base"/>
            <a:r>
              <a:rPr lang="ru-RU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если </a:t>
            </a:r>
            <a:r>
              <a:rPr lang="ru-RU" sz="1000" dirty="0">
                <a:solidFill>
                  <a:srgbClr val="000000"/>
                </a:solidFill>
                <a:latin typeface="Arial" panose="020B0604020202020204" pitchFamily="34" charset="0"/>
              </a:rPr>
              <a:t>его убрать то будет прямоугольник</a:t>
            </a:r>
            <a:endParaRPr lang="ru-RU" dirty="0"/>
          </a:p>
          <a:p>
            <a:pPr marL="628650" indent="-171450" fontAlgn="base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111111"/>
                </a:solidFill>
                <a:latin typeface="Arial" panose="020B0604020202020204" pitchFamily="34" charset="0"/>
              </a:rPr>
              <a:t>при </a:t>
            </a:r>
            <a:r>
              <a:rPr lang="ru-RU" sz="1200" dirty="0">
                <a:solidFill>
                  <a:srgbClr val="111111"/>
                </a:solidFill>
                <a:latin typeface="Arial" panose="020B0604020202020204" pitchFamily="34" charset="0"/>
              </a:rPr>
              <a:t>умножении сигнала на оконную функции </a:t>
            </a:r>
            <a:endParaRPr lang="ru-RU" sz="1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fontAlgn="base"/>
            <a:r>
              <a:rPr lang="ru-RU" sz="1200" dirty="0" smtClean="0">
                <a:solidFill>
                  <a:srgbClr val="111111"/>
                </a:solidFill>
                <a:latin typeface="Arial" panose="020B0604020202020204" pitchFamily="34" charset="0"/>
              </a:rPr>
              <a:t>происходит </a:t>
            </a:r>
            <a:r>
              <a:rPr lang="ru-RU" sz="1200" dirty="0">
                <a:solidFill>
                  <a:srgbClr val="111111"/>
                </a:solidFill>
                <a:latin typeface="Arial" panose="020B0604020202020204" pitchFamily="34" charset="0"/>
              </a:rPr>
              <a:t>свёртка их спектров, это искажения</a:t>
            </a:r>
            <a:endParaRPr lang="ru-RU" dirty="0"/>
          </a:p>
          <a:p>
            <a:pPr marL="742950" indent="-285750" fontAlgn="base">
              <a:buFont typeface="Arial" panose="020B0604020202020204" pitchFamily="34" charset="0"/>
              <a:buChar char="•"/>
            </a:pPr>
            <a:r>
              <a:rPr lang="ru-RU" sz="1000" dirty="0" smtClean="0">
                <a:solidFill>
                  <a:srgbClr val="000000"/>
                </a:solidFill>
                <a:latin typeface="Roboto"/>
              </a:rPr>
              <a:t>Центральный </a:t>
            </a:r>
            <a:r>
              <a:rPr lang="ru-RU" sz="1000" dirty="0">
                <a:solidFill>
                  <a:srgbClr val="000000"/>
                </a:solidFill>
                <a:latin typeface="Roboto"/>
              </a:rPr>
              <a:t>лепесток - неизбежность, у нас же энергия сигнала не </a:t>
            </a:r>
            <a:r>
              <a:rPr lang="ru-RU" sz="1000" dirty="0" smtClean="0">
                <a:solidFill>
                  <a:srgbClr val="000000"/>
                </a:solidFill>
                <a:latin typeface="Roboto"/>
              </a:rPr>
              <a:t>нулевая.</a:t>
            </a:r>
            <a:endParaRPr lang="ru-RU" sz="1200" dirty="0" smtClean="0">
              <a:solidFill>
                <a:srgbClr val="111111"/>
              </a:solidFill>
              <a:latin typeface="Arial" panose="020B0604020202020204" pitchFamily="34" charset="0"/>
            </a:endParaRPr>
          </a:p>
          <a:p>
            <a:pPr marL="457200" fontAlgn="base"/>
            <a:r>
              <a:rPr lang="ru-RU" sz="1000" dirty="0" smtClean="0">
                <a:solidFill>
                  <a:srgbClr val="000000"/>
                </a:solidFill>
                <a:latin typeface="Roboto"/>
              </a:rPr>
              <a:t>но </a:t>
            </a:r>
            <a:r>
              <a:rPr lang="ru-RU" sz="1000" dirty="0">
                <a:solidFill>
                  <a:srgbClr val="000000"/>
                </a:solidFill>
                <a:latin typeface="Roboto"/>
              </a:rPr>
              <a:t>можно менять </a:t>
            </a:r>
            <a:r>
              <a:rPr lang="ru-RU" sz="1000" dirty="0" smtClean="0">
                <a:solidFill>
                  <a:srgbClr val="000000"/>
                </a:solidFill>
                <a:latin typeface="Roboto"/>
              </a:rPr>
              <a:t>форму</a:t>
            </a:r>
            <a:endParaRPr lang="ru-RU" dirty="0"/>
          </a:p>
          <a:p>
            <a:pPr marL="628650" indent="-171450" fontAlgn="base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111111"/>
                </a:solidFill>
                <a:latin typeface="Arial" panose="020B0604020202020204" pitchFamily="34" charset="0"/>
              </a:rPr>
              <a:t>Задача восстановления по спектру - нужна гладкость на краях </a:t>
            </a:r>
            <a:endParaRPr lang="ru-RU" sz="1200" dirty="0" smtClean="0">
              <a:solidFill>
                <a:srgbClr val="111111"/>
              </a:solidFill>
              <a:latin typeface="Arial" panose="020B0604020202020204" pitchFamily="34" charset="0"/>
            </a:endParaRPr>
          </a:p>
          <a:p>
            <a:pPr marL="457200" fontAlgn="base"/>
            <a:r>
              <a:rPr lang="ru-RU" sz="1200" dirty="0" smtClean="0">
                <a:solidFill>
                  <a:srgbClr val="111111"/>
                </a:solidFill>
                <a:latin typeface="Arial" panose="020B0604020202020204" pitchFamily="34" charset="0"/>
              </a:rPr>
              <a:t>(</a:t>
            </a:r>
            <a:r>
              <a:rPr lang="ru-RU" sz="1200" dirty="0">
                <a:solidFill>
                  <a:srgbClr val="111111"/>
                </a:solidFill>
                <a:latin typeface="Arial" panose="020B0604020202020204" pitchFamily="34" charset="0"/>
              </a:rPr>
              <a:t>для интуитивного понимания)</a:t>
            </a:r>
            <a:endParaRPr lang="ru-RU" dirty="0"/>
          </a:p>
          <a:p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pic>
        <p:nvPicPr>
          <p:cNvPr id="1035" name="Picture 11" descr="https://lh6.googleusercontent.com/FHtgKCZGHi77DPqASbx48mRrohC7fiulP9H842EfTvzQSqbIbV16hhpD2dX9i8us1yjIdJk71OL8ciumpaj6mGipZM304VgjiDJNlV3b6Bx9gKoES2FgdCuNpLSooYivVQpwtUYjO2A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340" y="2592371"/>
            <a:ext cx="64198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p7fJfejNKtom2DCX7kcHF2refBsXs2e4yjg4DGOsQGFylQyh6TYgT_7NwcumEPD6GFGKHPnoTTVgCv3w958UDcATW6SXPQVtfQXIsALBIcBP0iway5dbvVZ2h0fga81J3hkGE2qBBa3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340" y="1199332"/>
            <a:ext cx="63246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lh3.googleusercontent.com/Kl2vcA3n6_Pq9OD-OFtXyVBUqhzNxgpdbW1F9KSS_qisae-RgTCEyMnWo9qkyKU81m4QFca_NprbR3aASiRoDEhk5xXgk8vhsjmzZq_j7op7Jaqpk4i1AydwVQb0VYKMa6uoyHRjNS3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270" y="3411432"/>
            <a:ext cx="3681396" cy="330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3307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83703" y="1365697"/>
            <a:ext cx="8958799" cy="490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Слух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эволюционно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фильтрует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значимую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аудио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информацию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en-US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log-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fbanks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сильный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признак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ASR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Если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то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что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анализируете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хорошо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различимо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слух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мел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фильтры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правильный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выбор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lh3.googleusercontent.com/rXP_iVhyKj_rjwE6ftZcPoDbL2A9PgCz8wogYOaK6AJ7aB9v4NwGk5MFhp1UNAuiHY0pRUAkDb1x5tJmGbg0atfEb4QjbbweSCcSx_UeBcqnChBfu23Rqnt6TBTXDisu3Y0INmCagto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98" y="4785928"/>
            <a:ext cx="17430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82448" y="350306"/>
            <a:ext cx="24693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 </a:t>
            </a:r>
            <a:r>
              <a:rPr lang="en-US" altLang="en-US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спектр</a:t>
            </a:r>
            <a:endParaRPr lang="en-US" altLang="en-US" sz="3600" dirty="0"/>
          </a:p>
        </p:txBody>
      </p:sp>
      <p:pic>
        <p:nvPicPr>
          <p:cNvPr id="2052" name="Picture 4" descr="https://lh4.googleusercontent.com/9OteChTvFSchbUCLPhpOS8-T1uFvtr4Yt8n4DJ1-ugo4neWoT7BsR7Vy_C-nrLZKhJxRgjIJDUqE_ZbUD24EtVp4owrahZzoGBN_Fbg8XKa3IDVGSWnyviIBVXj6OsPuqanXvJs5XJj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03" y="2335154"/>
            <a:ext cx="3671707" cy="226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6.googleusercontent.com/vtYLR0MmrDncJF29w_LZgC9nPFf6PDEShCqpWTDeGbqrX8tvBcVrwc3Jqimnh_4npeqPM_qYyLV0lF-rhLOAXvq4qIUGF8Nhx2Pj4UANldIBmOw_YwOpa6bXlBCfOIH1Km5PiEvN0W9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851" y="2899760"/>
            <a:ext cx="4019550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8368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779</Words>
  <Application>Microsoft Office PowerPoint</Application>
  <PresentationFormat>Widescreen</PresentationFormat>
  <Paragraphs>179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1" baseType="lpstr">
      <vt:lpstr>Arial Unicode MS</vt:lpstr>
      <vt:lpstr>Microsoft YaHei</vt:lpstr>
      <vt:lpstr>Microsoft YaHei</vt:lpstr>
      <vt:lpstr>SimSun</vt:lpstr>
      <vt:lpstr>.AppleSystemUIFont</vt:lpstr>
      <vt:lpstr>Arial</vt:lpstr>
      <vt:lpstr>Calibri</vt:lpstr>
      <vt:lpstr>Calibri Light</vt:lpstr>
      <vt:lpstr>Helvetica Neue</vt:lpstr>
      <vt:lpstr>Montserrat</vt:lpstr>
      <vt:lpstr>Montserrat SemiBold</vt:lpstr>
      <vt:lpstr>Proxima Nova Light</vt:lpstr>
      <vt:lpstr>Proxima Nova Regular</vt:lpstr>
      <vt:lpstr>Proxima Nova Rg</vt:lpstr>
      <vt:lpstr>Roboto</vt:lpstr>
      <vt:lpstr>Whitney</vt:lpstr>
      <vt:lpstr>Office Theme</vt:lpstr>
      <vt:lpstr>PowerPoint Presentation</vt:lpstr>
      <vt:lpstr>DSP in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Evgeniy Shuranov</dc:creator>
  <cp:lastModifiedBy>Evgeniy Shuranov</cp:lastModifiedBy>
  <cp:revision>50</cp:revision>
  <dcterms:created xsi:type="dcterms:W3CDTF">2021-02-19T08:19:53Z</dcterms:created>
  <dcterms:modified xsi:type="dcterms:W3CDTF">2022-03-22T17:07:47Z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(2)a2crG3b8WcKHEyUYgmxAImU75vNTVOChZI5wYI0rNgH10HMwTyJvQXyPwLq34qb/U+gmQ6cl
r2imUfkDooUxu2Y3RJ2Te7vBLT3MWPA51tQ7BiW0k+A39i+PLzVIzeIqrF0GCauOjay4LteP
czTFvjC4C/f9Azo5AannN/56aECFWG/ZZdAFP+Lr4POGtxDbRDQ+OSeTEaq2j8Z25HLOOVdp
cQudzoLBnjrfT8+FfX</vt:lpwstr>
  </property>
  <property fmtid="{D5CDD505-2E9C-101B-9397-08002B2CF9AE}" pid="3" name="_2015_ms_pID_7253431">
    <vt:lpwstr>xCdtScNHar0W8MyngiAXI+5YwXL7s4SBGW+r05EoobOJEyHZoYTbhT
90B2jqupvyjeCLCs1UW+i0gsFeBvcH+FNKYlZLh1QPcZZdUR3qzQFa4pZyuyMs3H+LrjqvzU
ayC6Yuo5kRxEQQwWqa4aYfvQ7q7t0ILIk5nlSAjwZxB+yYwbDj7fG3u+5qXixHjpJM0=</vt:lpwstr>
  </property>
</Properties>
</file>