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8" r:id="rId2"/>
    <p:sldId id="259" r:id="rId3"/>
    <p:sldId id="260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5D321-AD45-45AE-BD8C-E85B2B67AF1A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D6FB0-43FB-43C8-8BB8-C1D001B12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39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759874-2F11-4582-8757-D26ED139F3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6593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759874-2F11-4582-8757-D26ED139F3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5815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759874-2F11-4582-8757-D26ED139F3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1002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759874-2F11-4582-8757-D26ED139F3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4892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Corp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" y="114300"/>
            <a:ext cx="12192003" cy="59436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588" y="5686446"/>
            <a:ext cx="12188825" cy="11715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"/>
          <p:cNvSpPr txBox="1">
            <a:spLocks/>
          </p:cNvSpPr>
          <p:nvPr userDrawn="1"/>
        </p:nvSpPr>
        <p:spPr>
          <a:xfrm>
            <a:off x="9397861" y="6599502"/>
            <a:ext cx="2548332" cy="268287"/>
          </a:xfrm>
          <a:prstGeom prst="rect">
            <a:avLst/>
          </a:prstGeom>
        </p:spPr>
        <p:txBody>
          <a:bodyPr lIns="121899" tIns="60949" rIns="121899" bIns="60949"/>
          <a:lstStyle>
            <a:lvl1pPr>
              <a:defRPr sz="800"/>
            </a:lvl1pPr>
          </a:lstStyle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>
                    <a:lumMod val="50000"/>
                  </a:schemeClr>
                </a:solidFill>
                <a:latin typeface="+mn-lt"/>
              </a:rPr>
              <a:t>©  2017 Bentley</a:t>
            </a:r>
            <a:r>
              <a:rPr lang="en-US" sz="800" baseline="0">
                <a:solidFill>
                  <a:schemeClr val="bg1">
                    <a:lumMod val="50000"/>
                  </a:schemeClr>
                </a:solidFill>
                <a:latin typeface="+mn-lt"/>
              </a:rPr>
              <a:t> Systems, Incorporated</a:t>
            </a:r>
            <a:endParaRPr lang="en-US" sz="80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3273004"/>
            <a:ext cx="12188825" cy="24134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90000"/>
                </a:srgbClr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Box_InnerShad.png"/>
          <p:cNvPicPr>
            <a:picLocks noChangeAspect="1"/>
          </p:cNvPicPr>
          <p:nvPr userDrawn="1"/>
        </p:nvPicPr>
        <p:blipFill>
          <a:blip r:embed="rId3">
            <a:alphaModFix am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5734009"/>
            <a:ext cx="12188825" cy="404069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588" y="0"/>
            <a:ext cx="12188825" cy="4273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095" y="5858392"/>
            <a:ext cx="1979103" cy="459184"/>
          </a:xfrm>
          <a:prstGeom prst="rect">
            <a:avLst/>
          </a:prstGeom>
        </p:spPr>
      </p:pic>
      <p:grpSp>
        <p:nvGrpSpPr>
          <p:cNvPr id="16" name="Group 15"/>
          <p:cNvGrpSpPr/>
          <p:nvPr userDrawn="1"/>
        </p:nvGrpSpPr>
        <p:grpSpPr>
          <a:xfrm>
            <a:off x="-1" y="427305"/>
            <a:ext cx="12190414" cy="407515"/>
            <a:chOff x="-1" y="695590"/>
            <a:chExt cx="12190414" cy="407515"/>
          </a:xfrm>
        </p:grpSpPr>
        <p:pic>
          <p:nvPicPr>
            <p:cNvPr id="17" name="Picture 16" descr="Box_InnerShad.png"/>
            <p:cNvPicPr>
              <a:picLocks noChangeAspect="1"/>
            </p:cNvPicPr>
            <p:nvPr userDrawn="1"/>
          </p:nvPicPr>
          <p:blipFill>
            <a:blip r:embed="rId3">
              <a:alphaModFix amt="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8" y="698090"/>
              <a:ext cx="12188825" cy="404069"/>
            </a:xfrm>
            <a:prstGeom prst="rect">
              <a:avLst/>
            </a:prstGeom>
          </p:spPr>
        </p:pic>
        <p:pic>
          <p:nvPicPr>
            <p:cNvPr id="18" name="Picture 17" descr="Box_InnerShad.png"/>
            <p:cNvPicPr>
              <a:picLocks noChangeAspect="1"/>
            </p:cNvPicPr>
            <p:nvPr userDrawn="1"/>
          </p:nvPicPr>
          <p:blipFill>
            <a:blip r:embed="rId3">
              <a:alphaModFix amt="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8" y="699036"/>
              <a:ext cx="12188825" cy="404069"/>
            </a:xfrm>
            <a:prstGeom prst="rect">
              <a:avLst/>
            </a:prstGeom>
          </p:spPr>
        </p:pic>
        <p:pic>
          <p:nvPicPr>
            <p:cNvPr id="19" name="Picture 18" descr="Box_InnerShad.png"/>
            <p:cNvPicPr>
              <a:picLocks noChangeAspect="1"/>
            </p:cNvPicPr>
            <p:nvPr userDrawn="1"/>
          </p:nvPicPr>
          <p:blipFill>
            <a:blip r:embed="rId3">
              <a:alphaModFix amt="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95590"/>
              <a:ext cx="12188825" cy="40406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3192" y="4041648"/>
            <a:ext cx="11411712" cy="1563624"/>
          </a:xfrm>
        </p:spPr>
        <p:txBody>
          <a:bodyPr lIns="0" tIns="64008" rIns="118872" bIns="64008"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3192" y="5852160"/>
            <a:ext cx="8723376" cy="731520"/>
          </a:xfrm>
        </p:spPr>
        <p:txBody>
          <a:bodyPr lIns="0" tIns="64008" rIns="118872" bIns="64008">
            <a:normAutofit/>
          </a:bodyPr>
          <a:lstStyle>
            <a:lvl1pPr marL="0" indent="0" algn="l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9044581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ater / Wastewa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705" y="208547"/>
            <a:ext cx="12191529" cy="5855369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588" y="5686446"/>
            <a:ext cx="12188825" cy="11715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"/>
          <p:cNvSpPr txBox="1">
            <a:spLocks/>
          </p:cNvSpPr>
          <p:nvPr userDrawn="1"/>
        </p:nvSpPr>
        <p:spPr>
          <a:xfrm>
            <a:off x="9397861" y="6599502"/>
            <a:ext cx="2548332" cy="268287"/>
          </a:xfrm>
          <a:prstGeom prst="rect">
            <a:avLst/>
          </a:prstGeom>
        </p:spPr>
        <p:txBody>
          <a:bodyPr lIns="121899" tIns="60949" rIns="121899" bIns="60949"/>
          <a:lstStyle>
            <a:lvl1pPr>
              <a:defRPr sz="800"/>
            </a:lvl1pPr>
          </a:lstStyle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>
                    <a:lumMod val="50000"/>
                  </a:schemeClr>
                </a:solidFill>
                <a:latin typeface="+mn-lt"/>
              </a:rPr>
              <a:t>©  2017 Bentley</a:t>
            </a:r>
            <a:r>
              <a:rPr lang="en-US" sz="800" baseline="0">
                <a:solidFill>
                  <a:schemeClr val="bg1">
                    <a:lumMod val="50000"/>
                  </a:schemeClr>
                </a:solidFill>
                <a:latin typeface="+mn-lt"/>
              </a:rPr>
              <a:t> Systems, Incorporated</a:t>
            </a:r>
            <a:endParaRPr lang="en-US" sz="80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3273004"/>
            <a:ext cx="12188825" cy="24134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90000"/>
                </a:srgbClr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Box_InnerShad.png"/>
          <p:cNvPicPr>
            <a:picLocks noChangeAspect="1"/>
          </p:cNvPicPr>
          <p:nvPr userDrawn="1"/>
        </p:nvPicPr>
        <p:blipFill>
          <a:blip r:embed="rId3">
            <a:alphaModFix am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5734009"/>
            <a:ext cx="12188825" cy="404069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588" y="0"/>
            <a:ext cx="12188825" cy="4273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095" y="5858392"/>
            <a:ext cx="1979103" cy="459184"/>
          </a:xfrm>
          <a:prstGeom prst="rect">
            <a:avLst/>
          </a:prstGeom>
        </p:spPr>
      </p:pic>
      <p:grpSp>
        <p:nvGrpSpPr>
          <p:cNvPr id="16" name="Group 15"/>
          <p:cNvGrpSpPr/>
          <p:nvPr userDrawn="1"/>
        </p:nvGrpSpPr>
        <p:grpSpPr>
          <a:xfrm>
            <a:off x="-1" y="427305"/>
            <a:ext cx="12190414" cy="407515"/>
            <a:chOff x="-1" y="695590"/>
            <a:chExt cx="12190414" cy="407515"/>
          </a:xfrm>
        </p:grpSpPr>
        <p:pic>
          <p:nvPicPr>
            <p:cNvPr id="17" name="Picture 16" descr="Box_InnerShad.png"/>
            <p:cNvPicPr>
              <a:picLocks noChangeAspect="1"/>
            </p:cNvPicPr>
            <p:nvPr userDrawn="1"/>
          </p:nvPicPr>
          <p:blipFill>
            <a:blip r:embed="rId3">
              <a:alphaModFix amt="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8" y="698090"/>
              <a:ext cx="12188825" cy="404069"/>
            </a:xfrm>
            <a:prstGeom prst="rect">
              <a:avLst/>
            </a:prstGeom>
          </p:spPr>
        </p:pic>
        <p:pic>
          <p:nvPicPr>
            <p:cNvPr id="18" name="Picture 17" descr="Box_InnerShad.png"/>
            <p:cNvPicPr>
              <a:picLocks noChangeAspect="1"/>
            </p:cNvPicPr>
            <p:nvPr userDrawn="1"/>
          </p:nvPicPr>
          <p:blipFill>
            <a:blip r:embed="rId3">
              <a:alphaModFix amt="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8" y="699036"/>
              <a:ext cx="12188825" cy="404069"/>
            </a:xfrm>
            <a:prstGeom prst="rect">
              <a:avLst/>
            </a:prstGeom>
          </p:spPr>
        </p:pic>
        <p:pic>
          <p:nvPicPr>
            <p:cNvPr id="19" name="Picture 18" descr="Box_InnerShad.png"/>
            <p:cNvPicPr>
              <a:picLocks noChangeAspect="1"/>
            </p:cNvPicPr>
            <p:nvPr userDrawn="1"/>
          </p:nvPicPr>
          <p:blipFill>
            <a:blip r:embed="rId3">
              <a:alphaModFix amt="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95590"/>
              <a:ext cx="12188825" cy="40406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3192" y="4041648"/>
            <a:ext cx="11411712" cy="1563624"/>
          </a:xfrm>
        </p:spPr>
        <p:txBody>
          <a:bodyPr lIns="0" tIns="64008" rIns="118872" bIns="64008"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3192" y="5852160"/>
            <a:ext cx="8723376" cy="731520"/>
          </a:xfrm>
        </p:spPr>
        <p:txBody>
          <a:bodyPr lIns="0" tIns="64008" rIns="118872" bIns="64008">
            <a:normAutofit/>
          </a:bodyPr>
          <a:lstStyle>
            <a:lvl1pPr marL="0" indent="0" algn="l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4632680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- Title +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34871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Body - Title +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64" y="1444752"/>
            <a:ext cx="5285232" cy="4645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2512" y="1444752"/>
            <a:ext cx="5285232" cy="4645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1696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Title + 1 Content / 1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64" y="1444752"/>
            <a:ext cx="5285232" cy="4645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6386027" y="1447800"/>
            <a:ext cx="5281824" cy="4648200"/>
          </a:xfrm>
          <a:solidFill>
            <a:schemeClr val="bg2">
              <a:lumMod val="40000"/>
              <a:lumOff val="60000"/>
            </a:schemeClr>
          </a:solidFill>
        </p:spPr>
        <p:txBody>
          <a:bodyPr bIns="975189" anchor="ctr" anchorCtr="1"/>
          <a:lstStyle>
            <a:lvl1pPr marL="0" indent="0">
              <a:buNone/>
              <a:defRPr baseline="0"/>
            </a:lvl1pPr>
          </a:lstStyle>
          <a:p>
            <a:r>
              <a:rPr lang="en-US"/>
              <a:t>Graphic / Photo</a:t>
            </a:r>
          </a:p>
        </p:txBody>
      </p:sp>
    </p:spTree>
    <p:extLst>
      <p:ext uri="{BB962C8B-B14F-4D97-AF65-F5344CB8AC3E}">
        <p14:creationId xmlns:p14="http://schemas.microsoft.com/office/powerpoint/2010/main" val="108948476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Title + 1 Graphic / 1 Content Graphic /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2512" y="1444752"/>
            <a:ext cx="5285232" cy="4645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507868" y="1447800"/>
            <a:ext cx="5281824" cy="4648200"/>
          </a:xfrm>
          <a:solidFill>
            <a:schemeClr val="bg2">
              <a:lumMod val="40000"/>
              <a:lumOff val="60000"/>
            </a:schemeClr>
          </a:solidFill>
        </p:spPr>
        <p:txBody>
          <a:bodyPr bIns="975189" anchor="ctr" anchorCtr="1"/>
          <a:lstStyle>
            <a:lvl1pPr marL="0" indent="0">
              <a:buNone/>
              <a:defRPr baseline="0"/>
            </a:lvl1pPr>
          </a:lstStyle>
          <a:p>
            <a:r>
              <a:rPr lang="en-US"/>
              <a:t>Graphic / Photo</a:t>
            </a:r>
          </a:p>
        </p:txBody>
      </p:sp>
    </p:spTree>
    <p:extLst>
      <p:ext uri="{BB962C8B-B14F-4D97-AF65-F5344CB8AC3E}">
        <p14:creationId xmlns:p14="http://schemas.microsoft.com/office/powerpoint/2010/main" val="158570119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ody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114950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dy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706405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776" y="237744"/>
            <a:ext cx="11173968" cy="758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53896"/>
            <a:ext cx="111739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7" name="Slide Number Placeholder 1"/>
          <p:cNvSpPr txBox="1">
            <a:spLocks/>
          </p:cNvSpPr>
          <p:nvPr userDrawn="1"/>
        </p:nvSpPr>
        <p:spPr>
          <a:xfrm>
            <a:off x="45603" y="6549958"/>
            <a:ext cx="5727875" cy="268287"/>
          </a:xfrm>
          <a:prstGeom prst="rect">
            <a:avLst/>
          </a:prstGeom>
        </p:spPr>
        <p:txBody>
          <a:bodyPr lIns="121899" tIns="60949" rIns="121899" bIns="60949"/>
          <a:lstStyle>
            <a:lvl1pPr>
              <a:defRPr sz="800"/>
            </a:lvl1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1AE62-ACEE-4CBF-ABCE-6DEA53F53216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  WWW.BENTLEY.COM    |    </a:t>
            </a:r>
            <a:r>
              <a:rPr lang="en-US" sz="800">
                <a:solidFill>
                  <a:schemeClr val="bg1">
                    <a:lumMod val="50000"/>
                  </a:schemeClr>
                </a:solidFill>
                <a:latin typeface="+mn-lt"/>
              </a:rPr>
              <a:t>©  2017 Bentley</a:t>
            </a:r>
            <a:r>
              <a:rPr lang="en-US" sz="800" baseline="0">
                <a:solidFill>
                  <a:schemeClr val="bg1">
                    <a:lumMod val="50000"/>
                  </a:schemeClr>
                </a:solidFill>
                <a:latin typeface="+mn-lt"/>
              </a:rPr>
              <a:t> Systems, Incorporated</a:t>
            </a: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446" y="6537362"/>
            <a:ext cx="974463" cy="22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30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3"/>
        </a:buClr>
        <a:buSzPct val="100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01752" algn="l" defTabSz="914400" rtl="0" eaLnBrk="1" latinLnBrk="0" hangingPunct="1">
        <a:lnSpc>
          <a:spcPct val="90000"/>
        </a:lnSpc>
        <a:spcBef>
          <a:spcPts val="800"/>
        </a:spcBef>
        <a:buClr>
          <a:schemeClr val="accent3"/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3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137160" algn="l" defTabSz="914400" rtl="0" eaLnBrk="1" latinLnBrk="0" hangingPunct="1">
        <a:lnSpc>
          <a:spcPct val="90000"/>
        </a:lnSpc>
        <a:spcBef>
          <a:spcPts val="800"/>
        </a:spcBef>
        <a:buClr>
          <a:schemeClr val="accent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6289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3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01DF8-B7CF-4CB9-9C7F-607DE6326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Software Architecture – Web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1815599-B2B6-46C9-80AF-B4C61AB886DE}"/>
              </a:ext>
            </a:extLst>
          </p:cNvPr>
          <p:cNvSpPr/>
          <p:nvPr/>
        </p:nvSpPr>
        <p:spPr>
          <a:xfrm>
            <a:off x="1628988" y="1429897"/>
            <a:ext cx="3948387" cy="2300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E4ED79-641A-4C7D-BEF0-FA2E02111AA2}"/>
              </a:ext>
            </a:extLst>
          </p:cNvPr>
          <p:cNvGrpSpPr/>
          <p:nvPr/>
        </p:nvGrpSpPr>
        <p:grpSpPr>
          <a:xfrm>
            <a:off x="1691078" y="1542670"/>
            <a:ext cx="3785532" cy="2114403"/>
            <a:chOff x="1965360" y="1109868"/>
            <a:chExt cx="4253729" cy="23759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0F431BC-1D7D-4872-88EA-15C8DCFB47D8}"/>
                </a:ext>
              </a:extLst>
            </p:cNvPr>
            <p:cNvSpPr/>
            <p:nvPr/>
          </p:nvSpPr>
          <p:spPr>
            <a:xfrm>
              <a:off x="3630125" y="2801426"/>
              <a:ext cx="2588963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BeSQLite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(C++)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F20506D-F7CB-4D6F-8298-49F0B6A65196}"/>
                </a:ext>
              </a:extLst>
            </p:cNvPr>
            <p:cNvSpPr/>
            <p:nvPr/>
          </p:nvSpPr>
          <p:spPr>
            <a:xfrm>
              <a:off x="3630005" y="2463865"/>
              <a:ext cx="2588962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ECDb</a:t>
              </a: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(C++)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A75D5AE-E050-4D87-A4F7-5A83D0FD7A9D}"/>
                </a:ext>
              </a:extLst>
            </p:cNvPr>
            <p:cNvSpPr/>
            <p:nvPr/>
          </p:nvSpPr>
          <p:spPr>
            <a:xfrm>
              <a:off x="3629884" y="2125332"/>
              <a:ext cx="2588962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DgnPlatform</a:t>
              </a: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(C++)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901E0CC-98C7-44AE-A9B9-2E745FA9F574}"/>
                </a:ext>
              </a:extLst>
            </p:cNvPr>
            <p:cNvSpPr/>
            <p:nvPr/>
          </p:nvSpPr>
          <p:spPr>
            <a:xfrm>
              <a:off x="2400523" y="1448884"/>
              <a:ext cx="3818082" cy="345843"/>
            </a:xfrm>
            <a:prstGeom prst="rect">
              <a:avLst/>
            </a:prstGeom>
            <a:solidFill>
              <a:srgbClr val="FFCD2F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iModelJs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Backend (TypeScript)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7E36129-77F0-4D9D-BD29-66E4B09E5B3D}"/>
                </a:ext>
              </a:extLst>
            </p:cNvPr>
            <p:cNvSpPr/>
            <p:nvPr/>
          </p:nvSpPr>
          <p:spPr>
            <a:xfrm>
              <a:off x="2400279" y="1109868"/>
              <a:ext cx="3818083" cy="345843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Application Backend (TypeScript)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83D6481-0636-4149-AA12-D2304FE2BED0}"/>
                </a:ext>
              </a:extLst>
            </p:cNvPr>
            <p:cNvSpPr/>
            <p:nvPr/>
          </p:nvSpPr>
          <p:spPr>
            <a:xfrm>
              <a:off x="3446707" y="1785274"/>
              <a:ext cx="186741" cy="169321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206C99-AD67-4234-8EAE-E393CBE577DB}"/>
                </a:ext>
              </a:extLst>
            </p:cNvPr>
            <p:cNvSpPr/>
            <p:nvPr/>
          </p:nvSpPr>
          <p:spPr>
            <a:xfrm>
              <a:off x="1975814" y="1110818"/>
              <a:ext cx="424222" cy="345843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E988FAD-18B4-47E0-A193-E0D43674F136}"/>
                </a:ext>
              </a:extLst>
            </p:cNvPr>
            <p:cNvSpPr/>
            <p:nvPr/>
          </p:nvSpPr>
          <p:spPr>
            <a:xfrm>
              <a:off x="1974715" y="1447670"/>
              <a:ext cx="425321" cy="345843"/>
            </a:xfrm>
            <a:prstGeom prst="rect">
              <a:avLst/>
            </a:prstGeom>
            <a:solidFill>
              <a:srgbClr val="FFCD2F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9AD2FB-7192-4A69-AF48-05E7736B4989}"/>
                </a:ext>
              </a:extLst>
            </p:cNvPr>
            <p:cNvSpPr/>
            <p:nvPr/>
          </p:nvSpPr>
          <p:spPr>
            <a:xfrm>
              <a:off x="3629764" y="1787286"/>
              <a:ext cx="2589082" cy="34584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JavaScript Interop (C++)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3485D4-345D-44C7-AC89-F2232EF94ABA}"/>
                </a:ext>
              </a:extLst>
            </p:cNvPr>
            <p:cNvSpPr/>
            <p:nvPr/>
          </p:nvSpPr>
          <p:spPr>
            <a:xfrm>
              <a:off x="3630126" y="3139938"/>
              <a:ext cx="2588963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Bentley OS Abstraction (C++)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1B94A89-1989-42DB-8E0D-72A8898B3720}"/>
                </a:ext>
              </a:extLst>
            </p:cNvPr>
            <p:cNvGrpSpPr/>
            <p:nvPr/>
          </p:nvGrpSpPr>
          <p:grpSpPr>
            <a:xfrm>
              <a:off x="1965360" y="1783849"/>
              <a:ext cx="1490478" cy="1694643"/>
              <a:chOff x="1965360" y="1783849"/>
              <a:chExt cx="1490478" cy="1694643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5A1F2D-C827-4B44-8A97-F88F3DAC631D}"/>
                  </a:ext>
                </a:extLst>
              </p:cNvPr>
              <p:cNvSpPr/>
              <p:nvPr/>
            </p:nvSpPr>
            <p:spPr>
              <a:xfrm>
                <a:off x="1965360" y="1785274"/>
                <a:ext cx="449596" cy="1693218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node.js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211FCE2-6A7D-4A1A-A17A-AF1E2C2FEF7D}"/>
                  </a:ext>
                </a:extLst>
              </p:cNvPr>
              <p:cNvSpPr/>
              <p:nvPr/>
            </p:nvSpPr>
            <p:spPr>
              <a:xfrm>
                <a:off x="2400764" y="1783849"/>
                <a:ext cx="1055074" cy="83041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V8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JavaScript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Engine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96F9FD6-EB6B-4F54-8A5B-302DFB992AF4}"/>
                  </a:ext>
                </a:extLst>
              </p:cNvPr>
              <p:cNvSpPr/>
              <p:nvPr/>
            </p:nvSpPr>
            <p:spPr>
              <a:xfrm>
                <a:off x="2400764" y="2614268"/>
                <a:ext cx="1055074" cy="8642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Events, I/O</a:t>
                </a:r>
              </a:p>
            </p:txBody>
          </p:sp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01C9F14-35A8-4455-B0FA-EED95F119444}"/>
              </a:ext>
            </a:extLst>
          </p:cNvPr>
          <p:cNvSpPr txBox="1"/>
          <p:nvPr/>
        </p:nvSpPr>
        <p:spPr>
          <a:xfrm>
            <a:off x="2429456" y="968234"/>
            <a:ext cx="2042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Web Agent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3CE03ED-1D58-41FE-A222-18D793712310}"/>
              </a:ext>
            </a:extLst>
          </p:cNvPr>
          <p:cNvSpPr txBox="1"/>
          <p:nvPr/>
        </p:nvSpPr>
        <p:spPr>
          <a:xfrm>
            <a:off x="1642750" y="5919243"/>
            <a:ext cx="3784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Backend running in cloud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2A44"/>
                </a:solidFill>
                <a:latin typeface="Arial" panose="020B0604020202020204"/>
              </a:rPr>
              <a:t>No Frontend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A44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B64DB22-8C21-4EDF-9D1C-57A45DBB4C84}"/>
              </a:ext>
            </a:extLst>
          </p:cNvPr>
          <p:cNvSpPr/>
          <p:nvPr/>
        </p:nvSpPr>
        <p:spPr>
          <a:xfrm>
            <a:off x="6694182" y="1429897"/>
            <a:ext cx="3948387" cy="2300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DBA2E96-A336-40A9-8ADC-5E63A07E7E64}"/>
              </a:ext>
            </a:extLst>
          </p:cNvPr>
          <p:cNvGrpSpPr/>
          <p:nvPr/>
        </p:nvGrpSpPr>
        <p:grpSpPr>
          <a:xfrm>
            <a:off x="6756272" y="1542670"/>
            <a:ext cx="3785532" cy="2114403"/>
            <a:chOff x="1965360" y="1109868"/>
            <a:chExt cx="4253729" cy="2375913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A0F3AAC5-1BBA-40F3-A23E-06CC73370D0D}"/>
                </a:ext>
              </a:extLst>
            </p:cNvPr>
            <p:cNvSpPr/>
            <p:nvPr/>
          </p:nvSpPr>
          <p:spPr>
            <a:xfrm>
              <a:off x="3630125" y="2801426"/>
              <a:ext cx="2588963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BeSQLite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(C++)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1642CC7-186B-4063-BB39-5852F4AF1363}"/>
                </a:ext>
              </a:extLst>
            </p:cNvPr>
            <p:cNvSpPr/>
            <p:nvPr/>
          </p:nvSpPr>
          <p:spPr>
            <a:xfrm>
              <a:off x="3630005" y="2463865"/>
              <a:ext cx="2588962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ECDb</a:t>
              </a: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(C++)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52ABA7F-BF84-4F44-8534-32DDCB64007A}"/>
                </a:ext>
              </a:extLst>
            </p:cNvPr>
            <p:cNvSpPr/>
            <p:nvPr/>
          </p:nvSpPr>
          <p:spPr>
            <a:xfrm>
              <a:off x="3629884" y="2125332"/>
              <a:ext cx="2588962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DgnPlatform</a:t>
              </a: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(C++)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E34A659-8FFB-4285-AB69-E59C4626FCEB}"/>
                </a:ext>
              </a:extLst>
            </p:cNvPr>
            <p:cNvSpPr/>
            <p:nvPr/>
          </p:nvSpPr>
          <p:spPr>
            <a:xfrm>
              <a:off x="2400523" y="1448884"/>
              <a:ext cx="3818082" cy="345843"/>
            </a:xfrm>
            <a:prstGeom prst="rect">
              <a:avLst/>
            </a:prstGeom>
            <a:solidFill>
              <a:srgbClr val="FFCD2F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iModelJs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Backend (TypeScript)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3B73EB2-390E-4820-9F6F-127C4B9661D6}"/>
                </a:ext>
              </a:extLst>
            </p:cNvPr>
            <p:cNvSpPr/>
            <p:nvPr/>
          </p:nvSpPr>
          <p:spPr>
            <a:xfrm>
              <a:off x="2400279" y="1109868"/>
              <a:ext cx="3818083" cy="345843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Application Backend (TypeScript)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26CF7884-3072-48EA-B2A6-80125E855BA9}"/>
                </a:ext>
              </a:extLst>
            </p:cNvPr>
            <p:cNvSpPr/>
            <p:nvPr/>
          </p:nvSpPr>
          <p:spPr>
            <a:xfrm>
              <a:off x="3446707" y="1785274"/>
              <a:ext cx="186741" cy="169321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D8D0142-8952-4B4B-AD26-9E8E8B8B05B3}"/>
                </a:ext>
              </a:extLst>
            </p:cNvPr>
            <p:cNvSpPr/>
            <p:nvPr/>
          </p:nvSpPr>
          <p:spPr>
            <a:xfrm>
              <a:off x="1975814" y="1110818"/>
              <a:ext cx="424222" cy="345843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F2AC8CF-10F6-4F44-ACD8-047A102D8F29}"/>
                </a:ext>
              </a:extLst>
            </p:cNvPr>
            <p:cNvSpPr/>
            <p:nvPr/>
          </p:nvSpPr>
          <p:spPr>
            <a:xfrm>
              <a:off x="1974715" y="1447670"/>
              <a:ext cx="425321" cy="345843"/>
            </a:xfrm>
            <a:prstGeom prst="rect">
              <a:avLst/>
            </a:prstGeom>
            <a:solidFill>
              <a:srgbClr val="FFCD2F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8CD9F19-D333-419A-99BB-35A7ED96A517}"/>
                </a:ext>
              </a:extLst>
            </p:cNvPr>
            <p:cNvSpPr/>
            <p:nvPr/>
          </p:nvSpPr>
          <p:spPr>
            <a:xfrm>
              <a:off x="3629764" y="1787286"/>
              <a:ext cx="2589082" cy="34584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JavaScript Interop (C++)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4A1C708-A51B-4CAA-B4D7-AE4143355865}"/>
                </a:ext>
              </a:extLst>
            </p:cNvPr>
            <p:cNvSpPr/>
            <p:nvPr/>
          </p:nvSpPr>
          <p:spPr>
            <a:xfrm>
              <a:off x="3630126" y="3139938"/>
              <a:ext cx="2588963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Bentley OS Abstraction (C++)</a:t>
              </a:r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936C9315-C51D-4D80-81D1-D1C2DE877FEF}"/>
                </a:ext>
              </a:extLst>
            </p:cNvPr>
            <p:cNvGrpSpPr/>
            <p:nvPr/>
          </p:nvGrpSpPr>
          <p:grpSpPr>
            <a:xfrm>
              <a:off x="1965360" y="1783849"/>
              <a:ext cx="1490478" cy="1694643"/>
              <a:chOff x="1965360" y="1783849"/>
              <a:chExt cx="1490478" cy="1694643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949247E5-929A-4648-BE5C-DF4E303EB161}"/>
                  </a:ext>
                </a:extLst>
              </p:cNvPr>
              <p:cNvSpPr/>
              <p:nvPr/>
            </p:nvSpPr>
            <p:spPr>
              <a:xfrm>
                <a:off x="1965360" y="1785274"/>
                <a:ext cx="449596" cy="1693218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node.js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62659267-EB99-4AF8-8BD1-C7C576F6BE10}"/>
                  </a:ext>
                </a:extLst>
              </p:cNvPr>
              <p:cNvSpPr/>
              <p:nvPr/>
            </p:nvSpPr>
            <p:spPr>
              <a:xfrm>
                <a:off x="2400764" y="1783849"/>
                <a:ext cx="1055074" cy="83041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V8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JavaScript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Engine</a:t>
                </a: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EB512DEA-E287-4A85-B780-1495D76E24FF}"/>
                  </a:ext>
                </a:extLst>
              </p:cNvPr>
              <p:cNvSpPr/>
              <p:nvPr/>
            </p:nvSpPr>
            <p:spPr>
              <a:xfrm>
                <a:off x="2400764" y="2614268"/>
                <a:ext cx="1055074" cy="8642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Events, I/O</a:t>
                </a:r>
              </a:p>
            </p:txBody>
          </p:sp>
        </p:grp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E810A2D9-B3A3-46F8-A258-65C04C206879}"/>
              </a:ext>
            </a:extLst>
          </p:cNvPr>
          <p:cNvSpPr txBox="1"/>
          <p:nvPr/>
        </p:nvSpPr>
        <p:spPr>
          <a:xfrm>
            <a:off x="7323200" y="968234"/>
            <a:ext cx="2545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Web Application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097C520-3633-4028-967A-6FA2C4DE4B6C}"/>
              </a:ext>
            </a:extLst>
          </p:cNvPr>
          <p:cNvSpPr/>
          <p:nvPr/>
        </p:nvSpPr>
        <p:spPr>
          <a:xfrm>
            <a:off x="6694181" y="4314300"/>
            <a:ext cx="3948387" cy="15894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42C3F5C-8AD8-4DA5-A9C6-C800DAF46D8B}"/>
              </a:ext>
            </a:extLst>
          </p:cNvPr>
          <p:cNvSpPr/>
          <p:nvPr/>
        </p:nvSpPr>
        <p:spPr>
          <a:xfrm>
            <a:off x="8021433" y="4870745"/>
            <a:ext cx="2519724" cy="636135"/>
          </a:xfrm>
          <a:prstGeom prst="rect">
            <a:avLst/>
          </a:prstGeom>
          <a:solidFill>
            <a:srgbClr val="FFCD2F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iModelJs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Frontend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(TypeScript)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A4C2068-1022-4344-9B26-C739F0E22DF4}"/>
              </a:ext>
            </a:extLst>
          </p:cNvPr>
          <p:cNvSpPr/>
          <p:nvPr/>
        </p:nvSpPr>
        <p:spPr>
          <a:xfrm>
            <a:off x="6759460" y="4870744"/>
            <a:ext cx="1257072" cy="741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HTML UI Frameworks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34EA393-0070-469E-BCC4-8C90A2E31C44}"/>
              </a:ext>
            </a:extLst>
          </p:cNvPr>
          <p:cNvSpPr/>
          <p:nvPr/>
        </p:nvSpPr>
        <p:spPr>
          <a:xfrm>
            <a:off x="6756272" y="5506880"/>
            <a:ext cx="3784885" cy="3137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Browser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C3727B6-9009-4B66-A8BB-E3C074A6DB4E}"/>
              </a:ext>
            </a:extLst>
          </p:cNvPr>
          <p:cNvSpPr/>
          <p:nvPr/>
        </p:nvSpPr>
        <p:spPr>
          <a:xfrm>
            <a:off x="6756272" y="4490467"/>
            <a:ext cx="3784885" cy="386764"/>
          </a:xfrm>
          <a:prstGeom prst="rect">
            <a:avLst/>
          </a:prstGeom>
          <a:solidFill>
            <a:srgbClr val="FFFF99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Application Frontend (TypeScript)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98175A5-1FFC-42EB-AAAD-7780DCC898AF}"/>
              </a:ext>
            </a:extLst>
          </p:cNvPr>
          <p:cNvSpPr/>
          <p:nvPr/>
        </p:nvSpPr>
        <p:spPr>
          <a:xfrm>
            <a:off x="8100517" y="4961603"/>
            <a:ext cx="866127" cy="463509"/>
          </a:xfrm>
          <a:prstGeom prst="rect">
            <a:avLst/>
          </a:prstGeom>
          <a:solidFill>
            <a:srgbClr val="C49500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Tile Display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45B2ED7-8F50-4656-9D87-50DDF8A25336}"/>
              </a:ext>
            </a:extLst>
          </p:cNvPr>
          <p:cNvSpPr txBox="1"/>
          <p:nvPr/>
        </p:nvSpPr>
        <p:spPr>
          <a:xfrm>
            <a:off x="6707944" y="5919243"/>
            <a:ext cx="3784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Frontend running in browser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Backend running in cloud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BF7DE1F-48EA-4DE6-AFDF-328D4494637C}"/>
              </a:ext>
            </a:extLst>
          </p:cNvPr>
          <p:cNvSpPr txBox="1"/>
          <p:nvPr/>
        </p:nvSpPr>
        <p:spPr>
          <a:xfrm>
            <a:off x="7488554" y="3815066"/>
            <a:ext cx="2042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HTTPS</a:t>
            </a:r>
          </a:p>
        </p:txBody>
      </p:sp>
    </p:spTree>
    <p:extLst>
      <p:ext uri="{BB962C8B-B14F-4D97-AF65-F5344CB8AC3E}">
        <p14:creationId xmlns:p14="http://schemas.microsoft.com/office/powerpoint/2010/main" val="2421536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109" grpId="0"/>
      <p:bldP spid="1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01DF8-B7CF-4CB9-9C7F-607DE6326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Software Architecture - Desktop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5FE9149-D91C-4242-8373-CB1EEF19BB72}"/>
              </a:ext>
            </a:extLst>
          </p:cNvPr>
          <p:cNvGrpSpPr/>
          <p:nvPr/>
        </p:nvGrpSpPr>
        <p:grpSpPr>
          <a:xfrm>
            <a:off x="3962400" y="968234"/>
            <a:ext cx="4286250" cy="5701352"/>
            <a:chOff x="8001083" y="968234"/>
            <a:chExt cx="4286250" cy="5701352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7A7D16C-5EF1-493A-9711-351639D524C3}"/>
                </a:ext>
              </a:extLst>
            </p:cNvPr>
            <p:cNvSpPr/>
            <p:nvPr/>
          </p:nvSpPr>
          <p:spPr>
            <a:xfrm>
              <a:off x="8160489" y="1429898"/>
              <a:ext cx="3948387" cy="44917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F645A33-D4D2-45FE-A1DD-8932974F4E94}"/>
                </a:ext>
              </a:extLst>
            </p:cNvPr>
            <p:cNvGrpSpPr/>
            <p:nvPr/>
          </p:nvGrpSpPr>
          <p:grpSpPr>
            <a:xfrm>
              <a:off x="8262085" y="1542670"/>
              <a:ext cx="3785532" cy="2114403"/>
              <a:chOff x="1965360" y="1109868"/>
              <a:chExt cx="4253729" cy="2375913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2DA31E2-8533-4B7E-8642-BC65DF6AC46A}"/>
                  </a:ext>
                </a:extLst>
              </p:cNvPr>
              <p:cNvSpPr/>
              <p:nvPr/>
            </p:nvSpPr>
            <p:spPr>
              <a:xfrm>
                <a:off x="3630125" y="2801426"/>
                <a:ext cx="2588963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BeSQLite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(C++)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5865540-67C7-44FC-857F-4EC85429E2E3}"/>
                  </a:ext>
                </a:extLst>
              </p:cNvPr>
              <p:cNvSpPr/>
              <p:nvPr/>
            </p:nvSpPr>
            <p:spPr>
              <a:xfrm>
                <a:off x="3630005" y="2463865"/>
                <a:ext cx="2588962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ECDb</a:t>
                </a: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(C++)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1FF9A60-4A07-4429-9BBC-E848D77DB12A}"/>
                  </a:ext>
                </a:extLst>
              </p:cNvPr>
              <p:cNvSpPr/>
              <p:nvPr/>
            </p:nvSpPr>
            <p:spPr>
              <a:xfrm>
                <a:off x="3629884" y="2125332"/>
                <a:ext cx="2588962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DgnPlatform</a:t>
                </a: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(C++)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9580148-157A-4761-9DB6-F409EE484783}"/>
                  </a:ext>
                </a:extLst>
              </p:cNvPr>
              <p:cNvSpPr/>
              <p:nvPr/>
            </p:nvSpPr>
            <p:spPr>
              <a:xfrm>
                <a:off x="2400523" y="1448884"/>
                <a:ext cx="3818082" cy="345843"/>
              </a:xfrm>
              <a:prstGeom prst="rect">
                <a:avLst/>
              </a:prstGeom>
              <a:solidFill>
                <a:srgbClr val="FFCD2F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iModelJs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Backend (TypeScript)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49D0661-C69A-40D6-BE1C-92890060B4BB}"/>
                  </a:ext>
                </a:extLst>
              </p:cNvPr>
              <p:cNvSpPr/>
              <p:nvPr/>
            </p:nvSpPr>
            <p:spPr>
              <a:xfrm>
                <a:off x="2400280" y="1109868"/>
                <a:ext cx="3818082" cy="345843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Application Backend (TypeScript)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60AC907-6312-4A65-9B38-6AB46BB385CB}"/>
                  </a:ext>
                </a:extLst>
              </p:cNvPr>
              <p:cNvSpPr/>
              <p:nvPr/>
            </p:nvSpPr>
            <p:spPr>
              <a:xfrm>
                <a:off x="3446707" y="1785274"/>
                <a:ext cx="186741" cy="169321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C26CEB9-B61F-41FB-BDB5-A0967ED55F78}"/>
                  </a:ext>
                </a:extLst>
              </p:cNvPr>
              <p:cNvSpPr/>
              <p:nvPr/>
            </p:nvSpPr>
            <p:spPr>
              <a:xfrm>
                <a:off x="1975814" y="1110818"/>
                <a:ext cx="424222" cy="345843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70BBB31-358A-4F59-BC00-43518BB8CF71}"/>
                  </a:ext>
                </a:extLst>
              </p:cNvPr>
              <p:cNvSpPr/>
              <p:nvPr/>
            </p:nvSpPr>
            <p:spPr>
              <a:xfrm>
                <a:off x="1974715" y="1447670"/>
                <a:ext cx="425321" cy="345843"/>
              </a:xfrm>
              <a:prstGeom prst="rect">
                <a:avLst/>
              </a:prstGeom>
              <a:solidFill>
                <a:srgbClr val="FFCD2F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70D0413-29A2-4173-8922-FE02E69B4A8D}"/>
                  </a:ext>
                </a:extLst>
              </p:cNvPr>
              <p:cNvSpPr/>
              <p:nvPr/>
            </p:nvSpPr>
            <p:spPr>
              <a:xfrm>
                <a:off x="3629764" y="1787286"/>
                <a:ext cx="2589082" cy="34584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JavaScript Interop (C++)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9BC6A5D-1C0B-45AE-84CC-0D41063ED7A8}"/>
                  </a:ext>
                </a:extLst>
              </p:cNvPr>
              <p:cNvSpPr/>
              <p:nvPr/>
            </p:nvSpPr>
            <p:spPr>
              <a:xfrm>
                <a:off x="3630126" y="3139938"/>
                <a:ext cx="2588963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Bentley OS Abstraction (C++)</a:t>
                </a:r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807B759F-77D3-463E-B64B-958BD806AF52}"/>
                  </a:ext>
                </a:extLst>
              </p:cNvPr>
              <p:cNvGrpSpPr/>
              <p:nvPr/>
            </p:nvGrpSpPr>
            <p:grpSpPr>
              <a:xfrm>
                <a:off x="1965360" y="1783849"/>
                <a:ext cx="1490478" cy="1694643"/>
                <a:chOff x="1965360" y="1783849"/>
                <a:chExt cx="1490478" cy="1694643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D05696E-3B19-43FA-8978-A8B6BA8732E5}"/>
                    </a:ext>
                  </a:extLst>
                </p:cNvPr>
                <p:cNvSpPr/>
                <p:nvPr/>
              </p:nvSpPr>
              <p:spPr>
                <a:xfrm>
                  <a:off x="1965360" y="1785274"/>
                  <a:ext cx="449596" cy="1693218"/>
                </a:xfrm>
                <a:prstGeom prst="rect">
                  <a:avLst/>
                </a:prstGeom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node.js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123C8547-D96A-450D-BB12-163C8B945FC2}"/>
                    </a:ext>
                  </a:extLst>
                </p:cNvPr>
                <p:cNvSpPr/>
                <p:nvPr/>
              </p:nvSpPr>
              <p:spPr>
                <a:xfrm>
                  <a:off x="2400764" y="1783849"/>
                  <a:ext cx="1055074" cy="83041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V8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JavaScript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Engine</a:t>
                  </a: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8608ED20-D72D-42E7-A550-248C69F967C5}"/>
                    </a:ext>
                  </a:extLst>
                </p:cNvPr>
                <p:cNvSpPr/>
                <p:nvPr/>
              </p:nvSpPr>
              <p:spPr>
                <a:xfrm>
                  <a:off x="2400764" y="2614268"/>
                  <a:ext cx="1055074" cy="864224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Events, I/O</a:t>
                  </a:r>
                </a:p>
              </p:txBody>
            </p:sp>
          </p:grp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3B1731D-8951-4C4C-9697-6F07176D6E74}"/>
                </a:ext>
              </a:extLst>
            </p:cNvPr>
            <p:cNvSpPr txBox="1"/>
            <p:nvPr/>
          </p:nvSpPr>
          <p:spPr>
            <a:xfrm>
              <a:off x="8934440" y="968234"/>
              <a:ext cx="2042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Desktop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DCCD238-11FD-466E-8C2E-90659A60DE51}"/>
                </a:ext>
              </a:extLst>
            </p:cNvPr>
            <p:cNvSpPr/>
            <p:nvPr/>
          </p:nvSpPr>
          <p:spPr>
            <a:xfrm>
              <a:off x="9527246" y="4873735"/>
              <a:ext cx="2519724" cy="636135"/>
            </a:xfrm>
            <a:prstGeom prst="rect">
              <a:avLst/>
            </a:prstGeom>
            <a:solidFill>
              <a:srgbClr val="FFCD2F"/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iModelJs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Frontend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(TypeScript)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8C81335-56AB-4C23-B0D1-C245F8BCE21D}"/>
                </a:ext>
              </a:extLst>
            </p:cNvPr>
            <p:cNvSpPr/>
            <p:nvPr/>
          </p:nvSpPr>
          <p:spPr>
            <a:xfrm>
              <a:off x="8265273" y="4873734"/>
              <a:ext cx="1257072" cy="74186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HTML UI Frameworks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1CA0B60-E2C7-4BD9-B956-08293E747078}"/>
                </a:ext>
              </a:extLst>
            </p:cNvPr>
            <p:cNvSpPr/>
            <p:nvPr/>
          </p:nvSpPr>
          <p:spPr>
            <a:xfrm>
              <a:off x="8262085" y="5509870"/>
              <a:ext cx="3784885" cy="30777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Chromium Browser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AFEB34C-D466-4862-A44A-C1AEDBCA20D9}"/>
                </a:ext>
              </a:extLst>
            </p:cNvPr>
            <p:cNvSpPr/>
            <p:nvPr/>
          </p:nvSpPr>
          <p:spPr>
            <a:xfrm>
              <a:off x="8262085" y="4493457"/>
              <a:ext cx="3784885" cy="373791"/>
            </a:xfrm>
            <a:prstGeom prst="rect">
              <a:avLst/>
            </a:prstGeom>
            <a:solidFill>
              <a:srgbClr val="FFFF99"/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Desktop Application Frontend (TypeScript)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FCFAC1D-3FB6-4950-BF25-D9D81F170424}"/>
                </a:ext>
              </a:extLst>
            </p:cNvPr>
            <p:cNvSpPr/>
            <p:nvPr/>
          </p:nvSpPr>
          <p:spPr>
            <a:xfrm>
              <a:off x="9606330" y="4964593"/>
              <a:ext cx="866127" cy="463509"/>
            </a:xfrm>
            <a:prstGeom prst="rect">
              <a:avLst/>
            </a:prstGeom>
            <a:solidFill>
              <a:srgbClr val="C49500"/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Tile Display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16F7736-7222-440B-83A8-B6F15A009224}"/>
                </a:ext>
              </a:extLst>
            </p:cNvPr>
            <p:cNvSpPr txBox="1"/>
            <p:nvPr/>
          </p:nvSpPr>
          <p:spPr>
            <a:xfrm>
              <a:off x="8001083" y="6023255"/>
              <a:ext cx="42862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Frontend and Backend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running in separate Electron processes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E02C05A-CC74-4A82-821A-C9A392F32415}"/>
                </a:ext>
              </a:extLst>
            </p:cNvPr>
            <p:cNvSpPr txBox="1"/>
            <p:nvPr/>
          </p:nvSpPr>
          <p:spPr>
            <a:xfrm>
              <a:off x="8928344" y="3881741"/>
              <a:ext cx="2042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IPC</a:t>
              </a:r>
            </a:p>
          </p:txBody>
        </p:sp>
        <p:pic>
          <p:nvPicPr>
            <p:cNvPr id="85" name="Picture 2" descr="Image result for electron javascript">
              <a:extLst>
                <a:ext uri="{FF2B5EF4-FFF2-40B4-BE49-F238E27FC236}">
                  <a16:creationId xmlns:a16="http://schemas.microsoft.com/office/drawing/2014/main" id="{4024305F-4CC4-4162-9B26-C1CAAB48AD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9996" y="3908775"/>
              <a:ext cx="1356973" cy="302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08546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01DF8-B7CF-4CB9-9C7F-607DE6326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Software Architecture - Mobile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23CDFD6-B64A-441B-A79A-BEB2A13B43DB}"/>
              </a:ext>
            </a:extLst>
          </p:cNvPr>
          <p:cNvGrpSpPr/>
          <p:nvPr/>
        </p:nvGrpSpPr>
        <p:grpSpPr>
          <a:xfrm>
            <a:off x="4101281" y="968234"/>
            <a:ext cx="3948387" cy="5854704"/>
            <a:chOff x="4120331" y="968234"/>
            <a:chExt cx="3948387" cy="5854704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3412CB8-54BF-4948-ACB2-BDF8219C56D7}"/>
                </a:ext>
              </a:extLst>
            </p:cNvPr>
            <p:cNvSpPr/>
            <p:nvPr/>
          </p:nvSpPr>
          <p:spPr>
            <a:xfrm>
              <a:off x="4120331" y="1429897"/>
              <a:ext cx="3948387" cy="44917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91FF431-A3EC-4011-9D51-3F1C63861E8D}"/>
                </a:ext>
              </a:extLst>
            </p:cNvPr>
            <p:cNvGrpSpPr/>
            <p:nvPr/>
          </p:nvGrpSpPr>
          <p:grpSpPr>
            <a:xfrm>
              <a:off x="4193586" y="1542670"/>
              <a:ext cx="3785532" cy="2114403"/>
              <a:chOff x="1965360" y="1109868"/>
              <a:chExt cx="4253729" cy="2375913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A586240-45F7-4A6E-8673-23D53532B51A}"/>
                  </a:ext>
                </a:extLst>
              </p:cNvPr>
              <p:cNvSpPr/>
              <p:nvPr/>
            </p:nvSpPr>
            <p:spPr>
              <a:xfrm>
                <a:off x="3630125" y="2801426"/>
                <a:ext cx="2588963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BeSQLite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(C++)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03463EE-CAE2-47B9-874F-474CACC756C4}"/>
                  </a:ext>
                </a:extLst>
              </p:cNvPr>
              <p:cNvSpPr/>
              <p:nvPr/>
            </p:nvSpPr>
            <p:spPr>
              <a:xfrm>
                <a:off x="3630005" y="2463865"/>
                <a:ext cx="2588962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ECDb</a:t>
                </a: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(C++)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A1A6B2E-E047-460A-8F98-D94896C575C8}"/>
                  </a:ext>
                </a:extLst>
              </p:cNvPr>
              <p:cNvSpPr/>
              <p:nvPr/>
            </p:nvSpPr>
            <p:spPr>
              <a:xfrm>
                <a:off x="3629884" y="2125332"/>
                <a:ext cx="2588962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DgnPlatform</a:t>
                </a: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(C++)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91C50F0-1D50-4813-8217-BEE7611DEDB9}"/>
                  </a:ext>
                </a:extLst>
              </p:cNvPr>
              <p:cNvSpPr/>
              <p:nvPr/>
            </p:nvSpPr>
            <p:spPr>
              <a:xfrm>
                <a:off x="2400523" y="1448884"/>
                <a:ext cx="3818082" cy="345843"/>
              </a:xfrm>
              <a:prstGeom prst="rect">
                <a:avLst/>
              </a:prstGeom>
              <a:solidFill>
                <a:srgbClr val="FFCD2F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iModelJs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Backend (TypeScript)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16165BC-BC32-41C3-999E-6CA776D5BEA0}"/>
                  </a:ext>
                </a:extLst>
              </p:cNvPr>
              <p:cNvSpPr/>
              <p:nvPr/>
            </p:nvSpPr>
            <p:spPr>
              <a:xfrm>
                <a:off x="2400280" y="1109868"/>
                <a:ext cx="3818082" cy="345843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Application Backend (TypeScript)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B970798-FD52-4A26-BE7A-CF7F767570B3}"/>
                  </a:ext>
                </a:extLst>
              </p:cNvPr>
              <p:cNvSpPr/>
              <p:nvPr/>
            </p:nvSpPr>
            <p:spPr>
              <a:xfrm>
                <a:off x="3446707" y="1785274"/>
                <a:ext cx="186741" cy="169321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9890D1D-0280-46C8-9E9B-17A0356D64E0}"/>
                  </a:ext>
                </a:extLst>
              </p:cNvPr>
              <p:cNvSpPr/>
              <p:nvPr/>
            </p:nvSpPr>
            <p:spPr>
              <a:xfrm>
                <a:off x="1975814" y="1110818"/>
                <a:ext cx="424222" cy="345843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CD0D80D-317C-4133-BB24-2B8496643658}"/>
                  </a:ext>
                </a:extLst>
              </p:cNvPr>
              <p:cNvSpPr/>
              <p:nvPr/>
            </p:nvSpPr>
            <p:spPr>
              <a:xfrm>
                <a:off x="1974715" y="1447670"/>
                <a:ext cx="425321" cy="345843"/>
              </a:xfrm>
              <a:prstGeom prst="rect">
                <a:avLst/>
              </a:prstGeom>
              <a:solidFill>
                <a:srgbClr val="FFCD2F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441D4A2-E4CC-43AA-9ADE-C5CDBB4D9696}"/>
                  </a:ext>
                </a:extLst>
              </p:cNvPr>
              <p:cNvSpPr/>
              <p:nvPr/>
            </p:nvSpPr>
            <p:spPr>
              <a:xfrm>
                <a:off x="3629764" y="1787286"/>
                <a:ext cx="2589082" cy="34584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JavaScript Interop (C++)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D99607A-D93C-4D02-A536-66433EB2EA22}"/>
                  </a:ext>
                </a:extLst>
              </p:cNvPr>
              <p:cNvSpPr/>
              <p:nvPr/>
            </p:nvSpPr>
            <p:spPr>
              <a:xfrm>
                <a:off x="3630126" y="3139938"/>
                <a:ext cx="2588963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Bentley OS Abstraction (C++)</a:t>
                </a: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50EDB9B4-1B0C-4257-9EE8-3E92C3ED1128}"/>
                  </a:ext>
                </a:extLst>
              </p:cNvPr>
              <p:cNvGrpSpPr/>
              <p:nvPr/>
            </p:nvGrpSpPr>
            <p:grpSpPr>
              <a:xfrm>
                <a:off x="1965360" y="1783849"/>
                <a:ext cx="1490478" cy="1694643"/>
                <a:chOff x="1965360" y="1783849"/>
                <a:chExt cx="1490478" cy="1694643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834C243B-C118-4D25-8B99-D6A950F3C63E}"/>
                    </a:ext>
                  </a:extLst>
                </p:cNvPr>
                <p:cNvSpPr/>
                <p:nvPr/>
              </p:nvSpPr>
              <p:spPr>
                <a:xfrm>
                  <a:off x="1965360" y="1785274"/>
                  <a:ext cx="449596" cy="1693218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Android or iOS SDK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98689FD-E696-452A-96F2-973CA9309D2D}"/>
                    </a:ext>
                  </a:extLst>
                </p:cNvPr>
                <p:cNvSpPr/>
                <p:nvPr/>
              </p:nvSpPr>
              <p:spPr>
                <a:xfrm>
                  <a:off x="2400764" y="1783849"/>
                  <a:ext cx="1055074" cy="83041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JavaScript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Core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or V8</a:t>
                  </a: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15630FCF-6A17-4A55-9485-0478F624A9ED}"/>
                    </a:ext>
                  </a:extLst>
                </p:cNvPr>
                <p:cNvSpPr/>
                <p:nvPr/>
              </p:nvSpPr>
              <p:spPr>
                <a:xfrm>
                  <a:off x="2400764" y="2614268"/>
                  <a:ext cx="1055074" cy="864224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Events, I/O</a:t>
                  </a:r>
                </a:p>
              </p:txBody>
            </p:sp>
          </p:grp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1DEDE34-0870-4B2A-BB21-4F04D2F63F23}"/>
                </a:ext>
              </a:extLst>
            </p:cNvPr>
            <p:cNvSpPr txBox="1"/>
            <p:nvPr/>
          </p:nvSpPr>
          <p:spPr>
            <a:xfrm>
              <a:off x="5050538" y="968234"/>
              <a:ext cx="2042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Mobile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2E33365-4497-4463-9C66-99EAD729DFEE}"/>
                </a:ext>
              </a:extLst>
            </p:cNvPr>
            <p:cNvSpPr/>
            <p:nvPr/>
          </p:nvSpPr>
          <p:spPr>
            <a:xfrm>
              <a:off x="5467072" y="4873735"/>
              <a:ext cx="2519724" cy="636135"/>
            </a:xfrm>
            <a:prstGeom prst="rect">
              <a:avLst/>
            </a:prstGeom>
            <a:solidFill>
              <a:srgbClr val="FFCD2F"/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iModelJs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Frontend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(TypeScript)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72E46B1-DB82-45BB-A398-E9E441F8CE33}"/>
                </a:ext>
              </a:extLst>
            </p:cNvPr>
            <p:cNvSpPr/>
            <p:nvPr/>
          </p:nvSpPr>
          <p:spPr>
            <a:xfrm>
              <a:off x="4205099" y="4873734"/>
              <a:ext cx="1257072" cy="74186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HTML UI Frameworks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48E0CED-8C98-4090-AC8B-A7D72EAE6E31}"/>
                </a:ext>
              </a:extLst>
            </p:cNvPr>
            <p:cNvSpPr/>
            <p:nvPr/>
          </p:nvSpPr>
          <p:spPr>
            <a:xfrm>
              <a:off x="4201911" y="5509870"/>
              <a:ext cx="3784885" cy="30777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V8 or 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iOs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JavaScript Engine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50C2676-78D8-4619-A905-F0440B881A7B}"/>
                </a:ext>
              </a:extLst>
            </p:cNvPr>
            <p:cNvSpPr/>
            <p:nvPr/>
          </p:nvSpPr>
          <p:spPr>
            <a:xfrm>
              <a:off x="4201911" y="4493457"/>
              <a:ext cx="3784885" cy="373791"/>
            </a:xfrm>
            <a:prstGeom prst="rect">
              <a:avLst/>
            </a:prstGeom>
            <a:solidFill>
              <a:srgbClr val="FFFF99"/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Mobile Application Frontend (TypeScript)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2FD23C8-77F8-43A9-BACA-1B7409465FBF}"/>
                </a:ext>
              </a:extLst>
            </p:cNvPr>
            <p:cNvSpPr/>
            <p:nvPr/>
          </p:nvSpPr>
          <p:spPr>
            <a:xfrm>
              <a:off x="5546156" y="4964593"/>
              <a:ext cx="866127" cy="463509"/>
            </a:xfrm>
            <a:prstGeom prst="rect">
              <a:avLst/>
            </a:prstGeom>
            <a:solidFill>
              <a:srgbClr val="C49500"/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Tile Display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F16AD53-9162-4A6D-AB11-37363E892601}"/>
                </a:ext>
              </a:extLst>
            </p:cNvPr>
            <p:cNvSpPr txBox="1"/>
            <p:nvPr/>
          </p:nvSpPr>
          <p:spPr>
            <a:xfrm>
              <a:off x="4232668" y="5899608"/>
              <a:ext cx="37848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Frontend and Backend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running in Electron-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ish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Mobile Framework (single process)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4C1C765-A841-48F8-BB5F-A7914A99EDC6}"/>
                </a:ext>
              </a:extLst>
            </p:cNvPr>
            <p:cNvSpPr txBox="1"/>
            <p:nvPr/>
          </p:nvSpPr>
          <p:spPr>
            <a:xfrm>
              <a:off x="5044442" y="3891266"/>
              <a:ext cx="2042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Function Calls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8678E42-F2D3-4FB3-A2CB-724F91565761}"/>
                </a:ext>
              </a:extLst>
            </p:cNvPr>
            <p:cNvSpPr/>
            <p:nvPr/>
          </p:nvSpPr>
          <p:spPr>
            <a:xfrm>
              <a:off x="6912784" y="3881825"/>
              <a:ext cx="1059197" cy="388943"/>
            </a:xfrm>
            <a:prstGeom prst="rect">
              <a:avLst/>
            </a:prstGeom>
            <a:solidFill>
              <a:srgbClr val="A5ED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60A0AC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Electron-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60A0AC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ish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0A0A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60A0AC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Framework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176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01DF8-B7CF-4CB9-9C7F-607DE6326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Software Architecture Comparison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1815599-B2B6-46C9-80AF-B4C61AB886DE}"/>
              </a:ext>
            </a:extLst>
          </p:cNvPr>
          <p:cNvSpPr/>
          <p:nvPr/>
        </p:nvSpPr>
        <p:spPr>
          <a:xfrm>
            <a:off x="95463" y="1429897"/>
            <a:ext cx="3948387" cy="2300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E4ED79-641A-4C7D-BEF0-FA2E02111AA2}"/>
              </a:ext>
            </a:extLst>
          </p:cNvPr>
          <p:cNvGrpSpPr/>
          <p:nvPr/>
        </p:nvGrpSpPr>
        <p:grpSpPr>
          <a:xfrm>
            <a:off x="157553" y="1542670"/>
            <a:ext cx="3785532" cy="2114403"/>
            <a:chOff x="1965360" y="1109868"/>
            <a:chExt cx="4253729" cy="23759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0F431BC-1D7D-4872-88EA-15C8DCFB47D8}"/>
                </a:ext>
              </a:extLst>
            </p:cNvPr>
            <p:cNvSpPr/>
            <p:nvPr/>
          </p:nvSpPr>
          <p:spPr>
            <a:xfrm>
              <a:off x="3630125" y="2801426"/>
              <a:ext cx="2588963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BeSQLite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(C++)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F20506D-F7CB-4D6F-8298-49F0B6A65196}"/>
                </a:ext>
              </a:extLst>
            </p:cNvPr>
            <p:cNvSpPr/>
            <p:nvPr/>
          </p:nvSpPr>
          <p:spPr>
            <a:xfrm>
              <a:off x="3630005" y="2463865"/>
              <a:ext cx="2588962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ECDb</a:t>
              </a: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(C++)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A75D5AE-E050-4D87-A4F7-5A83D0FD7A9D}"/>
                </a:ext>
              </a:extLst>
            </p:cNvPr>
            <p:cNvSpPr/>
            <p:nvPr/>
          </p:nvSpPr>
          <p:spPr>
            <a:xfrm>
              <a:off x="3629884" y="2125332"/>
              <a:ext cx="2588962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DgnPlatform</a:t>
              </a: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(C++)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901E0CC-98C7-44AE-A9B9-2E745FA9F574}"/>
                </a:ext>
              </a:extLst>
            </p:cNvPr>
            <p:cNvSpPr/>
            <p:nvPr/>
          </p:nvSpPr>
          <p:spPr>
            <a:xfrm>
              <a:off x="2400523" y="1448884"/>
              <a:ext cx="3818082" cy="345843"/>
            </a:xfrm>
            <a:prstGeom prst="rect">
              <a:avLst/>
            </a:prstGeom>
            <a:solidFill>
              <a:srgbClr val="FFCD2F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iModelJs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Backend (TypeScript)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7E36129-77F0-4D9D-BD29-66E4B09E5B3D}"/>
                </a:ext>
              </a:extLst>
            </p:cNvPr>
            <p:cNvSpPr/>
            <p:nvPr/>
          </p:nvSpPr>
          <p:spPr>
            <a:xfrm>
              <a:off x="2400279" y="1109868"/>
              <a:ext cx="3818083" cy="345843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Application Backend (TypeScript)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83D6481-0636-4149-AA12-D2304FE2BED0}"/>
                </a:ext>
              </a:extLst>
            </p:cNvPr>
            <p:cNvSpPr/>
            <p:nvPr/>
          </p:nvSpPr>
          <p:spPr>
            <a:xfrm>
              <a:off x="3446707" y="1785274"/>
              <a:ext cx="186741" cy="169321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206C99-AD67-4234-8EAE-E393CBE577DB}"/>
                </a:ext>
              </a:extLst>
            </p:cNvPr>
            <p:cNvSpPr/>
            <p:nvPr/>
          </p:nvSpPr>
          <p:spPr>
            <a:xfrm>
              <a:off x="1975814" y="1110818"/>
              <a:ext cx="424222" cy="345843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E988FAD-18B4-47E0-A193-E0D43674F136}"/>
                </a:ext>
              </a:extLst>
            </p:cNvPr>
            <p:cNvSpPr/>
            <p:nvPr/>
          </p:nvSpPr>
          <p:spPr>
            <a:xfrm>
              <a:off x="1974715" y="1447670"/>
              <a:ext cx="425321" cy="345843"/>
            </a:xfrm>
            <a:prstGeom prst="rect">
              <a:avLst/>
            </a:prstGeom>
            <a:solidFill>
              <a:srgbClr val="FFCD2F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9AD2FB-7192-4A69-AF48-05E7736B4989}"/>
                </a:ext>
              </a:extLst>
            </p:cNvPr>
            <p:cNvSpPr/>
            <p:nvPr/>
          </p:nvSpPr>
          <p:spPr>
            <a:xfrm>
              <a:off x="3629764" y="1787286"/>
              <a:ext cx="2589082" cy="34584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JavaScript Interop (C++)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3485D4-345D-44C7-AC89-F2232EF94ABA}"/>
                </a:ext>
              </a:extLst>
            </p:cNvPr>
            <p:cNvSpPr/>
            <p:nvPr/>
          </p:nvSpPr>
          <p:spPr>
            <a:xfrm>
              <a:off x="3630126" y="3139938"/>
              <a:ext cx="2588963" cy="3458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Bentley OS Abstraction (C++)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1B94A89-1989-42DB-8E0D-72A8898B3720}"/>
                </a:ext>
              </a:extLst>
            </p:cNvPr>
            <p:cNvGrpSpPr/>
            <p:nvPr/>
          </p:nvGrpSpPr>
          <p:grpSpPr>
            <a:xfrm>
              <a:off x="1965360" y="1783849"/>
              <a:ext cx="1490478" cy="1694643"/>
              <a:chOff x="1965360" y="1783849"/>
              <a:chExt cx="1490478" cy="1694643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75A1F2D-C827-4B44-8A97-F88F3DAC631D}"/>
                  </a:ext>
                </a:extLst>
              </p:cNvPr>
              <p:cNvSpPr/>
              <p:nvPr/>
            </p:nvSpPr>
            <p:spPr>
              <a:xfrm>
                <a:off x="1965360" y="1785274"/>
                <a:ext cx="449596" cy="1693218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node.js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211FCE2-6A7D-4A1A-A17A-AF1E2C2FEF7D}"/>
                  </a:ext>
                </a:extLst>
              </p:cNvPr>
              <p:cNvSpPr/>
              <p:nvPr/>
            </p:nvSpPr>
            <p:spPr>
              <a:xfrm>
                <a:off x="2400764" y="1783849"/>
                <a:ext cx="1055074" cy="83041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V8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JavaScript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Engine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96F9FD6-EB6B-4F54-8A5B-302DFB992AF4}"/>
                  </a:ext>
                </a:extLst>
              </p:cNvPr>
              <p:cNvSpPr/>
              <p:nvPr/>
            </p:nvSpPr>
            <p:spPr>
              <a:xfrm>
                <a:off x="2400764" y="2614268"/>
                <a:ext cx="1055074" cy="8642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Events, I/O</a:t>
                </a:r>
              </a:p>
            </p:txBody>
          </p:sp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01C9F14-35A8-4455-B0FA-EED95F119444}"/>
              </a:ext>
            </a:extLst>
          </p:cNvPr>
          <p:cNvSpPr txBox="1"/>
          <p:nvPr/>
        </p:nvSpPr>
        <p:spPr>
          <a:xfrm>
            <a:off x="895931" y="968234"/>
            <a:ext cx="2042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Web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C80CCE6-DA09-4B4E-B769-CA2CE3815708}"/>
              </a:ext>
            </a:extLst>
          </p:cNvPr>
          <p:cNvSpPr/>
          <p:nvPr/>
        </p:nvSpPr>
        <p:spPr>
          <a:xfrm>
            <a:off x="95462" y="4314300"/>
            <a:ext cx="3948387" cy="15894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00558E5-1D07-4162-A621-2BBF3BC8EBA0}"/>
              </a:ext>
            </a:extLst>
          </p:cNvPr>
          <p:cNvSpPr/>
          <p:nvPr/>
        </p:nvSpPr>
        <p:spPr>
          <a:xfrm>
            <a:off x="1422714" y="4870745"/>
            <a:ext cx="2519724" cy="636135"/>
          </a:xfrm>
          <a:prstGeom prst="rect">
            <a:avLst/>
          </a:prstGeom>
          <a:solidFill>
            <a:srgbClr val="FFCD2F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iModelJs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Frontend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(TypeScript)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123EA82-FEAA-4239-822A-5B798F7471C2}"/>
              </a:ext>
            </a:extLst>
          </p:cNvPr>
          <p:cNvSpPr/>
          <p:nvPr/>
        </p:nvSpPr>
        <p:spPr>
          <a:xfrm>
            <a:off x="160741" y="4870744"/>
            <a:ext cx="1257072" cy="741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HTML UI Frameworks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D8DB740-F888-4EA5-A1D0-5B05026DB97D}"/>
              </a:ext>
            </a:extLst>
          </p:cNvPr>
          <p:cNvSpPr/>
          <p:nvPr/>
        </p:nvSpPr>
        <p:spPr>
          <a:xfrm>
            <a:off x="157553" y="5506880"/>
            <a:ext cx="3784885" cy="3137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Browser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5BB9B89-2645-4118-8793-63568878E1D0}"/>
              </a:ext>
            </a:extLst>
          </p:cNvPr>
          <p:cNvSpPr/>
          <p:nvPr/>
        </p:nvSpPr>
        <p:spPr>
          <a:xfrm>
            <a:off x="157553" y="4490467"/>
            <a:ext cx="3784885" cy="386764"/>
          </a:xfrm>
          <a:prstGeom prst="rect">
            <a:avLst/>
          </a:prstGeom>
          <a:solidFill>
            <a:srgbClr val="FFFF99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Application Frontend (TypeScript)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0C796F2-8D76-40E3-A4AB-3C19F475CEAD}"/>
              </a:ext>
            </a:extLst>
          </p:cNvPr>
          <p:cNvSpPr/>
          <p:nvPr/>
        </p:nvSpPr>
        <p:spPr>
          <a:xfrm>
            <a:off x="1501798" y="4961603"/>
            <a:ext cx="866127" cy="463509"/>
          </a:xfrm>
          <a:prstGeom prst="rect">
            <a:avLst/>
          </a:prstGeom>
          <a:solidFill>
            <a:srgbClr val="C49500"/>
          </a:solidFill>
          <a:ln>
            <a:solidFill>
              <a:sysClr val="windowText" lastClr="0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Tile Display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3CE03ED-1D58-41FE-A222-18D793712310}"/>
              </a:ext>
            </a:extLst>
          </p:cNvPr>
          <p:cNvSpPr txBox="1"/>
          <p:nvPr/>
        </p:nvSpPr>
        <p:spPr>
          <a:xfrm>
            <a:off x="109225" y="5919243"/>
            <a:ext cx="3784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Frontend running in browser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Backend running in cloud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60A0749-1308-49BD-A252-ACED77A842FF}"/>
              </a:ext>
            </a:extLst>
          </p:cNvPr>
          <p:cNvSpPr txBox="1"/>
          <p:nvPr/>
        </p:nvSpPr>
        <p:spPr>
          <a:xfrm>
            <a:off x="889835" y="3815066"/>
            <a:ext cx="2042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A4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HTTPS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23CDFD6-B64A-441B-A79A-BEB2A13B43DB}"/>
              </a:ext>
            </a:extLst>
          </p:cNvPr>
          <p:cNvGrpSpPr/>
          <p:nvPr/>
        </p:nvGrpSpPr>
        <p:grpSpPr>
          <a:xfrm>
            <a:off x="8139881" y="968234"/>
            <a:ext cx="3948387" cy="5854704"/>
            <a:chOff x="4120331" y="968234"/>
            <a:chExt cx="3948387" cy="5854704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3412CB8-54BF-4948-ACB2-BDF8219C56D7}"/>
                </a:ext>
              </a:extLst>
            </p:cNvPr>
            <p:cNvSpPr/>
            <p:nvPr/>
          </p:nvSpPr>
          <p:spPr>
            <a:xfrm>
              <a:off x="4120331" y="1429897"/>
              <a:ext cx="3948387" cy="44917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91FF431-A3EC-4011-9D51-3F1C63861E8D}"/>
                </a:ext>
              </a:extLst>
            </p:cNvPr>
            <p:cNvGrpSpPr/>
            <p:nvPr/>
          </p:nvGrpSpPr>
          <p:grpSpPr>
            <a:xfrm>
              <a:off x="4193586" y="1542670"/>
              <a:ext cx="3785532" cy="2114403"/>
              <a:chOff x="1965360" y="1109868"/>
              <a:chExt cx="4253729" cy="2375913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A586240-45F7-4A6E-8673-23D53532B51A}"/>
                  </a:ext>
                </a:extLst>
              </p:cNvPr>
              <p:cNvSpPr/>
              <p:nvPr/>
            </p:nvSpPr>
            <p:spPr>
              <a:xfrm>
                <a:off x="3630125" y="2801426"/>
                <a:ext cx="2588963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BeSQLite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(C++)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03463EE-CAE2-47B9-874F-474CACC756C4}"/>
                  </a:ext>
                </a:extLst>
              </p:cNvPr>
              <p:cNvSpPr/>
              <p:nvPr/>
            </p:nvSpPr>
            <p:spPr>
              <a:xfrm>
                <a:off x="3630005" y="2463865"/>
                <a:ext cx="2588962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ECDb</a:t>
                </a: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(C++)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A1A6B2E-E047-460A-8F98-D94896C575C8}"/>
                  </a:ext>
                </a:extLst>
              </p:cNvPr>
              <p:cNvSpPr/>
              <p:nvPr/>
            </p:nvSpPr>
            <p:spPr>
              <a:xfrm>
                <a:off x="3629884" y="2125332"/>
                <a:ext cx="2588962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DgnPlatform</a:t>
                </a: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(C++)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91C50F0-1D50-4813-8217-BEE7611DEDB9}"/>
                  </a:ext>
                </a:extLst>
              </p:cNvPr>
              <p:cNvSpPr/>
              <p:nvPr/>
            </p:nvSpPr>
            <p:spPr>
              <a:xfrm>
                <a:off x="2400523" y="1448884"/>
                <a:ext cx="3818082" cy="345843"/>
              </a:xfrm>
              <a:prstGeom prst="rect">
                <a:avLst/>
              </a:prstGeom>
              <a:solidFill>
                <a:srgbClr val="FFCD2F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iModelJs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Backend (TypeScript)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16165BC-BC32-41C3-999E-6CA776D5BEA0}"/>
                  </a:ext>
                </a:extLst>
              </p:cNvPr>
              <p:cNvSpPr/>
              <p:nvPr/>
            </p:nvSpPr>
            <p:spPr>
              <a:xfrm>
                <a:off x="2400280" y="1109868"/>
                <a:ext cx="3818082" cy="345843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Application Backend (TypeScript)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B970798-FD52-4A26-BE7A-CF7F767570B3}"/>
                  </a:ext>
                </a:extLst>
              </p:cNvPr>
              <p:cNvSpPr/>
              <p:nvPr/>
            </p:nvSpPr>
            <p:spPr>
              <a:xfrm>
                <a:off x="3446707" y="1785274"/>
                <a:ext cx="186741" cy="169321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9890D1D-0280-46C8-9E9B-17A0356D64E0}"/>
                  </a:ext>
                </a:extLst>
              </p:cNvPr>
              <p:cNvSpPr/>
              <p:nvPr/>
            </p:nvSpPr>
            <p:spPr>
              <a:xfrm>
                <a:off x="1975814" y="1110818"/>
                <a:ext cx="424222" cy="345843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CD0D80D-317C-4133-BB24-2B8496643658}"/>
                  </a:ext>
                </a:extLst>
              </p:cNvPr>
              <p:cNvSpPr/>
              <p:nvPr/>
            </p:nvSpPr>
            <p:spPr>
              <a:xfrm>
                <a:off x="1974715" y="1447670"/>
                <a:ext cx="425321" cy="345843"/>
              </a:xfrm>
              <a:prstGeom prst="rect">
                <a:avLst/>
              </a:prstGeom>
              <a:solidFill>
                <a:srgbClr val="FFCD2F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441D4A2-E4CC-43AA-9ADE-C5CDBB4D9696}"/>
                  </a:ext>
                </a:extLst>
              </p:cNvPr>
              <p:cNvSpPr/>
              <p:nvPr/>
            </p:nvSpPr>
            <p:spPr>
              <a:xfrm>
                <a:off x="3629764" y="1787286"/>
                <a:ext cx="2589082" cy="34584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JavaScript Interop (C++)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D99607A-D93C-4D02-A536-66433EB2EA22}"/>
                  </a:ext>
                </a:extLst>
              </p:cNvPr>
              <p:cNvSpPr/>
              <p:nvPr/>
            </p:nvSpPr>
            <p:spPr>
              <a:xfrm>
                <a:off x="3630126" y="3139938"/>
                <a:ext cx="2588963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Bentley OS Abstraction (C++)</a:t>
                </a: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50EDB9B4-1B0C-4257-9EE8-3E92C3ED1128}"/>
                  </a:ext>
                </a:extLst>
              </p:cNvPr>
              <p:cNvGrpSpPr/>
              <p:nvPr/>
            </p:nvGrpSpPr>
            <p:grpSpPr>
              <a:xfrm>
                <a:off x="1965360" y="1783849"/>
                <a:ext cx="1490478" cy="1694643"/>
                <a:chOff x="1965360" y="1783849"/>
                <a:chExt cx="1490478" cy="1694643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834C243B-C118-4D25-8B99-D6A950F3C63E}"/>
                    </a:ext>
                  </a:extLst>
                </p:cNvPr>
                <p:cNvSpPr/>
                <p:nvPr/>
              </p:nvSpPr>
              <p:spPr>
                <a:xfrm>
                  <a:off x="1965360" y="1785274"/>
                  <a:ext cx="449596" cy="1693218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Android or iOS SDK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98689FD-E696-452A-96F2-973CA9309D2D}"/>
                    </a:ext>
                  </a:extLst>
                </p:cNvPr>
                <p:cNvSpPr/>
                <p:nvPr/>
              </p:nvSpPr>
              <p:spPr>
                <a:xfrm>
                  <a:off x="2400764" y="1783849"/>
                  <a:ext cx="1055074" cy="83041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JavaScript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Core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or V8</a:t>
                  </a: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15630FCF-6A17-4A55-9485-0478F624A9ED}"/>
                    </a:ext>
                  </a:extLst>
                </p:cNvPr>
                <p:cNvSpPr/>
                <p:nvPr/>
              </p:nvSpPr>
              <p:spPr>
                <a:xfrm>
                  <a:off x="2400764" y="2614268"/>
                  <a:ext cx="1055074" cy="864224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Events, I/O</a:t>
                  </a:r>
                </a:p>
              </p:txBody>
            </p:sp>
          </p:grp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1DEDE34-0870-4B2A-BB21-4F04D2F63F23}"/>
                </a:ext>
              </a:extLst>
            </p:cNvPr>
            <p:cNvSpPr txBox="1"/>
            <p:nvPr/>
          </p:nvSpPr>
          <p:spPr>
            <a:xfrm>
              <a:off x="5050538" y="968234"/>
              <a:ext cx="2042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Mobile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2E33365-4497-4463-9C66-99EAD729DFEE}"/>
                </a:ext>
              </a:extLst>
            </p:cNvPr>
            <p:cNvSpPr/>
            <p:nvPr/>
          </p:nvSpPr>
          <p:spPr>
            <a:xfrm>
              <a:off x="5467072" y="4873735"/>
              <a:ext cx="2519724" cy="636135"/>
            </a:xfrm>
            <a:prstGeom prst="rect">
              <a:avLst/>
            </a:prstGeom>
            <a:solidFill>
              <a:srgbClr val="FFCD2F"/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iModelJs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Frontend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(TypeScript)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72E46B1-DB82-45BB-A398-E9E441F8CE33}"/>
                </a:ext>
              </a:extLst>
            </p:cNvPr>
            <p:cNvSpPr/>
            <p:nvPr/>
          </p:nvSpPr>
          <p:spPr>
            <a:xfrm>
              <a:off x="4205099" y="4873734"/>
              <a:ext cx="1257072" cy="74186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HTML UI Frameworks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48E0CED-8C98-4090-AC8B-A7D72EAE6E31}"/>
                </a:ext>
              </a:extLst>
            </p:cNvPr>
            <p:cNvSpPr/>
            <p:nvPr/>
          </p:nvSpPr>
          <p:spPr>
            <a:xfrm>
              <a:off x="4201911" y="5509870"/>
              <a:ext cx="3784885" cy="30777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V8 or 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iOs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JavaScript Engine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50C2676-78D8-4619-A905-F0440B881A7B}"/>
                </a:ext>
              </a:extLst>
            </p:cNvPr>
            <p:cNvSpPr/>
            <p:nvPr/>
          </p:nvSpPr>
          <p:spPr>
            <a:xfrm>
              <a:off x="4201911" y="4493457"/>
              <a:ext cx="3784885" cy="373791"/>
            </a:xfrm>
            <a:prstGeom prst="rect">
              <a:avLst/>
            </a:prstGeom>
            <a:solidFill>
              <a:srgbClr val="FFFF99"/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Mobile Application Frontend (TypeScript)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2FD23C8-77F8-43A9-BACA-1B7409465FBF}"/>
                </a:ext>
              </a:extLst>
            </p:cNvPr>
            <p:cNvSpPr/>
            <p:nvPr/>
          </p:nvSpPr>
          <p:spPr>
            <a:xfrm>
              <a:off x="5546156" y="4964593"/>
              <a:ext cx="866127" cy="463509"/>
            </a:xfrm>
            <a:prstGeom prst="rect">
              <a:avLst/>
            </a:prstGeom>
            <a:solidFill>
              <a:srgbClr val="C49500"/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Tile Display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F16AD53-9162-4A6D-AB11-37363E892601}"/>
                </a:ext>
              </a:extLst>
            </p:cNvPr>
            <p:cNvSpPr txBox="1"/>
            <p:nvPr/>
          </p:nvSpPr>
          <p:spPr>
            <a:xfrm>
              <a:off x="4232668" y="5899608"/>
              <a:ext cx="37848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Frontend and Backend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running in Electron-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ish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Mobile Framework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4C1C765-A841-48F8-BB5F-A7914A99EDC6}"/>
                </a:ext>
              </a:extLst>
            </p:cNvPr>
            <p:cNvSpPr txBox="1"/>
            <p:nvPr/>
          </p:nvSpPr>
          <p:spPr>
            <a:xfrm>
              <a:off x="5044442" y="3891266"/>
              <a:ext cx="2042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Function Calls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8678E42-F2D3-4FB3-A2CB-724F91565761}"/>
                </a:ext>
              </a:extLst>
            </p:cNvPr>
            <p:cNvSpPr/>
            <p:nvPr/>
          </p:nvSpPr>
          <p:spPr>
            <a:xfrm>
              <a:off x="6912784" y="3881825"/>
              <a:ext cx="1059197" cy="388943"/>
            </a:xfrm>
            <a:prstGeom prst="rect">
              <a:avLst/>
            </a:prstGeom>
            <a:solidFill>
              <a:srgbClr val="A5ED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60A0AC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Electron-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60A0AC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ish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0A0A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60A0AC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Framework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5FE9149-D91C-4242-8373-CB1EEF19BB72}"/>
              </a:ext>
            </a:extLst>
          </p:cNvPr>
          <p:cNvGrpSpPr/>
          <p:nvPr/>
        </p:nvGrpSpPr>
        <p:grpSpPr>
          <a:xfrm>
            <a:off x="4121806" y="968234"/>
            <a:ext cx="3948387" cy="5701352"/>
            <a:chOff x="8160489" y="968234"/>
            <a:chExt cx="3948387" cy="5701352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7A7D16C-5EF1-493A-9711-351639D524C3}"/>
                </a:ext>
              </a:extLst>
            </p:cNvPr>
            <p:cNvSpPr/>
            <p:nvPr/>
          </p:nvSpPr>
          <p:spPr>
            <a:xfrm>
              <a:off x="8160489" y="1429898"/>
              <a:ext cx="3948387" cy="44917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F645A33-D4D2-45FE-A1DD-8932974F4E94}"/>
                </a:ext>
              </a:extLst>
            </p:cNvPr>
            <p:cNvGrpSpPr/>
            <p:nvPr/>
          </p:nvGrpSpPr>
          <p:grpSpPr>
            <a:xfrm>
              <a:off x="8262085" y="1542670"/>
              <a:ext cx="3785532" cy="2114403"/>
              <a:chOff x="1965360" y="1109868"/>
              <a:chExt cx="4253729" cy="2375913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2DA31E2-8533-4B7E-8642-BC65DF6AC46A}"/>
                  </a:ext>
                </a:extLst>
              </p:cNvPr>
              <p:cNvSpPr/>
              <p:nvPr/>
            </p:nvSpPr>
            <p:spPr>
              <a:xfrm>
                <a:off x="3630125" y="2801426"/>
                <a:ext cx="2588963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BeSQLite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(C++)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5865540-67C7-44FC-857F-4EC85429E2E3}"/>
                  </a:ext>
                </a:extLst>
              </p:cNvPr>
              <p:cNvSpPr/>
              <p:nvPr/>
            </p:nvSpPr>
            <p:spPr>
              <a:xfrm>
                <a:off x="3630005" y="2463865"/>
                <a:ext cx="2588962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ECDb</a:t>
                </a: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(C++)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1FF9A60-4A07-4429-9BBC-E848D77DB12A}"/>
                  </a:ext>
                </a:extLst>
              </p:cNvPr>
              <p:cNvSpPr/>
              <p:nvPr/>
            </p:nvSpPr>
            <p:spPr>
              <a:xfrm>
                <a:off x="3629884" y="2125332"/>
                <a:ext cx="2588962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DgnPlatform</a:t>
                </a: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(C++)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9580148-157A-4761-9DB6-F409EE484783}"/>
                  </a:ext>
                </a:extLst>
              </p:cNvPr>
              <p:cNvSpPr/>
              <p:nvPr/>
            </p:nvSpPr>
            <p:spPr>
              <a:xfrm>
                <a:off x="2400523" y="1448884"/>
                <a:ext cx="3818082" cy="345843"/>
              </a:xfrm>
              <a:prstGeom prst="rect">
                <a:avLst/>
              </a:prstGeom>
              <a:solidFill>
                <a:srgbClr val="FFCD2F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iModelJs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Backend (TypeScript)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49D0661-C69A-40D6-BE1C-92890060B4BB}"/>
                  </a:ext>
                </a:extLst>
              </p:cNvPr>
              <p:cNvSpPr/>
              <p:nvPr/>
            </p:nvSpPr>
            <p:spPr>
              <a:xfrm>
                <a:off x="2400280" y="1109868"/>
                <a:ext cx="3818082" cy="345843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Application Backend (TypeScript)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60AC907-6312-4A65-9B38-6AB46BB385CB}"/>
                  </a:ext>
                </a:extLst>
              </p:cNvPr>
              <p:cNvSpPr/>
              <p:nvPr/>
            </p:nvSpPr>
            <p:spPr>
              <a:xfrm>
                <a:off x="3446707" y="1785274"/>
                <a:ext cx="186741" cy="169321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C26CEB9-B61F-41FB-BDB5-A0967ED55F78}"/>
                  </a:ext>
                </a:extLst>
              </p:cNvPr>
              <p:cNvSpPr/>
              <p:nvPr/>
            </p:nvSpPr>
            <p:spPr>
              <a:xfrm>
                <a:off x="1975814" y="1110818"/>
                <a:ext cx="424222" cy="345843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70BBB31-358A-4F59-BC00-43518BB8CF71}"/>
                  </a:ext>
                </a:extLst>
              </p:cNvPr>
              <p:cNvSpPr/>
              <p:nvPr/>
            </p:nvSpPr>
            <p:spPr>
              <a:xfrm>
                <a:off x="1974715" y="1447670"/>
                <a:ext cx="425321" cy="345843"/>
              </a:xfrm>
              <a:prstGeom prst="rect">
                <a:avLst/>
              </a:prstGeom>
              <a:solidFill>
                <a:srgbClr val="FFCD2F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70D0413-29A2-4173-8922-FE02E69B4A8D}"/>
                  </a:ext>
                </a:extLst>
              </p:cNvPr>
              <p:cNvSpPr/>
              <p:nvPr/>
            </p:nvSpPr>
            <p:spPr>
              <a:xfrm>
                <a:off x="3629764" y="1787286"/>
                <a:ext cx="2589082" cy="34584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JavaScript Interop (C++)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9BC6A5D-1C0B-45AE-84CC-0D41063ED7A8}"/>
                  </a:ext>
                </a:extLst>
              </p:cNvPr>
              <p:cNvSpPr/>
              <p:nvPr/>
            </p:nvSpPr>
            <p:spPr>
              <a:xfrm>
                <a:off x="3630126" y="3139938"/>
                <a:ext cx="2588963" cy="3458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Bentley OS Abstraction (C++)</a:t>
                </a:r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807B759F-77D3-463E-B64B-958BD806AF52}"/>
                  </a:ext>
                </a:extLst>
              </p:cNvPr>
              <p:cNvGrpSpPr/>
              <p:nvPr/>
            </p:nvGrpSpPr>
            <p:grpSpPr>
              <a:xfrm>
                <a:off x="1965360" y="1783849"/>
                <a:ext cx="1490478" cy="1694643"/>
                <a:chOff x="1965360" y="1783849"/>
                <a:chExt cx="1490478" cy="1694643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D05696E-3B19-43FA-8978-A8B6BA8732E5}"/>
                    </a:ext>
                  </a:extLst>
                </p:cNvPr>
                <p:cNvSpPr/>
                <p:nvPr/>
              </p:nvSpPr>
              <p:spPr>
                <a:xfrm>
                  <a:off x="1965360" y="1785274"/>
                  <a:ext cx="449596" cy="1693218"/>
                </a:xfrm>
                <a:prstGeom prst="rect">
                  <a:avLst/>
                </a:prstGeom>
                <a:solidFill>
                  <a:srgbClr val="00B05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node.js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123C8547-D96A-450D-BB12-163C8B945FC2}"/>
                    </a:ext>
                  </a:extLst>
                </p:cNvPr>
                <p:cNvSpPr/>
                <p:nvPr/>
              </p:nvSpPr>
              <p:spPr>
                <a:xfrm>
                  <a:off x="2400764" y="1783849"/>
                  <a:ext cx="1055074" cy="83041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V8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JavaScript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Engine</a:t>
                  </a: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8608ED20-D72D-42E7-A550-248C69F967C5}"/>
                    </a:ext>
                  </a:extLst>
                </p:cNvPr>
                <p:cNvSpPr/>
                <p:nvPr/>
              </p:nvSpPr>
              <p:spPr>
                <a:xfrm>
                  <a:off x="2400764" y="2614268"/>
                  <a:ext cx="1055074" cy="864224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Events, I/O</a:t>
                  </a:r>
                </a:p>
              </p:txBody>
            </p:sp>
          </p:grp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3B1731D-8951-4C4C-9697-6F07176D6E74}"/>
                </a:ext>
              </a:extLst>
            </p:cNvPr>
            <p:cNvSpPr txBox="1"/>
            <p:nvPr/>
          </p:nvSpPr>
          <p:spPr>
            <a:xfrm>
              <a:off x="8934440" y="968234"/>
              <a:ext cx="2042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Desktop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DCCD238-11FD-466E-8C2E-90659A60DE51}"/>
                </a:ext>
              </a:extLst>
            </p:cNvPr>
            <p:cNvSpPr/>
            <p:nvPr/>
          </p:nvSpPr>
          <p:spPr>
            <a:xfrm>
              <a:off x="9527246" y="4873735"/>
              <a:ext cx="2519724" cy="636135"/>
            </a:xfrm>
            <a:prstGeom prst="rect">
              <a:avLst/>
            </a:prstGeom>
            <a:solidFill>
              <a:srgbClr val="FFCD2F"/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iModelJs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Frontend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(TypeScript)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8C81335-56AB-4C23-B0D1-C245F8BCE21D}"/>
                </a:ext>
              </a:extLst>
            </p:cNvPr>
            <p:cNvSpPr/>
            <p:nvPr/>
          </p:nvSpPr>
          <p:spPr>
            <a:xfrm>
              <a:off x="8265273" y="4873734"/>
              <a:ext cx="1257072" cy="74186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HTML UI Frameworks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1CA0B60-E2C7-4BD9-B956-08293E747078}"/>
                </a:ext>
              </a:extLst>
            </p:cNvPr>
            <p:cNvSpPr/>
            <p:nvPr/>
          </p:nvSpPr>
          <p:spPr>
            <a:xfrm>
              <a:off x="8262085" y="5509870"/>
              <a:ext cx="3784885" cy="30777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Chromium Browser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AFEB34C-D466-4862-A44A-C1AEDBCA20D9}"/>
                </a:ext>
              </a:extLst>
            </p:cNvPr>
            <p:cNvSpPr/>
            <p:nvPr/>
          </p:nvSpPr>
          <p:spPr>
            <a:xfrm>
              <a:off x="8262085" y="4493457"/>
              <a:ext cx="3784885" cy="373791"/>
            </a:xfrm>
            <a:prstGeom prst="rect">
              <a:avLst/>
            </a:prstGeom>
            <a:solidFill>
              <a:srgbClr val="FFFF99"/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Desktop Application Frontend (TypeScript)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FCFAC1D-3FB6-4950-BF25-D9D81F170424}"/>
                </a:ext>
              </a:extLst>
            </p:cNvPr>
            <p:cNvSpPr/>
            <p:nvPr/>
          </p:nvSpPr>
          <p:spPr>
            <a:xfrm>
              <a:off x="9606330" y="4964593"/>
              <a:ext cx="866127" cy="463509"/>
            </a:xfrm>
            <a:prstGeom prst="rect">
              <a:avLst/>
            </a:prstGeom>
            <a:solidFill>
              <a:srgbClr val="C49500"/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Tile Display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16F7736-7222-440B-83A8-B6F15A009224}"/>
                </a:ext>
              </a:extLst>
            </p:cNvPr>
            <p:cNvSpPr txBox="1"/>
            <p:nvPr/>
          </p:nvSpPr>
          <p:spPr>
            <a:xfrm>
              <a:off x="8262085" y="6023255"/>
              <a:ext cx="37848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Frontend and Backend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running in Electron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E02C05A-CC74-4A82-821A-C9A392F32415}"/>
                </a:ext>
              </a:extLst>
            </p:cNvPr>
            <p:cNvSpPr txBox="1"/>
            <p:nvPr/>
          </p:nvSpPr>
          <p:spPr>
            <a:xfrm>
              <a:off x="8928344" y="3881741"/>
              <a:ext cx="2042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A4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IPC</a:t>
              </a:r>
            </a:p>
          </p:txBody>
        </p:sp>
        <p:pic>
          <p:nvPicPr>
            <p:cNvPr id="85" name="Picture 2" descr="Image result for electron javascript">
              <a:extLst>
                <a:ext uri="{FF2B5EF4-FFF2-40B4-BE49-F238E27FC236}">
                  <a16:creationId xmlns:a16="http://schemas.microsoft.com/office/drawing/2014/main" id="{4024305F-4CC4-4162-9B26-C1CAAB48AD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9996" y="3908775"/>
              <a:ext cx="1356973" cy="302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06450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6" grpId="0"/>
    </p:bldLst>
  </p:timing>
</p:sld>
</file>

<file path=ppt/theme/theme1.xml><?xml version="1.0" encoding="utf-8"?>
<a:theme xmlns:a="http://schemas.openxmlformats.org/drawingml/2006/main" name="Body Slides Master">
  <a:themeElements>
    <a:clrScheme name="Bentley Palette">
      <a:dk1>
        <a:srgbClr val="002A44"/>
      </a:dk1>
      <a:lt1>
        <a:srgbClr val="FFFFFF"/>
      </a:lt1>
      <a:dk2>
        <a:srgbClr val="000000"/>
      </a:dk2>
      <a:lt2>
        <a:srgbClr val="FFFFFF"/>
      </a:lt2>
      <a:accent1>
        <a:srgbClr val="55A51C"/>
      </a:accent1>
      <a:accent2>
        <a:srgbClr val="A6AFB7"/>
      </a:accent2>
      <a:accent3>
        <a:srgbClr val="038ADB"/>
      </a:accent3>
      <a:accent4>
        <a:srgbClr val="004E7E"/>
      </a:accent4>
      <a:accent5>
        <a:srgbClr val="7ABF6F"/>
      </a:accent5>
      <a:accent6>
        <a:srgbClr val="BFC5CB"/>
      </a:accent6>
      <a:hlink>
        <a:srgbClr val="038ADB"/>
      </a:hlink>
      <a:folHlink>
        <a:srgbClr val="AE81C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536</Words>
  <Application>Microsoft Office PowerPoint</Application>
  <PresentationFormat>Widescreen</PresentationFormat>
  <Paragraphs>175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Body Slides Master</vt:lpstr>
      <vt:lpstr>Software Architecture – Web</vt:lpstr>
      <vt:lpstr>Software Architecture - Desktop</vt:lpstr>
      <vt:lpstr>Software Architecture - Mobile</vt:lpstr>
      <vt:lpstr>Software Architecture 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Application: 3 platforms – 3 backends – 3 frontends</dc:title>
  <dc:creator>Shaun Sewall</dc:creator>
  <cp:lastModifiedBy>Shaun Sewall</cp:lastModifiedBy>
  <cp:revision>5</cp:revision>
  <dcterms:created xsi:type="dcterms:W3CDTF">2018-05-14T18:47:09Z</dcterms:created>
  <dcterms:modified xsi:type="dcterms:W3CDTF">2018-05-14T20:28:27Z</dcterms:modified>
</cp:coreProperties>
</file>