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70" r:id="rId10"/>
    <p:sldId id="268" r:id="rId11"/>
    <p:sldId id="269" r:id="rId12"/>
    <p:sldId id="263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78E9E-7703-4C8F-8E2B-7A22D7EA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3DEBD-BA59-947D-7F3F-A5E30F9D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E42F4-0E5D-15A4-7187-B8105532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4BA5C-150C-75D9-613D-69634ECB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3021E-C005-B7E8-20CD-C43F1039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16EA5-1FE0-B63A-F43E-E625DAFB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63FCEF-5A6A-230B-2273-3FA60EAD5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6A975-1DB6-6A5F-9154-FA9DA855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F3CCA-57DE-8342-6F57-62A5BB9A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14271-5AE8-CDE6-3206-5DBEF6C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3E273A-7B27-7F3C-B1EF-D81D58CAF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E467-7523-DAAD-D86F-0F27BDF3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1285C-A1F4-6C21-4A91-453CE68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4DFF4-3164-C287-D9E1-4AAF36F4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AAD7C-C698-BC12-4E0A-4D78037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6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B9D4B-840A-8B9F-F4E3-D182F827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1DDD9-5018-D406-4FF3-5C18DA6E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F788E-0412-4025-8A24-488D70F1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1C72E-D1F4-C463-28BB-8AEDF57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72251-5B95-F4E3-F5C6-092A5383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CCDE0-CFC9-5012-34D2-5E62165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0FB17-A951-EC52-5AAB-620E7044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F4BD4-F844-0F6B-B521-2CF467D1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C22CE-83DE-5873-9E5C-7EE71FA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2AA83-EC42-25F1-C703-56FD0F0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399EA-7CDF-7C8B-5DC6-69637F42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E9ED9-8760-E6F6-574A-B37C4017D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CC29C0-BE8B-6646-DDF8-D9369529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0B93D4-EB64-7EC0-B180-0653D40A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8DFA3-56E7-B602-8BE7-70B56C6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5FD837-A990-6C46-9637-05A573F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C928-400A-8800-AA4E-4E000C23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B4988-0E8C-2CDB-87D5-A93550C6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3A1679-A87D-CA81-CD27-B1029298C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2EFC6F-5394-BE5D-8172-445A7B4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E30164-30C9-B853-C61A-00FAE7413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FE9A9F-5A8B-D8A5-9D78-B3C6CE6D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D40542-4BB5-E4E8-E4CE-9382088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B45AF5-0866-7A49-DE9B-049DD6AA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37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2A8EA-4FB6-D11C-2C92-A3C47D66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DF81AA-3BE3-1934-3A9F-B5770677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C5A291-F89B-7ABA-D202-D0AA4B6A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C0A21F-C8F3-79EA-A4C2-779A51E6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7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6C1E9-850C-AE0A-258F-3D6F0A29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B9C117-824C-A2E5-E82B-E8E10B5D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94CC00-2261-659D-02F4-C9E0406E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14AC6-5092-64E0-F4DF-9C715D1F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DF08-2DA4-299C-9B89-9F19C8AE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A7BA3-E62B-FDA6-10AD-EA2239E9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1F6152-AE44-33C6-8137-68A2083A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C76F0E-4646-E494-E207-F05A8FE8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AC41BD-5935-8BDA-72BC-0E3D544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0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6F77C-148B-5551-49ED-99B9E77C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75EE1F-E112-AF4B-2214-B7234F65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E1FA72-3C8F-4E49-6A00-8FE3789A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E13181-F883-52C5-47D5-1F955B8A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0CFBE8-4280-6B0E-DC38-81CD761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47F09-3E54-ED77-5D75-4DB7A6DB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6F77E-CE95-6B7D-A0B2-7D25B9FF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93BC0E-6F59-CB4E-A312-8F14B04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C8DA8-75E3-4DE2-366C-FE85B6BA1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E98-E325-4BCB-B3A8-CF983E6FB78C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1F06A-BE4E-BFBE-1157-AF469734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553-A585-7083-D4C2-C118BD75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174B-F0D0-4BDB-BBB7-5AABB3B01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2E73A-EECB-2108-73CD-9AB0D663E1DA}"/>
              </a:ext>
            </a:extLst>
          </p:cNvPr>
          <p:cNvSpPr txBox="1"/>
          <p:nvPr/>
        </p:nvSpPr>
        <p:spPr>
          <a:xfrm>
            <a:off x="2405148" y="514927"/>
            <a:ext cx="7381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МОСКОВСКИЙ УНИВЕРСИТЕТ ИМЕННИ С. Ю. ВИТТЕ</a:t>
            </a:r>
          </a:p>
          <a:p>
            <a:pPr lvl="0"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Факультет Информационные технологии</a:t>
            </a:r>
          </a:p>
          <a:p>
            <a:pPr lvl="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Кафедра Информационные системы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699C7-66A5-D8C9-C523-78DDA8107BED}"/>
              </a:ext>
            </a:extLst>
          </p:cNvPr>
          <p:cNvSpPr txBox="1"/>
          <p:nvPr/>
        </p:nvSpPr>
        <p:spPr>
          <a:xfrm>
            <a:off x="2013858" y="2345244"/>
            <a:ext cx="8164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Выпускная квалификационная работа на тему: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3B094-97BB-F6F5-F901-DAE1BBDB17B4}"/>
              </a:ext>
            </a:extLst>
          </p:cNvPr>
          <p:cNvSpPr txBox="1"/>
          <p:nvPr/>
        </p:nvSpPr>
        <p:spPr>
          <a:xfrm>
            <a:off x="1114644" y="3221453"/>
            <a:ext cx="10231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/>
                <a:cs typeface="Times New Roman"/>
              </a:rPr>
              <a:t>«Разработка конфигурации для контроля качества пищевой продукции с использованием платформы 1С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ru-RU" sz="2400" dirty="0">
                <a:latin typeface="Times New Roman"/>
                <a:cs typeface="Times New Roman"/>
              </a:rPr>
              <a:t>Предприятие (на примере ООО </a:t>
            </a:r>
            <a:r>
              <a:rPr lang="en-US" sz="2400" dirty="0">
                <a:latin typeface="Times New Roman"/>
                <a:cs typeface="Times New Roman"/>
              </a:rPr>
              <a:t>“</a:t>
            </a:r>
            <a:r>
              <a:rPr lang="ru-RU" sz="2400" dirty="0">
                <a:latin typeface="Times New Roman"/>
                <a:cs typeface="Times New Roman"/>
              </a:rPr>
              <a:t>Ускорение бизнеса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  <a:r>
              <a:rPr lang="ru-RU" sz="2400" dirty="0">
                <a:latin typeface="Times New Roman"/>
                <a:cs typeface="Times New Roman"/>
              </a:rPr>
              <a:t>)»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AD60-1157-3B57-F9B7-711DE3A616D5}"/>
              </a:ext>
            </a:extLst>
          </p:cNvPr>
          <p:cNvSpPr txBox="1"/>
          <p:nvPr/>
        </p:nvSpPr>
        <p:spPr>
          <a:xfrm>
            <a:off x="5859624" y="5482138"/>
            <a:ext cx="583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Выполнил: студент Корунов А.И.</a:t>
            </a:r>
          </a:p>
          <a:p>
            <a:r>
              <a:rPr lang="ru-RU" sz="2000" dirty="0">
                <a:latin typeface="Times New Roman"/>
                <a:cs typeface="Times New Roman"/>
              </a:rPr>
              <a:t>Научный руководитель: Сурина Елена Евгеньевна</a:t>
            </a:r>
          </a:p>
        </p:txBody>
      </p:sp>
    </p:spTree>
    <p:extLst>
      <p:ext uri="{BB962C8B-B14F-4D97-AF65-F5344CB8AC3E}">
        <p14:creationId xmlns:p14="http://schemas.microsoft.com/office/powerpoint/2010/main" val="263981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BE5B6-969E-4C22-7968-6F387E32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7473D9-2F90-1781-667C-7B52FC27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3E87E29-F4DF-5461-FB39-38124021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9B082-6BFC-6B03-5DF5-9E07AD8DA455}"/>
              </a:ext>
            </a:extLst>
          </p:cNvPr>
          <p:cNvSpPr txBox="1"/>
          <p:nvPr/>
        </p:nvSpPr>
        <p:spPr>
          <a:xfrm>
            <a:off x="538843" y="267954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Экономическая эффективность инвестиций в проект гарантируется при выполнении системы условий, которые для данной конфигурации удовлетворяются, поэтому ее разработка является целесообразной для реализации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10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FA112-B33F-4B5D-544A-FC414D13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D747A-EB3E-8F4B-2B17-042BA46567B5}"/>
              </a:ext>
            </a:extLst>
          </p:cNvPr>
          <p:cNvSpPr txBox="1"/>
          <p:nvPr/>
        </p:nvSpPr>
        <p:spPr>
          <a:xfrm>
            <a:off x="2405148" y="514927"/>
            <a:ext cx="7381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МОСКОВСКИЙ УНИВЕРСИТЕТ ИМЕННИ С. Ю. ВИТТЕ</a:t>
            </a:r>
          </a:p>
          <a:p>
            <a:pPr lvl="0"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Факультет Информационные технологии</a:t>
            </a:r>
          </a:p>
          <a:p>
            <a:pPr lvl="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Кафедра Информационные системы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B7B22-0218-02AC-4514-E8CCE96A1C60}"/>
              </a:ext>
            </a:extLst>
          </p:cNvPr>
          <p:cNvSpPr txBox="1"/>
          <p:nvPr/>
        </p:nvSpPr>
        <p:spPr>
          <a:xfrm>
            <a:off x="2013858" y="2345244"/>
            <a:ext cx="8164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Выпускная квалификационная работа на тему: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87332-DD6B-A58E-2E12-7A022A6E5E3B}"/>
              </a:ext>
            </a:extLst>
          </p:cNvPr>
          <p:cNvSpPr txBox="1"/>
          <p:nvPr/>
        </p:nvSpPr>
        <p:spPr>
          <a:xfrm>
            <a:off x="1114644" y="3221453"/>
            <a:ext cx="10231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/>
                <a:cs typeface="Times New Roman"/>
              </a:rPr>
              <a:t>«Разработка конфигурации для контроля качества пищевой продукции с использованием платформы 1С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ru-RU" sz="2400" dirty="0">
                <a:latin typeface="Times New Roman"/>
                <a:cs typeface="Times New Roman"/>
              </a:rPr>
              <a:t>Предприятие (на примере ООО </a:t>
            </a:r>
            <a:r>
              <a:rPr lang="en-US" sz="2400" dirty="0">
                <a:latin typeface="Times New Roman"/>
                <a:cs typeface="Times New Roman"/>
              </a:rPr>
              <a:t>“</a:t>
            </a:r>
            <a:r>
              <a:rPr lang="ru-RU" sz="2400" dirty="0">
                <a:latin typeface="Times New Roman"/>
                <a:cs typeface="Times New Roman"/>
              </a:rPr>
              <a:t>Ускорение бизнеса</a:t>
            </a:r>
            <a:r>
              <a:rPr lang="en-US" sz="2400" dirty="0">
                <a:latin typeface="Times New Roman"/>
                <a:cs typeface="Times New Roman"/>
              </a:rPr>
              <a:t>”</a:t>
            </a:r>
            <a:r>
              <a:rPr lang="ru-RU" sz="2400" dirty="0">
                <a:latin typeface="Times New Roman"/>
                <a:cs typeface="Times New Roman"/>
              </a:rPr>
              <a:t>)»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CD715-2E9E-9894-3D74-74ABE3F4D156}"/>
              </a:ext>
            </a:extLst>
          </p:cNvPr>
          <p:cNvSpPr txBox="1"/>
          <p:nvPr/>
        </p:nvSpPr>
        <p:spPr>
          <a:xfrm>
            <a:off x="5859624" y="5482138"/>
            <a:ext cx="583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Выполнил: студент Корунов А.И.</a:t>
            </a:r>
          </a:p>
          <a:p>
            <a:r>
              <a:rPr lang="ru-RU" sz="2000" dirty="0">
                <a:latin typeface="Times New Roman"/>
                <a:cs typeface="Times New Roman"/>
              </a:rPr>
              <a:t>Научный руководитель: Сурина Елена Евгеньевна</a:t>
            </a:r>
          </a:p>
        </p:txBody>
      </p:sp>
    </p:spTree>
    <p:extLst>
      <p:ext uri="{BB962C8B-B14F-4D97-AF65-F5344CB8AC3E}">
        <p14:creationId xmlns:p14="http://schemas.microsoft.com/office/powerpoint/2010/main" val="224205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76646-E75E-4FFD-9F5C-3333724F88CB}"/>
              </a:ext>
            </a:extLst>
          </p:cNvPr>
          <p:cNvSpPr txBox="1"/>
          <p:nvPr/>
        </p:nvSpPr>
        <p:spPr>
          <a:xfrm>
            <a:off x="4617681" y="615736"/>
            <a:ext cx="2956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/>
                <a:cs typeface="Times New Roman"/>
              </a:rPr>
              <a:t>Актуальность</a:t>
            </a:r>
            <a:endParaRPr lang="ru-RU" sz="28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BAFD3CB-3089-A2E2-8C89-0802D796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52" y="1606590"/>
            <a:ext cx="4725472" cy="4580850"/>
          </a:xfrm>
          <a:prstGeom prst="rect">
            <a:avLst/>
          </a:prstGeom>
        </p:spPr>
      </p:pic>
      <p:sp>
        <p:nvSpPr>
          <p:cNvPr id="7" name="Shape 1">
            <a:extLst>
              <a:ext uri="{FF2B5EF4-FFF2-40B4-BE49-F238E27FC236}">
                <a16:creationId xmlns:a16="http://schemas.microsoft.com/office/drawing/2014/main" id="{D7EAC5E8-7787-9C68-283C-7CAEDFCDF72C}"/>
              </a:ext>
            </a:extLst>
          </p:cNvPr>
          <p:cNvSpPr/>
          <p:nvPr/>
        </p:nvSpPr>
        <p:spPr>
          <a:xfrm>
            <a:off x="464979" y="1963480"/>
            <a:ext cx="305173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E4DC4-BB74-1993-4227-48A1887EE240}"/>
              </a:ext>
            </a:extLst>
          </p:cNvPr>
          <p:cNvSpPr txBox="1"/>
          <p:nvPr/>
        </p:nvSpPr>
        <p:spPr>
          <a:xfrm>
            <a:off x="805498" y="1924884"/>
            <a:ext cx="54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Растущие требования к качеству пищевой продукции</a:t>
            </a:r>
            <a:r>
              <a:rPr lang="en-US" dirty="0"/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7B977A32-BEDD-CA7F-E468-917DED75A43C}"/>
              </a:ext>
            </a:extLst>
          </p:cNvPr>
          <p:cNvSpPr/>
          <p:nvPr/>
        </p:nvSpPr>
        <p:spPr>
          <a:xfrm>
            <a:off x="464977" y="2633710"/>
            <a:ext cx="305173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006166A8-C4CB-339C-928D-C38E344DD377}"/>
              </a:ext>
            </a:extLst>
          </p:cNvPr>
          <p:cNvSpPr/>
          <p:nvPr/>
        </p:nvSpPr>
        <p:spPr>
          <a:xfrm>
            <a:off x="464976" y="3307122"/>
            <a:ext cx="305173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51971DE4-A1AF-9AEA-4438-F41CCDDFDC45}"/>
              </a:ext>
            </a:extLst>
          </p:cNvPr>
          <p:cNvSpPr/>
          <p:nvPr/>
        </p:nvSpPr>
        <p:spPr>
          <a:xfrm>
            <a:off x="464976" y="3992169"/>
            <a:ext cx="305173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28C52-3FF3-EDDF-D8B4-4381E63B6233}"/>
              </a:ext>
            </a:extLst>
          </p:cNvPr>
          <p:cNvSpPr txBox="1"/>
          <p:nvPr/>
        </p:nvSpPr>
        <p:spPr>
          <a:xfrm>
            <a:off x="805495" y="3947495"/>
            <a:ext cx="54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Перспективы цифровизации предприятий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F0C547-AFEA-23A9-7AC0-0F9625FC6359}"/>
              </a:ext>
            </a:extLst>
          </p:cNvPr>
          <p:cNvSpPr txBox="1"/>
          <p:nvPr/>
        </p:nvSpPr>
        <p:spPr>
          <a:xfrm>
            <a:off x="805495" y="2633710"/>
            <a:ext cx="54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Необходимость автоматизации бизнес-процессов</a:t>
            </a:r>
            <a:r>
              <a:rPr lang="en-US" dirty="0"/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1C4D72-D2C2-712F-8F29-F61B2D3F62D6}"/>
              </a:ext>
            </a:extLst>
          </p:cNvPr>
          <p:cNvSpPr txBox="1"/>
          <p:nvPr/>
        </p:nvSpPr>
        <p:spPr>
          <a:xfrm>
            <a:off x="805495" y="3285070"/>
            <a:ext cx="546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Конкурентоспособность компаний на рынке</a:t>
            </a:r>
            <a:r>
              <a:rPr lang="en-US" dirty="0"/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3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2">
            <a:extLst>
              <a:ext uri="{FF2B5EF4-FFF2-40B4-BE49-F238E27FC236}">
                <a16:creationId xmlns:a16="http://schemas.microsoft.com/office/drawing/2014/main" id="{DDCCE759-E9FE-0060-DBA5-7600ED98144D}"/>
              </a:ext>
            </a:extLst>
          </p:cNvPr>
          <p:cNvSpPr txBox="1">
            <a:spLocks/>
          </p:cNvSpPr>
          <p:nvPr/>
        </p:nvSpPr>
        <p:spPr>
          <a:xfrm>
            <a:off x="172721" y="2553810"/>
            <a:ext cx="6380272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Times New Roman"/>
                <a:cs typeface="Times New Roman"/>
              </a:rPr>
              <a:t>Конфигурация 1С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ru-RU" sz="2400" dirty="0">
                <a:latin typeface="Times New Roman"/>
                <a:cs typeface="Times New Roman"/>
              </a:rPr>
              <a:t>Предприятие.</a:t>
            </a:r>
            <a:endParaRPr lang="ru-RU" sz="2400" b="1" dirty="0">
              <a:latin typeface="Times New Roman"/>
              <a:cs typeface="Times New Roman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AFB43A7-50AC-C28D-32C6-954A9D887B37}"/>
              </a:ext>
            </a:extLst>
          </p:cNvPr>
          <p:cNvGrpSpPr/>
          <p:nvPr/>
        </p:nvGrpSpPr>
        <p:grpSpPr>
          <a:xfrm>
            <a:off x="172721" y="3966504"/>
            <a:ext cx="6380273" cy="2251962"/>
            <a:chOff x="1006285" y="3852336"/>
            <a:chExt cx="6891939" cy="12522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D4BE52-44D3-6C1B-9F3A-11B5D6FCBA24}"/>
                </a:ext>
              </a:extLst>
            </p:cNvPr>
            <p:cNvSpPr txBox="1"/>
            <p:nvPr/>
          </p:nvSpPr>
          <p:spPr>
            <a:xfrm>
              <a:off x="1006285" y="4437112"/>
              <a:ext cx="6891939" cy="667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 управления и контроля качества пищевой продукции, основанная на использовании платформы 1С:Предприятие. 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E51DF8-8348-FCBD-F120-8DE54B7C4588}"/>
                </a:ext>
              </a:extLst>
            </p:cNvPr>
            <p:cNvSpPr txBox="1"/>
            <p:nvPr/>
          </p:nvSpPr>
          <p:spPr>
            <a:xfrm>
              <a:off x="2158412" y="3852336"/>
              <a:ext cx="47525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>
                  <a:latin typeface="Times New Roman"/>
                  <a:cs typeface="Times New Roman"/>
                </a:rPr>
                <a:t>Предмет исследования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C66BABC-2AA4-99AE-EF6A-CD0C1E53CA5C}"/>
              </a:ext>
            </a:extLst>
          </p:cNvPr>
          <p:cNvSpPr txBox="1"/>
          <p:nvPr/>
        </p:nvSpPr>
        <p:spPr>
          <a:xfrm>
            <a:off x="1475321" y="1353482"/>
            <a:ext cx="39276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Объект исследования</a:t>
            </a: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008C62E3-1350-58CC-9DA5-5A477442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A11E-9E65-D594-894C-C4F8B108DB83}"/>
              </a:ext>
            </a:extLst>
          </p:cNvPr>
          <p:cNvSpPr txBox="1">
            <a:spLocks/>
          </p:cNvSpPr>
          <p:nvPr/>
        </p:nvSpPr>
        <p:spPr>
          <a:xfrm>
            <a:off x="6096001" y="313377"/>
            <a:ext cx="538156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latin typeface="Times New Roman"/>
                <a:cs typeface="Times New Roman"/>
              </a:rPr>
              <a:t>Цель исследования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Обеспечение точного учета сроков годности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втоматизация процесса контроля качества продукции, уменьшение количества списанной продукции</a:t>
            </a:r>
            <a:r>
              <a:rPr lang="ru-RU" sz="2000" b="1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9B379-67C8-558D-D93E-5BB070669B32}"/>
              </a:ext>
            </a:extLst>
          </p:cNvPr>
          <p:cNvSpPr txBox="1"/>
          <p:nvPr/>
        </p:nvSpPr>
        <p:spPr>
          <a:xfrm>
            <a:off x="8233840" y="1884032"/>
            <a:ext cx="16430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6FC23B9D-9F0E-7DDB-C7CF-26CDA7FEAB49}"/>
              </a:ext>
            </a:extLst>
          </p:cNvPr>
          <p:cNvSpPr/>
          <p:nvPr/>
        </p:nvSpPr>
        <p:spPr>
          <a:xfrm>
            <a:off x="6095999" y="2844784"/>
            <a:ext cx="340519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1B8934EB-3656-92D8-0C96-20DEB1C2AF5F}"/>
              </a:ext>
            </a:extLst>
          </p:cNvPr>
          <p:cNvSpPr/>
          <p:nvPr/>
        </p:nvSpPr>
        <p:spPr>
          <a:xfrm>
            <a:off x="9055378" y="2844783"/>
            <a:ext cx="340519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B08CC42B-8283-A657-C5FA-26108BAFADF1}"/>
              </a:ext>
            </a:extLst>
          </p:cNvPr>
          <p:cNvSpPr/>
          <p:nvPr/>
        </p:nvSpPr>
        <p:spPr>
          <a:xfrm>
            <a:off x="9055377" y="4650935"/>
            <a:ext cx="340519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61D7054F-81A0-C296-5551-8BBB653272CD}"/>
              </a:ext>
            </a:extLst>
          </p:cNvPr>
          <p:cNvSpPr/>
          <p:nvPr/>
        </p:nvSpPr>
        <p:spPr>
          <a:xfrm>
            <a:off x="6146283" y="4645140"/>
            <a:ext cx="340519" cy="340519"/>
          </a:xfrm>
          <a:prstGeom prst="roundRect">
            <a:avLst>
              <a:gd name="adj" fmla="val 8574"/>
            </a:avLst>
          </a:prstGeom>
          <a:solidFill>
            <a:srgbClr val="F0EAEA"/>
          </a:solidFill>
          <a:ln/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91402-4070-44F2-225D-D4D21C79C18B}"/>
              </a:ext>
            </a:extLst>
          </p:cNvPr>
          <p:cNvSpPr txBox="1"/>
          <p:nvPr/>
        </p:nvSpPr>
        <p:spPr>
          <a:xfrm>
            <a:off x="6436518" y="2844782"/>
            <a:ext cx="2166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 адаптация конфигурации на платформе 1С: Предприятие 8.3.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6C8B3-707E-68BE-91FD-4B0488AD04DB}"/>
              </a:ext>
            </a:extLst>
          </p:cNvPr>
          <p:cNvSpPr txBox="1"/>
          <p:nvPr/>
        </p:nvSpPr>
        <p:spPr>
          <a:xfrm>
            <a:off x="9395896" y="2844782"/>
            <a:ext cx="23453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Приобретение опыта создания и применения информационных технологий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B9775-DED2-2064-001A-A7323A6D1474}"/>
              </a:ext>
            </a:extLst>
          </p:cNvPr>
          <p:cNvSpPr txBox="1"/>
          <p:nvPr/>
        </p:nvSpPr>
        <p:spPr>
          <a:xfrm>
            <a:off x="6486803" y="4596709"/>
            <a:ext cx="2166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нормативно-правовой документации при решении прикладных задач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CC1C6-1EF1-6E80-F87F-D4891969332C}"/>
              </a:ext>
            </a:extLst>
          </p:cNvPr>
          <p:cNvSpPr txBox="1"/>
          <p:nvPr/>
        </p:nvSpPr>
        <p:spPr>
          <a:xfrm>
            <a:off x="9395896" y="4596709"/>
            <a:ext cx="23453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Составление технического задания на создание компонентов автоматизированной системы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A0535E4E-7014-0705-54F2-61D81F1E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453F3B1-85CD-A7DC-28A6-D34E72E3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58" b="10212"/>
          <a:stretch/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E5BAF-DBD6-DFA1-69F5-CB339C31FE6F}"/>
              </a:ext>
            </a:extLst>
          </p:cNvPr>
          <p:cNvSpPr txBox="1"/>
          <p:nvPr/>
        </p:nvSpPr>
        <p:spPr>
          <a:xfrm>
            <a:off x="457200" y="755779"/>
            <a:ext cx="5486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конфигурации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B8751B9-7AE7-A066-7655-647A00C3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0232"/>
            <a:ext cx="491014" cy="491014"/>
          </a:xfrm>
          <a:prstGeom prst="rect">
            <a:avLst/>
          </a:prstGeom>
        </p:spPr>
      </p:pic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56BC1312-F26C-2009-EA4A-81DD7967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395" y="1830232"/>
            <a:ext cx="491014" cy="491014"/>
          </a:xfrm>
          <a:prstGeom prst="rect">
            <a:avLst/>
          </a:prstGeom>
        </p:spPr>
      </p:pic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4A200CBC-5412-2739-F2FE-21C371574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3" y="4693298"/>
            <a:ext cx="491014" cy="491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530235-9407-3E48-2D4C-E4F7C3E5F70C}"/>
              </a:ext>
            </a:extLst>
          </p:cNvPr>
          <p:cNvSpPr txBox="1"/>
          <p:nvPr/>
        </p:nvSpPr>
        <p:spPr>
          <a:xfrm>
            <a:off x="1052027" y="1830232"/>
            <a:ext cx="18031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Справочники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Документы 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</a:rPr>
              <a:t>Константы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Общие модули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Отчеты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C7609-FE5C-34FF-5A4F-6158694B66F2}"/>
              </a:ext>
            </a:extLst>
          </p:cNvPr>
          <p:cNvSpPr txBox="1"/>
          <p:nvPr/>
        </p:nvSpPr>
        <p:spPr>
          <a:xfrm>
            <a:off x="985536" y="4650153"/>
            <a:ext cx="50140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Конфигурация должна предоставлять отчеты о продукции. Отчет должен включать информацию о номенклатуре, номере партии, дате производства и сроке годности.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83689-55C1-A1F3-3214-C35B1B3C2A2B}"/>
              </a:ext>
            </a:extLst>
          </p:cNvPr>
          <p:cNvSpPr txBox="1"/>
          <p:nvPr/>
        </p:nvSpPr>
        <p:spPr>
          <a:xfrm>
            <a:off x="3612504" y="1830232"/>
            <a:ext cx="1906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должна поддерживать разные уровни доступа для пользователей.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0001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640CF9-8139-D925-258C-300409EA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531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E44C7E-0EAE-7960-EC48-8705C6DAA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3733800"/>
            <a:ext cx="4067175" cy="3124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D41BDE-E303-9E12-BCC4-FDAE1941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46" y="0"/>
            <a:ext cx="3971925" cy="4124325"/>
          </a:xfrm>
          <a:prstGeom prst="rect">
            <a:avLst/>
          </a:prstGeom>
        </p:spPr>
      </p:pic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45E865D7-06E7-B32B-5834-A75FFC972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031" y="178713"/>
            <a:ext cx="491014" cy="491014"/>
          </a:xfrm>
          <a:prstGeom prst="rect">
            <a:avLst/>
          </a:prstGeom>
        </p:spPr>
      </p:pic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0C3D5A95-4813-A20A-F886-3D0EACF47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001" y="4580175"/>
            <a:ext cx="491014" cy="491014"/>
          </a:xfrm>
          <a:prstGeom prst="rect">
            <a:avLst/>
          </a:prstGeom>
        </p:spPr>
      </p:pic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E33491F5-3537-31B5-522F-D9A56A29D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905" y="2937986"/>
            <a:ext cx="491014" cy="4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F7F2AD4-3BBC-B89F-F042-B2D88AE4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52F10-85D2-9880-EBD8-8FFD43C0FAFF}"/>
              </a:ext>
            </a:extLst>
          </p:cNvPr>
          <p:cNvSpPr txBox="1"/>
          <p:nvPr/>
        </p:nvSpPr>
        <p:spPr>
          <a:xfrm>
            <a:off x="7014289" y="706408"/>
            <a:ext cx="364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задачи системы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0F61E-5230-9642-8579-A912BABEBA45}"/>
              </a:ext>
            </a:extLst>
          </p:cNvPr>
          <p:cNvSpPr txBox="1"/>
          <p:nvPr/>
        </p:nvSpPr>
        <p:spPr>
          <a:xfrm>
            <a:off x="6094446" y="1719108"/>
            <a:ext cx="5486400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качества сырья и готовой продукции.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 соблюдения стандартов и нормативов.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документооборотом.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Генерация отчетов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8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85905C-175D-5223-E999-AFACD7C6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A094D5-B927-1176-2D54-E394A1CF7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7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309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orel_tamaraa@mail.ru</dc:creator>
  <cp:lastModifiedBy>orel_tamaraa@mail.ru</cp:lastModifiedBy>
  <cp:revision>28</cp:revision>
  <dcterms:created xsi:type="dcterms:W3CDTF">2025-01-24T21:07:43Z</dcterms:created>
  <dcterms:modified xsi:type="dcterms:W3CDTF">2025-01-28T21:34:05Z</dcterms:modified>
</cp:coreProperties>
</file>