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2f579bd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2f579bd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2f579bd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2f579bd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2eef44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2eef44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2eef44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2eef44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2eef44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2eef44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2eef44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2eef44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2f579b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2f579b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2f579bd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2f579bd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2f579bd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2f579bd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2f579bd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2f579bd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07c2cd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07c2cd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227a7b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227a7b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227a7b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227a7b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arning.oreilly.com/library/view/hands-on-machine-learning/9781492032632/ch01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.6/library/random.html" TargetMode="External"/><Relationship Id="rId4" Type="http://schemas.openxmlformats.org/officeDocument/2006/relationships/hyperlink" Target="https://docs.python.org/3.6/library/csv.html" TargetMode="External"/><Relationship Id="rId5" Type="http://schemas.openxmlformats.org/officeDocument/2006/relationships/hyperlink" Target="https://docs.python.org/3.6/library/time.html" TargetMode="External"/><Relationship Id="rId6" Type="http://schemas.openxmlformats.org/officeDocument/2006/relationships/hyperlink" Target="https://archive.ics.uci.edu/ml/datasets/Flag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Classifier Implementation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 Braun and Riley Herman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Algorithms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468825"/>
            <a:ext cx="85206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Algorithm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assign a class to each test row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Algorithm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Naïve Bayes classifier using the Sci-kit Machine Learning Library and Pandas Data Analysis Library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 a black box that handles all computation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Sci-kit Gaussian Naïve Bayes and Multinomial Naïve Bayes models were tested. Gaussian Naïve Bayes had the best accuracy and was selected as the model for benchmarking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84750" y="1393325"/>
            <a:ext cx="28275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accuracy a</a:t>
            </a:r>
            <a:r>
              <a:rPr lang="en"/>
              <a:t>cross all test runs: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Bayes’ algorithm  53.1431%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algorithm  </a:t>
            </a:r>
            <a:r>
              <a:rPr lang="en"/>
              <a:t>14.3846%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Benchmark algorithm 44.7631%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729" y="966300"/>
            <a:ext cx="5956296" cy="38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Bartram, G. (2001). </a:t>
            </a:r>
            <a:r>
              <a:rPr i="1" lang="en" sz="1400"/>
              <a:t>Proceedings of the XIX International Congress of Vexillology</a:t>
            </a:r>
            <a:r>
              <a:rPr lang="en" sz="1400"/>
              <a:t>. York, UK:Fédération internationale des associations vexillologiques.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Downey, A. B. (2012). </a:t>
            </a:r>
            <a:r>
              <a:rPr i="1" lang="en" sz="1400"/>
              <a:t>Think Bayes Bayesian statistics made simple; Version 1.0.5</a:t>
            </a:r>
            <a:r>
              <a:rPr lang="en" sz="1400"/>
              <a:t>. Needham, MA: Green Tea Press.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Dyer, H. (1909). </a:t>
            </a:r>
            <a:r>
              <a:rPr i="1" lang="en" sz="1400"/>
              <a:t>Japan in World Politics: A Study in International Dynamics</a:t>
            </a:r>
            <a:r>
              <a:rPr lang="en" sz="1400"/>
              <a:t>. Glasgow: Blackie &amp; Son Limited.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Fahrmeir, L. &amp; Kneib, T. (2011). </a:t>
            </a:r>
            <a:r>
              <a:rPr i="1" lang="en" sz="1400"/>
              <a:t>Bayesian Smoothing and Regression for Longitudinal, Spatial and Event History Data</a:t>
            </a:r>
            <a:r>
              <a:rPr lang="en" sz="1400"/>
              <a:t>. OUP Catalogue. Oxford: Oxford University Press.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Géron, A. (2019). </a:t>
            </a:r>
            <a:r>
              <a:rPr i="1" lang="en" sz="1400"/>
              <a:t>Hands-on Machine Learning with Scikit-Learn, Keras, and TensorFlow, 2nd Edition</a:t>
            </a:r>
            <a:r>
              <a:rPr lang="en" sz="1400"/>
              <a:t>. Retrieved March 24, 2019,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https://learning.oreilly.com/library/view/hands-on-machine-learning/9781492032632/ch01.html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Guyon, I. (1996). </a:t>
            </a:r>
            <a:r>
              <a:rPr i="1" lang="en" sz="1400"/>
              <a:t>A Scaling Law for the Validation-Set Training-Set Size Ratio</a:t>
            </a:r>
            <a:r>
              <a:rPr lang="en" sz="1400"/>
              <a:t>. Murray Hill, USA: AT&amp;T Bell Lab.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Hunt, M. H. (2015). </a:t>
            </a:r>
            <a:r>
              <a:rPr i="1" lang="en" sz="1400"/>
              <a:t>The World Transformed: 1945 to the Present</a:t>
            </a:r>
            <a:r>
              <a:rPr lang="en" sz="1400"/>
              <a:t> (2nd ed. revised). Oxford: Oxford University Press.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Langley, P., Iba, W., &amp; Thompson, K. (1992). </a:t>
            </a:r>
            <a:r>
              <a:rPr i="1" lang="en" sz="1400"/>
              <a:t>An Analysis of Bayesian Classifiers</a:t>
            </a:r>
            <a:r>
              <a:rPr lang="en" sz="1400"/>
              <a:t>. Moffett Field, USA: NASA Ames Research Centre, AI Research Branch.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Python Software Foundation. (n.d. a). </a:t>
            </a:r>
            <a:r>
              <a:rPr i="1" lang="en" sz="1400"/>
              <a:t>9.6. random - Generate pseudo-random numbers</a:t>
            </a:r>
            <a:r>
              <a:rPr lang="en" sz="1400"/>
              <a:t>. Retrieved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https://docs.python.org/3.6/library/random.html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Python Software Foundation. (n.d. b). </a:t>
            </a:r>
            <a:r>
              <a:rPr i="1" lang="en" sz="1400"/>
              <a:t>14.1. csv - CSV File Reading and Writing</a:t>
            </a:r>
            <a:r>
              <a:rPr lang="en" sz="1400"/>
              <a:t>. Retrieved from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https://docs.python.org/3.6/library/csv.html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Python Software Foundation. (n.d. c). </a:t>
            </a:r>
            <a:r>
              <a:rPr i="1" lang="en" sz="1400"/>
              <a:t>16.3. time - Time access and conversions</a:t>
            </a:r>
            <a:r>
              <a:rPr lang="en" sz="1400"/>
              <a:t>. Retrieved from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https://docs.python.org/3.6/library/time.html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UCI Machine Learning Repository. (1990). </a:t>
            </a:r>
            <a:r>
              <a:rPr i="1" lang="en" sz="1400"/>
              <a:t>Flags Data Set</a:t>
            </a:r>
            <a:r>
              <a:rPr lang="en" sz="1400"/>
              <a:t> [Data file]. Retrieved from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https://archive.ics.uci.edu/ml/datasets/Flags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Wackerly, D. D., Mendenhall III, W., &amp; Scheaffer, R. L. (2008). </a:t>
            </a:r>
            <a:r>
              <a:rPr i="1" lang="en" sz="1400"/>
              <a:t>Mathematical Statistics with Applications</a:t>
            </a:r>
            <a:r>
              <a:rPr lang="en" sz="1400"/>
              <a:t> (7th ed.). Belmont, CA: Thomson Brooks/Cole.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 and Religion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use of flags as national symbols probably religiously influenced (Scotland in 832; Japan in the late 600s)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Obvious in cases of state religion (England, Pakistan, Bhutan,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Religious nations can influence the flag choices of nations without a state religion (Nordic countries, Singapore)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Flags are an imperfect indicator of religious status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Probability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67125"/>
            <a:ext cx="85206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P(A|B) = ( P(B|A) * P(A) ) / P(B)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Where:</a:t>
            </a:r>
            <a:endParaRPr/>
          </a:p>
          <a:p>
            <a:pPr indent="-228600" lvl="0" marL="1143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·	P(A) – Prior probability: the initial probability before new evidence is introduced</a:t>
            </a:r>
            <a:endParaRPr/>
          </a:p>
          <a:p>
            <a:pPr indent="-228600" lvl="0" marL="1143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·	P(A|B) – Posterior probability: the resulting probability after new evidence</a:t>
            </a:r>
            <a:endParaRPr/>
          </a:p>
          <a:p>
            <a:pPr indent="-228600" lvl="0" marL="1143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·	P(B|A) – Likelihood: the probability of new evidence under the hypothesis</a:t>
            </a:r>
            <a:endParaRPr/>
          </a:p>
          <a:p>
            <a:pPr indent="-228600" lvl="0" marL="1143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·	P(B) – Normalizing constant: the probability of new evidence under any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2402550"/>
            <a:ext cx="85206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Naïve Bayes assumes conditional independence of features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Simplified form - normalizing constant is not used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Different implementations of Naïve Bayes vary in how the likelihood, P(fn | class), is calculated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P(class | f1,..., fn) is calculated for each class and the predicted class is chosen by selecting the maximum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50" y="1482250"/>
            <a:ext cx="4248525" cy="9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125" y="1482250"/>
            <a:ext cx="3862925" cy="86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34728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Algorithm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39174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">
                <a:solidFill>
                  <a:srgbClr val="000000"/>
                </a:solidFill>
              </a:rPr>
              <a:t>Read input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">
                <a:solidFill>
                  <a:srgbClr val="000000"/>
                </a:solidFill>
              </a:rPr>
              <a:t>Split data into training and testing sets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">
                <a:solidFill>
                  <a:srgbClr val="000000"/>
                </a:solidFill>
              </a:rPr>
              <a:t>Calculate Probabilities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">
                <a:solidFill>
                  <a:srgbClr val="000000"/>
                </a:solidFill>
              </a:rPr>
              <a:t>Select predicted class using probabilities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lang="en">
                <a:solidFill>
                  <a:srgbClr val="000000"/>
                </a:solidFill>
              </a:rPr>
              <a:t>Calculate accuracy of predictions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150" y="152400"/>
            <a:ext cx="44490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Calculations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Prior Probability</a:t>
            </a:r>
            <a:r>
              <a:rPr lang="en"/>
              <a:t>: in the training set, divide the number of rows of a specific class by the total number of rows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Likelihood</a:t>
            </a:r>
            <a:r>
              <a:rPr lang="en"/>
              <a:t>: for each feature divide the number of rows with that feature value by the total number of rows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Posterior Probability</a:t>
            </a:r>
            <a:r>
              <a:rPr lang="en"/>
              <a:t>: </a:t>
            </a:r>
            <a:r>
              <a:rPr lang="en"/>
              <a:t>prior probability multiplied by the likelihood of each test row feature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Classification</a:t>
            </a:r>
            <a:r>
              <a:rPr lang="en"/>
              <a:t>: select the maximum value in the set of posterior probabilities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version of (UCI Machine Learning Repository, 1990)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Changed the religious categories to Catholic (20.9%), Other Christian (37.2%), Muslim (20.0%), Buddhist (4.7%), Hindu (1.9%), Distinct Cultural Beliefs (13.0%), Other/Non-religious (2.3%)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Flag attributes include: name, landmass, zone, area, population, language, bars, stripes, colours, circles, crosses, saltires, quarters, suns/stars, crescent moons, triangles, icons, animals, and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and Outputs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 Data (CSV), number of trials, which column in the data is to be predicted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Outputs: Max/Min/Avg accuracy of the predictions, as well as the same info for random guessing and the benchmarking algorithm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3.6.7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Python csv, time, and random 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Additive smoothing (P(false) = 0.0000000001)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70% training data/30% testing data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025" y="3835225"/>
            <a:ext cx="2477286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