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58" r:id="rId4"/>
    <p:sldId id="260" r:id="rId5"/>
    <p:sldId id="263" r:id="rId6"/>
    <p:sldId id="261" r:id="rId7"/>
    <p:sldId id="275" r:id="rId8"/>
    <p:sldId id="264" r:id="rId9"/>
    <p:sldId id="265" r:id="rId10"/>
    <p:sldId id="287" r:id="rId11"/>
    <p:sldId id="274" r:id="rId12"/>
    <p:sldId id="277" r:id="rId13"/>
    <p:sldId id="270" r:id="rId14"/>
    <p:sldId id="272" r:id="rId15"/>
    <p:sldId id="262" r:id="rId16"/>
    <p:sldId id="282" r:id="rId17"/>
    <p:sldId id="283" r:id="rId18"/>
    <p:sldId id="284" r:id="rId19"/>
    <p:sldId id="279" r:id="rId20"/>
    <p:sldId id="278" r:id="rId21"/>
    <p:sldId id="276" r:id="rId22"/>
    <p:sldId id="288" r:id="rId23"/>
    <p:sldId id="289" r:id="rId24"/>
    <p:sldId id="285" r:id="rId25"/>
    <p:sldId id="269" r:id="rId26"/>
    <p:sldId id="280" r:id="rId27"/>
    <p:sldId id="267" r:id="rId28"/>
    <p:sldId id="281" r:id="rId29"/>
    <p:sldId id="27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07" autoAdjust="0"/>
    <p:restoredTop sz="89552" autoAdjust="0"/>
  </p:normalViewPr>
  <p:slideViewPr>
    <p:cSldViewPr snapToGrid="0">
      <p:cViewPr>
        <p:scale>
          <a:sx n="125" d="100"/>
          <a:sy n="125" d="100"/>
        </p:scale>
        <p:origin x="2380"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48907-F516-46AB-BD86-AD7F77155939}" type="datetimeFigureOut">
              <a:rPr lang="en-US" smtClean="0"/>
              <a:t>5/23/2024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79953-7AD8-4830-9130-79A533585F82}" type="slidenum">
              <a:rPr lang="en-US" smtClean="0"/>
              <a:t>‹#›</a:t>
            </a:fld>
            <a:endParaRPr lang="en-US"/>
          </a:p>
        </p:txBody>
      </p:sp>
    </p:spTree>
    <p:extLst>
      <p:ext uri="{BB962C8B-B14F-4D97-AF65-F5344CB8AC3E}">
        <p14:creationId xmlns:p14="http://schemas.microsoft.com/office/powerpoint/2010/main" val="1759327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https://finviz.com/published_map.ashx?t=sec&amp;st=d1&amp;f=111923&amp;i=sec_d1_113044979</a:t>
            </a:r>
          </a:p>
          <a:p>
            <a:r>
              <a:rPr lang="en-US" dirty="0"/>
              <a:t>https://en.wikipedia.org/wiki/Dow_Jones_Industrial_Average#/media/File:DJIA_historical_graph_(log).svg</a:t>
            </a:r>
          </a:p>
          <a:p>
            <a:r>
              <a:rPr lang="en-US" dirty="0"/>
              <a:t>https://static.foxbusiness.com/foxbusiness.com/content/uploads/2017/12/1186316681c5398ab2d90bc917f403e1-c2124dd13f74b510VgnVCM100000d7c1a8c0____.png</a:t>
            </a:r>
          </a:p>
        </p:txBody>
      </p:sp>
      <p:sp>
        <p:nvSpPr>
          <p:cNvPr id="4" name="Slide Number Placeholder 3"/>
          <p:cNvSpPr>
            <a:spLocks noGrp="1"/>
          </p:cNvSpPr>
          <p:nvPr>
            <p:ph type="sldNum" sz="quarter" idx="5"/>
          </p:nvPr>
        </p:nvSpPr>
        <p:spPr/>
        <p:txBody>
          <a:bodyPr/>
          <a:lstStyle/>
          <a:p>
            <a:fld id="{78079953-7AD8-4830-9130-79A533585F82}" type="slidenum">
              <a:rPr lang="en-US" smtClean="0"/>
              <a:t>9</a:t>
            </a:fld>
            <a:endParaRPr lang="en-US"/>
          </a:p>
        </p:txBody>
      </p:sp>
    </p:spTree>
    <p:extLst>
      <p:ext uri="{BB962C8B-B14F-4D97-AF65-F5344CB8AC3E}">
        <p14:creationId xmlns:p14="http://schemas.microsoft.com/office/powerpoint/2010/main" val="4173659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79953-7AD8-4830-9130-79A533585F82}" type="slidenum">
              <a:rPr lang="en-US" smtClean="0"/>
              <a:t>10</a:t>
            </a:fld>
            <a:endParaRPr lang="en-US"/>
          </a:p>
        </p:txBody>
      </p:sp>
    </p:spTree>
    <p:extLst>
      <p:ext uri="{BB962C8B-B14F-4D97-AF65-F5344CB8AC3E}">
        <p14:creationId xmlns:p14="http://schemas.microsoft.com/office/powerpoint/2010/main" val="2755433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Times New Roman" panose="02020603050405020304" pitchFamily="18" charset="0"/>
                <a:cs typeface="Times New Roman" panose="02020603050405020304" pitchFamily="18" charset="0"/>
              </a:rPr>
              <a:t>Посколько наборы данных имеют большее кол-во данных, чем выбранные окна, то это позволяет нам построить модель для каждого интервала. </a:t>
            </a:r>
            <a:endParaRPr lang="en-US" dirty="0"/>
          </a:p>
        </p:txBody>
      </p:sp>
      <p:sp>
        <p:nvSpPr>
          <p:cNvPr id="4" name="Slide Number Placeholder 3"/>
          <p:cNvSpPr>
            <a:spLocks noGrp="1"/>
          </p:cNvSpPr>
          <p:nvPr>
            <p:ph type="sldNum" sz="quarter" idx="5"/>
          </p:nvPr>
        </p:nvSpPr>
        <p:spPr/>
        <p:txBody>
          <a:bodyPr/>
          <a:lstStyle/>
          <a:p>
            <a:fld id="{78079953-7AD8-4830-9130-79A533585F82}" type="slidenum">
              <a:rPr lang="en-US" smtClean="0"/>
              <a:t>17</a:t>
            </a:fld>
            <a:endParaRPr lang="en-US"/>
          </a:p>
        </p:txBody>
      </p:sp>
    </p:spTree>
    <p:extLst>
      <p:ext uri="{BB962C8B-B14F-4D97-AF65-F5344CB8AC3E}">
        <p14:creationId xmlns:p14="http://schemas.microsoft.com/office/powerpoint/2010/main" val="2683028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Times New Roman" panose="02020603050405020304" pitchFamily="18" charset="0"/>
                <a:cs typeface="Times New Roman" panose="02020603050405020304" pitchFamily="18" charset="0"/>
              </a:rPr>
              <a:t>Посколько наборы данных имеют большее кол-во данных, чем выбранные окна, то это позволяет нам построить модель для каждого интервала. </a:t>
            </a:r>
            <a:endParaRPr lang="en-US" dirty="0"/>
          </a:p>
        </p:txBody>
      </p:sp>
      <p:sp>
        <p:nvSpPr>
          <p:cNvPr id="4" name="Slide Number Placeholder 3"/>
          <p:cNvSpPr>
            <a:spLocks noGrp="1"/>
          </p:cNvSpPr>
          <p:nvPr>
            <p:ph type="sldNum" sz="quarter" idx="5"/>
          </p:nvPr>
        </p:nvSpPr>
        <p:spPr/>
        <p:txBody>
          <a:bodyPr/>
          <a:lstStyle/>
          <a:p>
            <a:fld id="{78079953-7AD8-4830-9130-79A533585F82}" type="slidenum">
              <a:rPr lang="en-US" smtClean="0"/>
              <a:t>18</a:t>
            </a:fld>
            <a:endParaRPr lang="en-US"/>
          </a:p>
        </p:txBody>
      </p:sp>
    </p:spTree>
    <p:extLst>
      <p:ext uri="{BB962C8B-B14F-4D97-AF65-F5344CB8AC3E}">
        <p14:creationId xmlns:p14="http://schemas.microsoft.com/office/powerpoint/2010/main" val="411375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данных дневной частоты нейронные сети продемонстрировали наилучшие результаты по сравнению с другими рассмотренными моделями. Это свидетельствует о том, что нейронные сети способны эффективно улавливать сложные паттерны и зависимости в данных высокой частоты. При использовании недельных данных отрыв нейронных сетей от модели ARIMA был минимальным. Это указывает на то, что при снижении частоты данных преимущество нейронных сетей над классическими статистическими моделями, такими как ARIMA, уменьшается. На месячных данных модель ARIMA показала лучшие результаты по сравнению с нейронными сетями. Данный факт свидетельствует о том, что при низкой частоте данных классические статистические модели могут быть более эффективными, чем нейронные сети. Модель CatBoost продемонстрировала худшие результаты на всех рассмотренных частотах данных. Это позволяет сделать вывод о том, что использование CatBoost без наличия категориальных признаков не рекомендуется для задачи среднесрочного прогнозирования временных рядов. Таким образом, выбор оптимальной модели для среднесрочного прогнозирования временных рядов зависит от частоты данных. Нейронные сети показывают лучшие результаты на данных высокой частоты, в то время как классические статистические модели, такие как ARIMA, могут быть более эффективными на данных низкой частоты. Использование модели CatBoost без категориальных признаков не рекомендуется для данной задачи.</a:t>
            </a:r>
            <a:endParaRPr lang="en-US" dirty="0"/>
          </a:p>
        </p:txBody>
      </p:sp>
      <p:sp>
        <p:nvSpPr>
          <p:cNvPr id="4" name="Slide Number Placeholder 3"/>
          <p:cNvSpPr>
            <a:spLocks noGrp="1"/>
          </p:cNvSpPr>
          <p:nvPr>
            <p:ph type="sldNum" sz="quarter" idx="5"/>
          </p:nvPr>
        </p:nvSpPr>
        <p:spPr/>
        <p:txBody>
          <a:bodyPr/>
          <a:lstStyle/>
          <a:p>
            <a:fld id="{78079953-7AD8-4830-9130-79A533585F82}" type="slidenum">
              <a:rPr lang="en-US" smtClean="0"/>
              <a:t>26</a:t>
            </a:fld>
            <a:endParaRPr lang="en-US"/>
          </a:p>
        </p:txBody>
      </p:sp>
    </p:spTree>
    <p:extLst>
      <p:ext uri="{BB962C8B-B14F-4D97-AF65-F5344CB8AC3E}">
        <p14:creationId xmlns:p14="http://schemas.microsoft.com/office/powerpoint/2010/main" val="562800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AC63-C732-4368-94A8-DBA26703A8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D0CC55-D070-4422-B816-C6FC34715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39FC9C-63BB-4C60-8675-147D106471EE}"/>
              </a:ext>
            </a:extLst>
          </p:cNvPr>
          <p:cNvSpPr>
            <a:spLocks noGrp="1"/>
          </p:cNvSpPr>
          <p:nvPr>
            <p:ph type="dt" sz="half" idx="10"/>
          </p:nvPr>
        </p:nvSpPr>
        <p:spPr/>
        <p:txBody>
          <a:bodyPr/>
          <a:lstStyle/>
          <a:p>
            <a:fld id="{2977B670-CD6F-44BD-91AC-635F81E02A72}" type="datetimeFigureOut">
              <a:rPr lang="en-US" smtClean="0"/>
              <a:t>5/23/2024</a:t>
            </a:fld>
            <a:endParaRPr lang="en-US"/>
          </a:p>
        </p:txBody>
      </p:sp>
      <p:sp>
        <p:nvSpPr>
          <p:cNvPr id="5" name="Footer Placeholder 4">
            <a:extLst>
              <a:ext uri="{FF2B5EF4-FFF2-40B4-BE49-F238E27FC236}">
                <a16:creationId xmlns:a16="http://schemas.microsoft.com/office/drawing/2014/main" id="{F1AF88C5-EBE9-4F3B-8AA6-B0D1E6FA7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76CF7-B586-4D84-B53F-AC80028912A4}"/>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418687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9977-CDC5-4CA9-86F7-1237CBAA2C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F363BD-9347-4C90-BE13-AAB653A8BA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3A2AB-DF7F-4E96-A79A-F10A6E997650}"/>
              </a:ext>
            </a:extLst>
          </p:cNvPr>
          <p:cNvSpPr>
            <a:spLocks noGrp="1"/>
          </p:cNvSpPr>
          <p:nvPr>
            <p:ph type="dt" sz="half" idx="10"/>
          </p:nvPr>
        </p:nvSpPr>
        <p:spPr/>
        <p:txBody>
          <a:bodyPr/>
          <a:lstStyle/>
          <a:p>
            <a:fld id="{2977B670-CD6F-44BD-91AC-635F81E02A72}" type="datetimeFigureOut">
              <a:rPr lang="en-US" smtClean="0"/>
              <a:t>5/23/2024</a:t>
            </a:fld>
            <a:endParaRPr lang="en-US"/>
          </a:p>
        </p:txBody>
      </p:sp>
      <p:sp>
        <p:nvSpPr>
          <p:cNvPr id="5" name="Footer Placeholder 4">
            <a:extLst>
              <a:ext uri="{FF2B5EF4-FFF2-40B4-BE49-F238E27FC236}">
                <a16:creationId xmlns:a16="http://schemas.microsoft.com/office/drawing/2014/main" id="{9BD2EBEE-09E8-4838-8B74-EAD3FB4F0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056A9-DBEB-4A2D-904F-F1DBDD8773F2}"/>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4249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4301F2-5DF1-49CA-A120-6F5E918034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D8C780-46AF-4EF9-914C-FBE9AA63EC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1D0DF-DC62-4B00-BEC4-F290EFA20725}"/>
              </a:ext>
            </a:extLst>
          </p:cNvPr>
          <p:cNvSpPr>
            <a:spLocks noGrp="1"/>
          </p:cNvSpPr>
          <p:nvPr>
            <p:ph type="dt" sz="half" idx="10"/>
          </p:nvPr>
        </p:nvSpPr>
        <p:spPr/>
        <p:txBody>
          <a:bodyPr/>
          <a:lstStyle/>
          <a:p>
            <a:fld id="{2977B670-CD6F-44BD-91AC-635F81E02A72}" type="datetimeFigureOut">
              <a:rPr lang="en-US" smtClean="0"/>
              <a:t>5/23/2024</a:t>
            </a:fld>
            <a:endParaRPr lang="en-US"/>
          </a:p>
        </p:txBody>
      </p:sp>
      <p:sp>
        <p:nvSpPr>
          <p:cNvPr id="5" name="Footer Placeholder 4">
            <a:extLst>
              <a:ext uri="{FF2B5EF4-FFF2-40B4-BE49-F238E27FC236}">
                <a16:creationId xmlns:a16="http://schemas.microsoft.com/office/drawing/2014/main" id="{E7E3D510-D9EE-4236-810D-54F33C04F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2CDB0-712E-4BB0-9EEE-580E8D28B986}"/>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1754962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6FEC-E544-41B2-A79A-53EAD89C47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AC4568-E25F-474D-A725-097C1B8798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606AEF-AADE-4084-81C0-B7D415551023}"/>
              </a:ext>
            </a:extLst>
          </p:cNvPr>
          <p:cNvSpPr>
            <a:spLocks noGrp="1"/>
          </p:cNvSpPr>
          <p:nvPr>
            <p:ph type="dt" sz="half" idx="10"/>
          </p:nvPr>
        </p:nvSpPr>
        <p:spPr/>
        <p:txBody>
          <a:bodyPr/>
          <a:lstStyle/>
          <a:p>
            <a:fld id="{2977B670-CD6F-44BD-91AC-635F81E02A72}" type="datetimeFigureOut">
              <a:rPr lang="en-US" smtClean="0"/>
              <a:t>5/23/2024</a:t>
            </a:fld>
            <a:endParaRPr lang="en-US"/>
          </a:p>
        </p:txBody>
      </p:sp>
      <p:sp>
        <p:nvSpPr>
          <p:cNvPr id="5" name="Footer Placeholder 4">
            <a:extLst>
              <a:ext uri="{FF2B5EF4-FFF2-40B4-BE49-F238E27FC236}">
                <a16:creationId xmlns:a16="http://schemas.microsoft.com/office/drawing/2014/main" id="{0AF36F3C-6A50-4A17-B24C-F8755666B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87BD1-A652-4997-97AE-094A2F481E89}"/>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3847949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33C09-970E-4824-8746-220BDFDDB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383E98-DD9E-48DF-AC68-CB40B39583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C6781A-406A-413A-9E5A-FBE42AB1F33A}"/>
              </a:ext>
            </a:extLst>
          </p:cNvPr>
          <p:cNvSpPr>
            <a:spLocks noGrp="1"/>
          </p:cNvSpPr>
          <p:nvPr>
            <p:ph type="dt" sz="half" idx="10"/>
          </p:nvPr>
        </p:nvSpPr>
        <p:spPr/>
        <p:txBody>
          <a:bodyPr/>
          <a:lstStyle/>
          <a:p>
            <a:fld id="{2977B670-CD6F-44BD-91AC-635F81E02A72}" type="datetimeFigureOut">
              <a:rPr lang="en-US" smtClean="0"/>
              <a:t>5/23/2024</a:t>
            </a:fld>
            <a:endParaRPr lang="en-US"/>
          </a:p>
        </p:txBody>
      </p:sp>
      <p:sp>
        <p:nvSpPr>
          <p:cNvPr id="5" name="Footer Placeholder 4">
            <a:extLst>
              <a:ext uri="{FF2B5EF4-FFF2-40B4-BE49-F238E27FC236}">
                <a16:creationId xmlns:a16="http://schemas.microsoft.com/office/drawing/2014/main" id="{C3431399-8FE2-43F0-8A0B-75AEAC636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51AA0-A7E9-4AE1-9FB5-B1FD62524BDF}"/>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10603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7AFD-7298-40C5-8560-BEC2033E26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64EEE9-07D1-4DD2-9962-E4F776F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5A34C5-5B81-4D99-951B-7D17C3A706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6023F8-9BA7-4304-AAC0-351C30D8BD0E}"/>
              </a:ext>
            </a:extLst>
          </p:cNvPr>
          <p:cNvSpPr>
            <a:spLocks noGrp="1"/>
          </p:cNvSpPr>
          <p:nvPr>
            <p:ph type="dt" sz="half" idx="10"/>
          </p:nvPr>
        </p:nvSpPr>
        <p:spPr/>
        <p:txBody>
          <a:bodyPr/>
          <a:lstStyle/>
          <a:p>
            <a:fld id="{2977B670-CD6F-44BD-91AC-635F81E02A72}" type="datetimeFigureOut">
              <a:rPr lang="en-US" smtClean="0"/>
              <a:t>5/23/2024</a:t>
            </a:fld>
            <a:endParaRPr lang="en-US"/>
          </a:p>
        </p:txBody>
      </p:sp>
      <p:sp>
        <p:nvSpPr>
          <p:cNvPr id="6" name="Footer Placeholder 5">
            <a:extLst>
              <a:ext uri="{FF2B5EF4-FFF2-40B4-BE49-F238E27FC236}">
                <a16:creationId xmlns:a16="http://schemas.microsoft.com/office/drawing/2014/main" id="{9CBE2044-6CAC-4AE1-9A10-1CA53DC68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BED126-C8CF-4B85-9970-414219E0E61A}"/>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166584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98AD-EFC3-4590-B082-14BD3B74BB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31A83D-7C34-4BF4-82C1-89FD309E0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078D3D-B4B3-4CF4-B9F8-C2AB3A1CED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63F7E8-B90E-41A1-A8C4-412030E1E4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BD513E-0961-46CE-9B52-6AD4C1DD6F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6A0A98-CBC7-4EB7-8ED9-F9E1C4B8371B}"/>
              </a:ext>
            </a:extLst>
          </p:cNvPr>
          <p:cNvSpPr>
            <a:spLocks noGrp="1"/>
          </p:cNvSpPr>
          <p:nvPr>
            <p:ph type="dt" sz="half" idx="10"/>
          </p:nvPr>
        </p:nvSpPr>
        <p:spPr/>
        <p:txBody>
          <a:bodyPr/>
          <a:lstStyle/>
          <a:p>
            <a:fld id="{2977B670-CD6F-44BD-91AC-635F81E02A72}" type="datetimeFigureOut">
              <a:rPr lang="en-US" smtClean="0"/>
              <a:t>5/23/2024</a:t>
            </a:fld>
            <a:endParaRPr lang="en-US"/>
          </a:p>
        </p:txBody>
      </p:sp>
      <p:sp>
        <p:nvSpPr>
          <p:cNvPr id="8" name="Footer Placeholder 7">
            <a:extLst>
              <a:ext uri="{FF2B5EF4-FFF2-40B4-BE49-F238E27FC236}">
                <a16:creationId xmlns:a16="http://schemas.microsoft.com/office/drawing/2014/main" id="{44D69E72-FE5B-4D04-AFB2-4DA6C6B96E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BD922C-149E-46D7-86B5-7397D8F0EDDC}"/>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346942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9052-602B-4ACA-9A6F-51AA68E87A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34AC13-38D4-4A67-9316-84A8C49248F9}"/>
              </a:ext>
            </a:extLst>
          </p:cNvPr>
          <p:cNvSpPr>
            <a:spLocks noGrp="1"/>
          </p:cNvSpPr>
          <p:nvPr>
            <p:ph type="dt" sz="half" idx="10"/>
          </p:nvPr>
        </p:nvSpPr>
        <p:spPr/>
        <p:txBody>
          <a:bodyPr/>
          <a:lstStyle/>
          <a:p>
            <a:fld id="{2977B670-CD6F-44BD-91AC-635F81E02A72}" type="datetimeFigureOut">
              <a:rPr lang="en-US" smtClean="0"/>
              <a:t>5/23/2024</a:t>
            </a:fld>
            <a:endParaRPr lang="en-US"/>
          </a:p>
        </p:txBody>
      </p:sp>
      <p:sp>
        <p:nvSpPr>
          <p:cNvPr id="4" name="Footer Placeholder 3">
            <a:extLst>
              <a:ext uri="{FF2B5EF4-FFF2-40B4-BE49-F238E27FC236}">
                <a16:creationId xmlns:a16="http://schemas.microsoft.com/office/drawing/2014/main" id="{93F05CEE-06B7-4A61-9A43-3C6A4CD61A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0B878B-5192-4D53-B57F-76653EFF60AB}"/>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232023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8665DB-0D61-4B03-A13B-1C8957C3CD40}"/>
              </a:ext>
            </a:extLst>
          </p:cNvPr>
          <p:cNvSpPr>
            <a:spLocks noGrp="1"/>
          </p:cNvSpPr>
          <p:nvPr>
            <p:ph type="dt" sz="half" idx="10"/>
          </p:nvPr>
        </p:nvSpPr>
        <p:spPr/>
        <p:txBody>
          <a:bodyPr/>
          <a:lstStyle/>
          <a:p>
            <a:fld id="{2977B670-CD6F-44BD-91AC-635F81E02A72}" type="datetimeFigureOut">
              <a:rPr lang="en-US" smtClean="0"/>
              <a:t>5/23/2024</a:t>
            </a:fld>
            <a:endParaRPr lang="en-US"/>
          </a:p>
        </p:txBody>
      </p:sp>
      <p:sp>
        <p:nvSpPr>
          <p:cNvPr id="3" name="Footer Placeholder 2">
            <a:extLst>
              <a:ext uri="{FF2B5EF4-FFF2-40B4-BE49-F238E27FC236}">
                <a16:creationId xmlns:a16="http://schemas.microsoft.com/office/drawing/2014/main" id="{D292562D-C2AA-4512-B8D6-1424A1A454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009DA1-FFBA-4B40-9D7D-6E5FDBB9E5F8}"/>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2200622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7248-B2A3-45B1-9DC5-3D8A821136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B4CB4-DF0A-4774-B5DD-37AEF61F1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1FFE9E-BC30-4572-B00B-8CEEF2338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33D96-1132-4840-8EE3-2A6A79C71E43}"/>
              </a:ext>
            </a:extLst>
          </p:cNvPr>
          <p:cNvSpPr>
            <a:spLocks noGrp="1"/>
          </p:cNvSpPr>
          <p:nvPr>
            <p:ph type="dt" sz="half" idx="10"/>
          </p:nvPr>
        </p:nvSpPr>
        <p:spPr/>
        <p:txBody>
          <a:bodyPr/>
          <a:lstStyle/>
          <a:p>
            <a:fld id="{2977B670-CD6F-44BD-91AC-635F81E02A72}" type="datetimeFigureOut">
              <a:rPr lang="en-US" smtClean="0"/>
              <a:t>5/23/2024</a:t>
            </a:fld>
            <a:endParaRPr lang="en-US"/>
          </a:p>
        </p:txBody>
      </p:sp>
      <p:sp>
        <p:nvSpPr>
          <p:cNvPr id="6" name="Footer Placeholder 5">
            <a:extLst>
              <a:ext uri="{FF2B5EF4-FFF2-40B4-BE49-F238E27FC236}">
                <a16:creationId xmlns:a16="http://schemas.microsoft.com/office/drawing/2014/main" id="{E4031E76-DBAC-476F-A303-59695665B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3BC86-5609-440F-A392-623D2F413925}"/>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3505397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7967-47D3-4C6E-A255-87EDE45AE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2E2F93-9FA8-4F83-B405-648B4069E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49DCF1-6A47-480F-BFE8-1F8C4FB22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32CC5-8668-478D-AE49-ABAC7948CDB9}"/>
              </a:ext>
            </a:extLst>
          </p:cNvPr>
          <p:cNvSpPr>
            <a:spLocks noGrp="1"/>
          </p:cNvSpPr>
          <p:nvPr>
            <p:ph type="dt" sz="half" idx="10"/>
          </p:nvPr>
        </p:nvSpPr>
        <p:spPr/>
        <p:txBody>
          <a:bodyPr/>
          <a:lstStyle/>
          <a:p>
            <a:fld id="{2977B670-CD6F-44BD-91AC-635F81E02A72}" type="datetimeFigureOut">
              <a:rPr lang="en-US" smtClean="0"/>
              <a:t>5/23/2024</a:t>
            </a:fld>
            <a:endParaRPr lang="en-US"/>
          </a:p>
        </p:txBody>
      </p:sp>
      <p:sp>
        <p:nvSpPr>
          <p:cNvPr id="6" name="Footer Placeholder 5">
            <a:extLst>
              <a:ext uri="{FF2B5EF4-FFF2-40B4-BE49-F238E27FC236}">
                <a16:creationId xmlns:a16="http://schemas.microsoft.com/office/drawing/2014/main" id="{85EAE387-3970-41BB-999B-F705B31AE5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761DD3-5596-4AEF-A550-FAC62AFB76D9}"/>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192501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0F12F-8168-4476-8933-A6A92CF32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2717E9-FA58-4320-BF05-D86263CC6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10055-2D71-46D2-BCD4-F03DBBAC74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7B670-CD6F-44BD-91AC-635F81E02A72}" type="datetimeFigureOut">
              <a:rPr lang="en-US" smtClean="0"/>
              <a:t>5/23/2024</a:t>
            </a:fld>
            <a:endParaRPr lang="en-US"/>
          </a:p>
        </p:txBody>
      </p:sp>
      <p:sp>
        <p:nvSpPr>
          <p:cNvPr id="5" name="Footer Placeholder 4">
            <a:extLst>
              <a:ext uri="{FF2B5EF4-FFF2-40B4-BE49-F238E27FC236}">
                <a16:creationId xmlns:a16="http://schemas.microsoft.com/office/drawing/2014/main" id="{89F6F9D0-9D7F-4AAC-A376-A8E3E7D719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D2820C-8ECB-4790-98E0-22E0380BB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84207-2234-4A02-B316-FA81F818FD55}" type="slidenum">
              <a:rPr lang="en-US" smtClean="0"/>
              <a:t>‹#›</a:t>
            </a:fld>
            <a:endParaRPr lang="en-US"/>
          </a:p>
        </p:txBody>
      </p:sp>
    </p:spTree>
    <p:extLst>
      <p:ext uri="{BB962C8B-B14F-4D97-AF65-F5344CB8AC3E}">
        <p14:creationId xmlns:p14="http://schemas.microsoft.com/office/powerpoint/2010/main" val="37260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7" Type="http://schemas.openxmlformats.org/officeDocument/2006/relationships/image" Target="../media/image32.png"/><Relationship Id="rId2"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7" Type="http://schemas.openxmlformats.org/officeDocument/2006/relationships/hyperlink" Target="https://www.sciencedirect.com/science/article/pii/S2212827121003796?ref=pdf_download&amp;fr=RR-2&amp;rr=79fdf5739bb63aad" TargetMode="External"/><Relationship Id="rId2" Type="http://schemas.openxmlformats.org/officeDocument/2006/relationships/hyperlink" Target="https://www.finam.ru/profile/fyuchersy-usa/nq-100-fut/export/?market=7&amp;em=21719&amp;token=&amp;code=NDX&amp;apply=0&amp;df=1&amp;mf=0&amp;yf=2010&amp;from=01.01.2010&amp;dt=1&amp;mt=0&amp;yt=2014&amp;to=01.01.2014&amp;p=2&amp;f=NDX_100101_140101&amp;e=.txt&amp;cn=NDX&amp;dtf=1&amp;tmf=1&amp;MSOR=1&amp;mstime=on&amp;mstimever=1&amp;sep=1&amp;sep2=1&amp;datf=1&amp;at=1" TargetMode="External"/><Relationship Id="rId1" Type="http://schemas.openxmlformats.org/officeDocument/2006/relationships/slideLayout" Target="../slideLayouts/slideLayout2.xml"/><Relationship Id="rId6" Type="http://schemas.openxmlformats.org/officeDocument/2006/relationships/hyperlink" Target="https://arxiv.org/abs/1412.3555" TargetMode="External"/><Relationship Id="rId5" Type="http://schemas.openxmlformats.org/officeDocument/2006/relationships/hyperlink" Target="https://web.archive.org/web/20211110112626/http:/www.wildml.com/2015/10/recurrent-neural-network-tutorial-part-4-implementing-a-grulstm-rnn-with-python-and-theano/" TargetMode="External"/><Relationship Id="rId4" Type="http://schemas.openxmlformats.org/officeDocument/2006/relationships/hyperlink" Target="https://github.com/SkivHisink/MasterWor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9E98-05B4-4DEE-8A98-D36239BB922A}"/>
              </a:ext>
            </a:extLst>
          </p:cNvPr>
          <p:cNvSpPr>
            <a:spLocks noGrp="1"/>
          </p:cNvSpPr>
          <p:nvPr>
            <p:ph type="ctrTitle"/>
          </p:nvPr>
        </p:nvSpPr>
        <p:spPr>
          <a:xfrm>
            <a:off x="1374228" y="1147762"/>
            <a:ext cx="9443544" cy="2387600"/>
          </a:xfrm>
        </p:spPr>
        <p:txBody>
          <a:bodyPr>
            <a:normAutofit/>
          </a:bodyPr>
          <a:lstStyle/>
          <a:p>
            <a:r>
              <a:rPr lang="ru-RU" sz="3400" b="1" dirty="0">
                <a:effectLst/>
                <a:latin typeface="Times New Roman" panose="02020603050405020304" pitchFamily="18" charset="0"/>
                <a:ea typeface="Calibri" panose="020F0502020204030204" pitchFamily="34" charset="0"/>
              </a:rPr>
              <a:t>Анализ эффективности нейронны</a:t>
            </a:r>
            <a:r>
              <a:rPr lang="ru-RU" sz="3400" b="1" dirty="0">
                <a:latin typeface="Times New Roman" panose="02020603050405020304" pitchFamily="18" charset="0"/>
                <a:ea typeface="Calibri" panose="020F0502020204030204" pitchFamily="34" charset="0"/>
              </a:rPr>
              <a:t>х</a:t>
            </a:r>
            <a:r>
              <a:rPr lang="ru-RU" sz="3400" b="1" dirty="0">
                <a:effectLst/>
                <a:latin typeface="Times New Roman" panose="02020603050405020304" pitchFamily="18" charset="0"/>
                <a:ea typeface="Calibri" panose="020F0502020204030204" pitchFamily="34" charset="0"/>
              </a:rPr>
              <a:t> сетей для среднесрочного прогнозирования временных рядов разных частот</a:t>
            </a:r>
            <a:endParaRPr lang="en-US" sz="3400" b="1" dirty="0"/>
          </a:p>
        </p:txBody>
      </p:sp>
      <p:sp>
        <p:nvSpPr>
          <p:cNvPr id="3" name="Subtitle 2">
            <a:extLst>
              <a:ext uri="{FF2B5EF4-FFF2-40B4-BE49-F238E27FC236}">
                <a16:creationId xmlns:a16="http://schemas.microsoft.com/office/drawing/2014/main" id="{2E639A42-1003-479A-B2A1-8512E8F2B869}"/>
              </a:ext>
            </a:extLst>
          </p:cNvPr>
          <p:cNvSpPr>
            <a:spLocks noGrp="1"/>
          </p:cNvSpPr>
          <p:nvPr>
            <p:ph type="subTitle" idx="1"/>
          </p:nvPr>
        </p:nvSpPr>
        <p:spPr>
          <a:xfrm>
            <a:off x="1524000" y="4516438"/>
            <a:ext cx="9144000" cy="1655762"/>
          </a:xfrm>
        </p:spPr>
        <p:txBody>
          <a:bodyPr>
            <a:normAutofit fontScale="77500" lnSpcReduction="20000"/>
          </a:bodyPr>
          <a:lstStyle/>
          <a:p>
            <a:r>
              <a:rPr lang="ru-RU" b="1" dirty="0">
                <a:latin typeface="Times New Roman" panose="02020603050405020304" pitchFamily="18" charset="0"/>
                <a:cs typeface="Times New Roman" panose="02020603050405020304" pitchFamily="18" charset="0"/>
              </a:rPr>
              <a:t>Хорунженко Аркадий Сергеевич</a:t>
            </a:r>
          </a:p>
          <a:p>
            <a:r>
              <a:rPr lang="ru-RU" dirty="0">
                <a:latin typeface="Times New Roman" panose="02020603050405020304" pitchFamily="18" charset="0"/>
                <a:cs typeface="Times New Roman" panose="02020603050405020304" pitchFamily="18" charset="0"/>
              </a:rPr>
              <a:t>Группа 22712</a:t>
            </a:r>
          </a:p>
          <a:p>
            <a:r>
              <a:rPr lang="ru-RU" dirty="0">
                <a:latin typeface="Times New Roman" panose="02020603050405020304" pitchFamily="18" charset="0"/>
                <a:cs typeface="Times New Roman" panose="02020603050405020304" pitchFamily="18" charset="0"/>
              </a:rPr>
              <a:t>Научный руководитель</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a:t>
            </a:r>
            <a:r>
              <a:rPr lang="ru-RU" b="1" dirty="0">
                <a:latin typeface="Times New Roman" panose="02020603050405020304" pitchFamily="18" charset="0"/>
                <a:cs typeface="Times New Roman" panose="02020603050405020304" pitchFamily="18" charset="0"/>
              </a:rPr>
              <a:t>к.э.н. Макушев Василий Леонидович</a:t>
            </a:r>
            <a:endParaRPr lang="en-US" b="1"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Рецензент</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на данный момент отсутствует</a:t>
            </a:r>
          </a:p>
          <a:p>
            <a:r>
              <a:rPr lang="ru-RU" dirty="0">
                <a:latin typeface="Times New Roman" panose="02020603050405020304" pitchFamily="18" charset="0"/>
                <a:cs typeface="Times New Roman" panose="02020603050405020304" pitchFamily="18" charset="0"/>
              </a:rPr>
              <a:t>Новосибирский Государственный университет</a:t>
            </a: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F7F76C7-64C4-4933-A988-35BF3C696F57}"/>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5" name="Rectangle 4">
            <a:extLst>
              <a:ext uri="{FF2B5EF4-FFF2-40B4-BE49-F238E27FC236}">
                <a16:creationId xmlns:a16="http://schemas.microsoft.com/office/drawing/2014/main" id="{51B34151-2CCB-4F23-84C7-F42B901C38DB}"/>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733301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465992" y="587229"/>
            <a:ext cx="10887808" cy="5060340"/>
          </a:xfrm>
        </p:spPr>
        <p:txBody>
          <a:bodyPr/>
          <a:lstStyle/>
          <a:p>
            <a:pPr marL="0" indent="0">
              <a:buNone/>
            </a:pPr>
            <a:r>
              <a:rPr lang="ru-RU" dirty="0">
                <a:latin typeface="Times New Roman" panose="02020603050405020304" pitchFamily="18" charset="0"/>
                <a:cs typeface="Times New Roman" panose="02020603050405020304" pitchFamily="18" charset="0"/>
              </a:rPr>
              <a:t>Также взяты наборы данных за период 2019 - 2023 г.г.</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spcBef>
                <a:spcPts val="500"/>
              </a:spcBef>
              <a:buNone/>
            </a:pPr>
            <a:endParaRPr lang="en-US" sz="1000"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Фондовый индекс </a:t>
            </a:r>
            <a:r>
              <a:rPr lang="en-US" dirty="0">
                <a:latin typeface="Times New Roman" panose="02020603050405020304" pitchFamily="18" charset="0"/>
                <a:cs typeface="Times New Roman" panose="02020603050405020304" pitchFamily="18" charset="0"/>
              </a:rPr>
              <a:t>S&amp;P500 (SPX)</a:t>
            </a:r>
          </a:p>
          <a:p>
            <a:r>
              <a:rPr lang="ru-RU" dirty="0">
                <a:latin typeface="Times New Roman" panose="02020603050405020304" pitchFamily="18" charset="0"/>
                <a:cs typeface="Times New Roman" panose="02020603050405020304" pitchFamily="18" charset="0"/>
              </a:rPr>
              <a:t>Фондовый индекс </a:t>
            </a:r>
            <a:r>
              <a:rPr lang="en-US" dirty="0">
                <a:latin typeface="Times New Roman" panose="02020603050405020304" pitchFamily="18" charset="0"/>
                <a:cs typeface="Times New Roman" panose="02020603050405020304" pitchFamily="18" charset="0"/>
              </a:rPr>
              <a:t>NASDAQ Composite (IXIC)</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Промышленный индекс </a:t>
            </a:r>
            <a:r>
              <a:rPr lang="en-US" dirty="0">
                <a:latin typeface="Times New Roman" panose="02020603050405020304" pitchFamily="18" charset="0"/>
                <a:cs typeface="Times New Roman" panose="02020603050405020304" pitchFamily="18" charset="0"/>
              </a:rPr>
              <a:t>Dow Jones</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DJI)</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Акции </a:t>
            </a:r>
            <a:r>
              <a:rPr lang="en-US" dirty="0">
                <a:latin typeface="Times New Roman" panose="02020603050405020304" pitchFamily="18" charset="0"/>
                <a:cs typeface="Times New Roman" panose="02020603050405020304" pitchFamily="18" charset="0"/>
              </a:rPr>
              <a:t>JPMorgan Chase &amp; Co (JPM)</a:t>
            </a:r>
          </a:p>
        </p:txBody>
      </p:sp>
      <p:sp>
        <p:nvSpPr>
          <p:cNvPr id="5" name="Rectangle 4">
            <a:extLst>
              <a:ext uri="{FF2B5EF4-FFF2-40B4-BE49-F238E27FC236}">
                <a16:creationId xmlns:a16="http://schemas.microsoft.com/office/drawing/2014/main" id="{19AD45D8-2171-4CC7-9CCF-08D2B64BC5FC}"/>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10</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6" name="Rectangle 5">
            <a:extLst>
              <a:ext uri="{FF2B5EF4-FFF2-40B4-BE49-F238E27FC236}">
                <a16:creationId xmlns:a16="http://schemas.microsoft.com/office/drawing/2014/main" id="{1C373916-FE84-4551-A87D-EE438522466A}"/>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7" name="Rectangle 6">
            <a:extLst>
              <a:ext uri="{FF2B5EF4-FFF2-40B4-BE49-F238E27FC236}">
                <a16:creationId xmlns:a16="http://schemas.microsoft.com/office/drawing/2014/main" id="{299C3E3E-701C-4361-85F0-33C499D39E4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grpSp>
        <p:nvGrpSpPr>
          <p:cNvPr id="16" name="Group 15">
            <a:extLst>
              <a:ext uri="{FF2B5EF4-FFF2-40B4-BE49-F238E27FC236}">
                <a16:creationId xmlns:a16="http://schemas.microsoft.com/office/drawing/2014/main" id="{B7E49C71-55C3-4BF6-9521-61E65D6259A5}"/>
              </a:ext>
            </a:extLst>
          </p:cNvPr>
          <p:cNvGrpSpPr/>
          <p:nvPr/>
        </p:nvGrpSpPr>
        <p:grpSpPr>
          <a:xfrm>
            <a:off x="8011191" y="1699406"/>
            <a:ext cx="3917477" cy="1906486"/>
            <a:chOff x="7991959" y="1251133"/>
            <a:chExt cx="3917477" cy="1906486"/>
          </a:xfrm>
        </p:grpSpPr>
        <p:pic>
          <p:nvPicPr>
            <p:cNvPr id="10" name="Picture 9">
              <a:extLst>
                <a:ext uri="{FF2B5EF4-FFF2-40B4-BE49-F238E27FC236}">
                  <a16:creationId xmlns:a16="http://schemas.microsoft.com/office/drawing/2014/main" id="{FA98A5CD-012E-41AA-9966-5213D9263678}"/>
                </a:ext>
              </a:extLst>
            </p:cNvPr>
            <p:cNvPicPr>
              <a:picLocks noChangeAspect="1"/>
            </p:cNvPicPr>
            <p:nvPr/>
          </p:nvPicPr>
          <p:blipFill>
            <a:blip r:embed="rId3"/>
            <a:stretch>
              <a:fillRect/>
            </a:stretch>
          </p:blipFill>
          <p:spPr>
            <a:xfrm>
              <a:off x="8030425" y="1251133"/>
              <a:ext cx="3879011" cy="1906486"/>
            </a:xfrm>
            <a:prstGeom prst="rect">
              <a:avLst/>
            </a:prstGeom>
          </p:spPr>
        </p:pic>
        <p:sp>
          <p:nvSpPr>
            <p:cNvPr id="11" name="TextBox 10">
              <a:extLst>
                <a:ext uri="{FF2B5EF4-FFF2-40B4-BE49-F238E27FC236}">
                  <a16:creationId xmlns:a16="http://schemas.microsoft.com/office/drawing/2014/main" id="{F3DEA0F3-7894-4AFF-82D2-B2EB6E2602E8}"/>
                </a:ext>
              </a:extLst>
            </p:cNvPr>
            <p:cNvSpPr txBox="1"/>
            <p:nvPr/>
          </p:nvSpPr>
          <p:spPr>
            <a:xfrm>
              <a:off x="7991959" y="1387907"/>
              <a:ext cx="1881862" cy="307777"/>
            </a:xfrm>
            <a:prstGeom prst="rect">
              <a:avLst/>
            </a:prstGeom>
            <a:noFill/>
          </p:spPr>
          <p:txBody>
            <a:bodyPr wrap="none" rtlCol="0">
              <a:spAutoFit/>
            </a:bodyPr>
            <a:lstStyle/>
            <a:p>
              <a:r>
                <a:rPr lang="ru-RU" sz="1400" dirty="0"/>
                <a:t>Индекс </a:t>
              </a:r>
              <a:r>
                <a:rPr lang="en-US" sz="1400" dirty="0">
                  <a:latin typeface="Times New Roman" panose="02020603050405020304" pitchFamily="18" charset="0"/>
                  <a:cs typeface="Times New Roman" panose="02020603050405020304" pitchFamily="18" charset="0"/>
                </a:rPr>
                <a:t>S&amp;P500 (SPX)</a:t>
              </a:r>
              <a:endParaRPr lang="en-US" sz="1400" dirty="0"/>
            </a:p>
          </p:txBody>
        </p:sp>
      </p:grpSp>
      <p:grpSp>
        <p:nvGrpSpPr>
          <p:cNvPr id="15" name="Group 14">
            <a:extLst>
              <a:ext uri="{FF2B5EF4-FFF2-40B4-BE49-F238E27FC236}">
                <a16:creationId xmlns:a16="http://schemas.microsoft.com/office/drawing/2014/main" id="{D102D650-A2DD-40A2-ADA8-1C83AD1033C1}"/>
              </a:ext>
            </a:extLst>
          </p:cNvPr>
          <p:cNvGrpSpPr/>
          <p:nvPr/>
        </p:nvGrpSpPr>
        <p:grpSpPr>
          <a:xfrm>
            <a:off x="4137737" y="4113313"/>
            <a:ext cx="3614890" cy="1981399"/>
            <a:chOff x="7991959" y="4236500"/>
            <a:chExt cx="4100504" cy="1981399"/>
          </a:xfrm>
        </p:grpSpPr>
        <p:pic>
          <p:nvPicPr>
            <p:cNvPr id="13" name="Picture 12">
              <a:extLst>
                <a:ext uri="{FF2B5EF4-FFF2-40B4-BE49-F238E27FC236}">
                  <a16:creationId xmlns:a16="http://schemas.microsoft.com/office/drawing/2014/main" id="{B884DA7D-AA57-46EA-9148-EB98E3FD5F62}"/>
                </a:ext>
              </a:extLst>
            </p:cNvPr>
            <p:cNvPicPr>
              <a:picLocks noChangeAspect="1"/>
            </p:cNvPicPr>
            <p:nvPr/>
          </p:nvPicPr>
          <p:blipFill>
            <a:blip r:embed="rId4"/>
            <a:stretch>
              <a:fillRect/>
            </a:stretch>
          </p:blipFill>
          <p:spPr>
            <a:xfrm>
              <a:off x="7991959" y="4236500"/>
              <a:ext cx="4100504" cy="1981399"/>
            </a:xfrm>
            <a:prstGeom prst="rect">
              <a:avLst/>
            </a:prstGeom>
          </p:spPr>
        </p:pic>
        <p:sp>
          <p:nvSpPr>
            <p:cNvPr id="14" name="TextBox 13">
              <a:extLst>
                <a:ext uri="{FF2B5EF4-FFF2-40B4-BE49-F238E27FC236}">
                  <a16:creationId xmlns:a16="http://schemas.microsoft.com/office/drawing/2014/main" id="{F80B21EF-35F3-4385-A60F-BB582D352646}"/>
                </a:ext>
              </a:extLst>
            </p:cNvPr>
            <p:cNvSpPr txBox="1"/>
            <p:nvPr/>
          </p:nvSpPr>
          <p:spPr>
            <a:xfrm>
              <a:off x="9620027" y="5340022"/>
              <a:ext cx="2289409" cy="523220"/>
            </a:xfrm>
            <a:prstGeom prst="rect">
              <a:avLst/>
            </a:prstGeom>
            <a:noFill/>
          </p:spPr>
          <p:txBody>
            <a:bodyPr wrap="none" rtlCol="0">
              <a:spAutoFit/>
            </a:bodyPr>
            <a:lstStyle/>
            <a:p>
              <a:r>
                <a:rPr lang="ru-RU" sz="1400" dirty="0">
                  <a:latin typeface="Times New Roman" panose="02020603050405020304" pitchFamily="18" charset="0"/>
                  <a:cs typeface="Times New Roman" panose="02020603050405020304" pitchFamily="18" charset="0"/>
                </a:rPr>
                <a:t>Индекс </a:t>
              </a:r>
            </a:p>
            <a:p>
              <a:r>
                <a:rPr lang="en-US" sz="1400" dirty="0">
                  <a:latin typeface="Times New Roman" panose="02020603050405020304" pitchFamily="18" charset="0"/>
                  <a:cs typeface="Times New Roman" panose="02020603050405020304" pitchFamily="18" charset="0"/>
                </a:rPr>
                <a:t>NASDAQ Composite (IXIC)</a:t>
              </a:r>
              <a:endParaRPr lang="ru-RU" sz="1400" dirty="0">
                <a:latin typeface="Times New Roman" panose="02020603050405020304" pitchFamily="18" charset="0"/>
                <a:cs typeface="Times New Roman" panose="02020603050405020304" pitchFamily="18" charset="0"/>
              </a:endParaRPr>
            </a:p>
          </p:txBody>
        </p:sp>
      </p:grpSp>
      <p:grpSp>
        <p:nvGrpSpPr>
          <p:cNvPr id="22" name="Group 21">
            <a:extLst>
              <a:ext uri="{FF2B5EF4-FFF2-40B4-BE49-F238E27FC236}">
                <a16:creationId xmlns:a16="http://schemas.microsoft.com/office/drawing/2014/main" id="{C9B4EA9F-2234-4C43-B702-0A162946110B}"/>
              </a:ext>
            </a:extLst>
          </p:cNvPr>
          <p:cNvGrpSpPr/>
          <p:nvPr/>
        </p:nvGrpSpPr>
        <p:grpSpPr>
          <a:xfrm>
            <a:off x="7934314" y="4083175"/>
            <a:ext cx="3917477" cy="2041677"/>
            <a:chOff x="3822917" y="4274747"/>
            <a:chExt cx="3558921" cy="1904903"/>
          </a:xfrm>
        </p:grpSpPr>
        <p:pic>
          <p:nvPicPr>
            <p:cNvPr id="20" name="Picture 19">
              <a:extLst>
                <a:ext uri="{FF2B5EF4-FFF2-40B4-BE49-F238E27FC236}">
                  <a16:creationId xmlns:a16="http://schemas.microsoft.com/office/drawing/2014/main" id="{9E3EF388-468F-4AC1-85E9-755C6A310787}"/>
                </a:ext>
              </a:extLst>
            </p:cNvPr>
            <p:cNvPicPr>
              <a:picLocks noChangeAspect="1"/>
            </p:cNvPicPr>
            <p:nvPr/>
          </p:nvPicPr>
          <p:blipFill>
            <a:blip r:embed="rId5"/>
            <a:stretch>
              <a:fillRect/>
            </a:stretch>
          </p:blipFill>
          <p:spPr>
            <a:xfrm>
              <a:off x="3822917" y="4274747"/>
              <a:ext cx="3558921" cy="1904903"/>
            </a:xfrm>
            <a:prstGeom prst="rect">
              <a:avLst/>
            </a:prstGeom>
          </p:spPr>
        </p:pic>
        <p:sp>
          <p:nvSpPr>
            <p:cNvPr id="21" name="TextBox 20">
              <a:extLst>
                <a:ext uri="{FF2B5EF4-FFF2-40B4-BE49-F238E27FC236}">
                  <a16:creationId xmlns:a16="http://schemas.microsoft.com/office/drawing/2014/main" id="{F34D931C-9FA3-4949-BA10-7F0EF99D642C}"/>
                </a:ext>
              </a:extLst>
            </p:cNvPr>
            <p:cNvSpPr txBox="1"/>
            <p:nvPr/>
          </p:nvSpPr>
          <p:spPr>
            <a:xfrm>
              <a:off x="4566834" y="5601368"/>
              <a:ext cx="2482411" cy="369332"/>
            </a:xfrm>
            <a:prstGeom prst="rect">
              <a:avLst/>
            </a:prstGeom>
            <a:noFill/>
          </p:spPr>
          <p:txBody>
            <a:bodyPr wrap="none" rtlCol="0">
              <a:spAutoFit/>
            </a:bodyPr>
            <a:lstStyle/>
            <a:p>
              <a:r>
                <a:rPr lang="ru-RU" dirty="0">
                  <a:latin typeface="Times New Roman" panose="02020603050405020304" pitchFamily="18" charset="0"/>
                  <a:cs typeface="Times New Roman" panose="02020603050405020304" pitchFamily="18" charset="0"/>
                </a:rPr>
                <a:t>индекс </a:t>
              </a:r>
              <a:r>
                <a:rPr lang="en-US" dirty="0">
                  <a:latin typeface="Times New Roman" panose="02020603050405020304" pitchFamily="18" charset="0"/>
                  <a:cs typeface="Times New Roman" panose="02020603050405020304" pitchFamily="18" charset="0"/>
                </a:rPr>
                <a:t>Dow Jones</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DJI)</a:t>
              </a:r>
              <a:endParaRPr lang="ru-RU" dirty="0">
                <a:latin typeface="Times New Roman" panose="02020603050405020304" pitchFamily="18" charset="0"/>
                <a:cs typeface="Times New Roman" panose="02020603050405020304" pitchFamily="18" charset="0"/>
              </a:endParaRPr>
            </a:p>
          </p:txBody>
        </p:sp>
      </p:grpSp>
      <p:grpSp>
        <p:nvGrpSpPr>
          <p:cNvPr id="26" name="Group 25">
            <a:extLst>
              <a:ext uri="{FF2B5EF4-FFF2-40B4-BE49-F238E27FC236}">
                <a16:creationId xmlns:a16="http://schemas.microsoft.com/office/drawing/2014/main" id="{4AA62318-172F-49F2-944A-4E75C544FFE2}"/>
              </a:ext>
            </a:extLst>
          </p:cNvPr>
          <p:cNvGrpSpPr/>
          <p:nvPr/>
        </p:nvGrpSpPr>
        <p:grpSpPr>
          <a:xfrm>
            <a:off x="334102" y="4064553"/>
            <a:ext cx="3692719" cy="2060299"/>
            <a:chOff x="263332" y="4307312"/>
            <a:chExt cx="3692719" cy="2060299"/>
          </a:xfrm>
        </p:grpSpPr>
        <p:pic>
          <p:nvPicPr>
            <p:cNvPr id="24" name="Picture 23">
              <a:extLst>
                <a:ext uri="{FF2B5EF4-FFF2-40B4-BE49-F238E27FC236}">
                  <a16:creationId xmlns:a16="http://schemas.microsoft.com/office/drawing/2014/main" id="{3FC9B260-A037-47E0-9581-8B77A00E1FDD}"/>
                </a:ext>
              </a:extLst>
            </p:cNvPr>
            <p:cNvPicPr>
              <a:picLocks noChangeAspect="1"/>
            </p:cNvPicPr>
            <p:nvPr/>
          </p:nvPicPr>
          <p:blipFill>
            <a:blip r:embed="rId6"/>
            <a:stretch>
              <a:fillRect/>
            </a:stretch>
          </p:blipFill>
          <p:spPr>
            <a:xfrm>
              <a:off x="263332" y="4307312"/>
              <a:ext cx="3692719" cy="2041677"/>
            </a:xfrm>
            <a:prstGeom prst="rect">
              <a:avLst/>
            </a:prstGeom>
          </p:spPr>
        </p:pic>
        <p:sp>
          <p:nvSpPr>
            <p:cNvPr id="25" name="TextBox 24">
              <a:extLst>
                <a:ext uri="{FF2B5EF4-FFF2-40B4-BE49-F238E27FC236}">
                  <a16:creationId xmlns:a16="http://schemas.microsoft.com/office/drawing/2014/main" id="{7244DBC1-485F-4098-BD05-BD43732F886B}"/>
                </a:ext>
              </a:extLst>
            </p:cNvPr>
            <p:cNvSpPr txBox="1"/>
            <p:nvPr/>
          </p:nvSpPr>
          <p:spPr>
            <a:xfrm>
              <a:off x="1353414" y="5628947"/>
              <a:ext cx="2339038" cy="738664"/>
            </a:xfrm>
            <a:prstGeom prst="rect">
              <a:avLst/>
            </a:prstGeom>
            <a:noFill/>
          </p:spPr>
          <p:txBody>
            <a:bodyPr wrap="none" rtlCol="0">
              <a:spAutoFit/>
            </a:bodyPr>
            <a:lstStyle/>
            <a:p>
              <a:r>
                <a:rPr lang="ru-RU" sz="1400" dirty="0">
                  <a:latin typeface="Times New Roman" panose="02020603050405020304" pitchFamily="18" charset="0"/>
                  <a:cs typeface="Times New Roman" panose="02020603050405020304" pitchFamily="18" charset="0"/>
                </a:rPr>
                <a:t>Акции </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JPMorgan Chase &amp; Co (JPM)</a:t>
              </a:r>
            </a:p>
            <a:p>
              <a:endParaRPr lang="en-US" sz="1400" dirty="0"/>
            </a:p>
          </p:txBody>
        </p:sp>
      </p:grpSp>
    </p:spTree>
    <p:extLst>
      <p:ext uri="{BB962C8B-B14F-4D97-AF65-F5344CB8AC3E}">
        <p14:creationId xmlns:p14="http://schemas.microsoft.com/office/powerpoint/2010/main" val="1653432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2741C6A-E9CB-4D2F-97A8-176ABEF8BC7E}"/>
              </a:ext>
            </a:extLst>
          </p:cNvPr>
          <p:cNvPicPr>
            <a:picLocks noChangeAspect="1"/>
          </p:cNvPicPr>
          <p:nvPr/>
        </p:nvPicPr>
        <p:blipFill>
          <a:blip r:embed="rId2"/>
          <a:stretch>
            <a:fillRect/>
          </a:stretch>
        </p:blipFill>
        <p:spPr>
          <a:xfrm>
            <a:off x="7874631" y="3625139"/>
            <a:ext cx="4212469" cy="2596117"/>
          </a:xfrm>
          <a:prstGeom prst="rect">
            <a:avLst/>
          </a:prstGeom>
        </p:spPr>
      </p:pic>
      <p:pic>
        <p:nvPicPr>
          <p:cNvPr id="11" name="Picture 10">
            <a:extLst>
              <a:ext uri="{FF2B5EF4-FFF2-40B4-BE49-F238E27FC236}">
                <a16:creationId xmlns:a16="http://schemas.microsoft.com/office/drawing/2014/main" id="{71FA3873-B169-4E42-B436-CBC6558342BB}"/>
              </a:ext>
            </a:extLst>
          </p:cNvPr>
          <p:cNvPicPr>
            <a:picLocks noChangeAspect="1"/>
          </p:cNvPicPr>
          <p:nvPr/>
        </p:nvPicPr>
        <p:blipFill>
          <a:blip r:embed="rId3"/>
          <a:stretch>
            <a:fillRect/>
          </a:stretch>
        </p:blipFill>
        <p:spPr>
          <a:xfrm>
            <a:off x="3770506" y="3625139"/>
            <a:ext cx="4043043" cy="2547862"/>
          </a:xfrm>
          <a:prstGeom prst="rect">
            <a:avLst/>
          </a:prstGeom>
        </p:spPr>
      </p:pic>
      <p:pic>
        <p:nvPicPr>
          <p:cNvPr id="8" name="Picture 7">
            <a:extLst>
              <a:ext uri="{FF2B5EF4-FFF2-40B4-BE49-F238E27FC236}">
                <a16:creationId xmlns:a16="http://schemas.microsoft.com/office/drawing/2014/main" id="{73C68C5B-4090-4654-AE7F-1AFE67D24660}"/>
              </a:ext>
            </a:extLst>
          </p:cNvPr>
          <p:cNvPicPr>
            <a:picLocks noChangeAspect="1"/>
          </p:cNvPicPr>
          <p:nvPr/>
        </p:nvPicPr>
        <p:blipFill>
          <a:blip r:embed="rId4"/>
          <a:stretch>
            <a:fillRect/>
          </a:stretch>
        </p:blipFill>
        <p:spPr>
          <a:xfrm>
            <a:off x="3813417" y="832883"/>
            <a:ext cx="4000132" cy="2547232"/>
          </a:xfrm>
          <a:prstGeom prst="rect">
            <a:avLst/>
          </a:prstGeom>
        </p:spPr>
      </p:pic>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196821" y="1265017"/>
            <a:ext cx="3616596" cy="3700626"/>
          </a:xfrm>
        </p:spPr>
        <p:txBody>
          <a:bodyPr>
            <a:normAutofit/>
          </a:bodyPr>
          <a:lstStyle/>
          <a:p>
            <a:pPr marL="0" indent="0">
              <a:buNone/>
            </a:pPr>
            <a:r>
              <a:rPr lang="ru-RU" sz="2600" dirty="0">
                <a:latin typeface="Times New Roman" panose="02020603050405020304" pitchFamily="18" charset="0"/>
                <a:cs typeface="Times New Roman" panose="02020603050405020304" pitchFamily="18" charset="0"/>
              </a:rPr>
              <a:t>Исходные наборы</a:t>
            </a:r>
            <a:r>
              <a:rPr lang="en-US" sz="2600" dirty="0">
                <a:latin typeface="Times New Roman" panose="02020603050405020304" pitchFamily="18" charset="0"/>
                <a:cs typeface="Times New Roman" panose="02020603050405020304" pitchFamily="18" charset="0"/>
              </a:rPr>
              <a:t> </a:t>
            </a:r>
            <a:r>
              <a:rPr lang="ru-RU" sz="2600" dirty="0">
                <a:latin typeface="Times New Roman" panose="02020603050405020304" pitchFamily="18" charset="0"/>
                <a:cs typeface="Times New Roman" panose="02020603050405020304" pitchFamily="18" charset="0"/>
              </a:rPr>
              <a:t>данных были получены с минутным шагом, а затем преобразованы в данные с разной частотой</a:t>
            </a:r>
            <a:r>
              <a:rPr lang="en-US" sz="2600" dirty="0">
                <a:latin typeface="Times New Roman" panose="02020603050405020304" pitchFamily="18" charset="0"/>
                <a:cs typeface="Times New Roman" panose="02020603050405020304" pitchFamily="18" charset="0"/>
              </a:rPr>
              <a:t>:</a:t>
            </a:r>
            <a:r>
              <a:rPr lang="ru-RU" sz="2600" dirty="0">
                <a:latin typeface="Times New Roman" panose="02020603050405020304" pitchFamily="18" charset="0"/>
                <a:cs typeface="Times New Roman" panose="02020603050405020304" pitchFamily="18" charset="0"/>
              </a:rPr>
              <a:t> часовые, дневные, недельные и месячные.</a:t>
            </a: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9AD45D8-2171-4CC7-9CCF-08D2B64BC5FC}"/>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1</a:t>
            </a:r>
            <a:r>
              <a:rPr lang="ru-RU" sz="2000" dirty="0">
                <a:latin typeface="Monotype Corsiva" panose="03010101010201010101" pitchFamily="66" charset="0"/>
              </a:rPr>
              <a:t>1</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6" name="Rectangle 5">
            <a:extLst>
              <a:ext uri="{FF2B5EF4-FFF2-40B4-BE49-F238E27FC236}">
                <a16:creationId xmlns:a16="http://schemas.microsoft.com/office/drawing/2014/main" id="{1C373916-FE84-4551-A87D-EE438522466A}"/>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7" name="Rectangle 6">
            <a:extLst>
              <a:ext uri="{FF2B5EF4-FFF2-40B4-BE49-F238E27FC236}">
                <a16:creationId xmlns:a16="http://schemas.microsoft.com/office/drawing/2014/main" id="{299C3E3E-701C-4361-85F0-33C499D39E4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15" name="Picture 14">
            <a:extLst>
              <a:ext uri="{FF2B5EF4-FFF2-40B4-BE49-F238E27FC236}">
                <a16:creationId xmlns:a16="http://schemas.microsoft.com/office/drawing/2014/main" id="{F4080BC3-385F-4DAD-9016-7F88474719A7}"/>
              </a:ext>
            </a:extLst>
          </p:cNvPr>
          <p:cNvPicPr>
            <a:picLocks noChangeAspect="1"/>
          </p:cNvPicPr>
          <p:nvPr/>
        </p:nvPicPr>
        <p:blipFill>
          <a:blip r:embed="rId5"/>
          <a:stretch>
            <a:fillRect/>
          </a:stretch>
        </p:blipFill>
        <p:spPr>
          <a:xfrm>
            <a:off x="7874631" y="832253"/>
            <a:ext cx="4212469" cy="2547862"/>
          </a:xfrm>
          <a:prstGeom prst="rect">
            <a:avLst/>
          </a:prstGeom>
        </p:spPr>
      </p:pic>
    </p:spTree>
    <p:extLst>
      <p:ext uri="{BB962C8B-B14F-4D97-AF65-F5344CB8AC3E}">
        <p14:creationId xmlns:p14="http://schemas.microsoft.com/office/powerpoint/2010/main" val="263920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7379" y="1989871"/>
            <a:ext cx="3931383" cy="2960198"/>
          </a:xfrm>
          <a:prstGeom prst="rect">
            <a:avLst/>
          </a:prstGeom>
        </p:spPr>
      </p:pic>
      <p:pic>
        <p:nvPicPr>
          <p:cNvPr id="5" name="Рисунок 4"/>
          <p:cNvPicPr/>
          <p:nvPr/>
        </p:nvPicPr>
        <p:blipFill>
          <a:blip r:embed="rId3">
            <a:extLst>
              <a:ext uri="{28A0092B-C50C-407E-A947-70E740481C1C}">
                <a14:useLocalDpi xmlns:a14="http://schemas.microsoft.com/office/drawing/2010/main" val="0"/>
              </a:ext>
            </a:extLst>
          </a:blip>
          <a:stretch>
            <a:fillRect/>
          </a:stretch>
        </p:blipFill>
        <p:spPr>
          <a:xfrm>
            <a:off x="4343399" y="1989871"/>
            <a:ext cx="3734533" cy="2872275"/>
          </a:xfrm>
          <a:prstGeom prst="rect">
            <a:avLst/>
          </a:prstGeom>
        </p:spPr>
      </p:pic>
      <p:pic>
        <p:nvPicPr>
          <p:cNvPr id="6" name="Рисунок 5"/>
          <p:cNvPicPr/>
          <p:nvPr/>
        </p:nvPicPr>
        <p:blipFill>
          <a:blip r:embed="rId4">
            <a:extLst>
              <a:ext uri="{28A0092B-C50C-407E-A947-70E740481C1C}">
                <a14:useLocalDpi xmlns:a14="http://schemas.microsoft.com/office/drawing/2010/main" val="0"/>
              </a:ext>
            </a:extLst>
          </a:blip>
          <a:stretch>
            <a:fillRect/>
          </a:stretch>
        </p:blipFill>
        <p:spPr>
          <a:xfrm>
            <a:off x="8262569" y="1989871"/>
            <a:ext cx="3702052" cy="2872274"/>
          </a:xfrm>
          <a:prstGeom prst="rect">
            <a:avLst/>
          </a:prstGeom>
        </p:spPr>
      </p:pic>
      <p:sp>
        <p:nvSpPr>
          <p:cNvPr id="7" name="TextBox 6">
            <a:extLst>
              <a:ext uri="{FF2B5EF4-FFF2-40B4-BE49-F238E27FC236}">
                <a16:creationId xmlns:a16="http://schemas.microsoft.com/office/drawing/2014/main" id="{C934BA46-4B1F-403A-A5F7-E821B6566C88}"/>
              </a:ext>
            </a:extLst>
          </p:cNvPr>
          <p:cNvSpPr txBox="1"/>
          <p:nvPr/>
        </p:nvSpPr>
        <p:spPr>
          <a:xfrm>
            <a:off x="354724" y="1490327"/>
            <a:ext cx="4033412" cy="369332"/>
          </a:xfrm>
          <a:prstGeom prst="rect">
            <a:avLst/>
          </a:prstGeom>
          <a:noFill/>
        </p:spPr>
        <p:txBody>
          <a:bodyPr wrap="none" rtlCol="0">
            <a:spAutoFit/>
          </a:bodyPr>
          <a:lstStyle/>
          <a:p>
            <a:r>
              <a:rPr lang="ru-RU" dirty="0"/>
              <a:t>Пример данных </a:t>
            </a:r>
            <a:r>
              <a:rPr lang="en-US" dirty="0"/>
              <a:t>S&amp;P500 </a:t>
            </a:r>
            <a:r>
              <a:rPr lang="ru-RU" dirty="0"/>
              <a:t>разной часоты</a:t>
            </a:r>
            <a:endParaRPr lang="en-US" dirty="0"/>
          </a:p>
        </p:txBody>
      </p:sp>
      <p:sp>
        <p:nvSpPr>
          <p:cNvPr id="8" name="Rectangle 7">
            <a:extLst>
              <a:ext uri="{FF2B5EF4-FFF2-40B4-BE49-F238E27FC236}">
                <a16:creationId xmlns:a16="http://schemas.microsoft.com/office/drawing/2014/main" id="{670A28D2-0AEF-4C5A-A421-21C367645DB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1</a:t>
            </a:r>
            <a:r>
              <a:rPr lang="ru-RU" sz="2000" dirty="0">
                <a:latin typeface="Monotype Corsiva" panose="03010101010201010101" pitchFamily="66" charset="0"/>
              </a:rPr>
              <a:t>2</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9" name="Rectangle 8">
            <a:extLst>
              <a:ext uri="{FF2B5EF4-FFF2-40B4-BE49-F238E27FC236}">
                <a16:creationId xmlns:a16="http://schemas.microsoft.com/office/drawing/2014/main" id="{59631F9F-261E-4B84-BC6E-EBC616959AD3}"/>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0" name="Rectangle 9">
            <a:extLst>
              <a:ext uri="{FF2B5EF4-FFF2-40B4-BE49-F238E27FC236}">
                <a16:creationId xmlns:a16="http://schemas.microsoft.com/office/drawing/2014/main" id="{31810C05-9F68-45F0-9D61-5D7B557DAA31}"/>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
        <p:nvSpPr>
          <p:cNvPr id="12" name="TextBox 11">
            <a:extLst>
              <a:ext uri="{FF2B5EF4-FFF2-40B4-BE49-F238E27FC236}">
                <a16:creationId xmlns:a16="http://schemas.microsoft.com/office/drawing/2014/main" id="{F647825C-2E34-40FE-B44C-76D01F3D4148}"/>
              </a:ext>
            </a:extLst>
          </p:cNvPr>
          <p:cNvSpPr txBox="1"/>
          <p:nvPr/>
        </p:nvSpPr>
        <p:spPr>
          <a:xfrm>
            <a:off x="1429505" y="5080281"/>
            <a:ext cx="1883849" cy="369332"/>
          </a:xfrm>
          <a:prstGeom prst="rect">
            <a:avLst/>
          </a:prstGeom>
          <a:noFill/>
        </p:spPr>
        <p:txBody>
          <a:bodyPr wrap="none" rtlCol="0">
            <a:spAutoFit/>
          </a:bodyPr>
          <a:lstStyle/>
          <a:p>
            <a:r>
              <a:rPr lang="ru-RU" dirty="0"/>
              <a:t>Дневные данные</a:t>
            </a:r>
            <a:endParaRPr lang="en-US" dirty="0"/>
          </a:p>
        </p:txBody>
      </p:sp>
      <p:sp>
        <p:nvSpPr>
          <p:cNvPr id="13" name="TextBox 12">
            <a:extLst>
              <a:ext uri="{FF2B5EF4-FFF2-40B4-BE49-F238E27FC236}">
                <a16:creationId xmlns:a16="http://schemas.microsoft.com/office/drawing/2014/main" id="{6F8BBD36-06D5-4136-9953-63012912F125}"/>
              </a:ext>
            </a:extLst>
          </p:cNvPr>
          <p:cNvSpPr txBox="1"/>
          <p:nvPr/>
        </p:nvSpPr>
        <p:spPr>
          <a:xfrm>
            <a:off x="5428692" y="5080281"/>
            <a:ext cx="2158476" cy="369332"/>
          </a:xfrm>
          <a:prstGeom prst="rect">
            <a:avLst/>
          </a:prstGeom>
          <a:noFill/>
        </p:spPr>
        <p:txBody>
          <a:bodyPr wrap="none" rtlCol="0">
            <a:spAutoFit/>
          </a:bodyPr>
          <a:lstStyle/>
          <a:p>
            <a:r>
              <a:rPr lang="ru-RU" dirty="0"/>
              <a:t>Недельные данные</a:t>
            </a:r>
            <a:endParaRPr lang="en-US" dirty="0"/>
          </a:p>
        </p:txBody>
      </p:sp>
      <p:sp>
        <p:nvSpPr>
          <p:cNvPr id="14" name="TextBox 13">
            <a:extLst>
              <a:ext uri="{FF2B5EF4-FFF2-40B4-BE49-F238E27FC236}">
                <a16:creationId xmlns:a16="http://schemas.microsoft.com/office/drawing/2014/main" id="{8B865AB9-7552-42CF-9AEF-E82A7DB6DEA9}"/>
              </a:ext>
            </a:extLst>
          </p:cNvPr>
          <p:cNvSpPr txBox="1"/>
          <p:nvPr/>
        </p:nvSpPr>
        <p:spPr>
          <a:xfrm>
            <a:off x="9236096" y="5072635"/>
            <a:ext cx="2013693" cy="369332"/>
          </a:xfrm>
          <a:prstGeom prst="rect">
            <a:avLst/>
          </a:prstGeom>
          <a:noFill/>
        </p:spPr>
        <p:txBody>
          <a:bodyPr wrap="none" rtlCol="0">
            <a:spAutoFit/>
          </a:bodyPr>
          <a:lstStyle/>
          <a:p>
            <a:r>
              <a:rPr lang="ru-RU" dirty="0"/>
              <a:t>Месячные данные</a:t>
            </a:r>
            <a:endParaRPr lang="en-US" dirty="0"/>
          </a:p>
        </p:txBody>
      </p:sp>
      <p:sp>
        <p:nvSpPr>
          <p:cNvPr id="15" name="TextBox 14">
            <a:extLst>
              <a:ext uri="{FF2B5EF4-FFF2-40B4-BE49-F238E27FC236}">
                <a16:creationId xmlns:a16="http://schemas.microsoft.com/office/drawing/2014/main" id="{B60E46A7-FEB0-4594-941A-42E185422DC2}"/>
              </a:ext>
            </a:extLst>
          </p:cNvPr>
          <p:cNvSpPr txBox="1"/>
          <p:nvPr/>
        </p:nvSpPr>
        <p:spPr>
          <a:xfrm>
            <a:off x="3562183" y="587229"/>
            <a:ext cx="5296963" cy="707886"/>
          </a:xfrm>
          <a:prstGeom prst="rect">
            <a:avLst/>
          </a:prstGeom>
          <a:noFill/>
        </p:spPr>
        <p:txBody>
          <a:bodyPr wrap="none" rtlCol="0">
            <a:spAutoFit/>
          </a:bodyPr>
          <a:lstStyle/>
          <a:p>
            <a:r>
              <a:rPr lang="ru-RU" sz="4000" dirty="0">
                <a:latin typeface="Times New Roman" panose="02020603050405020304" pitchFamily="18" charset="0"/>
                <a:cs typeface="Times New Roman" panose="02020603050405020304" pitchFamily="18" charset="0"/>
              </a:rPr>
              <a:t>Ряды исходных данных</a:t>
            </a:r>
            <a:endParaRPr lang="en-US" sz="40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42C497CA-FAE3-443D-BAAB-24687B1CD078}"/>
              </a:ext>
            </a:extLst>
          </p:cNvPr>
          <p:cNvPicPr>
            <a:picLocks noChangeAspect="1"/>
          </p:cNvPicPr>
          <p:nvPr/>
        </p:nvPicPr>
        <p:blipFill>
          <a:blip r:embed="rId5"/>
          <a:stretch>
            <a:fillRect/>
          </a:stretch>
        </p:blipFill>
        <p:spPr>
          <a:xfrm>
            <a:off x="276374" y="1940797"/>
            <a:ext cx="3833392" cy="3141857"/>
          </a:xfrm>
          <a:prstGeom prst="rect">
            <a:avLst/>
          </a:prstGeom>
        </p:spPr>
      </p:pic>
      <p:pic>
        <p:nvPicPr>
          <p:cNvPr id="20" name="Picture 19">
            <a:extLst>
              <a:ext uri="{FF2B5EF4-FFF2-40B4-BE49-F238E27FC236}">
                <a16:creationId xmlns:a16="http://schemas.microsoft.com/office/drawing/2014/main" id="{6F64FFD3-B902-451E-873C-90AC5430A082}"/>
              </a:ext>
            </a:extLst>
          </p:cNvPr>
          <p:cNvPicPr>
            <a:picLocks noChangeAspect="1"/>
          </p:cNvPicPr>
          <p:nvPr/>
        </p:nvPicPr>
        <p:blipFill>
          <a:blip r:embed="rId6"/>
          <a:stretch>
            <a:fillRect/>
          </a:stretch>
        </p:blipFill>
        <p:spPr>
          <a:xfrm>
            <a:off x="4366929" y="1922285"/>
            <a:ext cx="3901094" cy="3141857"/>
          </a:xfrm>
          <a:prstGeom prst="rect">
            <a:avLst/>
          </a:prstGeom>
        </p:spPr>
      </p:pic>
      <p:pic>
        <p:nvPicPr>
          <p:cNvPr id="22" name="Picture 21">
            <a:extLst>
              <a:ext uri="{FF2B5EF4-FFF2-40B4-BE49-F238E27FC236}">
                <a16:creationId xmlns:a16="http://schemas.microsoft.com/office/drawing/2014/main" id="{12C6AA71-9F2A-4DA6-84FA-B121CA6D44F1}"/>
              </a:ext>
            </a:extLst>
          </p:cNvPr>
          <p:cNvPicPr>
            <a:picLocks noChangeAspect="1"/>
          </p:cNvPicPr>
          <p:nvPr/>
        </p:nvPicPr>
        <p:blipFill>
          <a:blip r:embed="rId7"/>
          <a:stretch>
            <a:fillRect/>
          </a:stretch>
        </p:blipFill>
        <p:spPr>
          <a:xfrm>
            <a:off x="8286099" y="1940797"/>
            <a:ext cx="3746688" cy="3106325"/>
          </a:xfrm>
          <a:prstGeom prst="rect">
            <a:avLst/>
          </a:prstGeom>
        </p:spPr>
      </p:pic>
    </p:spTree>
    <p:extLst>
      <p:ext uri="{BB962C8B-B14F-4D97-AF65-F5344CB8AC3E}">
        <p14:creationId xmlns:p14="http://schemas.microsoft.com/office/powerpoint/2010/main" val="240928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92362" y="587229"/>
            <a:ext cx="11927861" cy="3700626"/>
          </a:xfrm>
        </p:spPr>
        <p:txBody>
          <a:bodyPr>
            <a:normAutofit/>
          </a:bodyPr>
          <a:lstStyle/>
          <a:p>
            <a:pPr marL="0" indent="0">
              <a:buNone/>
            </a:pPr>
            <a:r>
              <a:rPr lang="ru-RU" sz="2700" dirty="0">
                <a:latin typeface="Times New Roman" panose="02020603050405020304" pitchFamily="18" charset="0"/>
                <a:cs typeface="Times New Roman" panose="02020603050405020304" pitchFamily="18" charset="0"/>
              </a:rPr>
              <a:t>Для каждого набора данных был проведён статистический анализ</a:t>
            </a:r>
            <a:r>
              <a:rPr lang="en-US" sz="2700" dirty="0">
                <a:latin typeface="Times New Roman" panose="02020603050405020304" pitchFamily="18" charset="0"/>
                <a:cs typeface="Times New Roman" panose="02020603050405020304" pitchFamily="18" charset="0"/>
              </a:rPr>
              <a:t>. </a:t>
            </a:r>
            <a:r>
              <a:rPr lang="ru-RU" sz="2700" dirty="0">
                <a:latin typeface="Times New Roman" panose="02020603050405020304" pitchFamily="18" charset="0"/>
                <a:cs typeface="Times New Roman" panose="02020603050405020304" pitchFamily="18" charset="0"/>
              </a:rPr>
              <a:t>Пример для </a:t>
            </a:r>
            <a:r>
              <a:rPr lang="en-US" sz="2700" dirty="0">
                <a:latin typeface="Times New Roman" panose="02020603050405020304" pitchFamily="18" charset="0"/>
                <a:cs typeface="Times New Roman" panose="02020603050405020304" pitchFamily="18" charset="0"/>
              </a:rPr>
              <a:t>S&amp;P500 </a:t>
            </a:r>
            <a:r>
              <a:rPr lang="ru-RU" sz="2700" dirty="0">
                <a:latin typeface="Times New Roman" panose="02020603050405020304" pitchFamily="18" charset="0"/>
                <a:cs typeface="Times New Roman" panose="02020603050405020304" pitchFamily="18" charset="0"/>
              </a:rPr>
              <a:t>дневных данных</a:t>
            </a:r>
            <a:r>
              <a:rPr lang="en-US" sz="2700" dirty="0">
                <a:latin typeface="Times New Roman" panose="02020603050405020304" pitchFamily="18" charset="0"/>
                <a:cs typeface="Times New Roman" panose="02020603050405020304" pitchFamily="18" charset="0"/>
              </a:rPr>
              <a:t>:</a:t>
            </a:r>
            <a:endParaRPr lang="ru-RU" sz="2700" dirty="0">
              <a:latin typeface="Times New Roman" panose="02020603050405020304" pitchFamily="18" charset="0"/>
              <a:cs typeface="Times New Roman" panose="02020603050405020304" pitchFamily="18" charset="0"/>
            </a:endParaRPr>
          </a:p>
          <a:p>
            <a:pPr marL="0" indent="0">
              <a:spcBef>
                <a:spcPts val="500"/>
              </a:spcBef>
              <a:buNone/>
            </a:pPr>
            <a:r>
              <a:rPr lang="ru-RU" sz="1600" dirty="0">
                <a:latin typeface="Times New Roman" panose="02020603050405020304" pitchFamily="18" charset="0"/>
                <a:cs typeface="Times New Roman" panose="02020603050405020304" pitchFamily="18" charset="0"/>
              </a:rPr>
              <a:t>Сравнение показателей среднего арифметического (</a:t>
            </a:r>
            <a:r>
              <a:rPr lang="ru-RU" sz="1600" dirty="0" err="1">
                <a:latin typeface="Times New Roman" panose="02020603050405020304" pitchFamily="18" charset="0"/>
                <a:cs typeface="Times New Roman" panose="02020603050405020304" pitchFamily="18" charset="0"/>
              </a:rPr>
              <a:t>mean</a:t>
            </a:r>
            <a:r>
              <a:rPr lang="ru-RU" sz="1600" dirty="0">
                <a:latin typeface="Times New Roman" panose="02020603050405020304" pitchFamily="18" charset="0"/>
                <a:cs typeface="Times New Roman" panose="02020603050405020304" pitchFamily="18" charset="0"/>
              </a:rPr>
              <a:t>) и медианы (</a:t>
            </a:r>
            <a:r>
              <a:rPr lang="ru-RU" sz="1600" dirty="0" err="1">
                <a:latin typeface="Times New Roman" panose="02020603050405020304" pitchFamily="18" charset="0"/>
                <a:cs typeface="Times New Roman" panose="02020603050405020304" pitchFamily="18" charset="0"/>
              </a:rPr>
              <a:t>median</a:t>
            </a:r>
            <a:r>
              <a:rPr lang="ru-RU" sz="1600" dirty="0">
                <a:latin typeface="Times New Roman" panose="02020603050405020304" pitchFamily="18" charset="0"/>
                <a:cs typeface="Times New Roman" panose="02020603050405020304" pitchFamily="18" charset="0"/>
              </a:rPr>
              <a:t>) свидетельствует о правосторонней асимметрии (т.к. </a:t>
            </a:r>
            <a:r>
              <a:rPr lang="ru-RU" sz="1600" dirty="0" err="1">
                <a:latin typeface="Times New Roman" panose="02020603050405020304" pitchFamily="18" charset="0"/>
                <a:cs typeface="Times New Roman" panose="02020603050405020304" pitchFamily="18" charset="0"/>
              </a:rPr>
              <a:t>mean</a:t>
            </a:r>
            <a:r>
              <a:rPr lang="ru-RU" sz="1600" dirty="0">
                <a:latin typeface="Times New Roman" panose="02020603050405020304" pitchFamily="18" charset="0"/>
                <a:cs typeface="Times New Roman" panose="02020603050405020304" pitchFamily="18" charset="0"/>
              </a:rPr>
              <a:t> &gt; </a:t>
            </a:r>
            <a:r>
              <a:rPr lang="ru-RU" sz="1600" dirty="0" err="1">
                <a:latin typeface="Times New Roman" panose="02020603050405020304" pitchFamily="18" charset="0"/>
                <a:cs typeface="Times New Roman" panose="02020603050405020304" pitchFamily="18" charset="0"/>
              </a:rPr>
              <a:t>median</a:t>
            </a:r>
            <a:r>
              <a:rPr lang="ru-RU" sz="1600" dirty="0">
                <a:latin typeface="Times New Roman" panose="02020603050405020304" pitchFamily="18" charset="0"/>
                <a:cs typeface="Times New Roman" panose="02020603050405020304" pitchFamily="18" charset="0"/>
              </a:rPr>
              <a:t>);</a:t>
            </a:r>
          </a:p>
          <a:p>
            <a:pPr marL="0" indent="0">
              <a:spcBef>
                <a:spcPts val="500"/>
              </a:spcBef>
              <a:buNone/>
            </a:pPr>
            <a:r>
              <a:rPr lang="ru-RU" sz="1600" dirty="0">
                <a:latin typeface="Times New Roman" panose="02020603050405020304" pitchFamily="18" charset="0"/>
                <a:cs typeface="Times New Roman" panose="02020603050405020304" pitchFamily="18" charset="0"/>
              </a:rPr>
              <a:t>Значение коэффициента вариации свидетельствует об однородности исходных данных (CV = 0.14</a:t>
            </a:r>
            <a:r>
              <a:rPr lang="en-US" sz="1600" dirty="0">
                <a:latin typeface="Times New Roman" panose="02020603050405020304" pitchFamily="18" charset="0"/>
                <a:cs typeface="Times New Roman" panose="02020603050405020304" pitchFamily="18" charset="0"/>
              </a:rPr>
              <a:t>6</a:t>
            </a:r>
            <a:r>
              <a:rPr lang="ru-RU" sz="1600" dirty="0">
                <a:latin typeface="Times New Roman" panose="02020603050405020304" pitchFamily="18" charset="0"/>
                <a:cs typeface="Times New Roman" panose="02020603050405020304" pitchFamily="18" charset="0"/>
              </a:rPr>
              <a:t> &lt; 0.33);</a:t>
            </a:r>
          </a:p>
          <a:p>
            <a:pPr marL="0" indent="0">
              <a:spcBef>
                <a:spcPts val="500"/>
              </a:spcBef>
              <a:buNone/>
            </a:pPr>
            <a:r>
              <a:rPr lang="ru-RU" sz="1600" dirty="0">
                <a:latin typeface="Times New Roman" panose="02020603050405020304" pitchFamily="18" charset="0"/>
                <a:cs typeface="Times New Roman" panose="02020603050405020304" pitchFamily="18" charset="0"/>
              </a:rPr>
              <a:t>Значение показателя асимметрии skew (As) свидетельствует о</a:t>
            </a:r>
            <a:r>
              <a:rPr lang="en-US" sz="1600"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значительной правосторонней асимметрии (As = 0.57, |As| </a:t>
            </a:r>
            <a:r>
              <a:rPr lang="en-US" sz="1600" dirty="0">
                <a:latin typeface="Times New Roman" panose="02020603050405020304" pitchFamily="18" charset="0"/>
                <a:cs typeface="Times New Roman" panose="02020603050405020304" pitchFamily="18" charset="0"/>
              </a:rPr>
              <a:t>&gt;</a:t>
            </a:r>
            <a:r>
              <a:rPr lang="ru-RU" sz="1600" dirty="0">
                <a:latin typeface="Times New Roman" panose="02020603050405020304" pitchFamily="18" charset="0"/>
                <a:cs typeface="Times New Roman" panose="02020603050405020304" pitchFamily="18" charset="0"/>
              </a:rPr>
              <a:t> 0.5, As &gt; 0);</a:t>
            </a:r>
          </a:p>
          <a:p>
            <a:pPr marL="0" indent="0">
              <a:spcBef>
                <a:spcPts val="500"/>
              </a:spcBef>
              <a:buNone/>
            </a:pPr>
            <a:r>
              <a:rPr lang="ru-RU" sz="1600" dirty="0">
                <a:latin typeface="Times New Roman" panose="02020603050405020304" pitchFamily="18" charset="0"/>
                <a:cs typeface="Times New Roman" panose="02020603050405020304" pitchFamily="18" charset="0"/>
              </a:rPr>
              <a:t>Значение показателя эксцесса (Es) свидетельствует  о плосковершинном распределении (Es = -0.</a:t>
            </a:r>
            <a:r>
              <a:rPr lang="en-US" sz="1600" dirty="0">
                <a:latin typeface="Times New Roman" panose="02020603050405020304" pitchFamily="18" charset="0"/>
                <a:cs typeface="Times New Roman" panose="02020603050405020304" pitchFamily="18" charset="0"/>
              </a:rPr>
              <a:t>502</a:t>
            </a:r>
            <a:r>
              <a:rPr lang="ru-RU" sz="1600" dirty="0">
                <a:latin typeface="Times New Roman" panose="02020603050405020304" pitchFamily="18" charset="0"/>
                <a:cs typeface="Times New Roman" panose="02020603050405020304" pitchFamily="18" charset="0"/>
              </a:rPr>
              <a:t>);</a:t>
            </a:r>
          </a:p>
          <a:p>
            <a:pPr marL="0" indent="0">
              <a:spcBef>
                <a:spcPts val="500"/>
              </a:spcBef>
              <a:buNone/>
            </a:pPr>
            <a:r>
              <a:rPr lang="ru-RU" sz="1600" dirty="0">
                <a:latin typeface="Times New Roman" panose="02020603050405020304" pitchFamily="18" charset="0"/>
                <a:cs typeface="Times New Roman" panose="02020603050405020304" pitchFamily="18" charset="0"/>
              </a:rPr>
              <a:t>Коробчатая диаграмма показывает отсутствие аномальных значений (выбросов) для всей совокупности.</a:t>
            </a:r>
          </a:p>
          <a:p>
            <a:pPr marL="0" indent="0">
              <a:spcBef>
                <a:spcPts val="500"/>
              </a:spcBef>
              <a:buNone/>
            </a:pPr>
            <a:r>
              <a:rPr lang="ru-RU" sz="1600" dirty="0">
                <a:latin typeface="Times New Roman" panose="02020603050405020304" pitchFamily="18" charset="0"/>
                <a:cs typeface="Times New Roman" panose="02020603050405020304" pitchFamily="18" charset="0"/>
              </a:rPr>
              <a:t>Вероятностные графики свидетельствует о том, что скорее всего закон распределения отличается от нормального.</a:t>
            </a:r>
            <a:endParaRPr lang="en-US" sz="1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9AD45D8-2171-4CC7-9CCF-08D2B64BC5FC}"/>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13</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6" name="Rectangle 5">
            <a:extLst>
              <a:ext uri="{FF2B5EF4-FFF2-40B4-BE49-F238E27FC236}">
                <a16:creationId xmlns:a16="http://schemas.microsoft.com/office/drawing/2014/main" id="{1C373916-FE84-4551-A87D-EE438522466A}"/>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7" name="Rectangle 6">
            <a:extLst>
              <a:ext uri="{FF2B5EF4-FFF2-40B4-BE49-F238E27FC236}">
                <a16:creationId xmlns:a16="http://schemas.microsoft.com/office/drawing/2014/main" id="{299C3E3E-701C-4361-85F0-33C499D39E4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13" name="Рисунок 12">
            <a:extLst>
              <a:ext uri="{FF2B5EF4-FFF2-40B4-BE49-F238E27FC236}">
                <a16:creationId xmlns:a16="http://schemas.microsoft.com/office/drawing/2014/main" id="{D8E8E584-6BFE-413C-9A61-1A10C1BD3B8B}"/>
              </a:ext>
            </a:extLst>
          </p:cNvPr>
          <p:cNvPicPr>
            <a:picLocks noChangeAspect="1"/>
          </p:cNvPicPr>
          <p:nvPr/>
        </p:nvPicPr>
        <p:blipFill>
          <a:blip r:embed="rId2"/>
          <a:stretch>
            <a:fillRect/>
          </a:stretch>
        </p:blipFill>
        <p:spPr>
          <a:xfrm>
            <a:off x="4753363" y="3654535"/>
            <a:ext cx="3234579" cy="2616236"/>
          </a:xfrm>
          <a:prstGeom prst="rect">
            <a:avLst/>
          </a:prstGeom>
        </p:spPr>
      </p:pic>
      <p:sp>
        <p:nvSpPr>
          <p:cNvPr id="15" name="TextBox 14">
            <a:extLst>
              <a:ext uri="{FF2B5EF4-FFF2-40B4-BE49-F238E27FC236}">
                <a16:creationId xmlns:a16="http://schemas.microsoft.com/office/drawing/2014/main" id="{005F66E5-26AD-47F6-A48E-2410BE032BFC}"/>
              </a:ext>
            </a:extLst>
          </p:cNvPr>
          <p:cNvSpPr txBox="1"/>
          <p:nvPr/>
        </p:nvSpPr>
        <p:spPr>
          <a:xfrm>
            <a:off x="5181467" y="6084851"/>
            <a:ext cx="3138414" cy="430887"/>
          </a:xfrm>
          <a:prstGeom prst="rect">
            <a:avLst/>
          </a:prstGeom>
          <a:noFill/>
        </p:spPr>
        <p:txBody>
          <a:bodyPr wrap="square" rtlCol="0">
            <a:spAutoFit/>
          </a:bodyPr>
          <a:lstStyle/>
          <a:p>
            <a:pPr algn="ctr"/>
            <a:r>
              <a:rPr lang="ru-RU" sz="1050" dirty="0"/>
              <a:t>коробчатая диаграмма и гистограмма распределения</a:t>
            </a:r>
            <a:endParaRPr lang="en-US" sz="1050" dirty="0"/>
          </a:p>
        </p:txBody>
      </p:sp>
      <p:graphicFrame>
        <p:nvGraphicFramePr>
          <p:cNvPr id="10" name="Table 9">
            <a:extLst>
              <a:ext uri="{FF2B5EF4-FFF2-40B4-BE49-F238E27FC236}">
                <a16:creationId xmlns:a16="http://schemas.microsoft.com/office/drawing/2014/main" id="{7EDFA7CF-A960-4582-8B8A-78484DD5F5EB}"/>
              </a:ext>
            </a:extLst>
          </p:cNvPr>
          <p:cNvGraphicFramePr>
            <a:graphicFrameLocks noGrp="1"/>
          </p:cNvGraphicFramePr>
          <p:nvPr>
            <p:extLst>
              <p:ext uri="{D42A27DB-BD31-4B8C-83A1-F6EECF244321}">
                <p14:modId xmlns:p14="http://schemas.microsoft.com/office/powerpoint/2010/main" val="3244825200"/>
              </p:ext>
            </p:extLst>
          </p:nvPr>
        </p:nvGraphicFramePr>
        <p:xfrm>
          <a:off x="343521" y="3654535"/>
          <a:ext cx="4399929" cy="2693698"/>
        </p:xfrm>
        <a:graphic>
          <a:graphicData uri="http://schemas.openxmlformats.org/drawingml/2006/table">
            <a:tbl>
              <a:tblPr>
                <a:tableStyleId>{5C22544A-7EE6-4342-B048-85BDC9FD1C3A}</a:tableStyleId>
              </a:tblPr>
              <a:tblGrid>
                <a:gridCol w="832751">
                  <a:extLst>
                    <a:ext uri="{9D8B030D-6E8A-4147-A177-3AD203B41FA5}">
                      <a16:colId xmlns:a16="http://schemas.microsoft.com/office/drawing/2014/main" val="2587045895"/>
                    </a:ext>
                  </a:extLst>
                </a:gridCol>
                <a:gridCol w="526698">
                  <a:extLst>
                    <a:ext uri="{9D8B030D-6E8A-4147-A177-3AD203B41FA5}">
                      <a16:colId xmlns:a16="http://schemas.microsoft.com/office/drawing/2014/main" val="3909602147"/>
                    </a:ext>
                  </a:extLst>
                </a:gridCol>
                <a:gridCol w="505344">
                  <a:extLst>
                    <a:ext uri="{9D8B030D-6E8A-4147-A177-3AD203B41FA5}">
                      <a16:colId xmlns:a16="http://schemas.microsoft.com/office/drawing/2014/main" val="3649098334"/>
                    </a:ext>
                  </a:extLst>
                </a:gridCol>
                <a:gridCol w="526698">
                  <a:extLst>
                    <a:ext uri="{9D8B030D-6E8A-4147-A177-3AD203B41FA5}">
                      <a16:colId xmlns:a16="http://schemas.microsoft.com/office/drawing/2014/main" val="2864267023"/>
                    </a:ext>
                  </a:extLst>
                </a:gridCol>
                <a:gridCol w="341641">
                  <a:extLst>
                    <a:ext uri="{9D8B030D-6E8A-4147-A177-3AD203B41FA5}">
                      <a16:colId xmlns:a16="http://schemas.microsoft.com/office/drawing/2014/main" val="1910491490"/>
                    </a:ext>
                  </a:extLst>
                </a:gridCol>
                <a:gridCol w="505344">
                  <a:extLst>
                    <a:ext uri="{9D8B030D-6E8A-4147-A177-3AD203B41FA5}">
                      <a16:colId xmlns:a16="http://schemas.microsoft.com/office/drawing/2014/main" val="4195600472"/>
                    </a:ext>
                  </a:extLst>
                </a:gridCol>
                <a:gridCol w="1161453">
                  <a:extLst>
                    <a:ext uri="{9D8B030D-6E8A-4147-A177-3AD203B41FA5}">
                      <a16:colId xmlns:a16="http://schemas.microsoft.com/office/drawing/2014/main" val="732071613"/>
                    </a:ext>
                  </a:extLst>
                </a:gridCol>
              </a:tblGrid>
              <a:tr h="96224">
                <a:tc>
                  <a:txBody>
                    <a:bodyPr/>
                    <a:lstStyle/>
                    <a:p>
                      <a:pPr algn="ctr" fontAlgn="ctr"/>
                      <a:r>
                        <a:rPr lang="ru-RU" sz="500" u="none" strike="noStrike" dirty="0" err="1">
                          <a:effectLst/>
                        </a:rPr>
                        <a:t>characteristic</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evaluation</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conf.int.low</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conf.int.high</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abs.err.</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rel.err.(%)</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note</a:t>
                      </a:r>
                      <a:endParaRPr lang="en-US" sz="500" b="1" i="0" u="none" strike="noStrike">
                        <a:solidFill>
                          <a:srgbClr val="000000"/>
                        </a:solidFill>
                        <a:effectLst/>
                        <a:latin typeface="Times New Roman" panose="02020603050405020304" pitchFamily="18" charset="0"/>
                      </a:endParaRPr>
                    </a:p>
                  </a:txBody>
                  <a:tcPr marL="4899" marR="4899" marT="4899" marB="0" anchor="ctr"/>
                </a:tc>
                <a:extLst>
                  <a:ext uri="{0D108BD9-81ED-4DB2-BD59-A6C34878D82A}">
                    <a16:rowId xmlns:a16="http://schemas.microsoft.com/office/drawing/2014/main" val="1937434994"/>
                  </a:ext>
                </a:extLst>
              </a:tr>
              <a:tr h="96224">
                <a:tc>
                  <a:txBody>
                    <a:bodyPr/>
                    <a:lstStyle/>
                    <a:p>
                      <a:pPr algn="ctr" fontAlgn="ctr"/>
                      <a:r>
                        <a:rPr lang="ru-RU" sz="500" u="none" strike="noStrike" dirty="0">
                          <a:effectLst/>
                        </a:rPr>
                        <a:t>count</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1458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3139626926"/>
                  </a:ext>
                </a:extLst>
              </a:tr>
              <a:tr h="96224">
                <a:tc>
                  <a:txBody>
                    <a:bodyPr/>
                    <a:lstStyle/>
                    <a:p>
                      <a:pPr algn="ctr" fontAlgn="ctr"/>
                      <a:r>
                        <a:rPr lang="ru-RU" sz="500" u="none" strike="noStrike">
                          <a:effectLst/>
                        </a:rPr>
                        <a:t>mean</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1357.927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1347.739</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1368.115</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5.194</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0.382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815976211"/>
                  </a:ext>
                </a:extLst>
              </a:tr>
              <a:tr h="189129">
                <a:tc>
                  <a:txBody>
                    <a:bodyPr/>
                    <a:lstStyle/>
                    <a:p>
                      <a:pPr algn="ctr" fontAlgn="ctr"/>
                      <a:r>
                        <a:rPr lang="ru-RU" sz="500" u="none" strike="noStrike" dirty="0" err="1">
                          <a:effectLst/>
                        </a:rPr>
                        <a:t>median</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1329.188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1322.327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1336.32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6.509</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0.489</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distribution is positive skewed</a:t>
                      </a:r>
                      <a:endParaRPr lang="en-US" sz="500" b="0" i="0" u="none" strike="noStrike">
                        <a:solidFill>
                          <a:srgbClr val="000000"/>
                        </a:solidFill>
                        <a:effectLst/>
                        <a:latin typeface="Times New Roman" panose="02020603050405020304" pitchFamily="18" charset="0"/>
                      </a:endParaRPr>
                    </a:p>
                  </a:txBody>
                  <a:tcPr marL="4899" marR="4899" marT="4899" marB="0" anchor="ctr"/>
                </a:tc>
                <a:extLst>
                  <a:ext uri="{0D108BD9-81ED-4DB2-BD59-A6C34878D82A}">
                    <a16:rowId xmlns:a16="http://schemas.microsoft.com/office/drawing/2014/main" val="3211319563"/>
                  </a:ext>
                </a:extLst>
              </a:tr>
              <a:tr h="96224">
                <a:tc>
                  <a:txBody>
                    <a:bodyPr/>
                    <a:lstStyle/>
                    <a:p>
                      <a:pPr algn="ctr" fontAlgn="ctr"/>
                      <a:r>
                        <a:rPr lang="ru-RU" sz="500" u="none" strike="noStrike" dirty="0" err="1">
                          <a:effectLst/>
                        </a:rPr>
                        <a:t>mode</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1136.52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3215568702"/>
                  </a:ext>
                </a:extLst>
              </a:tr>
              <a:tr h="96224">
                <a:tc>
                  <a:txBody>
                    <a:bodyPr/>
                    <a:lstStyle/>
                    <a:p>
                      <a:pPr algn="ctr" fontAlgn="ctr"/>
                      <a:r>
                        <a:rPr lang="ru-RU" sz="500" u="none" strike="noStrike" dirty="0" err="1">
                          <a:effectLst/>
                        </a:rPr>
                        <a:t>variance</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39329.034</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36622.369</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42348.819</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728.315</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1.852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2979364594"/>
                  </a:ext>
                </a:extLst>
              </a:tr>
              <a:tr h="96224">
                <a:tc>
                  <a:txBody>
                    <a:bodyPr/>
                    <a:lstStyle/>
                    <a:p>
                      <a:pPr algn="ctr" fontAlgn="ctr"/>
                      <a:r>
                        <a:rPr lang="ru-RU" sz="500" u="none" strike="noStrike" dirty="0" err="1">
                          <a:effectLst/>
                        </a:rPr>
                        <a:t>standard</a:t>
                      </a:r>
                      <a:r>
                        <a:rPr lang="ru-RU" sz="500" u="none" strike="noStrike" dirty="0">
                          <a:effectLst/>
                        </a:rPr>
                        <a:t> </a:t>
                      </a:r>
                      <a:r>
                        <a:rPr lang="ru-RU" sz="500" u="none" strike="noStrike" dirty="0" err="1">
                          <a:effectLst/>
                        </a:rPr>
                        <a:t>deviation</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198.315</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191.37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205.788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3.67251</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1.852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3988135295"/>
                  </a:ext>
                </a:extLst>
              </a:tr>
              <a:tr h="189129">
                <a:tc>
                  <a:txBody>
                    <a:bodyPr/>
                    <a:lstStyle/>
                    <a:p>
                      <a:pPr algn="ctr" fontAlgn="ctr"/>
                      <a:r>
                        <a:rPr lang="ru-RU" sz="500" u="none" strike="noStrike" dirty="0" err="1">
                          <a:effectLst/>
                        </a:rPr>
                        <a:t>mean</a:t>
                      </a:r>
                      <a:r>
                        <a:rPr lang="ru-RU" sz="500" u="none" strike="noStrike" dirty="0">
                          <a:effectLst/>
                        </a:rPr>
                        <a:t> </a:t>
                      </a:r>
                      <a:r>
                        <a:rPr lang="ru-RU" sz="500" u="none" strike="noStrike" dirty="0" err="1">
                          <a:effectLst/>
                        </a:rPr>
                        <a:t>absolute</a:t>
                      </a:r>
                      <a:r>
                        <a:rPr lang="ru-RU" sz="500" u="none" strike="noStrike" dirty="0">
                          <a:effectLst/>
                        </a:rPr>
                        <a:t> </a:t>
                      </a:r>
                      <a:r>
                        <a:rPr lang="ru-RU" sz="500" u="none" strike="noStrike" dirty="0" err="1">
                          <a:effectLst/>
                        </a:rPr>
                        <a:t>deviation</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dirty="0">
                          <a:effectLst/>
                        </a:rPr>
                        <a:t>131.945</a:t>
                      </a:r>
                      <a:endParaRPr lang="en-US" sz="500" b="0"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dirty="0">
                          <a:effectLst/>
                        </a:rPr>
                        <a:t> </a:t>
                      </a:r>
                      <a:endParaRPr lang="en-US" sz="500" b="0" i="0" u="none" strike="noStrike" dirty="0">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2048453904"/>
                  </a:ext>
                </a:extLst>
              </a:tr>
              <a:tr h="96224">
                <a:tc>
                  <a:txBody>
                    <a:bodyPr/>
                    <a:lstStyle/>
                    <a:p>
                      <a:pPr algn="ctr" fontAlgn="ctr"/>
                      <a:r>
                        <a:rPr lang="ru-RU" sz="500" u="none" strike="noStrike" dirty="0" err="1">
                          <a:effectLst/>
                        </a:rPr>
                        <a:t>min</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1022.58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1461455404"/>
                  </a:ext>
                </a:extLst>
              </a:tr>
              <a:tr h="96224">
                <a:tc>
                  <a:txBody>
                    <a:bodyPr/>
                    <a:lstStyle/>
                    <a:p>
                      <a:pPr algn="ctr" fontAlgn="ctr"/>
                      <a:r>
                        <a:rPr lang="ru-RU" sz="500" u="none" strike="noStrike" dirty="0">
                          <a:effectLst/>
                        </a:rPr>
                        <a:t>5%</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1084.704</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2880470359"/>
                  </a:ext>
                </a:extLst>
              </a:tr>
              <a:tr h="96224">
                <a:tc>
                  <a:txBody>
                    <a:bodyPr/>
                    <a:lstStyle/>
                    <a:p>
                      <a:pPr algn="ctr" fontAlgn="ctr"/>
                      <a:r>
                        <a:rPr lang="ru-RU" sz="500" u="none" strike="noStrike" dirty="0">
                          <a:effectLst/>
                        </a:rPr>
                        <a:t>25% (Q1)</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1197.578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518296605"/>
                  </a:ext>
                </a:extLst>
              </a:tr>
              <a:tr h="96224">
                <a:tc>
                  <a:txBody>
                    <a:bodyPr/>
                    <a:lstStyle/>
                    <a:p>
                      <a:pPr algn="ctr" fontAlgn="ctr"/>
                      <a:r>
                        <a:rPr lang="ru-RU" sz="500" u="none" strike="noStrike">
                          <a:effectLst/>
                        </a:rPr>
                        <a:t>50% (median)</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1329.188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4174778791"/>
                  </a:ext>
                </a:extLst>
              </a:tr>
              <a:tr h="96224">
                <a:tc>
                  <a:txBody>
                    <a:bodyPr/>
                    <a:lstStyle/>
                    <a:p>
                      <a:pPr algn="ctr" fontAlgn="ctr"/>
                      <a:r>
                        <a:rPr lang="ru-RU" sz="500" u="none" strike="noStrike">
                          <a:effectLst/>
                        </a:rPr>
                        <a:t>75% (Q3)</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1461.348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4241500875"/>
                  </a:ext>
                </a:extLst>
              </a:tr>
              <a:tr h="96224">
                <a:tc>
                  <a:txBody>
                    <a:bodyPr/>
                    <a:lstStyle/>
                    <a:p>
                      <a:pPr algn="ctr" fontAlgn="ctr"/>
                      <a:r>
                        <a:rPr lang="ru-RU" sz="500" u="none" strike="noStrike" dirty="0">
                          <a:effectLst/>
                        </a:rPr>
                        <a:t>95%</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1744.561</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2937539882"/>
                  </a:ext>
                </a:extLst>
              </a:tr>
              <a:tr h="96224">
                <a:tc>
                  <a:txBody>
                    <a:bodyPr/>
                    <a:lstStyle/>
                    <a:p>
                      <a:pPr algn="ctr" fontAlgn="ctr"/>
                      <a:r>
                        <a:rPr lang="ru-RU" sz="500" u="none" strike="noStrike" dirty="0" err="1">
                          <a:effectLst/>
                        </a:rPr>
                        <a:t>max</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1848.36</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1664417530"/>
                  </a:ext>
                </a:extLst>
              </a:tr>
              <a:tr h="96224">
                <a:tc>
                  <a:txBody>
                    <a:bodyPr/>
                    <a:lstStyle/>
                    <a:p>
                      <a:pPr algn="ctr" fontAlgn="ctr"/>
                      <a:r>
                        <a:rPr lang="ru-RU" sz="500" u="none" strike="noStrike" dirty="0" err="1">
                          <a:effectLst/>
                        </a:rPr>
                        <a:t>range</a:t>
                      </a:r>
                      <a:r>
                        <a:rPr lang="ru-RU" sz="500" u="none" strike="noStrike" dirty="0">
                          <a:effectLst/>
                        </a:rPr>
                        <a:t> = </a:t>
                      </a:r>
                      <a:r>
                        <a:rPr lang="ru-RU" sz="500" u="none" strike="noStrike" dirty="0" err="1">
                          <a:effectLst/>
                        </a:rPr>
                        <a:t>max</a:t>
                      </a:r>
                      <a:r>
                        <a:rPr lang="ru-RU" sz="500" u="none" strike="noStrike" dirty="0">
                          <a:effectLst/>
                        </a:rPr>
                        <a:t> - </a:t>
                      </a:r>
                      <a:r>
                        <a:rPr lang="ru-RU" sz="500" u="none" strike="noStrike" dirty="0" err="1">
                          <a:effectLst/>
                        </a:rPr>
                        <a:t>min</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825.78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3892076190"/>
                  </a:ext>
                </a:extLst>
              </a:tr>
              <a:tr h="96224">
                <a:tc>
                  <a:txBody>
                    <a:bodyPr/>
                    <a:lstStyle/>
                    <a:p>
                      <a:pPr algn="ctr" fontAlgn="ctr"/>
                      <a:r>
                        <a:rPr lang="ru-RU" sz="500" u="none" strike="noStrike" dirty="0">
                          <a:effectLst/>
                        </a:rPr>
                        <a:t>IQR = Q3 - Q1</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263.77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dirty="0">
                          <a:effectLst/>
                        </a:rPr>
                        <a:t> </a:t>
                      </a:r>
                      <a:endParaRPr lang="en-US" sz="500" b="0" i="0" u="none" strike="noStrike" dirty="0">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3018412234"/>
                  </a:ext>
                </a:extLst>
              </a:tr>
              <a:tr h="282034">
                <a:tc>
                  <a:txBody>
                    <a:bodyPr/>
                    <a:lstStyle/>
                    <a:p>
                      <a:pPr algn="ctr" fontAlgn="ctr"/>
                      <a:r>
                        <a:rPr lang="ru-RU" sz="500" u="none" strike="noStrike" dirty="0">
                          <a:effectLst/>
                        </a:rPr>
                        <a:t>CV = </a:t>
                      </a:r>
                      <a:r>
                        <a:rPr lang="ru-RU" sz="500" u="none" strike="noStrike" dirty="0" err="1">
                          <a:effectLst/>
                        </a:rPr>
                        <a:t>std</a:t>
                      </a:r>
                      <a:r>
                        <a:rPr lang="ru-RU" sz="500" u="none" strike="noStrike" dirty="0">
                          <a:effectLst/>
                        </a:rPr>
                        <a:t>/</a:t>
                      </a:r>
                      <a:r>
                        <a:rPr lang="ru-RU" sz="500" u="none" strike="noStrike" dirty="0" err="1">
                          <a:effectLst/>
                        </a:rPr>
                        <a:t>mean</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0.146</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0.142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0.1507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0.0028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1.892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CV &lt;= 0.33 (homogeneous population)</a:t>
                      </a:r>
                      <a:endParaRPr lang="en-US" sz="500" b="0" i="0" u="none" strike="noStrike">
                        <a:solidFill>
                          <a:srgbClr val="000000"/>
                        </a:solidFill>
                        <a:effectLst/>
                        <a:latin typeface="Times New Roman" panose="02020603050405020304" pitchFamily="18" charset="0"/>
                      </a:endParaRPr>
                    </a:p>
                  </a:txBody>
                  <a:tcPr marL="4899" marR="4899" marT="4899" marB="0" anchor="ctr"/>
                </a:tc>
                <a:extLst>
                  <a:ext uri="{0D108BD9-81ED-4DB2-BD59-A6C34878D82A}">
                    <a16:rowId xmlns:a16="http://schemas.microsoft.com/office/drawing/2014/main" val="1339995667"/>
                  </a:ext>
                </a:extLst>
              </a:tr>
              <a:tr h="118883">
                <a:tc>
                  <a:txBody>
                    <a:bodyPr/>
                    <a:lstStyle/>
                    <a:p>
                      <a:pPr algn="ctr" fontAlgn="ctr"/>
                      <a:r>
                        <a:rPr lang="ru-RU" sz="500" u="none" strike="noStrike" dirty="0">
                          <a:effectLst/>
                        </a:rPr>
                        <a:t>QCD = (Q3-Q1)/(Q3+Q1)</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0.099</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1713298349"/>
                  </a:ext>
                </a:extLst>
              </a:tr>
              <a:tr h="282034">
                <a:tc>
                  <a:txBody>
                    <a:bodyPr/>
                    <a:lstStyle/>
                    <a:p>
                      <a:pPr algn="ctr" fontAlgn="ctr"/>
                      <a:r>
                        <a:rPr lang="ru-RU" sz="500" u="none" strike="noStrike" dirty="0" err="1">
                          <a:effectLst/>
                        </a:rPr>
                        <a:t>skew</a:t>
                      </a:r>
                      <a:r>
                        <a:rPr lang="ru-RU" sz="500" u="none" strike="noStrike" dirty="0">
                          <a:effectLst/>
                        </a:rPr>
                        <a:t> (</a:t>
                      </a:r>
                      <a:r>
                        <a:rPr lang="ru-RU" sz="500" u="none" strike="noStrike" dirty="0" err="1">
                          <a:effectLst/>
                        </a:rPr>
                        <a:t>As</a:t>
                      </a:r>
                      <a:r>
                        <a:rPr lang="ru-RU" sz="500" u="none" strike="noStrike" dirty="0">
                          <a:effectLst/>
                        </a:rPr>
                        <a:t>)</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0.57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ctr" fontAlgn="ctr"/>
                      <a:r>
                        <a:rPr lang="ru-RU" sz="500" u="none" strike="noStrike">
                          <a:effectLst/>
                        </a:rPr>
                        <a:t>0.064</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11.24</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en-US" sz="500" u="none" strike="noStrike">
                          <a:effectLst/>
                        </a:rPr>
                        <a:t>distribution is highly positive skewed</a:t>
                      </a:r>
                      <a:endParaRPr lang="en-US" sz="500" b="0" i="0" u="none" strike="noStrike">
                        <a:solidFill>
                          <a:srgbClr val="000000"/>
                        </a:solidFill>
                        <a:effectLst/>
                        <a:latin typeface="Times New Roman" panose="02020603050405020304" pitchFamily="18" charset="0"/>
                      </a:endParaRPr>
                    </a:p>
                  </a:txBody>
                  <a:tcPr marL="4899" marR="4899" marT="4899" marB="0" anchor="ctr"/>
                </a:tc>
                <a:extLst>
                  <a:ext uri="{0D108BD9-81ED-4DB2-BD59-A6C34878D82A}">
                    <a16:rowId xmlns:a16="http://schemas.microsoft.com/office/drawing/2014/main" val="853058693"/>
                  </a:ext>
                </a:extLst>
              </a:tr>
              <a:tr h="189129">
                <a:tc>
                  <a:txBody>
                    <a:bodyPr/>
                    <a:lstStyle/>
                    <a:p>
                      <a:pPr algn="ctr" fontAlgn="ctr"/>
                      <a:r>
                        <a:rPr lang="ru-RU" sz="500" u="none" strike="noStrike" dirty="0" err="1">
                          <a:effectLst/>
                        </a:rPr>
                        <a:t>kurtosis</a:t>
                      </a:r>
                      <a:r>
                        <a:rPr lang="ru-RU" sz="500" u="none" strike="noStrike" dirty="0">
                          <a:effectLst/>
                        </a:rPr>
                        <a:t> (</a:t>
                      </a:r>
                      <a:r>
                        <a:rPr lang="ru-RU" sz="500" u="none" strike="noStrike" dirty="0" err="1">
                          <a:effectLst/>
                        </a:rPr>
                        <a:t>Es</a:t>
                      </a:r>
                      <a:r>
                        <a:rPr lang="ru-RU" sz="500" u="none" strike="noStrike" dirty="0">
                          <a:effectLst/>
                        </a:rPr>
                        <a:t>)</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-0.503</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ctr" fontAlgn="ctr"/>
                      <a:r>
                        <a:rPr lang="ru-RU" sz="500" u="none" strike="noStrike">
                          <a:effectLst/>
                        </a:rPr>
                        <a:t>0.128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-25.467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dirty="0">
                          <a:effectLst/>
                        </a:rPr>
                        <a:t>platykurtic distribution</a:t>
                      </a:r>
                      <a:endParaRPr lang="en-US" sz="500" b="0" i="0" u="none" strike="noStrike" dirty="0">
                        <a:solidFill>
                          <a:srgbClr val="000000"/>
                        </a:solidFill>
                        <a:effectLst/>
                        <a:latin typeface="Times New Roman" panose="02020603050405020304" pitchFamily="18" charset="0"/>
                      </a:endParaRPr>
                    </a:p>
                  </a:txBody>
                  <a:tcPr marL="4899" marR="4899" marT="4899" marB="0" anchor="ctr"/>
                </a:tc>
                <a:extLst>
                  <a:ext uri="{0D108BD9-81ED-4DB2-BD59-A6C34878D82A}">
                    <a16:rowId xmlns:a16="http://schemas.microsoft.com/office/drawing/2014/main" val="2744330981"/>
                  </a:ext>
                </a:extLst>
              </a:tr>
            </a:tbl>
          </a:graphicData>
        </a:graphic>
      </p:graphicFrame>
      <p:pic>
        <p:nvPicPr>
          <p:cNvPr id="11" name="Picture 7">
            <a:extLst>
              <a:ext uri="{FF2B5EF4-FFF2-40B4-BE49-F238E27FC236}">
                <a16:creationId xmlns:a16="http://schemas.microsoft.com/office/drawing/2014/main" id="{73C68C5B-4090-4654-AE7F-1AFE67D24660}"/>
              </a:ext>
            </a:extLst>
          </p:cNvPr>
          <p:cNvPicPr>
            <a:picLocks noChangeAspect="1"/>
          </p:cNvPicPr>
          <p:nvPr/>
        </p:nvPicPr>
        <p:blipFill>
          <a:blip r:embed="rId3"/>
          <a:stretch>
            <a:fillRect/>
          </a:stretch>
        </p:blipFill>
        <p:spPr>
          <a:xfrm>
            <a:off x="8020092" y="3753062"/>
            <a:ext cx="4000132" cy="2547232"/>
          </a:xfrm>
          <a:prstGeom prst="rect">
            <a:avLst/>
          </a:prstGeom>
        </p:spPr>
      </p:pic>
    </p:spTree>
    <p:extLst>
      <p:ext uri="{BB962C8B-B14F-4D97-AF65-F5344CB8AC3E}">
        <p14:creationId xmlns:p14="http://schemas.microsoft.com/office/powerpoint/2010/main" val="3797618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196820" y="963828"/>
            <a:ext cx="11285934" cy="5307226"/>
          </a:xfrm>
        </p:spPr>
        <p:txBody>
          <a:bodyPr>
            <a:normAutofit fontScale="92500" lnSpcReduction="10000"/>
          </a:bodyPr>
          <a:lstStyle/>
          <a:p>
            <a:pPr marL="0" indent="0">
              <a:buNone/>
            </a:pPr>
            <a:r>
              <a:rPr lang="ru-RU" dirty="0">
                <a:latin typeface="Times New Roman" panose="02020603050405020304" pitchFamily="18" charset="0"/>
                <a:cs typeface="Times New Roman" panose="02020603050405020304" pitchFamily="18" charset="0"/>
              </a:rPr>
              <a:t>Исходные наборы данных по очевидным причинам имеют пропуски в выходные и праздничные дни. Для решения этой проблемы были рассмотрены следующие варианты заполнения пропусков</a:t>
            </a:r>
          </a:p>
          <a:p>
            <a:pPr marL="514350" indent="-514350">
              <a:buFont typeface="+mj-lt"/>
              <a:buAutoNum type="arabicPeriod"/>
            </a:pPr>
            <a:r>
              <a:rPr lang="ru-RU" dirty="0">
                <a:latin typeface="Times New Roman" panose="02020603050405020304" pitchFamily="18" charset="0"/>
                <a:cs typeface="Times New Roman" panose="02020603050405020304" pitchFamily="18" charset="0"/>
              </a:rPr>
              <a:t>Сдвиг даты</a:t>
            </a:r>
          </a:p>
          <a:p>
            <a:pPr marL="514350" indent="-514350">
              <a:buFont typeface="+mj-lt"/>
              <a:buAutoNum type="arabicPeriod"/>
            </a:pPr>
            <a:r>
              <a:rPr lang="ru-RU" dirty="0">
                <a:latin typeface="Times New Roman" panose="02020603050405020304" pitchFamily="18" charset="0"/>
                <a:cs typeface="Times New Roman" panose="02020603050405020304" pitchFamily="18" charset="0"/>
              </a:rPr>
              <a:t>Заполнение пропусков значениями последнего рабочего дня</a:t>
            </a:r>
          </a:p>
          <a:p>
            <a:pPr marL="514350" indent="-514350">
              <a:buFont typeface="+mj-lt"/>
              <a:buAutoNum type="arabicPeriod"/>
            </a:pPr>
            <a:r>
              <a:rPr lang="ru-RU" dirty="0">
                <a:latin typeface="Times New Roman" panose="02020603050405020304" pitchFamily="18" charset="0"/>
                <a:cs typeface="Times New Roman" panose="02020603050405020304" pitchFamily="18" charset="0"/>
              </a:rPr>
              <a:t>Линейная интерполяции (между последним и следующим рабочим днём)</a:t>
            </a:r>
          </a:p>
          <a:p>
            <a:pPr marL="0" indent="0">
              <a:buNone/>
            </a:pPr>
            <a:r>
              <a:rPr lang="ru-RU" dirty="0">
                <a:latin typeface="Times New Roman" panose="02020603050405020304" pitchFamily="18" charset="0"/>
                <a:cs typeface="Times New Roman" panose="02020603050405020304" pitchFamily="18" charset="0"/>
              </a:rPr>
              <a:t>По результатам проведения пробного прогнозирования и анализа данных, было принято решение использовать линейное заполнение пропусков (вариант 3). Этот метод показал наилучшие результаты и обеспечил наиболее точные прогнозы по сравнению с другими рассмотренными вариантами. Кроме того, линейная интерполяция является более естественным способом заполнения пропусков, так как она учитывает тенденции изменения данных до и после пропущенных значений, создавая плавный переход между известными точками.</a:t>
            </a:r>
          </a:p>
        </p:txBody>
      </p:sp>
      <p:sp>
        <p:nvSpPr>
          <p:cNvPr id="5" name="Rectangle 4">
            <a:extLst>
              <a:ext uri="{FF2B5EF4-FFF2-40B4-BE49-F238E27FC236}">
                <a16:creationId xmlns:a16="http://schemas.microsoft.com/office/drawing/2014/main" id="{19AD45D8-2171-4CC7-9CCF-08D2B64BC5FC}"/>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14</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6" name="Rectangle 5">
            <a:extLst>
              <a:ext uri="{FF2B5EF4-FFF2-40B4-BE49-F238E27FC236}">
                <a16:creationId xmlns:a16="http://schemas.microsoft.com/office/drawing/2014/main" id="{1C373916-FE84-4551-A87D-EE438522466A}"/>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7" name="Rectangle 6">
            <a:extLst>
              <a:ext uri="{FF2B5EF4-FFF2-40B4-BE49-F238E27FC236}">
                <a16:creationId xmlns:a16="http://schemas.microsoft.com/office/drawing/2014/main" id="{299C3E3E-701C-4361-85F0-33C499D39E4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445745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635977" y="945545"/>
            <a:ext cx="10515600" cy="4351338"/>
          </a:xfrm>
        </p:spPr>
        <p:txBody>
          <a:bodyPr/>
          <a:lstStyle/>
          <a:p>
            <a:pPr marL="0" indent="0" algn="ctr">
              <a:buNone/>
            </a:pPr>
            <a:r>
              <a:rPr lang="ru-RU" dirty="0">
                <a:latin typeface="Times New Roman" panose="02020603050405020304" pitchFamily="18" charset="0"/>
                <a:cs typeface="Times New Roman" panose="02020603050405020304" pitchFamily="18" charset="0"/>
              </a:rPr>
              <a:t>Результаты моделирования для </a:t>
            </a:r>
            <a:r>
              <a:rPr lang="ru-RU" dirty="0" err="1">
                <a:latin typeface="Times New Roman" panose="02020603050405020304" pitchFamily="18" charset="0"/>
                <a:cs typeface="Times New Roman" panose="02020603050405020304" pitchFamily="18" charset="0"/>
              </a:rPr>
              <a:t>датасета</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S&amp;P500</a:t>
            </a:r>
            <a:r>
              <a:rPr lang="ru-RU" dirty="0">
                <a:latin typeface="Times New Roman" panose="02020603050405020304" pitchFamily="18" charset="0"/>
                <a:cs typeface="Times New Roman" panose="02020603050405020304" pitchFamily="18" charset="0"/>
              </a:rPr>
              <a:t>(2010-2015) </a:t>
            </a:r>
          </a:p>
          <a:p>
            <a:pPr marL="0" indent="0" algn="ctr">
              <a:buNone/>
            </a:pPr>
            <a:r>
              <a:rPr lang="ru-RU" dirty="0">
                <a:latin typeface="Times New Roman" panose="02020603050405020304" pitchFamily="18" charset="0"/>
                <a:cs typeface="Times New Roman" panose="02020603050405020304" pitchFamily="18" charset="0"/>
              </a:rPr>
              <a:t>с применением различных моделей нейронных сетей </a:t>
            </a:r>
          </a:p>
          <a:p>
            <a:pPr marL="0" indent="0" algn="ctr">
              <a:buNone/>
            </a:pPr>
            <a:r>
              <a:rPr lang="ru-RU" dirty="0">
                <a:latin typeface="Times New Roman" panose="02020603050405020304" pitchFamily="18" charset="0"/>
                <a:cs typeface="Times New Roman" panose="02020603050405020304" pitchFamily="18" charset="0"/>
              </a:rPr>
              <a:t>на малом окне прогноза</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9585B61-C1AE-4A5E-AF8E-14CD0785AAD5}"/>
              </a:ext>
            </a:extLst>
          </p:cNvPr>
          <p:cNvPicPr>
            <a:picLocks noChangeAspect="1"/>
          </p:cNvPicPr>
          <p:nvPr/>
        </p:nvPicPr>
        <p:blipFill>
          <a:blip r:embed="rId2"/>
          <a:stretch>
            <a:fillRect/>
          </a:stretch>
        </p:blipFill>
        <p:spPr>
          <a:xfrm>
            <a:off x="2374690" y="2501702"/>
            <a:ext cx="8128418" cy="3860998"/>
          </a:xfrm>
          <a:prstGeom prst="rect">
            <a:avLst/>
          </a:prstGeom>
        </p:spPr>
      </p:pic>
      <p:sp>
        <p:nvSpPr>
          <p:cNvPr id="6" name="TextBox 5">
            <a:extLst>
              <a:ext uri="{FF2B5EF4-FFF2-40B4-BE49-F238E27FC236}">
                <a16:creationId xmlns:a16="http://schemas.microsoft.com/office/drawing/2014/main" id="{0FDFA71C-76AA-4014-9A95-AFAE769475E5}"/>
              </a:ext>
            </a:extLst>
          </p:cNvPr>
          <p:cNvSpPr txBox="1"/>
          <p:nvPr/>
        </p:nvSpPr>
        <p:spPr>
          <a:xfrm>
            <a:off x="323849" y="3121214"/>
            <a:ext cx="2050841" cy="1200329"/>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Весь </a:t>
            </a:r>
            <a:r>
              <a:rPr lang="ru-RU" dirty="0" err="1">
                <a:latin typeface="Times New Roman" panose="02020603050405020304" pitchFamily="18" charset="0"/>
                <a:cs typeface="Times New Roman" panose="02020603050405020304" pitchFamily="18" charset="0"/>
              </a:rPr>
              <a:t>датасет</a:t>
            </a:r>
            <a:r>
              <a:rPr lang="ru-RU" dirty="0">
                <a:latin typeface="Times New Roman" panose="02020603050405020304" pitchFamily="18" charset="0"/>
                <a:cs typeface="Times New Roman" panose="02020603050405020304" pitchFamily="18" charset="0"/>
              </a:rPr>
              <a:t> с участком предсказания и теста</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51EDCA7-4DF5-46AB-A060-49CC97F459D6}"/>
              </a:ext>
            </a:extLst>
          </p:cNvPr>
          <p:cNvSpPr txBox="1"/>
          <p:nvPr/>
        </p:nvSpPr>
        <p:spPr>
          <a:xfrm>
            <a:off x="323849" y="5209838"/>
            <a:ext cx="2050841" cy="646331"/>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Предсказание</a:t>
            </a:r>
            <a:r>
              <a:rPr lang="en-US" dirty="0">
                <a:latin typeface="Times New Roman" panose="02020603050405020304" pitchFamily="18" charset="0"/>
                <a:cs typeface="Times New Roman" panose="02020603050405020304" pitchFamily="18" charset="0"/>
              </a:rPr>
              <a:t>:</a:t>
            </a:r>
          </a:p>
          <a:p>
            <a:pPr algn="ctr"/>
            <a:r>
              <a:rPr lang="ru-RU" dirty="0">
                <a:latin typeface="Times New Roman" panose="02020603050405020304" pitchFamily="18" charset="0"/>
                <a:cs typeface="Times New Roman" panose="02020603050405020304" pitchFamily="18" charset="0"/>
              </a:rPr>
              <a:t>Тест и валидация</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15</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819073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635977" y="945545"/>
            <a:ext cx="10515600" cy="4351338"/>
          </a:xfrm>
        </p:spPr>
        <p:txBody>
          <a:bodyPr/>
          <a:lstStyle/>
          <a:p>
            <a:pPr marL="0" indent="0">
              <a:buNone/>
            </a:pPr>
            <a:r>
              <a:rPr lang="ru-RU" dirty="0">
                <a:latin typeface="Times New Roman" panose="02020603050405020304" pitchFamily="18" charset="0"/>
                <a:cs typeface="Times New Roman" panose="02020603050405020304" pitchFamily="18" charset="0"/>
              </a:rPr>
              <a:t>По результатам анализа предварительных результатов было принято решение проводить прогноз со следующими параметрами</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Дневные данные</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обучающая выборка – 200 (для </a:t>
            </a:r>
            <a:r>
              <a:rPr lang="en-US" dirty="0">
                <a:latin typeface="Times New Roman" panose="02020603050405020304" pitchFamily="18" charset="0"/>
                <a:cs typeface="Times New Roman" panose="02020603050405020304" pitchFamily="18" charset="0"/>
              </a:rPr>
              <a:t>ML 1</a:t>
            </a:r>
            <a:r>
              <a:rPr lang="ru-RU"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0 </a:t>
            </a:r>
            <a:r>
              <a:rPr lang="ru-RU" dirty="0">
                <a:latin typeface="Times New Roman" panose="02020603050405020304" pitchFamily="18" charset="0"/>
                <a:cs typeface="Times New Roman" panose="02020603050405020304" pitchFamily="18" charset="0"/>
              </a:rPr>
              <a:t>обучение и 40 тестирование), прогноз 90 дней.</a:t>
            </a:r>
          </a:p>
          <a:p>
            <a:r>
              <a:rPr lang="ru-RU" dirty="0">
                <a:latin typeface="Times New Roman" panose="02020603050405020304" pitchFamily="18" charset="0"/>
                <a:cs typeface="Times New Roman" panose="02020603050405020304" pitchFamily="18" charset="0"/>
              </a:rPr>
              <a:t>Недельные данные</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обучающая выборка – </a:t>
            </a:r>
            <a:r>
              <a:rPr lang="en-US" dirty="0">
                <a:latin typeface="Times New Roman" panose="02020603050405020304" pitchFamily="18" charset="0"/>
                <a:cs typeface="Times New Roman" panose="02020603050405020304" pitchFamily="18" charset="0"/>
              </a:rPr>
              <a:t>29</a:t>
            </a:r>
            <a:r>
              <a:rPr lang="ru-RU" dirty="0">
                <a:latin typeface="Times New Roman" panose="02020603050405020304" pitchFamily="18" charset="0"/>
                <a:cs typeface="Times New Roman" panose="02020603050405020304" pitchFamily="18" charset="0"/>
              </a:rPr>
              <a:t> (для </a:t>
            </a:r>
            <a:r>
              <a:rPr lang="en-US" dirty="0">
                <a:latin typeface="Times New Roman" panose="02020603050405020304" pitchFamily="18" charset="0"/>
                <a:cs typeface="Times New Roman" panose="02020603050405020304" pitchFamily="18" charset="0"/>
              </a:rPr>
              <a:t>ML 23 </a:t>
            </a:r>
            <a:r>
              <a:rPr lang="ru-RU" dirty="0">
                <a:latin typeface="Times New Roman" panose="02020603050405020304" pitchFamily="18" charset="0"/>
                <a:cs typeface="Times New Roman" panose="02020603050405020304" pitchFamily="18" charset="0"/>
              </a:rPr>
              <a:t>обучение и </a:t>
            </a:r>
            <a:r>
              <a:rPr lang="en-US" dirty="0">
                <a:latin typeface="Times New Roman" panose="02020603050405020304" pitchFamily="18" charset="0"/>
                <a:cs typeface="Times New Roman" panose="02020603050405020304" pitchFamily="18" charset="0"/>
              </a:rPr>
              <a:t>6</a:t>
            </a:r>
            <a:r>
              <a:rPr lang="ru-RU" dirty="0">
                <a:latin typeface="Times New Roman" panose="02020603050405020304" pitchFamily="18" charset="0"/>
                <a:cs typeface="Times New Roman" panose="02020603050405020304" pitchFamily="18" charset="0"/>
              </a:rPr>
              <a:t> тестирование), прогноз </a:t>
            </a:r>
            <a:r>
              <a:rPr lang="en-US" dirty="0">
                <a:latin typeface="Times New Roman" panose="02020603050405020304" pitchFamily="18" charset="0"/>
                <a:cs typeface="Times New Roman" panose="02020603050405020304" pitchFamily="18" charset="0"/>
              </a:rPr>
              <a:t>13</a:t>
            </a:r>
            <a:r>
              <a:rPr lang="ru-RU" dirty="0">
                <a:latin typeface="Times New Roman" panose="02020603050405020304" pitchFamily="18" charset="0"/>
                <a:cs typeface="Times New Roman" panose="02020603050405020304" pitchFamily="18" charset="0"/>
              </a:rPr>
              <a:t> недель.</a:t>
            </a:r>
          </a:p>
          <a:p>
            <a:r>
              <a:rPr lang="ru-RU" dirty="0">
                <a:latin typeface="Times New Roman" panose="02020603050405020304" pitchFamily="18" charset="0"/>
                <a:cs typeface="Times New Roman" panose="02020603050405020304" pitchFamily="18" charset="0"/>
              </a:rPr>
              <a:t>Месячные данные</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обучающая выборка – </a:t>
            </a:r>
            <a:r>
              <a:rPr lang="en-US" dirty="0">
                <a:latin typeface="Times New Roman" panose="02020603050405020304" pitchFamily="18" charset="0"/>
                <a:cs typeface="Times New Roman" panose="02020603050405020304" pitchFamily="18" charset="0"/>
              </a:rPr>
              <a:t>7</a:t>
            </a:r>
            <a:r>
              <a:rPr lang="ru-RU" dirty="0">
                <a:latin typeface="Times New Roman" panose="02020603050405020304" pitchFamily="18" charset="0"/>
                <a:cs typeface="Times New Roman" panose="02020603050405020304" pitchFamily="18" charset="0"/>
              </a:rPr>
              <a:t> (для </a:t>
            </a:r>
            <a:r>
              <a:rPr lang="en-US" dirty="0">
                <a:latin typeface="Times New Roman" panose="02020603050405020304" pitchFamily="18" charset="0"/>
                <a:cs typeface="Times New Roman" panose="02020603050405020304" pitchFamily="18" charset="0"/>
              </a:rPr>
              <a:t>ML 6 </a:t>
            </a:r>
            <a:r>
              <a:rPr lang="ru-RU" dirty="0">
                <a:latin typeface="Times New Roman" panose="02020603050405020304" pitchFamily="18" charset="0"/>
                <a:cs typeface="Times New Roman" panose="02020603050405020304" pitchFamily="18" charset="0"/>
              </a:rPr>
              <a:t>обучение и </a:t>
            </a:r>
            <a:r>
              <a:rPr lang="en-US" dirty="0">
                <a:latin typeface="Times New Roman" panose="02020603050405020304" pitchFamily="18" charset="0"/>
                <a:cs typeface="Times New Roman" panose="02020603050405020304" pitchFamily="18" charset="0"/>
              </a:rPr>
              <a:t>1</a:t>
            </a:r>
            <a:r>
              <a:rPr lang="ru-RU" dirty="0">
                <a:latin typeface="Times New Roman" panose="02020603050405020304" pitchFamily="18" charset="0"/>
                <a:cs typeface="Times New Roman" panose="02020603050405020304" pitchFamily="18" charset="0"/>
              </a:rPr>
              <a:t> тестирование), прогноз </a:t>
            </a:r>
            <a:r>
              <a:rPr lang="en-US" dirty="0">
                <a:latin typeface="Times New Roman" panose="02020603050405020304" pitchFamily="18" charset="0"/>
                <a:cs typeface="Times New Roman" panose="02020603050405020304" pitchFamily="18" charset="0"/>
              </a:rPr>
              <a:t>3</a:t>
            </a:r>
            <a:r>
              <a:rPr lang="ru-RU" dirty="0">
                <a:latin typeface="Times New Roman" panose="02020603050405020304" pitchFamily="18" charset="0"/>
                <a:cs typeface="Times New Roman" panose="02020603050405020304" pitchFamily="18" charset="0"/>
              </a:rPr>
              <a:t> месяцев.</a:t>
            </a:r>
          </a:p>
          <a:p>
            <a:pPr marL="0" indent="0">
              <a:buNone/>
            </a:pP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16</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468359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D6AB00F-87CD-46D3-ADF1-0EB7D13C36DB}"/>
              </a:ext>
            </a:extLst>
          </p:cNvPr>
          <p:cNvPicPr>
            <a:picLocks noChangeAspect="1"/>
          </p:cNvPicPr>
          <p:nvPr/>
        </p:nvPicPr>
        <p:blipFill>
          <a:blip r:embed="rId3"/>
          <a:stretch>
            <a:fillRect/>
          </a:stretch>
        </p:blipFill>
        <p:spPr>
          <a:xfrm>
            <a:off x="7559541" y="1447896"/>
            <a:ext cx="3990136" cy="2226607"/>
          </a:xfrm>
          <a:prstGeom prst="rect">
            <a:avLst/>
          </a:prstGeom>
        </p:spPr>
      </p:pic>
      <p:pic>
        <p:nvPicPr>
          <p:cNvPr id="21" name="Picture 20">
            <a:extLst>
              <a:ext uri="{FF2B5EF4-FFF2-40B4-BE49-F238E27FC236}">
                <a16:creationId xmlns:a16="http://schemas.microsoft.com/office/drawing/2014/main" id="{CBF05246-CE57-48A2-AD93-A3A61D3CD365}"/>
              </a:ext>
            </a:extLst>
          </p:cNvPr>
          <p:cNvPicPr>
            <a:picLocks noChangeAspect="1"/>
          </p:cNvPicPr>
          <p:nvPr/>
        </p:nvPicPr>
        <p:blipFill>
          <a:blip r:embed="rId4"/>
          <a:stretch>
            <a:fillRect/>
          </a:stretch>
        </p:blipFill>
        <p:spPr>
          <a:xfrm>
            <a:off x="191336" y="3841878"/>
            <a:ext cx="4251128" cy="2548949"/>
          </a:xfrm>
          <a:prstGeom prst="rect">
            <a:avLst/>
          </a:prstGeom>
        </p:spPr>
      </p:pic>
      <p:pic>
        <p:nvPicPr>
          <p:cNvPr id="19" name="Picture 18">
            <a:extLst>
              <a:ext uri="{FF2B5EF4-FFF2-40B4-BE49-F238E27FC236}">
                <a16:creationId xmlns:a16="http://schemas.microsoft.com/office/drawing/2014/main" id="{28D4BAE0-79FE-4408-8D6D-242A6E10084B}"/>
              </a:ext>
            </a:extLst>
          </p:cNvPr>
          <p:cNvPicPr>
            <a:picLocks noChangeAspect="1"/>
          </p:cNvPicPr>
          <p:nvPr/>
        </p:nvPicPr>
        <p:blipFill>
          <a:blip r:embed="rId5"/>
          <a:stretch>
            <a:fillRect/>
          </a:stretch>
        </p:blipFill>
        <p:spPr>
          <a:xfrm>
            <a:off x="7478133" y="3930534"/>
            <a:ext cx="3990135" cy="2392459"/>
          </a:xfrm>
          <a:prstGeom prst="rect">
            <a:avLst/>
          </a:prstGeom>
        </p:spPr>
      </p:pic>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806056" y="587229"/>
            <a:ext cx="10515600" cy="4351338"/>
          </a:xfrm>
        </p:spPr>
        <p:txBody>
          <a:bodyPr/>
          <a:lstStyle/>
          <a:p>
            <a:pPr marL="0" indent="0" algn="ctr">
              <a:buNone/>
            </a:pPr>
            <a:r>
              <a:rPr lang="ru-RU" dirty="0">
                <a:latin typeface="Times New Roman" panose="02020603050405020304" pitchFamily="18" charset="0"/>
                <a:cs typeface="Times New Roman" panose="02020603050405020304" pitchFamily="18" charset="0"/>
              </a:rPr>
              <a:t>Лучшие модели машинного обучения для дневного набора данных</a:t>
            </a:r>
          </a:p>
        </p:txBody>
      </p:sp>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17</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
        <p:nvSpPr>
          <p:cNvPr id="9" name="TextBox 8">
            <a:extLst>
              <a:ext uri="{FF2B5EF4-FFF2-40B4-BE49-F238E27FC236}">
                <a16:creationId xmlns:a16="http://schemas.microsoft.com/office/drawing/2014/main" id="{5CABF5BE-E322-4CBB-ACEF-50D3AAE12765}"/>
              </a:ext>
            </a:extLst>
          </p:cNvPr>
          <p:cNvSpPr txBox="1"/>
          <p:nvPr/>
        </p:nvSpPr>
        <p:spPr>
          <a:xfrm>
            <a:off x="2004794" y="3570984"/>
            <a:ext cx="603050" cy="369332"/>
          </a:xfrm>
          <a:prstGeom prst="rect">
            <a:avLst/>
          </a:prstGeom>
          <a:noFill/>
        </p:spPr>
        <p:txBody>
          <a:bodyPr wrap="none" rtlCol="0">
            <a:spAutoFit/>
          </a:bodyPr>
          <a:lstStyle/>
          <a:p>
            <a:r>
              <a:rPr lang="en-US" dirty="0"/>
              <a:t>GRU</a:t>
            </a:r>
          </a:p>
        </p:txBody>
      </p:sp>
      <p:sp>
        <p:nvSpPr>
          <p:cNvPr id="10" name="TextBox 9">
            <a:extLst>
              <a:ext uri="{FF2B5EF4-FFF2-40B4-BE49-F238E27FC236}">
                <a16:creationId xmlns:a16="http://schemas.microsoft.com/office/drawing/2014/main" id="{DF85ECED-D024-4F78-818A-EAF30BA7AE0D}"/>
              </a:ext>
            </a:extLst>
          </p:cNvPr>
          <p:cNvSpPr txBox="1"/>
          <p:nvPr/>
        </p:nvSpPr>
        <p:spPr>
          <a:xfrm>
            <a:off x="1958307" y="6277360"/>
            <a:ext cx="696024" cy="369332"/>
          </a:xfrm>
          <a:prstGeom prst="rect">
            <a:avLst/>
          </a:prstGeom>
          <a:noFill/>
        </p:spPr>
        <p:txBody>
          <a:bodyPr wrap="none" rtlCol="0">
            <a:spAutoFit/>
          </a:bodyPr>
          <a:lstStyle/>
          <a:p>
            <a:r>
              <a:rPr lang="en-US" dirty="0"/>
              <a:t>LSTM</a:t>
            </a:r>
          </a:p>
        </p:txBody>
      </p:sp>
      <p:sp>
        <p:nvSpPr>
          <p:cNvPr id="14" name="TextBox 13">
            <a:extLst>
              <a:ext uri="{FF2B5EF4-FFF2-40B4-BE49-F238E27FC236}">
                <a16:creationId xmlns:a16="http://schemas.microsoft.com/office/drawing/2014/main" id="{C126D517-3CEE-4F24-B92A-B4D3DA5CB68C}"/>
              </a:ext>
            </a:extLst>
          </p:cNvPr>
          <p:cNvSpPr txBox="1"/>
          <p:nvPr/>
        </p:nvSpPr>
        <p:spPr>
          <a:xfrm>
            <a:off x="8937371" y="6277360"/>
            <a:ext cx="1026371" cy="369332"/>
          </a:xfrm>
          <a:prstGeom prst="rect">
            <a:avLst/>
          </a:prstGeom>
          <a:noFill/>
        </p:spPr>
        <p:txBody>
          <a:bodyPr wrap="none" rtlCol="0">
            <a:spAutoFit/>
          </a:bodyPr>
          <a:lstStyle/>
          <a:p>
            <a:r>
              <a:rPr lang="en-US" dirty="0" err="1"/>
              <a:t>CatBoost</a:t>
            </a:r>
            <a:endParaRPr lang="en-US" dirty="0"/>
          </a:p>
        </p:txBody>
      </p:sp>
      <p:sp>
        <p:nvSpPr>
          <p:cNvPr id="17" name="TextBox 16">
            <a:extLst>
              <a:ext uri="{FF2B5EF4-FFF2-40B4-BE49-F238E27FC236}">
                <a16:creationId xmlns:a16="http://schemas.microsoft.com/office/drawing/2014/main" id="{0B143BD6-029A-4F0A-96ED-0EBF5B20D911}"/>
              </a:ext>
            </a:extLst>
          </p:cNvPr>
          <p:cNvSpPr txBox="1"/>
          <p:nvPr/>
        </p:nvSpPr>
        <p:spPr>
          <a:xfrm>
            <a:off x="9250680" y="3610775"/>
            <a:ext cx="607859" cy="369332"/>
          </a:xfrm>
          <a:prstGeom prst="rect">
            <a:avLst/>
          </a:prstGeom>
          <a:noFill/>
        </p:spPr>
        <p:txBody>
          <a:bodyPr wrap="none" rtlCol="0">
            <a:spAutoFit/>
          </a:bodyPr>
          <a:lstStyle/>
          <a:p>
            <a:r>
              <a:rPr lang="en-US" dirty="0"/>
              <a:t>RNN</a:t>
            </a:r>
          </a:p>
        </p:txBody>
      </p:sp>
      <p:pic>
        <p:nvPicPr>
          <p:cNvPr id="5" name="Picture 4">
            <a:extLst>
              <a:ext uri="{FF2B5EF4-FFF2-40B4-BE49-F238E27FC236}">
                <a16:creationId xmlns:a16="http://schemas.microsoft.com/office/drawing/2014/main" id="{B3B21081-329D-4AF3-810B-6D9C3C145854}"/>
              </a:ext>
            </a:extLst>
          </p:cNvPr>
          <p:cNvPicPr>
            <a:picLocks noChangeAspect="1"/>
          </p:cNvPicPr>
          <p:nvPr/>
        </p:nvPicPr>
        <p:blipFill>
          <a:blip r:embed="rId6"/>
          <a:stretch>
            <a:fillRect/>
          </a:stretch>
        </p:blipFill>
        <p:spPr>
          <a:xfrm>
            <a:off x="457831" y="1447896"/>
            <a:ext cx="3696975" cy="2205475"/>
          </a:xfrm>
          <a:prstGeom prst="rect">
            <a:avLst/>
          </a:prstGeom>
        </p:spPr>
      </p:pic>
    </p:spTree>
    <p:extLst>
      <p:ext uri="{BB962C8B-B14F-4D97-AF65-F5344CB8AC3E}">
        <p14:creationId xmlns:p14="http://schemas.microsoft.com/office/powerpoint/2010/main" val="2764512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635977" y="607155"/>
            <a:ext cx="10515600" cy="4351338"/>
          </a:xfrm>
        </p:spPr>
        <p:txBody>
          <a:bodyPr/>
          <a:lstStyle/>
          <a:p>
            <a:pPr marL="0" indent="0" algn="ctr">
              <a:buNone/>
            </a:pPr>
            <a:r>
              <a:rPr lang="ru-RU" dirty="0">
                <a:latin typeface="Times New Roman" panose="02020603050405020304" pitchFamily="18" charset="0"/>
                <a:cs typeface="Times New Roman" panose="02020603050405020304" pitchFamily="18" charset="0"/>
              </a:rPr>
              <a:t>Лучшие </a:t>
            </a:r>
            <a:r>
              <a:rPr lang="en-US" dirty="0">
                <a:latin typeface="Times New Roman" panose="02020603050405020304" pitchFamily="18" charset="0"/>
                <a:cs typeface="Times New Roman" panose="02020603050405020304" pitchFamily="18" charset="0"/>
              </a:rPr>
              <a:t>ARIMA </a:t>
            </a:r>
            <a:r>
              <a:rPr lang="ru-RU" dirty="0">
                <a:latin typeface="Times New Roman" panose="02020603050405020304" pitchFamily="18" charset="0"/>
                <a:cs typeface="Times New Roman" panose="02020603050405020304" pitchFamily="18" charset="0"/>
              </a:rPr>
              <a:t>модели для дневного набора данных</a:t>
            </a:r>
          </a:p>
        </p:txBody>
      </p:sp>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18</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5" name="Picture 4">
            <a:extLst>
              <a:ext uri="{FF2B5EF4-FFF2-40B4-BE49-F238E27FC236}">
                <a16:creationId xmlns:a16="http://schemas.microsoft.com/office/drawing/2014/main" id="{BF045E83-E6DE-43FA-A814-BE8B3F481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75176"/>
            <a:ext cx="5796289" cy="3477774"/>
          </a:xfrm>
          <a:prstGeom prst="rect">
            <a:avLst/>
          </a:prstGeom>
        </p:spPr>
      </p:pic>
      <p:pic>
        <p:nvPicPr>
          <p:cNvPr id="15" name="Picture 14">
            <a:extLst>
              <a:ext uri="{FF2B5EF4-FFF2-40B4-BE49-F238E27FC236}">
                <a16:creationId xmlns:a16="http://schemas.microsoft.com/office/drawing/2014/main" id="{FA20E8B0-DC56-42A7-AFE9-C3C28E8FF3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88" y="1975176"/>
            <a:ext cx="5796289" cy="3477774"/>
          </a:xfrm>
          <a:prstGeom prst="rect">
            <a:avLst/>
          </a:prstGeom>
        </p:spPr>
      </p:pic>
      <p:pic>
        <p:nvPicPr>
          <p:cNvPr id="4" name="Picture 3">
            <a:extLst>
              <a:ext uri="{FF2B5EF4-FFF2-40B4-BE49-F238E27FC236}">
                <a16:creationId xmlns:a16="http://schemas.microsoft.com/office/drawing/2014/main" id="{09BC39A4-51EA-4292-BB2B-D3602F4FEB4F}"/>
              </a:ext>
            </a:extLst>
          </p:cNvPr>
          <p:cNvPicPr>
            <a:picLocks noChangeAspect="1"/>
          </p:cNvPicPr>
          <p:nvPr/>
        </p:nvPicPr>
        <p:blipFill>
          <a:blip r:embed="rId5"/>
          <a:stretch>
            <a:fillRect/>
          </a:stretch>
        </p:blipFill>
        <p:spPr>
          <a:xfrm>
            <a:off x="6096000" y="1995103"/>
            <a:ext cx="5796289" cy="3457847"/>
          </a:xfrm>
          <a:prstGeom prst="rect">
            <a:avLst/>
          </a:prstGeom>
        </p:spPr>
      </p:pic>
      <p:pic>
        <p:nvPicPr>
          <p:cNvPr id="7" name="Picture 6">
            <a:extLst>
              <a:ext uri="{FF2B5EF4-FFF2-40B4-BE49-F238E27FC236}">
                <a16:creationId xmlns:a16="http://schemas.microsoft.com/office/drawing/2014/main" id="{6C63B52B-0C4E-49BB-884F-4AC2C62AF6D0}"/>
              </a:ext>
            </a:extLst>
          </p:cNvPr>
          <p:cNvPicPr>
            <a:picLocks noChangeAspect="1"/>
          </p:cNvPicPr>
          <p:nvPr/>
        </p:nvPicPr>
        <p:blipFill>
          <a:blip r:embed="rId6"/>
          <a:stretch>
            <a:fillRect/>
          </a:stretch>
        </p:blipFill>
        <p:spPr>
          <a:xfrm>
            <a:off x="97488" y="1995102"/>
            <a:ext cx="5796289" cy="3457847"/>
          </a:xfrm>
          <a:prstGeom prst="rect">
            <a:avLst/>
          </a:prstGeom>
        </p:spPr>
      </p:pic>
    </p:spTree>
    <p:extLst>
      <p:ext uri="{BB962C8B-B14F-4D97-AF65-F5344CB8AC3E}">
        <p14:creationId xmlns:p14="http://schemas.microsoft.com/office/powerpoint/2010/main" val="3297417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219F7E5-8102-409E-A69C-E22D11CB5F9D}"/>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19</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7" name="Rectangle 6">
            <a:extLst>
              <a:ext uri="{FF2B5EF4-FFF2-40B4-BE49-F238E27FC236}">
                <a16:creationId xmlns:a16="http://schemas.microsoft.com/office/drawing/2014/main" id="{8247BEB1-836F-4E24-A26A-02C7293952D0}"/>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Прогноз и фактические значения</a:t>
            </a:r>
            <a:endParaRPr lang="en-US" sz="3200" dirty="0">
              <a:latin typeface="Comic Sans MS" panose="030F0702030302020204" pitchFamily="66" charset="0"/>
            </a:endParaRPr>
          </a:p>
        </p:txBody>
      </p:sp>
      <p:sp>
        <p:nvSpPr>
          <p:cNvPr id="8" name="Rectangle 7">
            <a:extLst>
              <a:ext uri="{FF2B5EF4-FFF2-40B4-BE49-F238E27FC236}">
                <a16:creationId xmlns:a16="http://schemas.microsoft.com/office/drawing/2014/main" id="{BF8AEA6A-DEBD-4E47-8F06-5AF86ED9F43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15" name="Picture 14">
            <a:extLst>
              <a:ext uri="{FF2B5EF4-FFF2-40B4-BE49-F238E27FC236}">
                <a16:creationId xmlns:a16="http://schemas.microsoft.com/office/drawing/2014/main" id="{4BC4FCC6-779B-47B3-B451-E705327DB59E}"/>
              </a:ext>
            </a:extLst>
          </p:cNvPr>
          <p:cNvPicPr>
            <a:picLocks noChangeAspect="1"/>
          </p:cNvPicPr>
          <p:nvPr/>
        </p:nvPicPr>
        <p:blipFill>
          <a:blip r:embed="rId2"/>
          <a:stretch>
            <a:fillRect/>
          </a:stretch>
        </p:blipFill>
        <p:spPr>
          <a:xfrm>
            <a:off x="2325165" y="3824440"/>
            <a:ext cx="3744943" cy="2246966"/>
          </a:xfrm>
          <a:prstGeom prst="rect">
            <a:avLst/>
          </a:prstGeom>
        </p:spPr>
      </p:pic>
      <p:sp>
        <p:nvSpPr>
          <p:cNvPr id="16" name="TextBox 15">
            <a:extLst>
              <a:ext uri="{FF2B5EF4-FFF2-40B4-BE49-F238E27FC236}">
                <a16:creationId xmlns:a16="http://schemas.microsoft.com/office/drawing/2014/main" id="{503B96A1-8C29-40CB-87B3-35B2BCCCECDF}"/>
              </a:ext>
            </a:extLst>
          </p:cNvPr>
          <p:cNvSpPr txBox="1"/>
          <p:nvPr/>
        </p:nvSpPr>
        <p:spPr>
          <a:xfrm>
            <a:off x="3621548" y="6044463"/>
            <a:ext cx="1438214" cy="369332"/>
          </a:xfrm>
          <a:prstGeom prst="rect">
            <a:avLst/>
          </a:prstGeom>
          <a:noFill/>
        </p:spPr>
        <p:txBody>
          <a:bodyPr wrap="none" rtlCol="0">
            <a:spAutoFit/>
          </a:bodyPr>
          <a:lstStyle/>
          <a:p>
            <a:r>
              <a:rPr lang="en-US" dirty="0"/>
              <a:t>ARIMA(1,1,0)</a:t>
            </a:r>
          </a:p>
        </p:txBody>
      </p:sp>
      <p:sp>
        <p:nvSpPr>
          <p:cNvPr id="17" name="TextBox 16">
            <a:extLst>
              <a:ext uri="{FF2B5EF4-FFF2-40B4-BE49-F238E27FC236}">
                <a16:creationId xmlns:a16="http://schemas.microsoft.com/office/drawing/2014/main" id="{B7B8A159-DA5D-42EE-9E4F-18B32D6496B6}"/>
              </a:ext>
            </a:extLst>
          </p:cNvPr>
          <p:cNvSpPr txBox="1"/>
          <p:nvPr/>
        </p:nvSpPr>
        <p:spPr>
          <a:xfrm>
            <a:off x="3121948" y="668023"/>
            <a:ext cx="5948103" cy="369332"/>
          </a:xfrm>
          <a:prstGeom prst="rect">
            <a:avLst/>
          </a:prstGeom>
          <a:noFill/>
        </p:spPr>
        <p:txBody>
          <a:bodyPr wrap="none" rtlCol="0">
            <a:spAutoFit/>
          </a:bodyPr>
          <a:lstStyle/>
          <a:p>
            <a:r>
              <a:rPr lang="ru-RU" dirty="0"/>
              <a:t>Прогноз </a:t>
            </a:r>
            <a:r>
              <a:rPr lang="en-US" dirty="0"/>
              <a:t>S&amp;P500 </a:t>
            </a:r>
            <a:r>
              <a:rPr lang="ru-RU" dirty="0"/>
              <a:t>для дневного датасета (первые 290 дней)</a:t>
            </a:r>
            <a:endParaRPr lang="en-US" dirty="0"/>
          </a:p>
        </p:txBody>
      </p:sp>
      <p:pic>
        <p:nvPicPr>
          <p:cNvPr id="19" name="Picture 18">
            <a:extLst>
              <a:ext uri="{FF2B5EF4-FFF2-40B4-BE49-F238E27FC236}">
                <a16:creationId xmlns:a16="http://schemas.microsoft.com/office/drawing/2014/main" id="{9CA5C336-2216-4CC3-BA4C-CFEC133F99C4}"/>
              </a:ext>
            </a:extLst>
          </p:cNvPr>
          <p:cNvPicPr>
            <a:picLocks noChangeAspect="1"/>
          </p:cNvPicPr>
          <p:nvPr/>
        </p:nvPicPr>
        <p:blipFill>
          <a:blip r:embed="rId3"/>
          <a:stretch>
            <a:fillRect/>
          </a:stretch>
        </p:blipFill>
        <p:spPr>
          <a:xfrm>
            <a:off x="6356145" y="3851384"/>
            <a:ext cx="3744943" cy="2246966"/>
          </a:xfrm>
          <a:prstGeom prst="rect">
            <a:avLst/>
          </a:prstGeom>
        </p:spPr>
      </p:pic>
      <p:sp>
        <p:nvSpPr>
          <p:cNvPr id="23" name="TextBox 22">
            <a:extLst>
              <a:ext uri="{FF2B5EF4-FFF2-40B4-BE49-F238E27FC236}">
                <a16:creationId xmlns:a16="http://schemas.microsoft.com/office/drawing/2014/main" id="{5C650AC1-43F2-4D5B-B13A-2519152EFB80}"/>
              </a:ext>
            </a:extLst>
          </p:cNvPr>
          <p:cNvSpPr txBox="1"/>
          <p:nvPr/>
        </p:nvSpPr>
        <p:spPr>
          <a:xfrm>
            <a:off x="7832868" y="6132077"/>
            <a:ext cx="1026371" cy="369332"/>
          </a:xfrm>
          <a:prstGeom prst="rect">
            <a:avLst/>
          </a:prstGeom>
          <a:noFill/>
        </p:spPr>
        <p:txBody>
          <a:bodyPr wrap="none" rtlCol="0">
            <a:spAutoFit/>
          </a:bodyPr>
          <a:lstStyle/>
          <a:p>
            <a:r>
              <a:rPr lang="en-US" dirty="0" err="1"/>
              <a:t>CatBoost</a:t>
            </a:r>
            <a:endParaRPr lang="en-US" dirty="0"/>
          </a:p>
        </p:txBody>
      </p:sp>
      <p:pic>
        <p:nvPicPr>
          <p:cNvPr id="21" name="Picture 20">
            <a:extLst>
              <a:ext uri="{FF2B5EF4-FFF2-40B4-BE49-F238E27FC236}">
                <a16:creationId xmlns:a16="http://schemas.microsoft.com/office/drawing/2014/main" id="{A3732C77-DDC9-49D9-851B-DE124485DF04}"/>
              </a:ext>
            </a:extLst>
          </p:cNvPr>
          <p:cNvPicPr>
            <a:picLocks noChangeAspect="1"/>
          </p:cNvPicPr>
          <p:nvPr/>
        </p:nvPicPr>
        <p:blipFill>
          <a:blip r:embed="rId4"/>
          <a:stretch>
            <a:fillRect/>
          </a:stretch>
        </p:blipFill>
        <p:spPr>
          <a:xfrm>
            <a:off x="8228617" y="1208977"/>
            <a:ext cx="3744943" cy="2246965"/>
          </a:xfrm>
          <a:prstGeom prst="rect">
            <a:avLst/>
          </a:prstGeom>
        </p:spPr>
      </p:pic>
      <p:sp>
        <p:nvSpPr>
          <p:cNvPr id="26" name="TextBox 25">
            <a:extLst>
              <a:ext uri="{FF2B5EF4-FFF2-40B4-BE49-F238E27FC236}">
                <a16:creationId xmlns:a16="http://schemas.microsoft.com/office/drawing/2014/main" id="{A765B2FB-6176-426D-B8F1-9AA47B7DBCB7}"/>
              </a:ext>
            </a:extLst>
          </p:cNvPr>
          <p:cNvSpPr txBox="1"/>
          <p:nvPr/>
        </p:nvSpPr>
        <p:spPr>
          <a:xfrm>
            <a:off x="9799563" y="3485594"/>
            <a:ext cx="603050" cy="369332"/>
          </a:xfrm>
          <a:prstGeom prst="rect">
            <a:avLst/>
          </a:prstGeom>
          <a:noFill/>
        </p:spPr>
        <p:txBody>
          <a:bodyPr wrap="none" rtlCol="0">
            <a:spAutoFit/>
          </a:bodyPr>
          <a:lstStyle/>
          <a:p>
            <a:r>
              <a:rPr lang="en-US" dirty="0"/>
              <a:t>GRU</a:t>
            </a:r>
          </a:p>
        </p:txBody>
      </p:sp>
      <p:pic>
        <p:nvPicPr>
          <p:cNvPr id="24" name="Picture 23">
            <a:extLst>
              <a:ext uri="{FF2B5EF4-FFF2-40B4-BE49-F238E27FC236}">
                <a16:creationId xmlns:a16="http://schemas.microsoft.com/office/drawing/2014/main" id="{540320F4-FE84-4A5B-9C48-7451FBC2A38C}"/>
              </a:ext>
            </a:extLst>
          </p:cNvPr>
          <p:cNvPicPr>
            <a:picLocks noChangeAspect="1"/>
          </p:cNvPicPr>
          <p:nvPr/>
        </p:nvPicPr>
        <p:blipFill>
          <a:blip r:embed="rId5"/>
          <a:stretch>
            <a:fillRect/>
          </a:stretch>
        </p:blipFill>
        <p:spPr>
          <a:xfrm>
            <a:off x="218440" y="1238740"/>
            <a:ext cx="3744943" cy="2246966"/>
          </a:xfrm>
          <a:prstGeom prst="rect">
            <a:avLst/>
          </a:prstGeom>
        </p:spPr>
      </p:pic>
      <p:sp>
        <p:nvSpPr>
          <p:cNvPr id="25" name="TextBox 24">
            <a:extLst>
              <a:ext uri="{FF2B5EF4-FFF2-40B4-BE49-F238E27FC236}">
                <a16:creationId xmlns:a16="http://schemas.microsoft.com/office/drawing/2014/main" id="{C075769C-FC78-4929-B74C-E845BE9364FD}"/>
              </a:ext>
            </a:extLst>
          </p:cNvPr>
          <p:cNvSpPr txBox="1"/>
          <p:nvPr/>
        </p:nvSpPr>
        <p:spPr>
          <a:xfrm>
            <a:off x="1742899" y="3445719"/>
            <a:ext cx="696024" cy="369332"/>
          </a:xfrm>
          <a:prstGeom prst="rect">
            <a:avLst/>
          </a:prstGeom>
          <a:noFill/>
        </p:spPr>
        <p:txBody>
          <a:bodyPr wrap="none" rtlCol="0">
            <a:spAutoFit/>
          </a:bodyPr>
          <a:lstStyle/>
          <a:p>
            <a:r>
              <a:rPr lang="en-US" dirty="0"/>
              <a:t>LSTM</a:t>
            </a:r>
          </a:p>
        </p:txBody>
      </p:sp>
      <p:pic>
        <p:nvPicPr>
          <p:cNvPr id="28" name="Picture 27">
            <a:extLst>
              <a:ext uri="{FF2B5EF4-FFF2-40B4-BE49-F238E27FC236}">
                <a16:creationId xmlns:a16="http://schemas.microsoft.com/office/drawing/2014/main" id="{B915A103-57FF-46D7-BBE1-E019C224BF5E}"/>
              </a:ext>
            </a:extLst>
          </p:cNvPr>
          <p:cNvPicPr>
            <a:picLocks noChangeAspect="1"/>
          </p:cNvPicPr>
          <p:nvPr/>
        </p:nvPicPr>
        <p:blipFill>
          <a:blip r:embed="rId6"/>
          <a:stretch>
            <a:fillRect/>
          </a:stretch>
        </p:blipFill>
        <p:spPr>
          <a:xfrm>
            <a:off x="4301206" y="1227716"/>
            <a:ext cx="3744943" cy="2246966"/>
          </a:xfrm>
          <a:prstGeom prst="rect">
            <a:avLst/>
          </a:prstGeom>
        </p:spPr>
      </p:pic>
      <p:sp>
        <p:nvSpPr>
          <p:cNvPr id="29" name="TextBox 28">
            <a:extLst>
              <a:ext uri="{FF2B5EF4-FFF2-40B4-BE49-F238E27FC236}">
                <a16:creationId xmlns:a16="http://schemas.microsoft.com/office/drawing/2014/main" id="{848851F7-E981-46EF-AC4E-A7EF8F4FA4AD}"/>
              </a:ext>
            </a:extLst>
          </p:cNvPr>
          <p:cNvSpPr txBox="1"/>
          <p:nvPr/>
        </p:nvSpPr>
        <p:spPr>
          <a:xfrm>
            <a:off x="5949860" y="3434695"/>
            <a:ext cx="607859" cy="369332"/>
          </a:xfrm>
          <a:prstGeom prst="rect">
            <a:avLst/>
          </a:prstGeom>
          <a:noFill/>
        </p:spPr>
        <p:txBody>
          <a:bodyPr wrap="none" rtlCol="0">
            <a:spAutoFit/>
          </a:bodyPr>
          <a:lstStyle/>
          <a:p>
            <a:r>
              <a:rPr lang="en-US" dirty="0"/>
              <a:t>RNN</a:t>
            </a:r>
          </a:p>
        </p:txBody>
      </p:sp>
    </p:spTree>
    <p:extLst>
      <p:ext uri="{BB962C8B-B14F-4D97-AF65-F5344CB8AC3E}">
        <p14:creationId xmlns:p14="http://schemas.microsoft.com/office/powerpoint/2010/main" val="109543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6CAAE-5400-4B43-A90A-B105B0CA29EE}"/>
              </a:ext>
            </a:extLst>
          </p:cNvPr>
          <p:cNvSpPr>
            <a:spLocks noGrp="1"/>
          </p:cNvSpPr>
          <p:nvPr>
            <p:ph idx="1"/>
          </p:nvPr>
        </p:nvSpPr>
        <p:spPr>
          <a:xfrm>
            <a:off x="501316" y="808892"/>
            <a:ext cx="5386137" cy="5679776"/>
          </a:xfrm>
        </p:spPr>
        <p:txBody>
          <a:bodyPr>
            <a:normAutofit/>
          </a:bodyPr>
          <a:lstStyle/>
          <a:p>
            <a:r>
              <a:rPr lang="ru-RU" dirty="0">
                <a:latin typeface="Times New Roman" panose="02020603050405020304" pitchFamily="18" charset="0"/>
                <a:cs typeface="Times New Roman" panose="02020603050405020304" pitchFamily="18" charset="0"/>
              </a:rPr>
              <a:t>Прогнозирование позволяет автоматизировать и оптимизировать процессы принятия решений на основе анализа изменения показателей во времени.</a:t>
            </a:r>
          </a:p>
          <a:p>
            <a:r>
              <a:rPr lang="ru-RU" dirty="0">
                <a:latin typeface="Times New Roman" panose="02020603050405020304" pitchFamily="18" charset="0"/>
                <a:cs typeface="Times New Roman" panose="02020603050405020304" pitchFamily="18" charset="0"/>
              </a:rPr>
              <a:t>Нейронные сети, как один из методов искусственного интеллекта, позволяют строить сложные модели, учитывающие множество факторов, что улучшает точность прогнозов и позволяет решать более сложные задачи.</a:t>
            </a:r>
          </a:p>
          <a:p>
            <a:endParaRPr lang="ru-RU"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6402758-6DC7-4C4F-A2C3-8FA60A0844A5}"/>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8" name="Rectangle 7">
            <a:extLst>
              <a:ext uri="{FF2B5EF4-FFF2-40B4-BE49-F238E27FC236}">
                <a16:creationId xmlns:a16="http://schemas.microsoft.com/office/drawing/2014/main" id="{4126B774-6BF8-47EC-8C92-25BEAE32125A}"/>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Актуальность</a:t>
            </a:r>
            <a:endParaRPr lang="en-US" sz="3200" dirty="0">
              <a:latin typeface="Comic Sans MS" panose="030F0702030302020204" pitchFamily="66" charset="0"/>
            </a:endParaRPr>
          </a:p>
        </p:txBody>
      </p:sp>
      <p:sp>
        <p:nvSpPr>
          <p:cNvPr id="9" name="Rectangle 8">
            <a:extLst>
              <a:ext uri="{FF2B5EF4-FFF2-40B4-BE49-F238E27FC236}">
                <a16:creationId xmlns:a16="http://schemas.microsoft.com/office/drawing/2014/main" id="{7054E051-8631-4758-B0EB-21CA4D1B5F86}"/>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1026" name="Picture 2" descr="Time Series Analysis">
            <a:extLst>
              <a:ext uri="{FF2B5EF4-FFF2-40B4-BE49-F238E27FC236}">
                <a16:creationId xmlns:a16="http://schemas.microsoft.com/office/drawing/2014/main" id="{38231390-B178-4F1E-A1E0-BD8231729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3753" y="619973"/>
            <a:ext cx="3334985" cy="33349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ime-series forecasting with a deep learning model - atoti">
            <a:extLst>
              <a:ext uri="{FF2B5EF4-FFF2-40B4-BE49-F238E27FC236}">
                <a16:creationId xmlns:a16="http://schemas.microsoft.com/office/drawing/2014/main" id="{12E1354D-C1A4-4EA6-806A-A313C5E50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219" y="3889833"/>
            <a:ext cx="4384785" cy="2712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139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idual_autocorrela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423" y="2214503"/>
            <a:ext cx="3680478" cy="27603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idual_distri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769" y="572683"/>
            <a:ext cx="5172808" cy="310368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idual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014" y="3658841"/>
            <a:ext cx="5118711" cy="30712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8A02BA7-CA81-4DC8-BA62-14E56E94D7F2}"/>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20</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7" name="Rectangle 6">
            <a:extLst>
              <a:ext uri="{FF2B5EF4-FFF2-40B4-BE49-F238E27FC236}">
                <a16:creationId xmlns:a16="http://schemas.microsoft.com/office/drawing/2014/main" id="{6C36FC68-B9E0-4492-86D2-60D629F3D177}"/>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Проверка адекватности модели – исследование остатков</a:t>
            </a:r>
            <a:endParaRPr lang="en-US" sz="3200" dirty="0">
              <a:latin typeface="Comic Sans MS" panose="030F0702030302020204" pitchFamily="66" charset="0"/>
            </a:endParaRPr>
          </a:p>
        </p:txBody>
      </p:sp>
      <p:sp>
        <p:nvSpPr>
          <p:cNvPr id="8" name="Rectangle 7">
            <a:extLst>
              <a:ext uri="{FF2B5EF4-FFF2-40B4-BE49-F238E27FC236}">
                <a16:creationId xmlns:a16="http://schemas.microsoft.com/office/drawing/2014/main" id="{E9610D38-2D1E-4E35-AC5E-91EE275A9396}"/>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308425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537121" y="745640"/>
            <a:ext cx="11319185" cy="4351338"/>
          </a:xfrm>
        </p:spPr>
        <p:txBody>
          <a:bodyPr/>
          <a:lstStyle/>
          <a:p>
            <a:pPr marL="0" indent="0">
              <a:buNone/>
            </a:pPr>
            <a:r>
              <a:rPr lang="ru-RU" dirty="0">
                <a:latin typeface="Times New Roman" panose="02020603050405020304" pitchFamily="18" charset="0"/>
                <a:cs typeface="Times New Roman" panose="02020603050405020304" pitchFamily="18" charset="0"/>
              </a:rPr>
              <a:t>Результаты дневного прогноза </a:t>
            </a:r>
            <a:r>
              <a:rPr lang="en-US" dirty="0">
                <a:latin typeface="Times New Roman" panose="02020603050405020304" pitchFamily="18" charset="0"/>
                <a:cs typeface="Times New Roman" panose="02020603050405020304" pitchFamily="18" charset="0"/>
              </a:rPr>
              <a:t>S&amp;P500</a:t>
            </a:r>
          </a:p>
        </p:txBody>
      </p:sp>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21</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graphicFrame>
        <p:nvGraphicFramePr>
          <p:cNvPr id="4" name="Table 3">
            <a:extLst>
              <a:ext uri="{FF2B5EF4-FFF2-40B4-BE49-F238E27FC236}">
                <a16:creationId xmlns:a16="http://schemas.microsoft.com/office/drawing/2014/main" id="{6ED9EB96-FEEB-4847-AAB5-A5F7E63BCC6C}"/>
              </a:ext>
            </a:extLst>
          </p:cNvPr>
          <p:cNvGraphicFramePr>
            <a:graphicFrameLocks noGrp="1"/>
          </p:cNvGraphicFramePr>
          <p:nvPr>
            <p:extLst>
              <p:ext uri="{D42A27DB-BD31-4B8C-83A1-F6EECF244321}">
                <p14:modId xmlns:p14="http://schemas.microsoft.com/office/powerpoint/2010/main" val="1075653165"/>
              </p:ext>
            </p:extLst>
          </p:nvPr>
        </p:nvGraphicFramePr>
        <p:xfrm>
          <a:off x="1329727" y="2020205"/>
          <a:ext cx="9532545" cy="3319873"/>
        </p:xfrm>
        <a:graphic>
          <a:graphicData uri="http://schemas.openxmlformats.org/drawingml/2006/table">
            <a:tbl>
              <a:tblPr>
                <a:tableStyleId>{5C22544A-7EE6-4342-B048-85BDC9FD1C3A}</a:tableStyleId>
              </a:tblPr>
              <a:tblGrid>
                <a:gridCol w="991442">
                  <a:extLst>
                    <a:ext uri="{9D8B030D-6E8A-4147-A177-3AD203B41FA5}">
                      <a16:colId xmlns:a16="http://schemas.microsoft.com/office/drawing/2014/main" val="1328288170"/>
                    </a:ext>
                  </a:extLst>
                </a:gridCol>
                <a:gridCol w="1047201">
                  <a:extLst>
                    <a:ext uri="{9D8B030D-6E8A-4147-A177-3AD203B41FA5}">
                      <a16:colId xmlns:a16="http://schemas.microsoft.com/office/drawing/2014/main" val="2912842725"/>
                    </a:ext>
                  </a:extLst>
                </a:gridCol>
                <a:gridCol w="906064">
                  <a:extLst>
                    <a:ext uri="{9D8B030D-6E8A-4147-A177-3AD203B41FA5}">
                      <a16:colId xmlns:a16="http://schemas.microsoft.com/office/drawing/2014/main" val="4146987985"/>
                    </a:ext>
                  </a:extLst>
                </a:gridCol>
                <a:gridCol w="835448">
                  <a:extLst>
                    <a:ext uri="{9D8B030D-6E8A-4147-A177-3AD203B41FA5}">
                      <a16:colId xmlns:a16="http://schemas.microsoft.com/office/drawing/2014/main" val="3168099015"/>
                    </a:ext>
                  </a:extLst>
                </a:gridCol>
                <a:gridCol w="976680">
                  <a:extLst>
                    <a:ext uri="{9D8B030D-6E8A-4147-A177-3AD203B41FA5}">
                      <a16:colId xmlns:a16="http://schemas.microsoft.com/office/drawing/2014/main" val="4051356137"/>
                    </a:ext>
                  </a:extLst>
                </a:gridCol>
                <a:gridCol w="981568">
                  <a:extLst>
                    <a:ext uri="{9D8B030D-6E8A-4147-A177-3AD203B41FA5}">
                      <a16:colId xmlns:a16="http://schemas.microsoft.com/office/drawing/2014/main" val="3308777479"/>
                    </a:ext>
                  </a:extLst>
                </a:gridCol>
                <a:gridCol w="1075950">
                  <a:extLst>
                    <a:ext uri="{9D8B030D-6E8A-4147-A177-3AD203B41FA5}">
                      <a16:colId xmlns:a16="http://schemas.microsoft.com/office/drawing/2014/main" val="2488202743"/>
                    </a:ext>
                  </a:extLst>
                </a:gridCol>
                <a:gridCol w="906064">
                  <a:extLst>
                    <a:ext uri="{9D8B030D-6E8A-4147-A177-3AD203B41FA5}">
                      <a16:colId xmlns:a16="http://schemas.microsoft.com/office/drawing/2014/main" val="2172901426"/>
                    </a:ext>
                  </a:extLst>
                </a:gridCol>
                <a:gridCol w="906064">
                  <a:extLst>
                    <a:ext uri="{9D8B030D-6E8A-4147-A177-3AD203B41FA5}">
                      <a16:colId xmlns:a16="http://schemas.microsoft.com/office/drawing/2014/main" val="1899232884"/>
                    </a:ext>
                  </a:extLst>
                </a:gridCol>
                <a:gridCol w="906064">
                  <a:extLst>
                    <a:ext uri="{9D8B030D-6E8A-4147-A177-3AD203B41FA5}">
                      <a16:colId xmlns:a16="http://schemas.microsoft.com/office/drawing/2014/main" val="2553041315"/>
                    </a:ext>
                  </a:extLst>
                </a:gridCol>
              </a:tblGrid>
              <a:tr h="1504993">
                <a:tc>
                  <a:txBody>
                    <a:bodyPr/>
                    <a:lstStyle/>
                    <a:p>
                      <a:pPr algn="ctr" rtl="0" fontAlgn="ctr"/>
                      <a:r>
                        <a:rPr lang="ru-RU" sz="1000" u="none" strike="noStrike">
                          <a:effectLst/>
                        </a:rPr>
                        <a:t>Название модели</a:t>
                      </a:r>
                      <a:endParaRPr lang="ru-RU"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ru-RU" sz="1000" u="none" strike="noStrike" dirty="0">
                          <a:effectLst/>
                        </a:rPr>
                        <a:t>Общее количество данных</a:t>
                      </a:r>
                      <a:endParaRPr lang="ru-RU" sz="1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ctr"/>
                      <a:r>
                        <a:rPr lang="ru-RU" sz="1000" u="none" strike="noStrike">
                          <a:effectLst/>
                        </a:rPr>
                        <a:t>Количество данных для обучения</a:t>
                      </a:r>
                      <a:endParaRPr lang="ru-RU"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ru-RU" sz="1000" u="none" strike="noStrike" dirty="0">
                          <a:effectLst/>
                        </a:rPr>
                        <a:t>Количество данных для теста</a:t>
                      </a:r>
                      <a:endParaRPr lang="ru-RU" sz="1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ctr"/>
                      <a:r>
                        <a:rPr lang="ru-RU" sz="1000" u="none" strike="noStrike" dirty="0">
                          <a:effectLst/>
                        </a:rPr>
                        <a:t>Количество данных для прогнозирования</a:t>
                      </a:r>
                      <a:endParaRPr lang="ru-RU" sz="1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ctr"/>
                      <a:r>
                        <a:rPr lang="ru-RU" sz="1000" u="none" strike="noStrike" dirty="0">
                          <a:effectLst/>
                        </a:rPr>
                        <a:t>Минимальное абсолютное отклонение, ед.</a:t>
                      </a:r>
                      <a:endParaRPr lang="ru-RU" sz="1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ctr"/>
                      <a:r>
                        <a:rPr lang="ru-RU" sz="1000" u="none" strike="noStrike" dirty="0">
                          <a:effectLst/>
                        </a:rPr>
                        <a:t>Максимальное абсолютное отклонение, ед.</a:t>
                      </a:r>
                      <a:endParaRPr lang="ru-RU" sz="1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ctr"/>
                      <a:r>
                        <a:rPr lang="ru-RU" sz="1000" u="none" strike="noStrike">
                          <a:effectLst/>
                        </a:rPr>
                        <a:t>Минимальное абсолютное отклонение, %</a:t>
                      </a:r>
                      <a:endParaRPr lang="ru-RU"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ru-RU" sz="1000" u="none" strike="noStrike" dirty="0">
                          <a:effectLst/>
                        </a:rPr>
                        <a:t>Максимальное абсолютное отклонение, %</a:t>
                      </a:r>
                      <a:endParaRPr lang="ru-RU" sz="1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MAPE</a:t>
                      </a:r>
                      <a:endParaRPr lang="en-US" sz="1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81261410"/>
                  </a:ext>
                </a:extLst>
              </a:tr>
              <a:tr h="362976">
                <a:tc>
                  <a:txBody>
                    <a:bodyPr/>
                    <a:lstStyle/>
                    <a:p>
                      <a:pPr algn="ctr" rtl="0" fontAlgn="ctr"/>
                      <a:r>
                        <a:rPr lang="en-US" sz="1000" u="none" strike="noStrike">
                          <a:effectLst/>
                        </a:rPr>
                        <a:t>ARIMA(1,1,0)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290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200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90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0.339</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90.211</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0.03</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7.61</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3.13</a:t>
                      </a:r>
                      <a:endParaRPr lang="en-US" sz="1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19844562"/>
                  </a:ext>
                </a:extLst>
              </a:tr>
              <a:tr h="362976">
                <a:tc>
                  <a:txBody>
                    <a:bodyPr/>
                    <a:lstStyle/>
                    <a:p>
                      <a:pPr algn="ctr" rtl="0" fontAlgn="ctr"/>
                      <a:r>
                        <a:rPr lang="en-US" sz="1000" u="none" strike="noStrike">
                          <a:effectLst/>
                        </a:rPr>
                        <a:t>GRU</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290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160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40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90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0.249</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52.617</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0.02</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5.02</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1.65</a:t>
                      </a:r>
                      <a:endParaRPr lang="en-US" sz="1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92383990"/>
                  </a:ext>
                </a:extLst>
              </a:tr>
              <a:tr h="362976">
                <a:tc>
                  <a:txBody>
                    <a:bodyPr/>
                    <a:lstStyle/>
                    <a:p>
                      <a:pPr algn="ctr" rtl="0" fontAlgn="b"/>
                      <a:r>
                        <a:rPr lang="en-US" sz="1000" u="none" strike="noStrike">
                          <a:effectLst/>
                        </a:rPr>
                        <a:t>LSTM</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ctr"/>
                      <a:r>
                        <a:rPr lang="en-US" sz="1000" u="none" strike="noStrike">
                          <a:effectLst/>
                        </a:rPr>
                        <a:t>290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160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40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90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0.092</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51.009</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0.01</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4.86</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1.45</a:t>
                      </a:r>
                      <a:endParaRPr lang="en-US" sz="1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24481314"/>
                  </a:ext>
                </a:extLst>
              </a:tr>
              <a:tr h="362976">
                <a:tc>
                  <a:txBody>
                    <a:bodyPr/>
                    <a:lstStyle/>
                    <a:p>
                      <a:pPr algn="ctr" rtl="0" fontAlgn="b"/>
                      <a:r>
                        <a:rPr lang="en-US" sz="1000" u="none" strike="noStrike">
                          <a:effectLst/>
                        </a:rPr>
                        <a:t>RNN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ctr"/>
                      <a:r>
                        <a:rPr lang="en-US" sz="1000" u="none" strike="noStrike">
                          <a:effectLst/>
                        </a:rPr>
                        <a:t>290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160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40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dirty="0">
                          <a:effectLst/>
                        </a:rPr>
                        <a:t>90</a:t>
                      </a:r>
                      <a:endParaRPr lang="en-US" sz="1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0.212</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54.365</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0.02</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5.19</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1.7</a:t>
                      </a:r>
                      <a:endParaRPr lang="en-US" sz="10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9529754"/>
                  </a:ext>
                </a:extLst>
              </a:tr>
              <a:tr h="362976">
                <a:tc>
                  <a:txBody>
                    <a:bodyPr/>
                    <a:lstStyle/>
                    <a:p>
                      <a:pPr algn="ctr" rtl="0" fontAlgn="b"/>
                      <a:r>
                        <a:rPr lang="en-US" sz="1000" u="none" strike="noStrike">
                          <a:effectLst/>
                        </a:rPr>
                        <a:t>CatBoost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ctr"/>
                      <a:r>
                        <a:rPr lang="en-US" sz="1000" u="none" strike="noStrike">
                          <a:effectLst/>
                        </a:rPr>
                        <a:t>290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160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40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90</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1.167</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85.891</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0.1</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a:effectLst/>
                        </a:rPr>
                        <a:t>8.2</a:t>
                      </a:r>
                      <a:endParaRPr lang="en-US" sz="10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000" u="none" strike="noStrike" dirty="0">
                          <a:effectLst/>
                        </a:rPr>
                        <a:t>2.87</a:t>
                      </a:r>
                      <a:endParaRPr lang="en-US" sz="10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52789959"/>
                  </a:ext>
                </a:extLst>
              </a:tr>
            </a:tbl>
          </a:graphicData>
        </a:graphic>
      </p:graphicFrame>
    </p:spTree>
    <p:extLst>
      <p:ext uri="{BB962C8B-B14F-4D97-AF65-F5344CB8AC3E}">
        <p14:creationId xmlns:p14="http://schemas.microsoft.com/office/powerpoint/2010/main" val="289362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22</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Результаты прогноза</a:t>
            </a: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graphicFrame>
        <p:nvGraphicFramePr>
          <p:cNvPr id="2" name="Table 1">
            <a:extLst>
              <a:ext uri="{FF2B5EF4-FFF2-40B4-BE49-F238E27FC236}">
                <a16:creationId xmlns:a16="http://schemas.microsoft.com/office/drawing/2014/main" id="{4A437D01-CCD9-4187-A1EE-6F70D999FB0D}"/>
              </a:ext>
            </a:extLst>
          </p:cNvPr>
          <p:cNvGraphicFramePr>
            <a:graphicFrameLocks noGrp="1"/>
          </p:cNvGraphicFramePr>
          <p:nvPr/>
        </p:nvGraphicFramePr>
        <p:xfrm>
          <a:off x="335694" y="2213690"/>
          <a:ext cx="4835573" cy="2883288"/>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u="none" strike="noStrike">
                          <a:effectLst/>
                        </a:rPr>
                        <a:t>ARIMA(1,1,0)</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3.795654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6.636714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7.552283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3.45601</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3727822"/>
                  </a:ext>
                </a:extLst>
              </a:tr>
              <a:tr h="360411">
                <a:tc>
                  <a:txBody>
                    <a:bodyPr/>
                    <a:lstStyle/>
                    <a:p>
                      <a:pPr algn="ctr" fontAlgn="b"/>
                      <a:r>
                        <a:rPr lang="en-US" sz="1200" u="none" strike="noStrike">
                          <a:effectLst/>
                        </a:rPr>
                        <a:t>ARIMA(0,1,2)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3.799254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6.645998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7.551882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3.456715</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35945009"/>
                  </a:ext>
                </a:extLst>
              </a:tr>
              <a:tr h="360411">
                <a:tc>
                  <a:txBody>
                    <a:bodyPr/>
                    <a:lstStyle/>
                    <a:p>
                      <a:pPr algn="ctr" fontAlgn="b"/>
                      <a:r>
                        <a:rPr lang="en-US" sz="1200" u="none" strike="noStrike">
                          <a:effectLst/>
                        </a:rPr>
                        <a:t>ARIMA(10,0,5)</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4.416458</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6.521338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7.774164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3.943847</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89206700"/>
                  </a:ext>
                </a:extLst>
              </a:tr>
              <a:tr h="360411">
                <a:tc>
                  <a:txBody>
                    <a:bodyPr/>
                    <a:lstStyle/>
                    <a:p>
                      <a:pPr algn="ctr" fontAlgn="b"/>
                      <a:r>
                        <a:rPr lang="en-US" sz="1200" u="none" strike="noStrike">
                          <a:effectLst/>
                        </a:rPr>
                        <a:t>Catboost</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7.592884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11.13878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13.02852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6.568545</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43284463"/>
                  </a:ext>
                </a:extLst>
              </a:tr>
              <a:tr h="360411">
                <a:tc>
                  <a:txBody>
                    <a:bodyPr/>
                    <a:lstStyle/>
                    <a:p>
                      <a:pPr algn="ctr" fontAlgn="b"/>
                      <a:r>
                        <a:rPr lang="en-US" sz="1200" u="none" strike="noStrike">
                          <a:effectLst/>
                        </a:rPr>
                        <a:t>GRU</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1.713403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2.894893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3.216144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1.512084</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9423709"/>
                  </a:ext>
                </a:extLst>
              </a:tr>
              <a:tr h="360411">
                <a:tc>
                  <a:txBody>
                    <a:bodyPr/>
                    <a:lstStyle/>
                    <a:p>
                      <a:pPr algn="ctr" fontAlgn="b"/>
                      <a:r>
                        <a:rPr lang="en-US" sz="1200" u="none" strike="noStrike">
                          <a:effectLst/>
                        </a:rPr>
                        <a:t>LSTM</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1.847384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3.439067</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3.333534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1.61693</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72484458"/>
                  </a:ext>
                </a:extLst>
              </a:tr>
              <a:tr h="360411">
                <a:tc>
                  <a:txBody>
                    <a:bodyPr/>
                    <a:lstStyle/>
                    <a:p>
                      <a:pPr algn="ctr" fontAlgn="b"/>
                      <a:r>
                        <a:rPr lang="en-US" sz="1200" u="none" strike="noStrike">
                          <a:effectLst/>
                        </a:rPr>
                        <a:t>RNN</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1.606113</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1.597926</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3.094778</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1.455146</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94362717"/>
                  </a:ext>
                </a:extLst>
              </a:tr>
            </a:tbl>
          </a:graphicData>
        </a:graphic>
      </p:graphicFrame>
      <p:graphicFrame>
        <p:nvGraphicFramePr>
          <p:cNvPr id="15" name="Table 14">
            <a:extLst>
              <a:ext uri="{FF2B5EF4-FFF2-40B4-BE49-F238E27FC236}">
                <a16:creationId xmlns:a16="http://schemas.microsoft.com/office/drawing/2014/main" id="{282F1182-FD88-4ACC-92E1-20DCEF286369}"/>
              </a:ext>
            </a:extLst>
          </p:cNvPr>
          <p:cNvGraphicFramePr>
            <a:graphicFrameLocks noGrp="1"/>
          </p:cNvGraphicFramePr>
          <p:nvPr>
            <p:extLst>
              <p:ext uri="{D42A27DB-BD31-4B8C-83A1-F6EECF244321}">
                <p14:modId xmlns:p14="http://schemas.microsoft.com/office/powerpoint/2010/main" val="97759596"/>
              </p:ext>
            </p:extLst>
          </p:nvPr>
        </p:nvGraphicFramePr>
        <p:xfrm>
          <a:off x="335694" y="2213690"/>
          <a:ext cx="4835573" cy="3245663"/>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u="none" strike="noStrike" dirty="0">
                          <a:effectLst/>
                        </a:rPr>
                        <a:t>ARIMA(2,1,1)</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3.572</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6.645</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7.676</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3.572</a:t>
                      </a:r>
                    </a:p>
                  </a:txBody>
                  <a:tcPr marL="6350" marR="6350" marT="6350" marB="0" anchor="b"/>
                </a:tc>
                <a:extLst>
                  <a:ext uri="{0D108BD9-81ED-4DB2-BD59-A6C34878D82A}">
                    <a16:rowId xmlns:a16="http://schemas.microsoft.com/office/drawing/2014/main" val="473727822"/>
                  </a:ext>
                </a:extLst>
              </a:tr>
              <a:tr h="360411">
                <a:tc>
                  <a:txBody>
                    <a:bodyPr/>
                    <a:lstStyle/>
                    <a:p>
                      <a:pPr algn="ctr" fontAlgn="b"/>
                      <a:r>
                        <a:rPr lang="en-US" sz="1200" u="none" strike="noStrike" dirty="0">
                          <a:effectLst/>
                        </a:rPr>
                        <a:t>ARIMA(10,0,5)</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4.416</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6.521</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7.774</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3.944</a:t>
                      </a:r>
                    </a:p>
                  </a:txBody>
                  <a:tcPr marL="6350" marR="6350" marT="6350" marB="0" anchor="b"/>
                </a:tc>
                <a:extLst>
                  <a:ext uri="{0D108BD9-81ED-4DB2-BD59-A6C34878D82A}">
                    <a16:rowId xmlns:a16="http://schemas.microsoft.com/office/drawing/2014/main" val="1735945009"/>
                  </a:ext>
                </a:extLst>
              </a:tr>
              <a:tr h="36041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ARIMA(0,1,2)</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3.799</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6.646</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7.551</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3.457</a:t>
                      </a:r>
                    </a:p>
                  </a:txBody>
                  <a:tcPr marL="6350" marR="6350" marT="6350" marB="0" anchor="b"/>
                </a:tc>
                <a:extLst>
                  <a:ext uri="{0D108BD9-81ED-4DB2-BD59-A6C34878D82A}">
                    <a16:rowId xmlns:a16="http://schemas.microsoft.com/office/drawing/2014/main" val="789206700"/>
                  </a:ext>
                </a:extLst>
              </a:tr>
              <a:tr h="36041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ARIMA(1,1,0)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3.796</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6.637</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7.552</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3.456</a:t>
                      </a:r>
                    </a:p>
                  </a:txBody>
                  <a:tcPr marL="6350" marR="6350" marT="6350" marB="0" anchor="b"/>
                </a:tc>
                <a:extLst>
                  <a:ext uri="{0D108BD9-81ED-4DB2-BD59-A6C34878D82A}">
                    <a16:rowId xmlns:a16="http://schemas.microsoft.com/office/drawing/2014/main" val="3058953016"/>
                  </a:ext>
                </a:extLst>
              </a:tr>
              <a:tr h="360411">
                <a:tc>
                  <a:txBody>
                    <a:bodyPr/>
                    <a:lstStyle/>
                    <a:p>
                      <a:pPr algn="ctr" fontAlgn="b"/>
                      <a:r>
                        <a:rPr lang="en-US" sz="1200" u="none" strike="noStrike">
                          <a:effectLst/>
                        </a:rPr>
                        <a:t>Catboost</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7.593</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11.139</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13.029</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6.569</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43284463"/>
                  </a:ext>
                </a:extLst>
              </a:tr>
              <a:tr h="360411">
                <a:tc>
                  <a:txBody>
                    <a:bodyPr/>
                    <a:lstStyle/>
                    <a:p>
                      <a:pPr algn="ctr" fontAlgn="b"/>
                      <a:r>
                        <a:rPr lang="en-US" sz="1200" u="none" strike="noStrike">
                          <a:effectLst/>
                        </a:rPr>
                        <a:t>GRU</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1.713</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2.895</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3.216</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1.512</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9423709"/>
                  </a:ext>
                </a:extLst>
              </a:tr>
              <a:tr h="360411">
                <a:tc>
                  <a:txBody>
                    <a:bodyPr/>
                    <a:lstStyle/>
                    <a:p>
                      <a:pPr algn="ctr" fontAlgn="b"/>
                      <a:r>
                        <a:rPr lang="en-US" sz="1200" u="none" strike="noStrike">
                          <a:effectLst/>
                        </a:rPr>
                        <a:t>LSTM</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1.847</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3.439</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3.334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1.617</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72484458"/>
                  </a:ext>
                </a:extLst>
              </a:tr>
              <a:tr h="362375">
                <a:tc>
                  <a:txBody>
                    <a:bodyPr/>
                    <a:lstStyle/>
                    <a:p>
                      <a:pPr algn="ctr" fontAlgn="b"/>
                      <a:r>
                        <a:rPr lang="en-US" sz="1200" u="none" strike="noStrike">
                          <a:effectLst/>
                        </a:rPr>
                        <a:t>RNN</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1.606</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00B050"/>
                    </a:solidFill>
                  </a:tcPr>
                </a:tc>
                <a:tc>
                  <a:txBody>
                    <a:bodyPr/>
                    <a:lstStyle/>
                    <a:p>
                      <a:pPr algn="ctr" fontAlgn="b"/>
                      <a:r>
                        <a:rPr lang="en-US" sz="1200" u="none" strike="noStrike" dirty="0">
                          <a:effectLst/>
                        </a:rPr>
                        <a:t>1.598</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00B050"/>
                    </a:solidFill>
                  </a:tcPr>
                </a:tc>
                <a:tc>
                  <a:txBody>
                    <a:bodyPr/>
                    <a:lstStyle/>
                    <a:p>
                      <a:pPr algn="ctr" fontAlgn="b"/>
                      <a:r>
                        <a:rPr lang="en-US" sz="1200" u="none" strike="noStrike" dirty="0">
                          <a:effectLst/>
                        </a:rPr>
                        <a:t>3.095</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00B050"/>
                    </a:solidFill>
                  </a:tcPr>
                </a:tc>
                <a:tc>
                  <a:txBody>
                    <a:bodyPr/>
                    <a:lstStyle/>
                    <a:p>
                      <a:pPr algn="ctr" fontAlgn="b"/>
                      <a:r>
                        <a:rPr lang="en-US" sz="1200" u="none" strike="noStrike" dirty="0">
                          <a:effectLst/>
                        </a:rPr>
                        <a:t>1.455</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00B050"/>
                    </a:solidFill>
                  </a:tcPr>
                </a:tc>
                <a:extLst>
                  <a:ext uri="{0D108BD9-81ED-4DB2-BD59-A6C34878D82A}">
                    <a16:rowId xmlns:a16="http://schemas.microsoft.com/office/drawing/2014/main" val="594362717"/>
                  </a:ext>
                </a:extLst>
              </a:tr>
            </a:tbl>
          </a:graphicData>
        </a:graphic>
      </p:graphicFrame>
      <p:graphicFrame>
        <p:nvGraphicFramePr>
          <p:cNvPr id="16" name="Table 15">
            <a:extLst>
              <a:ext uri="{FF2B5EF4-FFF2-40B4-BE49-F238E27FC236}">
                <a16:creationId xmlns:a16="http://schemas.microsoft.com/office/drawing/2014/main" id="{79C977A4-A43D-4B8E-9669-BB90B343F2B3}"/>
              </a:ext>
            </a:extLst>
          </p:cNvPr>
          <p:cNvGraphicFramePr>
            <a:graphicFrameLocks noGrp="1"/>
          </p:cNvGraphicFramePr>
          <p:nvPr>
            <p:extLst>
              <p:ext uri="{D42A27DB-BD31-4B8C-83A1-F6EECF244321}">
                <p14:modId xmlns:p14="http://schemas.microsoft.com/office/powerpoint/2010/main" val="1804927610"/>
              </p:ext>
            </p:extLst>
          </p:nvPr>
        </p:nvGraphicFramePr>
        <p:xfrm>
          <a:off x="7027815" y="2213690"/>
          <a:ext cx="4828491" cy="3243699"/>
        </p:xfrm>
        <a:graphic>
          <a:graphicData uri="http://schemas.openxmlformats.org/drawingml/2006/table">
            <a:tbl>
              <a:tblPr>
                <a:tableStyleId>{5C22544A-7EE6-4342-B048-85BDC9FD1C3A}</a:tableStyleId>
              </a:tblPr>
              <a:tblGrid>
                <a:gridCol w="1543611">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b="0" i="0" u="none" strike="noStrike" dirty="0">
                          <a:solidFill>
                            <a:srgbClr val="000000"/>
                          </a:solidFill>
                          <a:effectLst/>
                          <a:latin typeface="Calibri" panose="020F0502020204030204" pitchFamily="34" charset="0"/>
                        </a:rPr>
                        <a:t>ARIMA(0,1,2)</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5.303</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6.605</a:t>
                      </a:r>
                    </a:p>
                  </a:txBody>
                  <a:tcPr marL="6350" marR="6350" marT="635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8.298</a:t>
                      </a: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4.846</a:t>
                      </a:r>
                    </a:p>
                  </a:txBody>
                  <a:tcPr marL="6350" marR="6350" marT="6350" marB="0" anchor="b"/>
                </a:tc>
                <a:extLst>
                  <a:ext uri="{0D108BD9-81ED-4DB2-BD59-A6C34878D82A}">
                    <a16:rowId xmlns:a16="http://schemas.microsoft.com/office/drawing/2014/main" val="473727822"/>
                  </a:ext>
                </a:extLst>
              </a:tr>
              <a:tr h="360411">
                <a:tc>
                  <a:txBody>
                    <a:bodyPr/>
                    <a:lstStyle/>
                    <a:p>
                      <a:pPr algn="ctr" fontAlgn="b"/>
                      <a:r>
                        <a:rPr lang="en-US" sz="1200" b="0" i="0" u="none" strike="noStrike" dirty="0">
                          <a:solidFill>
                            <a:srgbClr val="000000"/>
                          </a:solidFill>
                          <a:effectLst/>
                          <a:latin typeface="Calibri" panose="020F0502020204030204" pitchFamily="34" charset="0"/>
                        </a:rPr>
                        <a:t>ARIMA(2,1,1)</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5.304</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6.551</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8.582</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4.855</a:t>
                      </a:r>
                    </a:p>
                  </a:txBody>
                  <a:tcPr marL="6350" marR="6350" marT="6350" marB="0" anchor="b"/>
                </a:tc>
                <a:extLst>
                  <a:ext uri="{0D108BD9-81ED-4DB2-BD59-A6C34878D82A}">
                    <a16:rowId xmlns:a16="http://schemas.microsoft.com/office/drawing/2014/main" val="1735945009"/>
                  </a:ext>
                </a:extLst>
              </a:tr>
              <a:tr h="360411">
                <a:tc>
                  <a:txBody>
                    <a:bodyPr/>
                    <a:lstStyle/>
                    <a:p>
                      <a:pPr algn="ctr" fontAlgn="b"/>
                      <a:r>
                        <a:rPr lang="en-US" sz="1200" b="0" i="0" u="none" strike="noStrike" dirty="0">
                          <a:solidFill>
                            <a:srgbClr val="000000"/>
                          </a:solidFill>
                          <a:effectLst/>
                          <a:latin typeface="Calibri" panose="020F0502020204030204" pitchFamily="34" charset="0"/>
                        </a:rPr>
                        <a:t>ARIMA(5,1,1)</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5.464</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6.739</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8.269</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4.874</a:t>
                      </a:r>
                    </a:p>
                  </a:txBody>
                  <a:tcPr marL="6350" marR="6350" marT="6350" marB="0" anchor="b"/>
                </a:tc>
                <a:extLst>
                  <a:ext uri="{0D108BD9-81ED-4DB2-BD59-A6C34878D82A}">
                    <a16:rowId xmlns:a16="http://schemas.microsoft.com/office/drawing/2014/main" val="789206700"/>
                  </a:ext>
                </a:extLst>
              </a:tr>
              <a:tr h="36041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ARIMA(2,1,2)</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5.393</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6.684</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8.527</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4.830</a:t>
                      </a:r>
                    </a:p>
                  </a:txBody>
                  <a:tcPr marL="6350" marR="6350" marT="6350" marB="0" anchor="b"/>
                </a:tc>
                <a:extLst>
                  <a:ext uri="{0D108BD9-81ED-4DB2-BD59-A6C34878D82A}">
                    <a16:rowId xmlns:a16="http://schemas.microsoft.com/office/drawing/2014/main" val="1549784092"/>
                  </a:ext>
                </a:extLst>
              </a:tr>
              <a:tr h="360411">
                <a:tc>
                  <a:txBody>
                    <a:bodyPr/>
                    <a:lstStyle/>
                    <a:p>
                      <a:pPr algn="ctr" fontAlgn="b"/>
                      <a:r>
                        <a:rPr lang="en-US" sz="1200" b="0" i="0" u="none" strike="noStrike">
                          <a:solidFill>
                            <a:srgbClr val="000000"/>
                          </a:solidFill>
                          <a:effectLst/>
                          <a:latin typeface="Calibri" panose="020F0502020204030204" pitchFamily="34" charset="0"/>
                        </a:rPr>
                        <a:t>Catboost</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9.819</a:t>
                      </a: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13.153</a:t>
                      </a: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17.963</a:t>
                      </a: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8.476</a:t>
                      </a:r>
                    </a:p>
                  </a:txBody>
                  <a:tcPr marL="6350" marR="6350" marT="6350" marB="0" anchor="b">
                    <a:solidFill>
                      <a:srgbClr val="E9EBF5"/>
                    </a:solidFill>
                  </a:tcPr>
                </a:tc>
                <a:extLst>
                  <a:ext uri="{0D108BD9-81ED-4DB2-BD59-A6C34878D82A}">
                    <a16:rowId xmlns:a16="http://schemas.microsoft.com/office/drawing/2014/main" val="3143284463"/>
                  </a:ext>
                </a:extLst>
              </a:tr>
              <a:tr h="360411">
                <a:tc>
                  <a:txBody>
                    <a:bodyPr/>
                    <a:lstStyle/>
                    <a:p>
                      <a:pPr algn="ctr" fontAlgn="b"/>
                      <a:r>
                        <a:rPr lang="en-US" sz="1200" b="0" i="0" u="none" strike="noStrike" dirty="0">
                          <a:solidFill>
                            <a:srgbClr val="000000"/>
                          </a:solidFill>
                          <a:effectLst/>
                          <a:latin typeface="Calibri" panose="020F0502020204030204" pitchFamily="34" charset="0"/>
                        </a:rPr>
                        <a:t>GRU</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2.081</a:t>
                      </a: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2.541</a:t>
                      </a: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3.428</a:t>
                      </a: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2.246</a:t>
                      </a:r>
                    </a:p>
                  </a:txBody>
                  <a:tcPr marL="6350" marR="6350" marT="6350" marB="0" anchor="b">
                    <a:solidFill>
                      <a:srgbClr val="E9EBF5"/>
                    </a:solidFill>
                  </a:tcPr>
                </a:tc>
                <a:extLst>
                  <a:ext uri="{0D108BD9-81ED-4DB2-BD59-A6C34878D82A}">
                    <a16:rowId xmlns:a16="http://schemas.microsoft.com/office/drawing/2014/main" val="199423709"/>
                  </a:ext>
                </a:extLst>
              </a:tr>
              <a:tr h="360411">
                <a:tc>
                  <a:txBody>
                    <a:bodyPr/>
                    <a:lstStyle/>
                    <a:p>
                      <a:pPr algn="ctr" fontAlgn="b"/>
                      <a:r>
                        <a:rPr lang="en-US" sz="1200" b="0" i="0" u="none" strike="noStrike">
                          <a:solidFill>
                            <a:srgbClr val="000000"/>
                          </a:solidFill>
                          <a:effectLst/>
                          <a:latin typeface="Calibri" panose="020F0502020204030204" pitchFamily="34" charset="0"/>
                        </a:rPr>
                        <a:t>LSTM</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2.286</a:t>
                      </a: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2.868</a:t>
                      </a: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4.139</a:t>
                      </a: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2.423</a:t>
                      </a:r>
                    </a:p>
                  </a:txBody>
                  <a:tcPr marL="6350" marR="6350" marT="6350" marB="0" anchor="b">
                    <a:solidFill>
                      <a:srgbClr val="E9EBF5"/>
                    </a:solidFill>
                  </a:tcPr>
                </a:tc>
                <a:extLst>
                  <a:ext uri="{0D108BD9-81ED-4DB2-BD59-A6C34878D82A}">
                    <a16:rowId xmlns:a16="http://schemas.microsoft.com/office/drawing/2014/main" val="2172484458"/>
                  </a:ext>
                </a:extLst>
              </a:tr>
              <a:tr h="360411">
                <a:tc>
                  <a:txBody>
                    <a:bodyPr/>
                    <a:lstStyle/>
                    <a:p>
                      <a:pPr algn="ctr" fontAlgn="b"/>
                      <a:r>
                        <a:rPr lang="en-US" sz="1200" b="0" i="0" u="none" strike="noStrike" dirty="0">
                          <a:solidFill>
                            <a:srgbClr val="000000"/>
                          </a:solidFill>
                          <a:effectLst/>
                          <a:latin typeface="Calibri" panose="020F0502020204030204" pitchFamily="34" charset="0"/>
                        </a:rPr>
                        <a:t>RNN</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1.970</a:t>
                      </a:r>
                    </a:p>
                  </a:txBody>
                  <a:tcPr marL="6350" marR="6350" marT="6350" marB="0" anchor="b">
                    <a:solidFill>
                      <a:srgbClr val="00B050"/>
                    </a:solidFill>
                  </a:tcPr>
                </a:tc>
                <a:tc>
                  <a:txBody>
                    <a:bodyPr/>
                    <a:lstStyle/>
                    <a:p>
                      <a:pPr algn="ctr" fontAlgn="b"/>
                      <a:r>
                        <a:rPr lang="en-US" sz="1200" b="0" i="0" u="none" strike="noStrike" dirty="0">
                          <a:solidFill>
                            <a:srgbClr val="000000"/>
                          </a:solidFill>
                          <a:effectLst/>
                          <a:latin typeface="Calibri" panose="020F0502020204030204" pitchFamily="34" charset="0"/>
                        </a:rPr>
                        <a:t>2.473</a:t>
                      </a:r>
                    </a:p>
                  </a:txBody>
                  <a:tcPr marL="6350" marR="6350" marT="6350" marB="0" anchor="b">
                    <a:solidFill>
                      <a:srgbClr val="00B050"/>
                    </a:solidFill>
                  </a:tcPr>
                </a:tc>
                <a:tc>
                  <a:txBody>
                    <a:bodyPr/>
                    <a:lstStyle/>
                    <a:p>
                      <a:pPr algn="ctr" fontAlgn="b"/>
                      <a:r>
                        <a:rPr lang="en-US" sz="1200" b="0" i="0" u="none" strike="noStrike" dirty="0">
                          <a:solidFill>
                            <a:srgbClr val="000000"/>
                          </a:solidFill>
                          <a:effectLst/>
                          <a:latin typeface="Calibri" panose="020F0502020204030204" pitchFamily="34" charset="0"/>
                        </a:rPr>
                        <a:t>3.420</a:t>
                      </a:r>
                    </a:p>
                  </a:txBody>
                  <a:tcPr marL="6350" marR="6350" marT="6350" marB="0" anchor="b">
                    <a:solidFill>
                      <a:srgbClr val="00B050"/>
                    </a:solidFill>
                  </a:tcPr>
                </a:tc>
                <a:tc>
                  <a:txBody>
                    <a:bodyPr/>
                    <a:lstStyle/>
                    <a:p>
                      <a:pPr algn="ctr" fontAlgn="b"/>
                      <a:r>
                        <a:rPr lang="en-US" sz="1200" b="0" i="0" u="none" strike="noStrike" dirty="0">
                          <a:solidFill>
                            <a:srgbClr val="000000"/>
                          </a:solidFill>
                          <a:effectLst/>
                          <a:latin typeface="Calibri" panose="020F0502020204030204" pitchFamily="34" charset="0"/>
                        </a:rPr>
                        <a:t>1.943</a:t>
                      </a:r>
                    </a:p>
                  </a:txBody>
                  <a:tcPr marL="6350" marR="6350" marT="6350" marB="0" anchor="b">
                    <a:solidFill>
                      <a:srgbClr val="00B050"/>
                    </a:solidFill>
                  </a:tcPr>
                </a:tc>
                <a:extLst>
                  <a:ext uri="{0D108BD9-81ED-4DB2-BD59-A6C34878D82A}">
                    <a16:rowId xmlns:a16="http://schemas.microsoft.com/office/drawing/2014/main" val="594362717"/>
                  </a:ext>
                </a:extLst>
              </a:tr>
            </a:tbl>
          </a:graphicData>
        </a:graphic>
      </p:graphicFrame>
      <p:sp>
        <p:nvSpPr>
          <p:cNvPr id="3" name="TextBox 2">
            <a:extLst>
              <a:ext uri="{FF2B5EF4-FFF2-40B4-BE49-F238E27FC236}">
                <a16:creationId xmlns:a16="http://schemas.microsoft.com/office/drawing/2014/main" id="{B97F63AB-D23D-41D7-AD6D-8299EE26C152}"/>
              </a:ext>
            </a:extLst>
          </p:cNvPr>
          <p:cNvSpPr txBox="1"/>
          <p:nvPr/>
        </p:nvSpPr>
        <p:spPr>
          <a:xfrm>
            <a:off x="2161295" y="1630481"/>
            <a:ext cx="1184367" cy="369332"/>
          </a:xfrm>
          <a:prstGeom prst="rect">
            <a:avLst/>
          </a:prstGeom>
          <a:noFill/>
        </p:spPr>
        <p:txBody>
          <a:bodyPr wrap="square" rtlCol="0">
            <a:spAutoFit/>
          </a:bodyPr>
          <a:lstStyle/>
          <a:p>
            <a:r>
              <a:rPr lang="en-US" dirty="0"/>
              <a:t>2010-2014</a:t>
            </a:r>
          </a:p>
        </p:txBody>
      </p:sp>
      <p:sp>
        <p:nvSpPr>
          <p:cNvPr id="4" name="TextBox 3">
            <a:extLst>
              <a:ext uri="{FF2B5EF4-FFF2-40B4-BE49-F238E27FC236}">
                <a16:creationId xmlns:a16="http://schemas.microsoft.com/office/drawing/2014/main" id="{80CC510E-4573-41BC-AA03-599BB6A0010B}"/>
              </a:ext>
            </a:extLst>
          </p:cNvPr>
          <p:cNvSpPr txBox="1"/>
          <p:nvPr/>
        </p:nvSpPr>
        <p:spPr>
          <a:xfrm>
            <a:off x="3635711" y="647189"/>
            <a:ext cx="4920578" cy="461665"/>
          </a:xfrm>
          <a:prstGeom prst="rect">
            <a:avLst/>
          </a:prstGeom>
          <a:noFill/>
        </p:spPr>
        <p:txBody>
          <a:bodyPr wrap="none" rtlCol="0">
            <a:spAutoFit/>
          </a:bodyPr>
          <a:lstStyle/>
          <a:p>
            <a:r>
              <a:rPr lang="ru-RU" sz="2400" dirty="0"/>
              <a:t>Средняя ошибка дневного прогноза</a:t>
            </a:r>
            <a:endParaRPr lang="en-US" sz="2400" dirty="0"/>
          </a:p>
        </p:txBody>
      </p:sp>
      <p:sp>
        <p:nvSpPr>
          <p:cNvPr id="14" name="TextBox 13">
            <a:extLst>
              <a:ext uri="{FF2B5EF4-FFF2-40B4-BE49-F238E27FC236}">
                <a16:creationId xmlns:a16="http://schemas.microsoft.com/office/drawing/2014/main" id="{2C04300C-ED27-4411-A033-8260C8DACCA7}"/>
              </a:ext>
            </a:extLst>
          </p:cNvPr>
          <p:cNvSpPr txBox="1"/>
          <p:nvPr/>
        </p:nvSpPr>
        <p:spPr>
          <a:xfrm>
            <a:off x="8849876" y="1630481"/>
            <a:ext cx="1184367" cy="369332"/>
          </a:xfrm>
          <a:prstGeom prst="rect">
            <a:avLst/>
          </a:prstGeom>
          <a:noFill/>
        </p:spPr>
        <p:txBody>
          <a:bodyPr wrap="square" rtlCol="0">
            <a:spAutoFit/>
          </a:bodyPr>
          <a:lstStyle/>
          <a:p>
            <a:r>
              <a:rPr lang="en-US" dirty="0"/>
              <a:t>2019-2023</a:t>
            </a:r>
          </a:p>
        </p:txBody>
      </p:sp>
    </p:spTree>
    <p:extLst>
      <p:ext uri="{BB962C8B-B14F-4D97-AF65-F5344CB8AC3E}">
        <p14:creationId xmlns:p14="http://schemas.microsoft.com/office/powerpoint/2010/main" val="416451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23</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Результаты прогноза</a:t>
            </a: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graphicFrame>
        <p:nvGraphicFramePr>
          <p:cNvPr id="2" name="Table 1">
            <a:extLst>
              <a:ext uri="{FF2B5EF4-FFF2-40B4-BE49-F238E27FC236}">
                <a16:creationId xmlns:a16="http://schemas.microsoft.com/office/drawing/2014/main" id="{4A437D01-CCD9-4187-A1EE-6F70D999FB0D}"/>
              </a:ext>
            </a:extLst>
          </p:cNvPr>
          <p:cNvGraphicFramePr>
            <a:graphicFrameLocks noGrp="1"/>
          </p:cNvGraphicFramePr>
          <p:nvPr/>
        </p:nvGraphicFramePr>
        <p:xfrm>
          <a:off x="335694" y="2213690"/>
          <a:ext cx="4835573" cy="2883288"/>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u="none" strike="noStrike">
                          <a:effectLst/>
                        </a:rPr>
                        <a:t>ARIMA(1,1,0)</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3.795654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6.636714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7.552283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3.45601</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3727822"/>
                  </a:ext>
                </a:extLst>
              </a:tr>
              <a:tr h="360411">
                <a:tc>
                  <a:txBody>
                    <a:bodyPr/>
                    <a:lstStyle/>
                    <a:p>
                      <a:pPr algn="ctr" fontAlgn="b"/>
                      <a:r>
                        <a:rPr lang="en-US" sz="1200" u="none" strike="noStrike">
                          <a:effectLst/>
                        </a:rPr>
                        <a:t>ARIMA(0,1,2)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3.799254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6.645998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7.551882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3.456715</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35945009"/>
                  </a:ext>
                </a:extLst>
              </a:tr>
              <a:tr h="360411">
                <a:tc>
                  <a:txBody>
                    <a:bodyPr/>
                    <a:lstStyle/>
                    <a:p>
                      <a:pPr algn="ctr" fontAlgn="b"/>
                      <a:r>
                        <a:rPr lang="en-US" sz="1200" u="none" strike="noStrike">
                          <a:effectLst/>
                        </a:rPr>
                        <a:t>ARIMA(10,0,5)</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4.416458</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6.521338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7.774164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3.943847</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89206700"/>
                  </a:ext>
                </a:extLst>
              </a:tr>
              <a:tr h="360411">
                <a:tc>
                  <a:txBody>
                    <a:bodyPr/>
                    <a:lstStyle/>
                    <a:p>
                      <a:pPr algn="ctr" fontAlgn="b"/>
                      <a:r>
                        <a:rPr lang="en-US" sz="1200" u="none" strike="noStrike">
                          <a:effectLst/>
                        </a:rPr>
                        <a:t>Catboost</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7.592884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11.13878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13.02852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6.568545</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43284463"/>
                  </a:ext>
                </a:extLst>
              </a:tr>
              <a:tr h="360411">
                <a:tc>
                  <a:txBody>
                    <a:bodyPr/>
                    <a:lstStyle/>
                    <a:p>
                      <a:pPr algn="ctr" fontAlgn="b"/>
                      <a:r>
                        <a:rPr lang="en-US" sz="1200" u="none" strike="noStrike">
                          <a:effectLst/>
                        </a:rPr>
                        <a:t>GRU</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1.713403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2.894893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3.216144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1.512084</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9423709"/>
                  </a:ext>
                </a:extLst>
              </a:tr>
              <a:tr h="360411">
                <a:tc>
                  <a:txBody>
                    <a:bodyPr/>
                    <a:lstStyle/>
                    <a:p>
                      <a:pPr algn="ctr" fontAlgn="b"/>
                      <a:r>
                        <a:rPr lang="en-US" sz="1200" u="none" strike="noStrike">
                          <a:effectLst/>
                        </a:rPr>
                        <a:t>LSTM</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1.847384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3.439067</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3.333534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1.61693</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72484458"/>
                  </a:ext>
                </a:extLst>
              </a:tr>
              <a:tr h="360411">
                <a:tc>
                  <a:txBody>
                    <a:bodyPr/>
                    <a:lstStyle/>
                    <a:p>
                      <a:pPr algn="ctr" fontAlgn="b"/>
                      <a:r>
                        <a:rPr lang="en-US" sz="1200" u="none" strike="noStrike">
                          <a:effectLst/>
                        </a:rPr>
                        <a:t>RNN</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1.606113</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1.597926</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3.094778</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1.455146</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94362717"/>
                  </a:ext>
                </a:extLst>
              </a:tr>
            </a:tbl>
          </a:graphicData>
        </a:graphic>
      </p:graphicFrame>
      <p:graphicFrame>
        <p:nvGraphicFramePr>
          <p:cNvPr id="15" name="Table 14">
            <a:extLst>
              <a:ext uri="{FF2B5EF4-FFF2-40B4-BE49-F238E27FC236}">
                <a16:creationId xmlns:a16="http://schemas.microsoft.com/office/drawing/2014/main" id="{282F1182-FD88-4ACC-92E1-20DCEF286369}"/>
              </a:ext>
            </a:extLst>
          </p:cNvPr>
          <p:cNvGraphicFramePr>
            <a:graphicFrameLocks noGrp="1"/>
          </p:cNvGraphicFramePr>
          <p:nvPr>
            <p:extLst>
              <p:ext uri="{D42A27DB-BD31-4B8C-83A1-F6EECF244321}">
                <p14:modId xmlns:p14="http://schemas.microsoft.com/office/powerpoint/2010/main" val="546306414"/>
              </p:ext>
            </p:extLst>
          </p:nvPr>
        </p:nvGraphicFramePr>
        <p:xfrm>
          <a:off x="335694" y="2213690"/>
          <a:ext cx="4835573" cy="2885252"/>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u="none" strike="noStrike" dirty="0">
                          <a:effectLst/>
                        </a:rPr>
                        <a:t>ARIMA(</a:t>
                      </a:r>
                      <a:r>
                        <a:rPr lang="ru-RU" sz="1200" u="none" strike="noStrike" dirty="0">
                          <a:effectLst/>
                        </a:rPr>
                        <a:t>0</a:t>
                      </a:r>
                      <a:r>
                        <a:rPr lang="en-US" sz="1200" u="none" strike="noStrike" dirty="0">
                          <a:effectLst/>
                        </a:rPr>
                        <a:t>,1,1)</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3.85</a:t>
                      </a:r>
                      <a:r>
                        <a:rPr lang="ru-RU" sz="1100" b="0" i="0" u="none" strike="noStrike" dirty="0">
                          <a:solidFill>
                            <a:srgbClr val="000000"/>
                          </a:solidFill>
                          <a:effectLst/>
                          <a:latin typeface="Calibri" panose="020F0502020204030204" pitchFamily="34" charset="0"/>
                        </a:rPr>
                        <a:t>8</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6.895</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7.668</a:t>
                      </a:r>
                    </a:p>
                  </a:txBody>
                  <a:tcPr marL="6350" marR="6350" marT="6350" marB="0" anchor="b">
                    <a:solidFill>
                      <a:srgbClr val="00B050"/>
                    </a:solidFill>
                  </a:tcPr>
                </a:tc>
                <a:tc>
                  <a:txBody>
                    <a:bodyPr/>
                    <a:lstStyle/>
                    <a:p>
                      <a:pPr algn="r" fontAlgn="b"/>
                      <a:r>
                        <a:rPr lang="en-US" sz="1100" b="0" i="0" u="none" strike="noStrike" dirty="0">
                          <a:solidFill>
                            <a:srgbClr val="000000"/>
                          </a:solidFill>
                          <a:effectLst/>
                          <a:latin typeface="Calibri" panose="020F0502020204030204" pitchFamily="34" charset="0"/>
                        </a:rPr>
                        <a:t>3.52</a:t>
                      </a:r>
                      <a:r>
                        <a:rPr lang="ru-RU" sz="1100" b="0" i="0" u="none" strike="noStrike" dirty="0">
                          <a:solidFill>
                            <a:srgbClr val="000000"/>
                          </a:solidFill>
                          <a:effectLst/>
                          <a:latin typeface="Calibri" panose="020F0502020204030204" pitchFamily="34" charset="0"/>
                        </a:rPr>
                        <a:t>2</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3727822"/>
                  </a:ext>
                </a:extLst>
              </a:tr>
              <a:tr h="360411">
                <a:tc>
                  <a:txBody>
                    <a:bodyPr/>
                    <a:lstStyle/>
                    <a:p>
                      <a:pPr algn="ctr" fontAlgn="b"/>
                      <a:r>
                        <a:rPr lang="en-US" sz="1200" u="none" strike="noStrike" dirty="0">
                          <a:effectLst/>
                        </a:rPr>
                        <a:t>ARIMA(1,0,</a:t>
                      </a:r>
                      <a:r>
                        <a:rPr lang="ru-RU" sz="1200" u="none" strike="noStrike" dirty="0">
                          <a:effectLst/>
                        </a:rPr>
                        <a:t>0</a:t>
                      </a: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4.21</a:t>
                      </a:r>
                      <a:r>
                        <a:rPr lang="ru-RU" sz="1100" b="0" i="0" u="none" strike="noStrike" dirty="0">
                          <a:solidFill>
                            <a:srgbClr val="000000"/>
                          </a:solidFill>
                          <a:effectLst/>
                          <a:latin typeface="Calibri" panose="020F0502020204030204" pitchFamily="34" charset="0"/>
                        </a:rPr>
                        <a:t>9</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6.61</a:t>
                      </a:r>
                      <a:r>
                        <a:rPr lang="ru-RU" sz="1100" b="0" i="0" u="none" strike="noStrike" dirty="0">
                          <a:solidFill>
                            <a:srgbClr val="000000"/>
                          </a:solidFill>
                          <a:effectLst/>
                          <a:latin typeface="Calibri" panose="020F0502020204030204" pitchFamily="34" charset="0"/>
                        </a:rPr>
                        <a:t>1</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7.74</a:t>
                      </a:r>
                      <a:r>
                        <a:rPr lang="ru-RU" sz="1100" b="0" i="0" u="none" strike="noStrike" dirty="0">
                          <a:solidFill>
                            <a:srgbClr val="000000"/>
                          </a:solidFill>
                          <a:effectLst/>
                          <a:latin typeface="Calibri" panose="020F0502020204030204" pitchFamily="34" charset="0"/>
                        </a:rPr>
                        <a:t>3</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3.82</a:t>
                      </a:r>
                      <a:r>
                        <a:rPr lang="ru-RU" sz="1100" b="0" i="0" u="none" strike="noStrike" dirty="0">
                          <a:solidFill>
                            <a:srgbClr val="000000"/>
                          </a:solidFill>
                          <a:effectLst/>
                          <a:latin typeface="Calibri" panose="020F0502020204030204" pitchFamily="34" charset="0"/>
                        </a:rPr>
                        <a:t>4</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35945009"/>
                  </a:ext>
                </a:extLst>
              </a:tr>
              <a:tr h="36041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ARIMA(</a:t>
                      </a:r>
                      <a:r>
                        <a:rPr lang="ru-RU" sz="1200" u="none" strike="noStrike" dirty="0">
                          <a:effectLst/>
                        </a:rPr>
                        <a:t>2</a:t>
                      </a:r>
                      <a:r>
                        <a:rPr lang="en-US" sz="1200" u="none" strike="noStrike" dirty="0">
                          <a:effectLst/>
                        </a:rPr>
                        <a:t>,</a:t>
                      </a:r>
                      <a:r>
                        <a:rPr lang="ru-RU" sz="1200" u="none" strike="noStrike" dirty="0">
                          <a:effectLst/>
                        </a:rPr>
                        <a:t>1</a:t>
                      </a:r>
                      <a:r>
                        <a:rPr lang="en-US" sz="1200" u="none" strike="noStrike" dirty="0">
                          <a:effectLst/>
                        </a:rPr>
                        <a:t>,</a:t>
                      </a:r>
                      <a:r>
                        <a:rPr lang="ru-RU" sz="1200" u="none" strike="noStrike" dirty="0">
                          <a:effectLst/>
                        </a:rPr>
                        <a:t>0</a:t>
                      </a: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3.888</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7.06</a:t>
                      </a:r>
                      <a:r>
                        <a:rPr lang="ru-RU" sz="1100" b="0" i="0" u="none" strike="noStrike" dirty="0">
                          <a:solidFill>
                            <a:srgbClr val="000000"/>
                          </a:solidFill>
                          <a:effectLst/>
                          <a:latin typeface="Calibri" panose="020F0502020204030204" pitchFamily="34" charset="0"/>
                        </a:rPr>
                        <a:t>2</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7.89</a:t>
                      </a:r>
                      <a:r>
                        <a:rPr lang="ru-RU" sz="1100" b="0" i="0" u="none" strike="noStrike" dirty="0">
                          <a:solidFill>
                            <a:srgbClr val="000000"/>
                          </a:solidFill>
                          <a:effectLst/>
                          <a:latin typeface="Calibri" panose="020F0502020204030204" pitchFamily="34" charset="0"/>
                        </a:rPr>
                        <a:t>4</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3.520</a:t>
                      </a:r>
                    </a:p>
                  </a:txBody>
                  <a:tcPr marL="6350" marR="6350" marT="6350" marB="0" anchor="b"/>
                </a:tc>
                <a:extLst>
                  <a:ext uri="{0D108BD9-81ED-4DB2-BD59-A6C34878D82A}">
                    <a16:rowId xmlns:a16="http://schemas.microsoft.com/office/drawing/2014/main" val="789206700"/>
                  </a:ext>
                </a:extLst>
              </a:tr>
              <a:tr h="360411">
                <a:tc>
                  <a:txBody>
                    <a:bodyPr/>
                    <a:lstStyle/>
                    <a:p>
                      <a:pPr algn="ctr" fontAlgn="b"/>
                      <a:r>
                        <a:rPr lang="en-US" sz="1200" u="none" strike="noStrike">
                          <a:effectLst/>
                        </a:rPr>
                        <a:t>Catboost</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7.669</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11.19</a:t>
                      </a:r>
                      <a:r>
                        <a:rPr lang="ru-RU" sz="1100" b="0" i="0" u="none" strike="noStrike" dirty="0">
                          <a:solidFill>
                            <a:srgbClr val="000000"/>
                          </a:solidFill>
                          <a:effectLst/>
                          <a:latin typeface="Calibri" panose="020F0502020204030204" pitchFamily="34" charset="0"/>
                        </a:rPr>
                        <a:t>7</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12.99</a:t>
                      </a:r>
                      <a:r>
                        <a:rPr lang="ru-RU" sz="1100" b="0" i="0" u="none" strike="noStrike" dirty="0">
                          <a:solidFill>
                            <a:srgbClr val="000000"/>
                          </a:solidFill>
                          <a:effectLst/>
                          <a:latin typeface="Calibri" panose="020F0502020204030204" pitchFamily="34" charset="0"/>
                        </a:rPr>
                        <a:t>2</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6.602</a:t>
                      </a:r>
                    </a:p>
                  </a:txBody>
                  <a:tcPr marL="6350" marR="6350" marT="6350" marB="0" anchor="b"/>
                </a:tc>
                <a:extLst>
                  <a:ext uri="{0D108BD9-81ED-4DB2-BD59-A6C34878D82A}">
                    <a16:rowId xmlns:a16="http://schemas.microsoft.com/office/drawing/2014/main" val="3143284463"/>
                  </a:ext>
                </a:extLst>
              </a:tr>
              <a:tr h="360411">
                <a:tc>
                  <a:txBody>
                    <a:bodyPr/>
                    <a:lstStyle/>
                    <a:p>
                      <a:pPr algn="ctr" fontAlgn="b"/>
                      <a:r>
                        <a:rPr lang="en-US" sz="1200" u="none" strike="noStrike">
                          <a:effectLst/>
                        </a:rPr>
                        <a:t>GRU</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6.48</a:t>
                      </a:r>
                      <a:r>
                        <a:rPr lang="ru-RU" sz="1100" b="0" i="0" u="none" strike="noStrike" dirty="0">
                          <a:solidFill>
                            <a:srgbClr val="000000"/>
                          </a:solidFill>
                          <a:effectLst/>
                          <a:latin typeface="Calibri" panose="020F0502020204030204" pitchFamily="34" charset="0"/>
                        </a:rPr>
                        <a:t>7</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8.88</a:t>
                      </a:r>
                      <a:r>
                        <a:rPr lang="ru-RU" sz="1100" b="0" i="0" u="none" strike="noStrike" dirty="0">
                          <a:solidFill>
                            <a:srgbClr val="000000"/>
                          </a:solidFill>
                          <a:effectLst/>
                          <a:latin typeface="Calibri" panose="020F0502020204030204" pitchFamily="34" charset="0"/>
                        </a:rPr>
                        <a:t>4</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9.012</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5.806</a:t>
                      </a:r>
                    </a:p>
                  </a:txBody>
                  <a:tcPr marL="6350" marR="6350" marT="6350" marB="0" anchor="b"/>
                </a:tc>
                <a:extLst>
                  <a:ext uri="{0D108BD9-81ED-4DB2-BD59-A6C34878D82A}">
                    <a16:rowId xmlns:a16="http://schemas.microsoft.com/office/drawing/2014/main" val="199423709"/>
                  </a:ext>
                </a:extLst>
              </a:tr>
              <a:tr h="360411">
                <a:tc>
                  <a:txBody>
                    <a:bodyPr/>
                    <a:lstStyle/>
                    <a:p>
                      <a:pPr algn="ctr" fontAlgn="b"/>
                      <a:r>
                        <a:rPr lang="en-US" sz="1200" u="none" strike="noStrike">
                          <a:effectLst/>
                        </a:rPr>
                        <a:t>LSTM</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3.712</a:t>
                      </a:r>
                    </a:p>
                  </a:txBody>
                  <a:tcPr marL="6350" marR="6350" marT="6350" marB="0" anchor="b">
                    <a:solidFill>
                      <a:srgbClr val="00B050"/>
                    </a:solidFill>
                  </a:tcPr>
                </a:tc>
                <a:tc>
                  <a:txBody>
                    <a:bodyPr/>
                    <a:lstStyle/>
                    <a:p>
                      <a:pPr algn="r" fontAlgn="b"/>
                      <a:r>
                        <a:rPr lang="en-US" sz="1100" b="0" i="0" u="none" strike="noStrike" dirty="0">
                          <a:solidFill>
                            <a:srgbClr val="000000"/>
                          </a:solidFill>
                          <a:effectLst/>
                          <a:latin typeface="Calibri" panose="020F0502020204030204" pitchFamily="34" charset="0"/>
                        </a:rPr>
                        <a:t>5.987</a:t>
                      </a:r>
                    </a:p>
                  </a:txBody>
                  <a:tcPr marL="6350" marR="6350" marT="6350" marB="0" anchor="b">
                    <a:solidFill>
                      <a:srgbClr val="00B050"/>
                    </a:solidFill>
                  </a:tcPr>
                </a:tc>
                <a:tc>
                  <a:txBody>
                    <a:bodyPr/>
                    <a:lstStyle/>
                    <a:p>
                      <a:pPr algn="r" fontAlgn="b"/>
                      <a:r>
                        <a:rPr lang="en-US" sz="1100" b="0" i="0" u="none" strike="noStrike" dirty="0">
                          <a:solidFill>
                            <a:srgbClr val="000000"/>
                          </a:solidFill>
                          <a:effectLst/>
                          <a:latin typeface="Calibri" panose="020F0502020204030204" pitchFamily="34" charset="0"/>
                        </a:rPr>
                        <a:t>7.770</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3.33</a:t>
                      </a:r>
                      <a:r>
                        <a:rPr lang="ru-RU" sz="1100" b="0" i="0" u="none" strike="noStrike" dirty="0">
                          <a:solidFill>
                            <a:srgbClr val="000000"/>
                          </a:solidFill>
                          <a:effectLst/>
                          <a:latin typeface="Calibri" panose="020F0502020204030204" pitchFamily="34" charset="0"/>
                        </a:rPr>
                        <a:t>1</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00B050"/>
                    </a:solidFill>
                  </a:tcPr>
                </a:tc>
                <a:extLst>
                  <a:ext uri="{0D108BD9-81ED-4DB2-BD59-A6C34878D82A}">
                    <a16:rowId xmlns:a16="http://schemas.microsoft.com/office/drawing/2014/main" val="2172484458"/>
                  </a:ext>
                </a:extLst>
              </a:tr>
              <a:tr h="362375">
                <a:tc>
                  <a:txBody>
                    <a:bodyPr/>
                    <a:lstStyle/>
                    <a:p>
                      <a:pPr algn="ctr" fontAlgn="b"/>
                      <a:r>
                        <a:rPr lang="en-US" sz="1200" u="none" strike="noStrike">
                          <a:effectLst/>
                        </a:rPr>
                        <a:t>RNN</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5.62</a:t>
                      </a:r>
                      <a:r>
                        <a:rPr lang="ru-RU" sz="1100" b="0" i="0" u="none" strike="noStrike" dirty="0">
                          <a:solidFill>
                            <a:srgbClr val="000000"/>
                          </a:solidFill>
                          <a:effectLst/>
                          <a:latin typeface="Calibri" panose="020F0502020204030204" pitchFamily="34" charset="0"/>
                        </a:rPr>
                        <a:t>7</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r" fontAlgn="b"/>
                      <a:r>
                        <a:rPr lang="en-US" sz="1100" b="0" i="0" u="none" strike="noStrike" dirty="0">
                          <a:solidFill>
                            <a:srgbClr val="000000"/>
                          </a:solidFill>
                          <a:effectLst/>
                          <a:latin typeface="Calibri" panose="020F0502020204030204" pitchFamily="34" charset="0"/>
                        </a:rPr>
                        <a:t>8.544</a:t>
                      </a:r>
                    </a:p>
                  </a:txBody>
                  <a:tcPr marL="6350" marR="6350" marT="6350" marB="0" anchor="b">
                    <a:solidFill>
                      <a:srgbClr val="E9EBF5"/>
                    </a:solidFill>
                  </a:tcPr>
                </a:tc>
                <a:tc>
                  <a:txBody>
                    <a:bodyPr/>
                    <a:lstStyle/>
                    <a:p>
                      <a:pPr algn="r" fontAlgn="b"/>
                      <a:r>
                        <a:rPr lang="en-US" sz="1100" b="0" i="0" u="none" strike="noStrike" dirty="0">
                          <a:solidFill>
                            <a:srgbClr val="000000"/>
                          </a:solidFill>
                          <a:effectLst/>
                          <a:latin typeface="Calibri" panose="020F0502020204030204" pitchFamily="34" charset="0"/>
                        </a:rPr>
                        <a:t>10.15</a:t>
                      </a:r>
                      <a:r>
                        <a:rPr lang="ru-RU" sz="1100" b="0" i="0" u="none" strike="noStrike" dirty="0">
                          <a:solidFill>
                            <a:srgbClr val="000000"/>
                          </a:solidFill>
                          <a:effectLst/>
                          <a:latin typeface="Calibri" panose="020F0502020204030204" pitchFamily="34" charset="0"/>
                        </a:rPr>
                        <a:t>5</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r" fontAlgn="b"/>
                      <a:r>
                        <a:rPr lang="en-US" sz="1100" b="0" i="0" u="none" strike="noStrike" dirty="0">
                          <a:solidFill>
                            <a:srgbClr val="000000"/>
                          </a:solidFill>
                          <a:effectLst/>
                          <a:latin typeface="Calibri" panose="020F0502020204030204" pitchFamily="34" charset="0"/>
                        </a:rPr>
                        <a:t>4.862</a:t>
                      </a:r>
                    </a:p>
                  </a:txBody>
                  <a:tcPr marL="6350" marR="6350" marT="6350" marB="0" anchor="b">
                    <a:solidFill>
                      <a:srgbClr val="E9EBF5"/>
                    </a:solidFill>
                  </a:tcPr>
                </a:tc>
                <a:extLst>
                  <a:ext uri="{0D108BD9-81ED-4DB2-BD59-A6C34878D82A}">
                    <a16:rowId xmlns:a16="http://schemas.microsoft.com/office/drawing/2014/main" val="594362717"/>
                  </a:ext>
                </a:extLst>
              </a:tr>
            </a:tbl>
          </a:graphicData>
        </a:graphic>
      </p:graphicFrame>
      <p:graphicFrame>
        <p:nvGraphicFramePr>
          <p:cNvPr id="16" name="Table 15">
            <a:extLst>
              <a:ext uri="{FF2B5EF4-FFF2-40B4-BE49-F238E27FC236}">
                <a16:creationId xmlns:a16="http://schemas.microsoft.com/office/drawing/2014/main" id="{79C977A4-A43D-4B8E-9669-BB90B343F2B3}"/>
              </a:ext>
            </a:extLst>
          </p:cNvPr>
          <p:cNvGraphicFramePr>
            <a:graphicFrameLocks noGrp="1"/>
          </p:cNvGraphicFramePr>
          <p:nvPr>
            <p:extLst>
              <p:ext uri="{D42A27DB-BD31-4B8C-83A1-F6EECF244321}">
                <p14:modId xmlns:p14="http://schemas.microsoft.com/office/powerpoint/2010/main" val="1905189436"/>
              </p:ext>
            </p:extLst>
          </p:nvPr>
        </p:nvGraphicFramePr>
        <p:xfrm>
          <a:off x="7027815" y="2213690"/>
          <a:ext cx="4828491" cy="3243699"/>
        </p:xfrm>
        <a:graphic>
          <a:graphicData uri="http://schemas.openxmlformats.org/drawingml/2006/table">
            <a:tbl>
              <a:tblPr>
                <a:tableStyleId>{5C22544A-7EE6-4342-B048-85BDC9FD1C3A}</a:tableStyleId>
              </a:tblPr>
              <a:tblGrid>
                <a:gridCol w="1543611">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a:solidFill>
                            <a:srgbClr val="000000"/>
                          </a:solidFill>
                          <a:effectLst/>
                          <a:latin typeface="Calibri" panose="020F0502020204030204" pitchFamily="34" charset="0"/>
                        </a:rPr>
                        <a:t>Модель</a:t>
                      </a:r>
                      <a:r>
                        <a:rPr lang="en-US" sz="1200" b="0" i="0" u="none" strike="noStrike">
                          <a:solidFill>
                            <a:srgbClr val="000000"/>
                          </a:solidFill>
                          <a:effectLst/>
                          <a:latin typeface="Calibri" panose="020F0502020204030204" pitchFamily="34" charset="0"/>
                        </a:rPr>
                        <a:t>\</a:t>
                      </a:r>
                      <a:r>
                        <a:rPr lang="ru-RU" sz="1200" b="0" i="0" u="none" strike="noStrike">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u="none" strike="noStrike">
                          <a:effectLst/>
                        </a:rPr>
                        <a:t>ARIMA(</a:t>
                      </a:r>
                      <a:r>
                        <a:rPr lang="ru-RU" sz="1200" u="none" strike="noStrike">
                          <a:effectLst/>
                        </a:rPr>
                        <a:t>0</a:t>
                      </a:r>
                      <a:r>
                        <a:rPr lang="en-US" sz="1200" u="none" strike="noStrike">
                          <a:effectLst/>
                        </a:rPr>
                        <a:t>,1,1)</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5.337</a:t>
                      </a: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6.643</a:t>
                      </a: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8.50</a:t>
                      </a:r>
                      <a:r>
                        <a:rPr lang="ru-RU" sz="1100" b="0" i="0" u="none" strike="noStrike" dirty="0">
                          <a:solidFill>
                            <a:srgbClr val="000000"/>
                          </a:solidFill>
                          <a:effectLst/>
                          <a:latin typeface="Calibri" panose="020F0502020204030204" pitchFamily="34" charset="0"/>
                        </a:rPr>
                        <a:t>5</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ctr" fontAlgn="b"/>
                      <a:r>
                        <a:rPr lang="en-US" sz="1100" b="0" i="0" u="none" strike="noStrike" dirty="0">
                          <a:solidFill>
                            <a:srgbClr val="000000"/>
                          </a:solidFill>
                          <a:effectLst/>
                          <a:latin typeface="Calibri" panose="020F0502020204030204" pitchFamily="34" charset="0"/>
                        </a:rPr>
                        <a:t>4.909</a:t>
                      </a:r>
                    </a:p>
                  </a:txBody>
                  <a:tcPr marL="6350" marR="6350" marT="6350" marB="0" anchor="b"/>
                </a:tc>
                <a:extLst>
                  <a:ext uri="{0D108BD9-81ED-4DB2-BD59-A6C34878D82A}">
                    <a16:rowId xmlns:a16="http://schemas.microsoft.com/office/drawing/2014/main" val="473727822"/>
                  </a:ext>
                </a:extLst>
              </a:tr>
              <a:tr h="360411">
                <a:tc>
                  <a:txBody>
                    <a:bodyPr/>
                    <a:lstStyle/>
                    <a:p>
                      <a:pPr algn="ctr" fontAlgn="b"/>
                      <a:r>
                        <a:rPr lang="en-US" sz="1200" b="0" i="0" u="none" strike="noStrike">
                          <a:solidFill>
                            <a:srgbClr val="000000"/>
                          </a:solidFill>
                          <a:effectLst/>
                          <a:latin typeface="Calibri" panose="020F0502020204030204" pitchFamily="34" charset="0"/>
                        </a:rPr>
                        <a:t>ARIMA(0,1,3)</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5.43</a:t>
                      </a:r>
                      <a:r>
                        <a:rPr lang="ru-RU" sz="1100" b="0" i="0" u="none" strike="noStrike" dirty="0">
                          <a:solidFill>
                            <a:srgbClr val="000000"/>
                          </a:solidFill>
                          <a:effectLst/>
                          <a:latin typeface="Calibri" panose="020F0502020204030204" pitchFamily="34" charset="0"/>
                        </a:rPr>
                        <a:t>9</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6.52</a:t>
                      </a:r>
                      <a:r>
                        <a:rPr lang="ru-RU" sz="1100" b="0" i="0" u="none" strike="noStrike" dirty="0">
                          <a:solidFill>
                            <a:srgbClr val="000000"/>
                          </a:solidFill>
                          <a:effectLst/>
                          <a:latin typeface="Calibri" panose="020F0502020204030204" pitchFamily="34" charset="0"/>
                        </a:rPr>
                        <a:t>9</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9.30</a:t>
                      </a:r>
                      <a:r>
                        <a:rPr lang="ru-RU" sz="1100" b="0" i="0" u="none" strike="noStrike" dirty="0">
                          <a:solidFill>
                            <a:srgbClr val="000000"/>
                          </a:solidFill>
                          <a:effectLst/>
                          <a:latin typeface="Calibri" panose="020F0502020204030204" pitchFamily="34" charset="0"/>
                        </a:rPr>
                        <a:t>7</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4.94</a:t>
                      </a:r>
                      <a:r>
                        <a:rPr lang="ru-RU" sz="1100" b="0" i="0" u="none" strike="noStrike" dirty="0">
                          <a:solidFill>
                            <a:srgbClr val="000000"/>
                          </a:solidFill>
                          <a:effectLst/>
                          <a:latin typeface="Calibri" panose="020F0502020204030204" pitchFamily="34" charset="0"/>
                        </a:rPr>
                        <a:t>9</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35945009"/>
                  </a:ext>
                </a:extLst>
              </a:tr>
              <a:tr h="360411">
                <a:tc>
                  <a:txBody>
                    <a:bodyPr/>
                    <a:lstStyle/>
                    <a:p>
                      <a:pPr algn="ctr" fontAlgn="b"/>
                      <a:r>
                        <a:rPr lang="en-US" sz="1200" b="0" i="0" u="none" strike="noStrike" dirty="0">
                          <a:solidFill>
                            <a:srgbClr val="000000"/>
                          </a:solidFill>
                          <a:effectLst/>
                          <a:latin typeface="Calibri" panose="020F0502020204030204" pitchFamily="34" charset="0"/>
                        </a:rPr>
                        <a:t>ARIMA(0,1,0)</a:t>
                      </a: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5.401</a:t>
                      </a: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6.713</a:t>
                      </a: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8.490</a:t>
                      </a: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4.92</a:t>
                      </a:r>
                      <a:r>
                        <a:rPr lang="ru-RU" sz="1100" b="0" i="0" u="none" strike="noStrike" dirty="0">
                          <a:solidFill>
                            <a:srgbClr val="000000"/>
                          </a:solidFill>
                          <a:effectLst/>
                          <a:latin typeface="Calibri" panose="020F0502020204030204" pitchFamily="34" charset="0"/>
                        </a:rPr>
                        <a:t>1</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89206700"/>
                  </a:ext>
                </a:extLst>
              </a:tr>
              <a:tr h="36041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ARIMA(5,1,9)</a:t>
                      </a: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5.8</a:t>
                      </a:r>
                      <a:r>
                        <a:rPr lang="ru-RU" sz="1100" b="0" i="0" u="none" strike="noStrike" dirty="0">
                          <a:solidFill>
                            <a:srgbClr val="000000"/>
                          </a:solidFill>
                          <a:effectLst/>
                          <a:latin typeface="Calibri" panose="020F0502020204030204" pitchFamily="34" charset="0"/>
                        </a:rPr>
                        <a:t>20</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7.43</a:t>
                      </a:r>
                      <a:r>
                        <a:rPr lang="ru-RU" sz="1100" b="0" i="0" u="none" strike="noStrike" dirty="0">
                          <a:solidFill>
                            <a:srgbClr val="000000"/>
                          </a:solidFill>
                          <a:effectLst/>
                          <a:latin typeface="Calibri" panose="020F0502020204030204" pitchFamily="34" charset="0"/>
                        </a:rPr>
                        <a:t>9</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10.413</a:t>
                      </a: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4.888</a:t>
                      </a:r>
                    </a:p>
                  </a:txBody>
                  <a:tcPr marL="6350" marR="6350" marT="6350" marB="0" anchor="b"/>
                </a:tc>
                <a:extLst>
                  <a:ext uri="{0D108BD9-81ED-4DB2-BD59-A6C34878D82A}">
                    <a16:rowId xmlns:a16="http://schemas.microsoft.com/office/drawing/2014/main" val="1549784092"/>
                  </a:ext>
                </a:extLst>
              </a:tr>
              <a:tr h="360411">
                <a:tc>
                  <a:txBody>
                    <a:bodyPr/>
                    <a:lstStyle/>
                    <a:p>
                      <a:pPr algn="ctr" fontAlgn="b"/>
                      <a:r>
                        <a:rPr lang="en-US" sz="1200" b="0" i="0" u="none" strike="noStrike">
                          <a:solidFill>
                            <a:srgbClr val="000000"/>
                          </a:solidFill>
                          <a:effectLst/>
                          <a:latin typeface="Calibri" panose="020F0502020204030204" pitchFamily="34" charset="0"/>
                        </a:rPr>
                        <a:t>Catboost</a:t>
                      </a: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9.855</a:t>
                      </a:r>
                    </a:p>
                  </a:txBody>
                  <a:tcPr marL="6350" marR="6350" marT="6350" marB="0" anchor="b">
                    <a:solidFill>
                      <a:srgbClr val="E9EBF5"/>
                    </a:solidFill>
                  </a:tcPr>
                </a:tc>
                <a:tc>
                  <a:txBody>
                    <a:bodyPr/>
                    <a:lstStyle/>
                    <a:p>
                      <a:pPr algn="ctr" fontAlgn="b"/>
                      <a:r>
                        <a:rPr lang="en-US" sz="1100" b="0" i="0" u="none" strike="noStrike" dirty="0">
                          <a:solidFill>
                            <a:srgbClr val="000000"/>
                          </a:solidFill>
                          <a:effectLst/>
                          <a:latin typeface="Calibri" panose="020F0502020204030204" pitchFamily="34" charset="0"/>
                        </a:rPr>
                        <a:t>13.30</a:t>
                      </a:r>
                      <a:r>
                        <a:rPr lang="ru-RU" sz="1100" b="0" i="0" u="none" strike="noStrike" dirty="0">
                          <a:solidFill>
                            <a:srgbClr val="000000"/>
                          </a:solidFill>
                          <a:effectLst/>
                          <a:latin typeface="Calibri" panose="020F0502020204030204" pitchFamily="34" charset="0"/>
                        </a:rPr>
                        <a:t>3</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ctr" fontAlgn="b"/>
                      <a:r>
                        <a:rPr lang="en-US" sz="1100" b="0" i="0" u="none" strike="noStrike" dirty="0">
                          <a:solidFill>
                            <a:srgbClr val="000000"/>
                          </a:solidFill>
                          <a:effectLst/>
                          <a:latin typeface="Calibri" panose="020F0502020204030204" pitchFamily="34" charset="0"/>
                        </a:rPr>
                        <a:t>18.05</a:t>
                      </a:r>
                      <a:r>
                        <a:rPr lang="ru-RU" sz="1100" b="0" i="0" u="none" strike="noStrike" dirty="0">
                          <a:solidFill>
                            <a:srgbClr val="000000"/>
                          </a:solidFill>
                          <a:effectLst/>
                          <a:latin typeface="Calibri" panose="020F0502020204030204" pitchFamily="34" charset="0"/>
                        </a:rPr>
                        <a:t>4</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ctr" fontAlgn="b"/>
                      <a:r>
                        <a:rPr lang="en-US" sz="1100" b="0" i="0" u="none" strike="noStrike" dirty="0">
                          <a:solidFill>
                            <a:srgbClr val="000000"/>
                          </a:solidFill>
                          <a:effectLst/>
                          <a:latin typeface="Calibri" panose="020F0502020204030204" pitchFamily="34" charset="0"/>
                        </a:rPr>
                        <a:t>8.49</a:t>
                      </a:r>
                      <a:r>
                        <a:rPr lang="ru-RU" sz="1100" b="0" i="0" u="none" strike="noStrike" dirty="0">
                          <a:solidFill>
                            <a:srgbClr val="000000"/>
                          </a:solidFill>
                          <a:effectLst/>
                          <a:latin typeface="Calibri" panose="020F0502020204030204" pitchFamily="34" charset="0"/>
                        </a:rPr>
                        <a:t>2</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extLst>
                  <a:ext uri="{0D108BD9-81ED-4DB2-BD59-A6C34878D82A}">
                    <a16:rowId xmlns:a16="http://schemas.microsoft.com/office/drawing/2014/main" val="3143284463"/>
                  </a:ext>
                </a:extLst>
              </a:tr>
              <a:tr h="360411">
                <a:tc>
                  <a:txBody>
                    <a:bodyPr/>
                    <a:lstStyle/>
                    <a:p>
                      <a:pPr algn="ctr" fontAlgn="b"/>
                      <a:r>
                        <a:rPr lang="en-US" sz="1200" b="0" i="0" u="none" strike="noStrike">
                          <a:solidFill>
                            <a:srgbClr val="000000"/>
                          </a:solidFill>
                          <a:effectLst/>
                          <a:latin typeface="Calibri" panose="020F0502020204030204" pitchFamily="34" charset="0"/>
                        </a:rPr>
                        <a:t>GRU</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7.86</a:t>
                      </a:r>
                      <a:r>
                        <a:rPr lang="ru-RU" sz="1100" b="0" i="0" u="none" strike="noStrike" dirty="0">
                          <a:solidFill>
                            <a:srgbClr val="000000"/>
                          </a:solidFill>
                          <a:effectLst/>
                          <a:latin typeface="Calibri" panose="020F0502020204030204" pitchFamily="34" charset="0"/>
                        </a:rPr>
                        <a:t>6</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ctr" fontAlgn="b"/>
                      <a:r>
                        <a:rPr lang="en-US" sz="1100" b="0" i="0" u="none" strike="noStrike" dirty="0">
                          <a:solidFill>
                            <a:srgbClr val="000000"/>
                          </a:solidFill>
                          <a:effectLst/>
                          <a:latin typeface="Calibri" panose="020F0502020204030204" pitchFamily="34" charset="0"/>
                        </a:rPr>
                        <a:t>9.822</a:t>
                      </a:r>
                    </a:p>
                  </a:txBody>
                  <a:tcPr marL="6350" marR="6350" marT="6350" marB="0" anchor="b">
                    <a:solidFill>
                      <a:srgbClr val="E9EBF5"/>
                    </a:solidFill>
                  </a:tcPr>
                </a:tc>
                <a:tc>
                  <a:txBody>
                    <a:bodyPr/>
                    <a:lstStyle/>
                    <a:p>
                      <a:pPr algn="ctr" fontAlgn="b"/>
                      <a:r>
                        <a:rPr lang="en-US" sz="1100" b="0" i="0" u="none" strike="noStrike" dirty="0">
                          <a:solidFill>
                            <a:srgbClr val="000000"/>
                          </a:solidFill>
                          <a:effectLst/>
                          <a:latin typeface="Calibri" panose="020F0502020204030204" pitchFamily="34" charset="0"/>
                        </a:rPr>
                        <a:t>11.3</a:t>
                      </a:r>
                      <a:r>
                        <a:rPr lang="ru-RU" sz="1100" b="0" i="0" u="none" strike="noStrike" dirty="0">
                          <a:solidFill>
                            <a:srgbClr val="000000"/>
                          </a:solidFill>
                          <a:effectLst/>
                          <a:latin typeface="Calibri" panose="020F0502020204030204" pitchFamily="34" charset="0"/>
                        </a:rPr>
                        <a:t>80</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ctr" fontAlgn="b"/>
                      <a:r>
                        <a:rPr lang="en-US" sz="1100" b="0" i="0" u="none" strike="noStrike" dirty="0">
                          <a:solidFill>
                            <a:srgbClr val="000000"/>
                          </a:solidFill>
                          <a:effectLst/>
                          <a:latin typeface="Calibri" panose="020F0502020204030204" pitchFamily="34" charset="0"/>
                        </a:rPr>
                        <a:t>6.94</a:t>
                      </a:r>
                      <a:r>
                        <a:rPr lang="ru-RU" sz="1100" b="0" i="0" u="none" strike="noStrike" dirty="0">
                          <a:solidFill>
                            <a:srgbClr val="000000"/>
                          </a:solidFill>
                          <a:effectLst/>
                          <a:latin typeface="Calibri" panose="020F0502020204030204" pitchFamily="34" charset="0"/>
                        </a:rPr>
                        <a:t>5</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extLst>
                  <a:ext uri="{0D108BD9-81ED-4DB2-BD59-A6C34878D82A}">
                    <a16:rowId xmlns:a16="http://schemas.microsoft.com/office/drawing/2014/main" val="199423709"/>
                  </a:ext>
                </a:extLst>
              </a:tr>
              <a:tr h="360411">
                <a:tc>
                  <a:txBody>
                    <a:bodyPr/>
                    <a:lstStyle/>
                    <a:p>
                      <a:pPr algn="ctr" fontAlgn="b"/>
                      <a:r>
                        <a:rPr lang="en-US" sz="1200" b="0" i="0" u="none" strike="noStrike">
                          <a:solidFill>
                            <a:srgbClr val="000000"/>
                          </a:solidFill>
                          <a:effectLst/>
                          <a:latin typeface="Calibri" panose="020F0502020204030204" pitchFamily="34" charset="0"/>
                        </a:rPr>
                        <a:t>LSTM</a:t>
                      </a: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5.039</a:t>
                      </a:r>
                    </a:p>
                  </a:txBody>
                  <a:tcPr marL="6350" marR="6350" marT="6350" marB="0" anchor="b">
                    <a:solidFill>
                      <a:srgbClr val="00B050"/>
                    </a:solidFill>
                  </a:tcPr>
                </a:tc>
                <a:tc>
                  <a:txBody>
                    <a:bodyPr/>
                    <a:lstStyle/>
                    <a:p>
                      <a:pPr algn="ctr" fontAlgn="b"/>
                      <a:r>
                        <a:rPr lang="en-US" sz="1100" b="0" i="0" u="none" strike="noStrike" dirty="0">
                          <a:solidFill>
                            <a:srgbClr val="000000"/>
                          </a:solidFill>
                          <a:effectLst/>
                          <a:latin typeface="Calibri" panose="020F0502020204030204" pitchFamily="34" charset="0"/>
                        </a:rPr>
                        <a:t>6.269</a:t>
                      </a:r>
                    </a:p>
                  </a:txBody>
                  <a:tcPr marL="6350" marR="6350" marT="6350" marB="0" anchor="b">
                    <a:solidFill>
                      <a:srgbClr val="00B050"/>
                    </a:solidFill>
                  </a:tcPr>
                </a:tc>
                <a:tc>
                  <a:txBody>
                    <a:bodyPr/>
                    <a:lstStyle/>
                    <a:p>
                      <a:pPr algn="ctr" fontAlgn="b"/>
                      <a:r>
                        <a:rPr lang="en-US" sz="1100" b="0" i="0" u="none" strike="noStrike" dirty="0">
                          <a:solidFill>
                            <a:srgbClr val="000000"/>
                          </a:solidFill>
                          <a:effectLst/>
                          <a:latin typeface="Calibri" panose="020F0502020204030204" pitchFamily="34" charset="0"/>
                        </a:rPr>
                        <a:t>8.30</a:t>
                      </a:r>
                      <a:r>
                        <a:rPr lang="ru-RU" sz="1100" b="0" i="0" u="none" strike="noStrike" dirty="0">
                          <a:solidFill>
                            <a:srgbClr val="000000"/>
                          </a:solidFill>
                          <a:effectLst/>
                          <a:latin typeface="Calibri" panose="020F0502020204030204" pitchFamily="34" charset="0"/>
                        </a:rPr>
                        <a:t>8</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00B050"/>
                    </a:solidFill>
                  </a:tcPr>
                </a:tc>
                <a:tc>
                  <a:txBody>
                    <a:bodyPr/>
                    <a:lstStyle/>
                    <a:p>
                      <a:pPr algn="ctr" fontAlgn="b"/>
                      <a:r>
                        <a:rPr lang="en-US" sz="1100" b="0" i="0" u="none" strike="noStrike" dirty="0">
                          <a:solidFill>
                            <a:srgbClr val="000000"/>
                          </a:solidFill>
                          <a:effectLst/>
                          <a:latin typeface="Calibri" panose="020F0502020204030204" pitchFamily="34" charset="0"/>
                        </a:rPr>
                        <a:t>4.512</a:t>
                      </a:r>
                    </a:p>
                  </a:txBody>
                  <a:tcPr marL="6350" marR="6350" marT="6350" marB="0" anchor="b">
                    <a:solidFill>
                      <a:srgbClr val="00B050"/>
                    </a:solidFill>
                  </a:tcPr>
                </a:tc>
                <a:extLst>
                  <a:ext uri="{0D108BD9-81ED-4DB2-BD59-A6C34878D82A}">
                    <a16:rowId xmlns:a16="http://schemas.microsoft.com/office/drawing/2014/main" val="2172484458"/>
                  </a:ext>
                </a:extLst>
              </a:tr>
              <a:tr h="360411">
                <a:tc>
                  <a:txBody>
                    <a:bodyPr/>
                    <a:lstStyle/>
                    <a:p>
                      <a:pPr algn="ctr" fontAlgn="b"/>
                      <a:r>
                        <a:rPr lang="en-US" sz="1200" b="0" i="0" u="none" strike="noStrike">
                          <a:solidFill>
                            <a:srgbClr val="000000"/>
                          </a:solidFill>
                          <a:effectLst/>
                          <a:latin typeface="Calibri" panose="020F0502020204030204" pitchFamily="34" charset="0"/>
                        </a:rPr>
                        <a:t>RNN</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0" i="0" u="none" strike="noStrike" dirty="0">
                          <a:solidFill>
                            <a:srgbClr val="000000"/>
                          </a:solidFill>
                          <a:effectLst/>
                          <a:latin typeface="Calibri" panose="020F0502020204030204" pitchFamily="34" charset="0"/>
                        </a:rPr>
                        <a:t>7.287</a:t>
                      </a:r>
                    </a:p>
                  </a:txBody>
                  <a:tcPr marL="6350" marR="6350" marT="6350" marB="0" anchor="b">
                    <a:solidFill>
                      <a:srgbClr val="E9EBF5"/>
                    </a:solidFill>
                  </a:tcPr>
                </a:tc>
                <a:tc>
                  <a:txBody>
                    <a:bodyPr/>
                    <a:lstStyle/>
                    <a:p>
                      <a:pPr algn="ctr" fontAlgn="b"/>
                      <a:r>
                        <a:rPr lang="en-US" sz="1100" b="0" i="0" u="none" strike="noStrike" dirty="0">
                          <a:solidFill>
                            <a:srgbClr val="000000"/>
                          </a:solidFill>
                          <a:effectLst/>
                          <a:latin typeface="Calibri" panose="020F0502020204030204" pitchFamily="34" charset="0"/>
                        </a:rPr>
                        <a:t>9.939</a:t>
                      </a:r>
                    </a:p>
                  </a:txBody>
                  <a:tcPr marL="6350" marR="6350" marT="6350" marB="0" anchor="b">
                    <a:solidFill>
                      <a:srgbClr val="E9EBF5"/>
                    </a:solidFill>
                  </a:tcPr>
                </a:tc>
                <a:tc>
                  <a:txBody>
                    <a:bodyPr/>
                    <a:lstStyle/>
                    <a:p>
                      <a:pPr algn="ctr" fontAlgn="b"/>
                      <a:r>
                        <a:rPr lang="en-US" sz="1100" b="0" i="0" u="none" strike="noStrike" dirty="0">
                          <a:solidFill>
                            <a:srgbClr val="000000"/>
                          </a:solidFill>
                          <a:effectLst/>
                          <a:latin typeface="Calibri" panose="020F0502020204030204" pitchFamily="34" charset="0"/>
                        </a:rPr>
                        <a:t>13.705</a:t>
                      </a:r>
                    </a:p>
                  </a:txBody>
                  <a:tcPr marL="6350" marR="6350" marT="6350" marB="0" anchor="b">
                    <a:solidFill>
                      <a:srgbClr val="E9EBF5"/>
                    </a:solidFill>
                  </a:tcPr>
                </a:tc>
                <a:tc>
                  <a:txBody>
                    <a:bodyPr/>
                    <a:lstStyle/>
                    <a:p>
                      <a:pPr algn="ctr" fontAlgn="b"/>
                      <a:r>
                        <a:rPr lang="en-US" sz="1100" b="0" i="0" u="none" strike="noStrike" dirty="0">
                          <a:solidFill>
                            <a:srgbClr val="000000"/>
                          </a:solidFill>
                          <a:effectLst/>
                          <a:latin typeface="Calibri" panose="020F0502020204030204" pitchFamily="34" charset="0"/>
                        </a:rPr>
                        <a:t>6.11</a:t>
                      </a:r>
                      <a:r>
                        <a:rPr lang="ru-RU" sz="1100" b="0" i="0" u="none" strike="noStrike" dirty="0">
                          <a:solidFill>
                            <a:srgbClr val="000000"/>
                          </a:solidFill>
                          <a:effectLst/>
                          <a:latin typeface="Calibri" panose="020F0502020204030204" pitchFamily="34" charset="0"/>
                        </a:rPr>
                        <a:t>5</a:t>
                      </a:r>
                      <a:endParaRPr lang="en-US" sz="11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extLst>
                  <a:ext uri="{0D108BD9-81ED-4DB2-BD59-A6C34878D82A}">
                    <a16:rowId xmlns:a16="http://schemas.microsoft.com/office/drawing/2014/main" val="594362717"/>
                  </a:ext>
                </a:extLst>
              </a:tr>
            </a:tbl>
          </a:graphicData>
        </a:graphic>
      </p:graphicFrame>
      <p:sp>
        <p:nvSpPr>
          <p:cNvPr id="3" name="TextBox 2">
            <a:extLst>
              <a:ext uri="{FF2B5EF4-FFF2-40B4-BE49-F238E27FC236}">
                <a16:creationId xmlns:a16="http://schemas.microsoft.com/office/drawing/2014/main" id="{B97F63AB-D23D-41D7-AD6D-8299EE26C152}"/>
              </a:ext>
            </a:extLst>
          </p:cNvPr>
          <p:cNvSpPr txBox="1"/>
          <p:nvPr/>
        </p:nvSpPr>
        <p:spPr>
          <a:xfrm>
            <a:off x="2161296" y="1623751"/>
            <a:ext cx="1184367" cy="369332"/>
          </a:xfrm>
          <a:prstGeom prst="rect">
            <a:avLst/>
          </a:prstGeom>
          <a:noFill/>
        </p:spPr>
        <p:txBody>
          <a:bodyPr wrap="square" rtlCol="0">
            <a:spAutoFit/>
          </a:bodyPr>
          <a:lstStyle/>
          <a:p>
            <a:r>
              <a:rPr lang="en-US" dirty="0"/>
              <a:t>2010-2014</a:t>
            </a:r>
          </a:p>
        </p:txBody>
      </p:sp>
      <p:sp>
        <p:nvSpPr>
          <p:cNvPr id="4" name="TextBox 3">
            <a:extLst>
              <a:ext uri="{FF2B5EF4-FFF2-40B4-BE49-F238E27FC236}">
                <a16:creationId xmlns:a16="http://schemas.microsoft.com/office/drawing/2014/main" id="{80CC510E-4573-41BC-AA03-599BB6A0010B}"/>
              </a:ext>
            </a:extLst>
          </p:cNvPr>
          <p:cNvSpPr txBox="1"/>
          <p:nvPr/>
        </p:nvSpPr>
        <p:spPr>
          <a:xfrm>
            <a:off x="3487946" y="647189"/>
            <a:ext cx="5216108" cy="461665"/>
          </a:xfrm>
          <a:prstGeom prst="rect">
            <a:avLst/>
          </a:prstGeom>
          <a:noFill/>
        </p:spPr>
        <p:txBody>
          <a:bodyPr wrap="none" rtlCol="0">
            <a:spAutoFit/>
          </a:bodyPr>
          <a:lstStyle/>
          <a:p>
            <a:r>
              <a:rPr lang="ru-RU" sz="2400" dirty="0"/>
              <a:t>Средняя ошибка недельного прогноза</a:t>
            </a:r>
            <a:endParaRPr lang="en-US" sz="2400" dirty="0"/>
          </a:p>
        </p:txBody>
      </p:sp>
      <p:sp>
        <p:nvSpPr>
          <p:cNvPr id="14" name="TextBox 13">
            <a:extLst>
              <a:ext uri="{FF2B5EF4-FFF2-40B4-BE49-F238E27FC236}">
                <a16:creationId xmlns:a16="http://schemas.microsoft.com/office/drawing/2014/main" id="{2C04300C-ED27-4411-A033-8260C8DACCA7}"/>
              </a:ext>
            </a:extLst>
          </p:cNvPr>
          <p:cNvSpPr txBox="1"/>
          <p:nvPr/>
        </p:nvSpPr>
        <p:spPr>
          <a:xfrm>
            <a:off x="8846338" y="1630481"/>
            <a:ext cx="1184367" cy="369332"/>
          </a:xfrm>
          <a:prstGeom prst="rect">
            <a:avLst/>
          </a:prstGeom>
          <a:noFill/>
        </p:spPr>
        <p:txBody>
          <a:bodyPr wrap="square" rtlCol="0">
            <a:spAutoFit/>
          </a:bodyPr>
          <a:lstStyle/>
          <a:p>
            <a:r>
              <a:rPr lang="en-US" dirty="0"/>
              <a:t>2019-2023</a:t>
            </a:r>
          </a:p>
        </p:txBody>
      </p:sp>
    </p:spTree>
    <p:extLst>
      <p:ext uri="{BB962C8B-B14F-4D97-AF65-F5344CB8AC3E}">
        <p14:creationId xmlns:p14="http://schemas.microsoft.com/office/powerpoint/2010/main" val="193139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24</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Результаты прогноза</a:t>
            </a: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graphicFrame>
        <p:nvGraphicFramePr>
          <p:cNvPr id="2" name="Table 1">
            <a:extLst>
              <a:ext uri="{FF2B5EF4-FFF2-40B4-BE49-F238E27FC236}">
                <a16:creationId xmlns:a16="http://schemas.microsoft.com/office/drawing/2014/main" id="{4A437D01-CCD9-4187-A1EE-6F70D999FB0D}"/>
              </a:ext>
            </a:extLst>
          </p:cNvPr>
          <p:cNvGraphicFramePr>
            <a:graphicFrameLocks noGrp="1"/>
          </p:cNvGraphicFramePr>
          <p:nvPr>
            <p:extLst>
              <p:ext uri="{D42A27DB-BD31-4B8C-83A1-F6EECF244321}">
                <p14:modId xmlns:p14="http://schemas.microsoft.com/office/powerpoint/2010/main" val="3646411199"/>
              </p:ext>
            </p:extLst>
          </p:nvPr>
        </p:nvGraphicFramePr>
        <p:xfrm>
          <a:off x="335694" y="2213690"/>
          <a:ext cx="4835573" cy="2883288"/>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u="none" strike="noStrike">
                          <a:effectLst/>
                        </a:rPr>
                        <a:t>ARIMA(1,1,0)</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3.795654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6.636714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7.552283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3.45601</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3727822"/>
                  </a:ext>
                </a:extLst>
              </a:tr>
              <a:tr h="360411">
                <a:tc>
                  <a:txBody>
                    <a:bodyPr/>
                    <a:lstStyle/>
                    <a:p>
                      <a:pPr algn="ctr" fontAlgn="b"/>
                      <a:r>
                        <a:rPr lang="en-US" sz="1200" u="none" strike="noStrike">
                          <a:effectLst/>
                        </a:rPr>
                        <a:t>ARIMA(0,1,2)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3.799254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6.645998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7.551882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3.456715</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35945009"/>
                  </a:ext>
                </a:extLst>
              </a:tr>
              <a:tr h="360411">
                <a:tc>
                  <a:txBody>
                    <a:bodyPr/>
                    <a:lstStyle/>
                    <a:p>
                      <a:pPr algn="ctr" fontAlgn="b"/>
                      <a:r>
                        <a:rPr lang="en-US" sz="1200" u="none" strike="noStrike">
                          <a:effectLst/>
                        </a:rPr>
                        <a:t>ARIMA(10,0,5)</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4.416458</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6.521338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7.774164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3.943847</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89206700"/>
                  </a:ext>
                </a:extLst>
              </a:tr>
              <a:tr h="360411">
                <a:tc>
                  <a:txBody>
                    <a:bodyPr/>
                    <a:lstStyle/>
                    <a:p>
                      <a:pPr algn="ctr" fontAlgn="b"/>
                      <a:r>
                        <a:rPr lang="en-US" sz="1200" u="none" strike="noStrike">
                          <a:effectLst/>
                        </a:rPr>
                        <a:t>Catboost</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7.592884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11.13878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13.02852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6.568545</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43284463"/>
                  </a:ext>
                </a:extLst>
              </a:tr>
              <a:tr h="360411">
                <a:tc>
                  <a:txBody>
                    <a:bodyPr/>
                    <a:lstStyle/>
                    <a:p>
                      <a:pPr algn="ctr" fontAlgn="b"/>
                      <a:r>
                        <a:rPr lang="en-US" sz="1200" u="none" strike="noStrike">
                          <a:effectLst/>
                        </a:rPr>
                        <a:t>GRU</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1.713403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2.894893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3.216144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1.512084</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9423709"/>
                  </a:ext>
                </a:extLst>
              </a:tr>
              <a:tr h="360411">
                <a:tc>
                  <a:txBody>
                    <a:bodyPr/>
                    <a:lstStyle/>
                    <a:p>
                      <a:pPr algn="ctr" fontAlgn="b"/>
                      <a:r>
                        <a:rPr lang="en-US" sz="1200" u="none" strike="noStrike">
                          <a:effectLst/>
                        </a:rPr>
                        <a:t>LSTM</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1.847384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3.439067</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3.333534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1.61693</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72484458"/>
                  </a:ext>
                </a:extLst>
              </a:tr>
              <a:tr h="360411">
                <a:tc>
                  <a:txBody>
                    <a:bodyPr/>
                    <a:lstStyle/>
                    <a:p>
                      <a:pPr algn="ctr" fontAlgn="b"/>
                      <a:r>
                        <a:rPr lang="en-US" sz="1200" u="none" strike="noStrike">
                          <a:effectLst/>
                        </a:rPr>
                        <a:t>RNN</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1.606113</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1.597926</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3.094778</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1.455146</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94362717"/>
                  </a:ext>
                </a:extLst>
              </a:tr>
            </a:tbl>
          </a:graphicData>
        </a:graphic>
      </p:graphicFrame>
      <p:graphicFrame>
        <p:nvGraphicFramePr>
          <p:cNvPr id="10" name="Table 9">
            <a:extLst>
              <a:ext uri="{FF2B5EF4-FFF2-40B4-BE49-F238E27FC236}">
                <a16:creationId xmlns:a16="http://schemas.microsoft.com/office/drawing/2014/main" id="{A02E9BC9-FE46-4698-8D61-56B607E5B090}"/>
              </a:ext>
            </a:extLst>
          </p:cNvPr>
          <p:cNvGraphicFramePr>
            <a:graphicFrameLocks noGrp="1"/>
          </p:cNvGraphicFramePr>
          <p:nvPr>
            <p:extLst>
              <p:ext uri="{D42A27DB-BD31-4B8C-83A1-F6EECF244321}">
                <p14:modId xmlns:p14="http://schemas.microsoft.com/office/powerpoint/2010/main" val="3539581368"/>
              </p:ext>
            </p:extLst>
          </p:nvPr>
        </p:nvGraphicFramePr>
        <p:xfrm>
          <a:off x="6819306" y="2213690"/>
          <a:ext cx="4835573" cy="2883288"/>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b="0" i="0" u="none" strike="noStrike">
                          <a:solidFill>
                            <a:srgbClr val="000000"/>
                          </a:solidFill>
                          <a:effectLst/>
                          <a:latin typeface="Calibri" panose="020F0502020204030204" pitchFamily="34" charset="0"/>
                        </a:rPr>
                        <a:t>ARIMA(0,1,1)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3.857547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6.895388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7.66842</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3.521682</a:t>
                      </a:r>
                    </a:p>
                  </a:txBody>
                  <a:tcPr marL="6350" marR="6350" marT="6350" marB="0" anchor="b"/>
                </a:tc>
                <a:extLst>
                  <a:ext uri="{0D108BD9-81ED-4DB2-BD59-A6C34878D82A}">
                    <a16:rowId xmlns:a16="http://schemas.microsoft.com/office/drawing/2014/main" val="473727822"/>
                  </a:ext>
                </a:extLst>
              </a:tr>
              <a:tr h="360411">
                <a:tc>
                  <a:txBody>
                    <a:bodyPr/>
                    <a:lstStyle/>
                    <a:p>
                      <a:pPr algn="ctr" fontAlgn="b"/>
                      <a:r>
                        <a:rPr lang="en-US" sz="1200" b="0" i="0" u="none" strike="noStrike">
                          <a:solidFill>
                            <a:srgbClr val="000000"/>
                          </a:solidFill>
                          <a:effectLst/>
                          <a:latin typeface="Calibri" panose="020F0502020204030204" pitchFamily="34" charset="0"/>
                        </a:rPr>
                        <a:t>ARIMA(1,0,0)</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4.218864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6.610514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7.7427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3.823635</a:t>
                      </a:r>
                    </a:p>
                  </a:txBody>
                  <a:tcPr marL="6350" marR="6350" marT="6350" marB="0" anchor="b"/>
                </a:tc>
                <a:extLst>
                  <a:ext uri="{0D108BD9-81ED-4DB2-BD59-A6C34878D82A}">
                    <a16:rowId xmlns:a16="http://schemas.microsoft.com/office/drawing/2014/main" val="1735945009"/>
                  </a:ext>
                </a:extLst>
              </a:tr>
              <a:tr h="360411">
                <a:tc>
                  <a:txBody>
                    <a:bodyPr/>
                    <a:lstStyle/>
                    <a:p>
                      <a:pPr algn="ctr" fontAlgn="b"/>
                      <a:r>
                        <a:rPr lang="en-US" sz="1200" b="0" i="0" u="none" strike="noStrike">
                          <a:solidFill>
                            <a:srgbClr val="000000"/>
                          </a:solidFill>
                          <a:effectLst/>
                          <a:latin typeface="Calibri" panose="020F0502020204030204" pitchFamily="34" charset="0"/>
                        </a:rPr>
                        <a:t>ARIMA(2,1,0)</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3.888299</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7.061621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7.893707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3.520209</a:t>
                      </a:r>
                    </a:p>
                  </a:txBody>
                  <a:tcPr marL="6350" marR="6350" marT="6350" marB="0" anchor="b"/>
                </a:tc>
                <a:extLst>
                  <a:ext uri="{0D108BD9-81ED-4DB2-BD59-A6C34878D82A}">
                    <a16:rowId xmlns:a16="http://schemas.microsoft.com/office/drawing/2014/main" val="789206700"/>
                  </a:ext>
                </a:extLst>
              </a:tr>
              <a:tr h="360411">
                <a:tc>
                  <a:txBody>
                    <a:bodyPr/>
                    <a:lstStyle/>
                    <a:p>
                      <a:pPr algn="ctr" fontAlgn="b"/>
                      <a:r>
                        <a:rPr lang="en-US" sz="1200" b="0" i="0" u="none" strike="noStrike">
                          <a:solidFill>
                            <a:srgbClr val="000000"/>
                          </a:solidFill>
                          <a:effectLst/>
                          <a:latin typeface="Calibri" panose="020F0502020204030204" pitchFamily="34" charset="0"/>
                        </a:rPr>
                        <a:t>Catboost</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7.66917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11.19656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12.99161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6.602439</a:t>
                      </a:r>
                    </a:p>
                  </a:txBody>
                  <a:tcPr marL="6350" marR="6350" marT="6350" marB="0" anchor="b"/>
                </a:tc>
                <a:extLst>
                  <a:ext uri="{0D108BD9-81ED-4DB2-BD59-A6C34878D82A}">
                    <a16:rowId xmlns:a16="http://schemas.microsoft.com/office/drawing/2014/main" val="3143284463"/>
                  </a:ext>
                </a:extLst>
              </a:tr>
              <a:tr h="360411">
                <a:tc>
                  <a:txBody>
                    <a:bodyPr/>
                    <a:lstStyle/>
                    <a:p>
                      <a:pPr algn="ctr" fontAlgn="b"/>
                      <a:r>
                        <a:rPr lang="en-US" sz="1200" b="0" i="0" u="none" strike="noStrike">
                          <a:solidFill>
                            <a:srgbClr val="000000"/>
                          </a:solidFill>
                          <a:effectLst/>
                          <a:latin typeface="Calibri" panose="020F0502020204030204" pitchFamily="34" charset="0"/>
                        </a:rPr>
                        <a:t>GRU</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6.486913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8.883824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9.012148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5.80613</a:t>
                      </a:r>
                    </a:p>
                  </a:txBody>
                  <a:tcPr marL="6350" marR="6350" marT="6350" marB="0" anchor="b"/>
                </a:tc>
                <a:extLst>
                  <a:ext uri="{0D108BD9-81ED-4DB2-BD59-A6C34878D82A}">
                    <a16:rowId xmlns:a16="http://schemas.microsoft.com/office/drawing/2014/main" val="199423709"/>
                  </a:ext>
                </a:extLst>
              </a:tr>
              <a:tr h="360411">
                <a:tc>
                  <a:txBody>
                    <a:bodyPr/>
                    <a:lstStyle/>
                    <a:p>
                      <a:pPr algn="ctr" fontAlgn="b"/>
                      <a:r>
                        <a:rPr lang="en-US" sz="1200" b="0" i="0" u="none" strike="noStrike">
                          <a:solidFill>
                            <a:srgbClr val="000000"/>
                          </a:solidFill>
                          <a:effectLst/>
                          <a:latin typeface="Calibri" panose="020F0502020204030204" pitchFamily="34" charset="0"/>
                        </a:rPr>
                        <a:t>LSTM</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3.712315</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5.987191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7.770421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3.330939</a:t>
                      </a:r>
                    </a:p>
                  </a:txBody>
                  <a:tcPr marL="6350" marR="6350" marT="6350" marB="0" anchor="b"/>
                </a:tc>
                <a:extLst>
                  <a:ext uri="{0D108BD9-81ED-4DB2-BD59-A6C34878D82A}">
                    <a16:rowId xmlns:a16="http://schemas.microsoft.com/office/drawing/2014/main" val="2172484458"/>
                  </a:ext>
                </a:extLst>
              </a:tr>
              <a:tr h="360411">
                <a:tc>
                  <a:txBody>
                    <a:bodyPr/>
                    <a:lstStyle/>
                    <a:p>
                      <a:pPr algn="ctr" fontAlgn="b"/>
                      <a:r>
                        <a:rPr lang="en-US" sz="1200" b="0" i="0" u="none" strike="noStrike" dirty="0">
                          <a:solidFill>
                            <a:srgbClr val="000000"/>
                          </a:solidFill>
                          <a:effectLst/>
                          <a:latin typeface="Calibri" panose="020F0502020204030204" pitchFamily="34" charset="0"/>
                        </a:rPr>
                        <a:t>RNN</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5.626548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8.544423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10.15468</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4.862223</a:t>
                      </a:r>
                    </a:p>
                  </a:txBody>
                  <a:tcPr marL="6350" marR="6350" marT="6350" marB="0" anchor="b"/>
                </a:tc>
                <a:extLst>
                  <a:ext uri="{0D108BD9-81ED-4DB2-BD59-A6C34878D82A}">
                    <a16:rowId xmlns:a16="http://schemas.microsoft.com/office/drawing/2014/main" val="594362717"/>
                  </a:ext>
                </a:extLst>
              </a:tr>
            </a:tbl>
          </a:graphicData>
        </a:graphic>
      </p:graphicFrame>
      <p:sp>
        <p:nvSpPr>
          <p:cNvPr id="7" name="TextBox 6">
            <a:extLst>
              <a:ext uri="{FF2B5EF4-FFF2-40B4-BE49-F238E27FC236}">
                <a16:creationId xmlns:a16="http://schemas.microsoft.com/office/drawing/2014/main" id="{D8840C40-7D0F-471B-A622-20A5185D47E4}"/>
              </a:ext>
            </a:extLst>
          </p:cNvPr>
          <p:cNvSpPr txBox="1"/>
          <p:nvPr/>
        </p:nvSpPr>
        <p:spPr>
          <a:xfrm>
            <a:off x="4169575" y="784828"/>
            <a:ext cx="3852850" cy="369332"/>
          </a:xfrm>
          <a:prstGeom prst="rect">
            <a:avLst/>
          </a:prstGeom>
          <a:noFill/>
        </p:spPr>
        <p:txBody>
          <a:bodyPr wrap="none" rtlCol="0">
            <a:spAutoFit/>
          </a:bodyPr>
          <a:lstStyle/>
          <a:p>
            <a:r>
              <a:rPr lang="ru-RU" dirty="0"/>
              <a:t>Средняя ошибка месячного прогноза</a:t>
            </a:r>
            <a:endParaRPr lang="en-US" dirty="0"/>
          </a:p>
        </p:txBody>
      </p:sp>
      <p:graphicFrame>
        <p:nvGraphicFramePr>
          <p:cNvPr id="15" name="Table 14">
            <a:extLst>
              <a:ext uri="{FF2B5EF4-FFF2-40B4-BE49-F238E27FC236}">
                <a16:creationId xmlns:a16="http://schemas.microsoft.com/office/drawing/2014/main" id="{282F1182-FD88-4ACC-92E1-20DCEF286369}"/>
              </a:ext>
            </a:extLst>
          </p:cNvPr>
          <p:cNvGraphicFramePr>
            <a:graphicFrameLocks noGrp="1"/>
          </p:cNvGraphicFramePr>
          <p:nvPr>
            <p:extLst>
              <p:ext uri="{D42A27DB-BD31-4B8C-83A1-F6EECF244321}">
                <p14:modId xmlns:p14="http://schemas.microsoft.com/office/powerpoint/2010/main" val="831361204"/>
              </p:ext>
            </p:extLst>
          </p:nvPr>
        </p:nvGraphicFramePr>
        <p:xfrm>
          <a:off x="335694" y="2213690"/>
          <a:ext cx="4835573" cy="2885252"/>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u="none" strike="noStrike" dirty="0">
                          <a:effectLst/>
                        </a:rPr>
                        <a:t>ARIMA(0,1,0)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4.55</a:t>
                      </a:r>
                      <a:r>
                        <a:rPr lang="ru-RU" sz="1200" b="0" i="0" u="none" strike="noStrike" dirty="0">
                          <a:solidFill>
                            <a:srgbClr val="000000"/>
                          </a:solidFill>
                          <a:effectLst/>
                          <a:latin typeface="Calibri" panose="020F0502020204030204" pitchFamily="34" charset="0"/>
                        </a:rPr>
                        <a:t>6</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00B050"/>
                    </a:solidFill>
                  </a:tcPr>
                </a:tc>
                <a:tc>
                  <a:txBody>
                    <a:bodyPr/>
                    <a:lstStyle/>
                    <a:p>
                      <a:pPr algn="ctr" fontAlgn="b"/>
                      <a:r>
                        <a:rPr lang="en-US" sz="1200" b="0" i="0" u="none" strike="noStrike" dirty="0">
                          <a:solidFill>
                            <a:srgbClr val="000000"/>
                          </a:solidFill>
                          <a:effectLst/>
                          <a:latin typeface="Calibri" panose="020F0502020204030204" pitchFamily="34" charset="0"/>
                        </a:rPr>
                        <a:t>7.66</a:t>
                      </a:r>
                      <a:r>
                        <a:rPr lang="ru-RU" sz="1200" b="0" i="0" u="none" strike="noStrike" dirty="0">
                          <a:solidFill>
                            <a:srgbClr val="000000"/>
                          </a:solidFill>
                          <a:effectLst/>
                          <a:latin typeface="Calibri" panose="020F0502020204030204" pitchFamily="34" charset="0"/>
                        </a:rPr>
                        <a:t>2</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00B050"/>
                    </a:solidFill>
                  </a:tcPr>
                </a:tc>
                <a:tc>
                  <a:txBody>
                    <a:bodyPr/>
                    <a:lstStyle/>
                    <a:p>
                      <a:pPr algn="ctr" fontAlgn="b"/>
                      <a:r>
                        <a:rPr lang="en-US" sz="1200" b="0" i="0" u="none" strike="noStrike" dirty="0">
                          <a:solidFill>
                            <a:srgbClr val="000000"/>
                          </a:solidFill>
                          <a:effectLst/>
                          <a:latin typeface="Calibri" panose="020F0502020204030204" pitchFamily="34" charset="0"/>
                        </a:rPr>
                        <a:t>9.676</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4.175</a:t>
                      </a:r>
                    </a:p>
                  </a:txBody>
                  <a:tcPr marL="6350" marR="6350" marT="6350" marB="0" anchor="b">
                    <a:solidFill>
                      <a:srgbClr val="00B050"/>
                    </a:solidFill>
                  </a:tcPr>
                </a:tc>
                <a:extLst>
                  <a:ext uri="{0D108BD9-81ED-4DB2-BD59-A6C34878D82A}">
                    <a16:rowId xmlns:a16="http://schemas.microsoft.com/office/drawing/2014/main" val="473727822"/>
                  </a:ext>
                </a:extLst>
              </a:tr>
              <a:tr h="360411">
                <a:tc>
                  <a:txBody>
                    <a:bodyPr/>
                    <a:lstStyle/>
                    <a:p>
                      <a:pPr algn="ctr" fontAlgn="b"/>
                      <a:r>
                        <a:rPr lang="en-US" sz="1200" u="none" strike="noStrike" dirty="0">
                          <a:effectLst/>
                        </a:rPr>
                        <a:t>ARIMA(1,0,0)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5.619</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8.05</a:t>
                      </a:r>
                      <a:r>
                        <a:rPr lang="ru-RU" sz="1200" b="0" i="0" u="none" strike="noStrike" dirty="0">
                          <a:solidFill>
                            <a:srgbClr val="000000"/>
                          </a:solidFill>
                          <a:effectLst/>
                          <a:latin typeface="Calibri" panose="020F0502020204030204" pitchFamily="34" charset="0"/>
                        </a:rPr>
                        <a:t>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9.51</a:t>
                      </a:r>
                      <a:r>
                        <a:rPr lang="ru-RU" sz="1200" b="0" i="0" u="none" strike="noStrike" dirty="0">
                          <a:solidFill>
                            <a:srgbClr val="000000"/>
                          </a:solidFill>
                          <a:effectLst/>
                          <a:latin typeface="Calibri" panose="020F0502020204030204" pitchFamily="34" charset="0"/>
                        </a:rPr>
                        <a:t>7</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4.931</a:t>
                      </a:r>
                    </a:p>
                  </a:txBody>
                  <a:tcPr marL="6350" marR="6350" marT="6350" marB="0" anchor="b"/>
                </a:tc>
                <a:extLst>
                  <a:ext uri="{0D108BD9-81ED-4DB2-BD59-A6C34878D82A}">
                    <a16:rowId xmlns:a16="http://schemas.microsoft.com/office/drawing/2014/main" val="1735945009"/>
                  </a:ext>
                </a:extLst>
              </a:tr>
              <a:tr h="360411">
                <a:tc>
                  <a:txBody>
                    <a:bodyPr/>
                    <a:lstStyle/>
                    <a:p>
                      <a:pPr algn="ctr" fontAlgn="b"/>
                      <a:r>
                        <a:rPr lang="en-US" sz="1200" u="none" strike="noStrike" dirty="0">
                          <a:effectLst/>
                        </a:rPr>
                        <a:t>ARIMA(3,1,3)</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6.240</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10.55</a:t>
                      </a:r>
                      <a:r>
                        <a:rPr lang="ru-RU" sz="1200" b="0" i="0" u="none" strike="noStrike" dirty="0">
                          <a:solidFill>
                            <a:srgbClr val="000000"/>
                          </a:solidFill>
                          <a:effectLst/>
                          <a:latin typeface="Calibri" panose="020F0502020204030204" pitchFamily="34" charset="0"/>
                        </a:rPr>
                        <a:t>3</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12.361</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4.750</a:t>
                      </a:r>
                    </a:p>
                  </a:txBody>
                  <a:tcPr marL="6350" marR="6350" marT="6350" marB="0" anchor="b"/>
                </a:tc>
                <a:extLst>
                  <a:ext uri="{0D108BD9-81ED-4DB2-BD59-A6C34878D82A}">
                    <a16:rowId xmlns:a16="http://schemas.microsoft.com/office/drawing/2014/main" val="789206700"/>
                  </a:ext>
                </a:extLst>
              </a:tr>
              <a:tr h="360411">
                <a:tc>
                  <a:txBody>
                    <a:bodyPr/>
                    <a:lstStyle/>
                    <a:p>
                      <a:pPr algn="ctr" fontAlgn="b"/>
                      <a:r>
                        <a:rPr lang="en-US" sz="1200" u="none" strike="noStrike" dirty="0" err="1">
                          <a:effectLst/>
                        </a:rPr>
                        <a:t>Catboost</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6.56</a:t>
                      </a:r>
                      <a:r>
                        <a:rPr lang="ru-RU" sz="1200" b="0" i="0" u="none" strike="noStrike" dirty="0">
                          <a:solidFill>
                            <a:srgbClr val="000000"/>
                          </a:solidFill>
                          <a:effectLst/>
                          <a:latin typeface="Calibri" panose="020F0502020204030204" pitchFamily="34" charset="0"/>
                        </a:rPr>
                        <a:t>9</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9.473</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11.03</a:t>
                      </a:r>
                      <a:r>
                        <a:rPr lang="ru-RU" sz="1200" b="0" i="0" u="none" strike="noStrike" dirty="0">
                          <a:solidFill>
                            <a:srgbClr val="000000"/>
                          </a:solidFill>
                          <a:effectLst/>
                          <a:latin typeface="Calibri" panose="020F0502020204030204" pitchFamily="34" charset="0"/>
                        </a:rPr>
                        <a:t>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5.577</a:t>
                      </a:r>
                    </a:p>
                  </a:txBody>
                  <a:tcPr marL="6350" marR="6350" marT="6350" marB="0" anchor="b"/>
                </a:tc>
                <a:extLst>
                  <a:ext uri="{0D108BD9-81ED-4DB2-BD59-A6C34878D82A}">
                    <a16:rowId xmlns:a16="http://schemas.microsoft.com/office/drawing/2014/main" val="3143284463"/>
                  </a:ext>
                </a:extLst>
              </a:tr>
              <a:tr h="360411">
                <a:tc>
                  <a:txBody>
                    <a:bodyPr/>
                    <a:lstStyle/>
                    <a:p>
                      <a:pPr algn="ctr" fontAlgn="b"/>
                      <a:r>
                        <a:rPr lang="en-US" sz="1200" u="none" strike="noStrike" dirty="0">
                          <a:effectLst/>
                        </a:rPr>
                        <a:t>GRU</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5.99</a:t>
                      </a:r>
                      <a:r>
                        <a:rPr lang="ru-RU" sz="1200" b="0" i="0" u="none" strike="noStrike" dirty="0">
                          <a:solidFill>
                            <a:srgbClr val="000000"/>
                          </a:solidFill>
                          <a:effectLst/>
                          <a:latin typeface="Calibri" panose="020F0502020204030204" pitchFamily="34" charset="0"/>
                        </a:rPr>
                        <a:t>9</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8.162</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9.44</a:t>
                      </a:r>
                      <a:r>
                        <a:rPr lang="ru-RU" sz="1200" b="0" i="0" u="none" strike="noStrike" dirty="0">
                          <a:solidFill>
                            <a:srgbClr val="000000"/>
                          </a:solidFill>
                          <a:effectLst/>
                          <a:latin typeface="Calibri" panose="020F0502020204030204" pitchFamily="34" charset="0"/>
                        </a:rPr>
                        <a:t>6</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00B050"/>
                    </a:solidFill>
                  </a:tcPr>
                </a:tc>
                <a:tc>
                  <a:txBody>
                    <a:bodyPr/>
                    <a:lstStyle/>
                    <a:p>
                      <a:pPr algn="ctr" fontAlgn="b"/>
                      <a:r>
                        <a:rPr lang="en-US" sz="1200" b="0" i="0" u="none" strike="noStrike" dirty="0">
                          <a:solidFill>
                            <a:srgbClr val="000000"/>
                          </a:solidFill>
                          <a:effectLst/>
                          <a:latin typeface="Calibri" panose="020F0502020204030204" pitchFamily="34" charset="0"/>
                        </a:rPr>
                        <a:t>5.90</a:t>
                      </a:r>
                      <a:r>
                        <a:rPr lang="ru-RU" sz="1200" b="0" i="0" u="none" strike="noStrike" dirty="0">
                          <a:solidFill>
                            <a:srgbClr val="000000"/>
                          </a:solidFill>
                          <a:effectLst/>
                          <a:latin typeface="Calibri" panose="020F0502020204030204" pitchFamily="34" charset="0"/>
                        </a:rPr>
                        <a:t>2</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9423709"/>
                  </a:ext>
                </a:extLst>
              </a:tr>
              <a:tr h="360411">
                <a:tc>
                  <a:txBody>
                    <a:bodyPr/>
                    <a:lstStyle/>
                    <a:p>
                      <a:pPr algn="ctr" fontAlgn="b"/>
                      <a:r>
                        <a:rPr lang="en-US" sz="1200" u="none" strike="noStrike" dirty="0">
                          <a:effectLst/>
                        </a:rPr>
                        <a:t>LSTM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7.62</a:t>
                      </a:r>
                      <a:r>
                        <a:rPr lang="ru-RU" sz="1200" b="0" i="0" u="none" strike="noStrike" dirty="0">
                          <a:solidFill>
                            <a:srgbClr val="000000"/>
                          </a:solidFill>
                          <a:effectLst/>
                          <a:latin typeface="Calibri" panose="020F0502020204030204" pitchFamily="34" charset="0"/>
                        </a:rPr>
                        <a:t>1</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10.099</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9.929</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6.73</a:t>
                      </a:r>
                      <a:r>
                        <a:rPr lang="ru-RU" sz="1200" b="0" i="0" u="none" strike="noStrike" dirty="0">
                          <a:solidFill>
                            <a:srgbClr val="000000"/>
                          </a:solidFill>
                          <a:effectLst/>
                          <a:latin typeface="Calibri" panose="020F0502020204030204" pitchFamily="34" charset="0"/>
                        </a:rPr>
                        <a:t>4</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72484458"/>
                  </a:ext>
                </a:extLst>
              </a:tr>
              <a:tr h="362375">
                <a:tc>
                  <a:txBody>
                    <a:bodyPr/>
                    <a:lstStyle/>
                    <a:p>
                      <a:pPr algn="ctr" fontAlgn="b"/>
                      <a:r>
                        <a:rPr lang="en-US" sz="1200" u="none" strike="noStrike" dirty="0">
                          <a:effectLst/>
                        </a:rPr>
                        <a:t>RNN</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4.97</a:t>
                      </a:r>
                      <a:r>
                        <a:rPr lang="ru-RU" sz="1200" b="0" i="0" u="none" strike="noStrike" dirty="0">
                          <a:solidFill>
                            <a:srgbClr val="000000"/>
                          </a:solidFill>
                          <a:effectLst/>
                          <a:latin typeface="Calibri" panose="020F0502020204030204" pitchFamily="34" charset="0"/>
                        </a:rPr>
                        <a:t>8</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7.91</a:t>
                      </a:r>
                      <a:r>
                        <a:rPr lang="ru-RU" sz="1200" b="0" i="0" u="none" strike="noStrike" dirty="0">
                          <a:solidFill>
                            <a:srgbClr val="000000"/>
                          </a:solidFill>
                          <a:effectLst/>
                          <a:latin typeface="Calibri" panose="020F0502020204030204" pitchFamily="34" charset="0"/>
                        </a:rPr>
                        <a:t>9</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9.79</a:t>
                      </a:r>
                      <a:r>
                        <a:rPr lang="ru-RU" sz="1200" b="0" i="0" u="none" strike="noStrike" dirty="0">
                          <a:solidFill>
                            <a:srgbClr val="000000"/>
                          </a:solidFill>
                          <a:effectLst/>
                          <a:latin typeface="Calibri" panose="020F0502020204030204" pitchFamily="34" charset="0"/>
                        </a:rPr>
                        <a:t>8</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4.54</a:t>
                      </a:r>
                      <a:r>
                        <a:rPr lang="ru-RU" sz="1200" b="0" i="0" u="none" strike="noStrike" dirty="0">
                          <a:solidFill>
                            <a:srgbClr val="000000"/>
                          </a:solidFill>
                          <a:effectLst/>
                          <a:latin typeface="Calibri" panose="020F0502020204030204" pitchFamily="34" charset="0"/>
                        </a:rPr>
                        <a:t>9</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extLst>
                  <a:ext uri="{0D108BD9-81ED-4DB2-BD59-A6C34878D82A}">
                    <a16:rowId xmlns:a16="http://schemas.microsoft.com/office/drawing/2014/main" val="594362717"/>
                  </a:ext>
                </a:extLst>
              </a:tr>
            </a:tbl>
          </a:graphicData>
        </a:graphic>
      </p:graphicFrame>
      <p:graphicFrame>
        <p:nvGraphicFramePr>
          <p:cNvPr id="16" name="Table 15">
            <a:extLst>
              <a:ext uri="{FF2B5EF4-FFF2-40B4-BE49-F238E27FC236}">
                <a16:creationId xmlns:a16="http://schemas.microsoft.com/office/drawing/2014/main" id="{79C977A4-A43D-4B8E-9669-BB90B343F2B3}"/>
              </a:ext>
            </a:extLst>
          </p:cNvPr>
          <p:cNvGraphicFramePr>
            <a:graphicFrameLocks noGrp="1"/>
          </p:cNvGraphicFramePr>
          <p:nvPr>
            <p:extLst>
              <p:ext uri="{D42A27DB-BD31-4B8C-83A1-F6EECF244321}">
                <p14:modId xmlns:p14="http://schemas.microsoft.com/office/powerpoint/2010/main" val="960254991"/>
              </p:ext>
            </p:extLst>
          </p:nvPr>
        </p:nvGraphicFramePr>
        <p:xfrm>
          <a:off x="6819304" y="2213690"/>
          <a:ext cx="4835573" cy="2883288"/>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u="none" strike="noStrike" dirty="0">
                          <a:effectLst/>
                        </a:rPr>
                        <a:t>ARIMA(0,1,0)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6.14</a:t>
                      </a:r>
                      <a:r>
                        <a:rPr lang="ru-RU" sz="1200" b="0" i="0" u="none" strike="noStrike" dirty="0">
                          <a:solidFill>
                            <a:srgbClr val="000000"/>
                          </a:solidFill>
                          <a:effectLst/>
                          <a:latin typeface="Calibri" panose="020F0502020204030204" pitchFamily="34" charset="0"/>
                        </a:rPr>
                        <a:t>8</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00B050"/>
                    </a:solidFill>
                  </a:tcPr>
                </a:tc>
                <a:tc>
                  <a:txBody>
                    <a:bodyPr/>
                    <a:lstStyle/>
                    <a:p>
                      <a:pPr algn="ctr" fontAlgn="b"/>
                      <a:r>
                        <a:rPr lang="en-US" sz="1200" b="0" i="0" u="none" strike="noStrike" dirty="0">
                          <a:solidFill>
                            <a:srgbClr val="000000"/>
                          </a:solidFill>
                          <a:effectLst/>
                          <a:latin typeface="Calibri" panose="020F0502020204030204" pitchFamily="34" charset="0"/>
                        </a:rPr>
                        <a:t>7.332</a:t>
                      </a:r>
                    </a:p>
                  </a:txBody>
                  <a:tcPr marL="6350" marR="6350" marT="6350" marB="0" anchor="b">
                    <a:solidFill>
                      <a:srgbClr val="00B050"/>
                    </a:solidFill>
                  </a:tcPr>
                </a:tc>
                <a:tc>
                  <a:txBody>
                    <a:bodyPr/>
                    <a:lstStyle/>
                    <a:p>
                      <a:pPr algn="ctr" fontAlgn="b"/>
                      <a:r>
                        <a:rPr lang="en-US" sz="1200" b="0" i="0" u="none" strike="noStrike" dirty="0">
                          <a:solidFill>
                            <a:srgbClr val="000000"/>
                          </a:solidFill>
                          <a:effectLst/>
                          <a:latin typeface="Calibri" panose="020F0502020204030204" pitchFamily="34" charset="0"/>
                        </a:rPr>
                        <a:t>9.992</a:t>
                      </a:r>
                    </a:p>
                  </a:txBody>
                  <a:tcPr marL="6350" marR="6350" marT="6350" marB="0" anchor="b">
                    <a:solidFill>
                      <a:srgbClr val="00B050"/>
                    </a:solidFill>
                  </a:tcPr>
                </a:tc>
                <a:tc>
                  <a:txBody>
                    <a:bodyPr/>
                    <a:lstStyle/>
                    <a:p>
                      <a:pPr algn="ctr" fontAlgn="b"/>
                      <a:r>
                        <a:rPr lang="en-US" sz="1200" b="0" i="0" u="none" strike="noStrike" dirty="0">
                          <a:solidFill>
                            <a:srgbClr val="000000"/>
                          </a:solidFill>
                          <a:effectLst/>
                          <a:latin typeface="Calibri" panose="020F0502020204030204" pitchFamily="34" charset="0"/>
                        </a:rPr>
                        <a:t>5.76</a:t>
                      </a:r>
                      <a:r>
                        <a:rPr lang="ru-RU" sz="1200" b="0" i="0" u="none" strike="noStrike" dirty="0">
                          <a:solidFill>
                            <a:srgbClr val="000000"/>
                          </a:solidFill>
                          <a:effectLst/>
                          <a:latin typeface="Calibri" panose="020F0502020204030204" pitchFamily="34" charset="0"/>
                        </a:rPr>
                        <a:t>7</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extLst>
                  <a:ext uri="{0D108BD9-81ED-4DB2-BD59-A6C34878D82A}">
                    <a16:rowId xmlns:a16="http://schemas.microsoft.com/office/drawing/2014/main" val="473727822"/>
                  </a:ext>
                </a:extLst>
              </a:tr>
              <a:tr h="360411">
                <a:tc>
                  <a:txBody>
                    <a:bodyPr/>
                    <a:lstStyle/>
                    <a:p>
                      <a:pPr algn="ctr" fontAlgn="b"/>
                      <a:r>
                        <a:rPr lang="en-US" sz="1200" u="none" strike="noStrike" dirty="0">
                          <a:effectLst/>
                        </a:rPr>
                        <a:t>ARIMA(1,0,0)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7.42</a:t>
                      </a:r>
                      <a:r>
                        <a:rPr lang="ru-RU" sz="1200" b="0" i="0" u="none" strike="noStrike" dirty="0">
                          <a:solidFill>
                            <a:srgbClr val="000000"/>
                          </a:solidFill>
                          <a:effectLst/>
                          <a:latin typeface="Calibri" panose="020F0502020204030204" pitchFamily="34" charset="0"/>
                        </a:rPr>
                        <a:t>9</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9.95</a:t>
                      </a:r>
                      <a:r>
                        <a:rPr lang="ru-RU" sz="1200" b="0" i="0" u="none" strike="noStrike" dirty="0">
                          <a:solidFill>
                            <a:srgbClr val="000000"/>
                          </a:solidFill>
                          <a:effectLst/>
                          <a:latin typeface="Calibri" panose="020F0502020204030204" pitchFamily="34" charset="0"/>
                        </a:rPr>
                        <a:t>7</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12.220</a:t>
                      </a: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6.683</a:t>
                      </a:r>
                    </a:p>
                  </a:txBody>
                  <a:tcPr marL="6350" marR="6350" marT="6350" marB="0" anchor="b">
                    <a:solidFill>
                      <a:srgbClr val="E9EBF5"/>
                    </a:solidFill>
                  </a:tcPr>
                </a:tc>
                <a:extLst>
                  <a:ext uri="{0D108BD9-81ED-4DB2-BD59-A6C34878D82A}">
                    <a16:rowId xmlns:a16="http://schemas.microsoft.com/office/drawing/2014/main" val="1735945009"/>
                  </a:ext>
                </a:extLst>
              </a:tr>
              <a:tr h="360411">
                <a:tc>
                  <a:txBody>
                    <a:bodyPr/>
                    <a:lstStyle/>
                    <a:p>
                      <a:pPr algn="ctr" fontAlgn="b"/>
                      <a:r>
                        <a:rPr lang="en-US" sz="1200" u="none" strike="noStrike" dirty="0">
                          <a:effectLst/>
                        </a:rPr>
                        <a:t>ARIMA(3,1,3)</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6.86</a:t>
                      </a:r>
                      <a:r>
                        <a:rPr lang="ru-RU" sz="1200" b="0" i="0" u="none" strike="noStrike" dirty="0">
                          <a:solidFill>
                            <a:srgbClr val="000000"/>
                          </a:solidFill>
                          <a:effectLst/>
                          <a:latin typeface="Calibri" panose="020F0502020204030204" pitchFamily="34" charset="0"/>
                        </a:rPr>
                        <a:t>4</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9.245</a:t>
                      </a: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12.85</a:t>
                      </a:r>
                      <a:r>
                        <a:rPr lang="ru-RU" sz="1200" b="0" i="0" u="none" strike="noStrike" dirty="0">
                          <a:solidFill>
                            <a:srgbClr val="000000"/>
                          </a:solidFill>
                          <a:effectLst/>
                          <a:latin typeface="Calibri" panose="020F0502020204030204" pitchFamily="34" charset="0"/>
                        </a:rPr>
                        <a:t>6</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5.733</a:t>
                      </a:r>
                    </a:p>
                  </a:txBody>
                  <a:tcPr marL="6350" marR="6350" marT="6350" marB="0" anchor="b">
                    <a:solidFill>
                      <a:srgbClr val="E9EBF5"/>
                    </a:solidFill>
                  </a:tcPr>
                </a:tc>
                <a:extLst>
                  <a:ext uri="{0D108BD9-81ED-4DB2-BD59-A6C34878D82A}">
                    <a16:rowId xmlns:a16="http://schemas.microsoft.com/office/drawing/2014/main" val="789206700"/>
                  </a:ext>
                </a:extLst>
              </a:tr>
              <a:tr h="360411">
                <a:tc>
                  <a:txBody>
                    <a:bodyPr/>
                    <a:lstStyle/>
                    <a:p>
                      <a:pPr algn="ctr" fontAlgn="b"/>
                      <a:r>
                        <a:rPr lang="en-US" sz="1200" u="none" strike="noStrike" dirty="0" err="1">
                          <a:effectLst/>
                        </a:rPr>
                        <a:t>Catboost</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8.251</a:t>
                      </a: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11.700</a:t>
                      </a: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15.386</a:t>
                      </a: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7.028</a:t>
                      </a:r>
                    </a:p>
                  </a:txBody>
                  <a:tcPr marL="6350" marR="6350" marT="6350" marB="0" anchor="b">
                    <a:solidFill>
                      <a:srgbClr val="E9EBF5"/>
                    </a:solidFill>
                  </a:tcPr>
                </a:tc>
                <a:extLst>
                  <a:ext uri="{0D108BD9-81ED-4DB2-BD59-A6C34878D82A}">
                    <a16:rowId xmlns:a16="http://schemas.microsoft.com/office/drawing/2014/main" val="3143284463"/>
                  </a:ext>
                </a:extLst>
              </a:tr>
              <a:tr h="360411">
                <a:tc>
                  <a:txBody>
                    <a:bodyPr/>
                    <a:lstStyle/>
                    <a:p>
                      <a:pPr algn="ctr" fontAlgn="b"/>
                      <a:r>
                        <a:rPr lang="en-US" sz="1200" u="none" strike="noStrike" dirty="0">
                          <a:effectLst/>
                        </a:rPr>
                        <a:t>GRU</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6.98</a:t>
                      </a:r>
                      <a:r>
                        <a:rPr lang="ru-RU" sz="1200" b="0" i="0" u="none" strike="noStrike" dirty="0">
                          <a:solidFill>
                            <a:srgbClr val="000000"/>
                          </a:solidFill>
                          <a:effectLst/>
                          <a:latin typeface="Calibri" panose="020F0502020204030204" pitchFamily="34" charset="0"/>
                        </a:rPr>
                        <a:t>6</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9.2</a:t>
                      </a:r>
                      <a:r>
                        <a:rPr lang="ru-RU" sz="1200" b="0" i="0" u="none" strike="noStrike" dirty="0">
                          <a:solidFill>
                            <a:srgbClr val="000000"/>
                          </a:solidFill>
                          <a:effectLst/>
                          <a:latin typeface="Calibri" panose="020F0502020204030204" pitchFamily="34" charset="0"/>
                        </a:rPr>
                        <a:t>24</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11.484</a:t>
                      </a: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6.61</a:t>
                      </a:r>
                      <a:r>
                        <a:rPr lang="ru-RU" sz="1200" b="0" i="0" u="none" strike="noStrike" dirty="0">
                          <a:solidFill>
                            <a:srgbClr val="000000"/>
                          </a:solidFill>
                          <a:effectLst/>
                          <a:latin typeface="Calibri" panose="020F0502020204030204" pitchFamily="34" charset="0"/>
                        </a:rPr>
                        <a:t>8</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extLst>
                  <a:ext uri="{0D108BD9-81ED-4DB2-BD59-A6C34878D82A}">
                    <a16:rowId xmlns:a16="http://schemas.microsoft.com/office/drawing/2014/main" val="199423709"/>
                  </a:ext>
                </a:extLst>
              </a:tr>
              <a:tr h="360411">
                <a:tc>
                  <a:txBody>
                    <a:bodyPr/>
                    <a:lstStyle/>
                    <a:p>
                      <a:pPr algn="ctr" fontAlgn="b"/>
                      <a:r>
                        <a:rPr lang="en-US" sz="1200" u="none" strike="noStrike" dirty="0">
                          <a:effectLst/>
                        </a:rPr>
                        <a:t>LSTM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8.612</a:t>
                      </a: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10.08</a:t>
                      </a:r>
                      <a:r>
                        <a:rPr lang="ru-RU" sz="1200" b="0" i="0" u="none" strike="noStrike" dirty="0">
                          <a:solidFill>
                            <a:srgbClr val="000000"/>
                          </a:solidFill>
                          <a:effectLst/>
                          <a:latin typeface="Calibri" panose="020F0502020204030204" pitchFamily="34" charset="0"/>
                        </a:rPr>
                        <a:t>9</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11.86</a:t>
                      </a:r>
                      <a:r>
                        <a:rPr lang="ru-RU" sz="1200" b="0" i="0" u="none" strike="noStrike" dirty="0">
                          <a:solidFill>
                            <a:srgbClr val="000000"/>
                          </a:solidFill>
                          <a:effectLst/>
                          <a:latin typeface="Calibri" panose="020F0502020204030204" pitchFamily="34" charset="0"/>
                        </a:rPr>
                        <a:t>2</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8.05</a:t>
                      </a:r>
                      <a:r>
                        <a:rPr lang="ru-RU" sz="1200" b="0" i="0" u="none" strike="noStrike" dirty="0">
                          <a:solidFill>
                            <a:srgbClr val="000000"/>
                          </a:solidFill>
                          <a:effectLst/>
                          <a:latin typeface="Calibri" panose="020F0502020204030204" pitchFamily="34" charset="0"/>
                        </a:rPr>
                        <a:t>6</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extLst>
                  <a:ext uri="{0D108BD9-81ED-4DB2-BD59-A6C34878D82A}">
                    <a16:rowId xmlns:a16="http://schemas.microsoft.com/office/drawing/2014/main" val="2172484458"/>
                  </a:ext>
                </a:extLst>
              </a:tr>
              <a:tr h="360411">
                <a:tc>
                  <a:txBody>
                    <a:bodyPr/>
                    <a:lstStyle/>
                    <a:p>
                      <a:pPr algn="ctr" fontAlgn="b"/>
                      <a:r>
                        <a:rPr lang="en-US" sz="1200" u="none" strike="noStrike" dirty="0">
                          <a:effectLst/>
                        </a:rPr>
                        <a:t>RNN</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6.54</a:t>
                      </a:r>
                      <a:r>
                        <a:rPr lang="ru-RU" sz="1200" b="0" i="0" u="none" strike="noStrike" dirty="0">
                          <a:solidFill>
                            <a:srgbClr val="000000"/>
                          </a:solidFill>
                          <a:effectLst/>
                          <a:latin typeface="Calibri" panose="020F0502020204030204" pitchFamily="34" charset="0"/>
                        </a:rPr>
                        <a:t>6</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8.91</a:t>
                      </a:r>
                      <a:r>
                        <a:rPr lang="ru-RU" sz="1200" b="0" i="0" u="none" strike="noStrike" dirty="0">
                          <a:solidFill>
                            <a:srgbClr val="000000"/>
                          </a:solidFill>
                          <a:effectLst/>
                          <a:latin typeface="Calibri" panose="020F0502020204030204" pitchFamily="34" charset="0"/>
                        </a:rPr>
                        <a:t>7</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12.676</a:t>
                      </a:r>
                    </a:p>
                  </a:txBody>
                  <a:tcPr marL="6350" marR="6350" marT="6350" marB="0" anchor="b">
                    <a:solidFill>
                      <a:srgbClr val="E9EBF5"/>
                    </a:solidFill>
                  </a:tcPr>
                </a:tc>
                <a:tc>
                  <a:txBody>
                    <a:bodyPr/>
                    <a:lstStyle/>
                    <a:p>
                      <a:pPr algn="ctr" fontAlgn="b"/>
                      <a:r>
                        <a:rPr lang="en-US" sz="1200" b="0" i="0" u="none" strike="noStrike" dirty="0">
                          <a:solidFill>
                            <a:srgbClr val="000000"/>
                          </a:solidFill>
                          <a:effectLst/>
                          <a:latin typeface="Calibri" panose="020F0502020204030204" pitchFamily="34" charset="0"/>
                        </a:rPr>
                        <a:t>5.4</a:t>
                      </a:r>
                      <a:r>
                        <a:rPr lang="ru-RU" sz="1200" b="0" i="0" u="none" strike="noStrike" dirty="0">
                          <a:solidFill>
                            <a:srgbClr val="000000"/>
                          </a:solidFill>
                          <a:effectLst/>
                          <a:latin typeface="Calibri" panose="020F0502020204030204" pitchFamily="34" charset="0"/>
                        </a:rPr>
                        <a:t>90</a:t>
                      </a:r>
                      <a:endParaRPr lang="en-US" sz="1200" b="0" i="0" u="none" strike="noStrike" dirty="0">
                        <a:solidFill>
                          <a:srgbClr val="000000"/>
                        </a:solidFill>
                        <a:effectLst/>
                        <a:latin typeface="Calibri" panose="020F0502020204030204" pitchFamily="34" charset="0"/>
                      </a:endParaRPr>
                    </a:p>
                  </a:txBody>
                  <a:tcPr marL="6350" marR="6350" marT="6350" marB="0" anchor="b">
                    <a:solidFill>
                      <a:srgbClr val="00B050"/>
                    </a:solidFill>
                  </a:tcPr>
                </a:tc>
                <a:extLst>
                  <a:ext uri="{0D108BD9-81ED-4DB2-BD59-A6C34878D82A}">
                    <a16:rowId xmlns:a16="http://schemas.microsoft.com/office/drawing/2014/main" val="594362717"/>
                  </a:ext>
                </a:extLst>
              </a:tr>
            </a:tbl>
          </a:graphicData>
        </a:graphic>
      </p:graphicFrame>
    </p:spTree>
    <p:extLst>
      <p:ext uri="{BB962C8B-B14F-4D97-AF65-F5344CB8AC3E}">
        <p14:creationId xmlns:p14="http://schemas.microsoft.com/office/powerpoint/2010/main" val="156134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30BD75-13BD-4374-A99C-8E29223E51EF}"/>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25</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5" name="Rectangle 4">
            <a:extLst>
              <a:ext uri="{FF2B5EF4-FFF2-40B4-BE49-F238E27FC236}">
                <a16:creationId xmlns:a16="http://schemas.microsoft.com/office/drawing/2014/main" id="{DC6A361B-6EEC-464E-AE3F-5300A4951D9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Результаты</a:t>
            </a:r>
            <a:endParaRPr lang="en-US" sz="3200" dirty="0">
              <a:latin typeface="Comic Sans MS" panose="030F0702030302020204" pitchFamily="66" charset="0"/>
            </a:endParaRPr>
          </a:p>
        </p:txBody>
      </p:sp>
      <p:sp>
        <p:nvSpPr>
          <p:cNvPr id="6" name="Rectangle 5">
            <a:extLst>
              <a:ext uri="{FF2B5EF4-FFF2-40B4-BE49-F238E27FC236}">
                <a16:creationId xmlns:a16="http://schemas.microsoft.com/office/drawing/2014/main" id="{55458562-5E36-4071-8C78-B20A55F3B0C7}"/>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
        <p:nvSpPr>
          <p:cNvPr id="7" name="TextBox 6">
            <a:extLst>
              <a:ext uri="{FF2B5EF4-FFF2-40B4-BE49-F238E27FC236}">
                <a16:creationId xmlns:a16="http://schemas.microsoft.com/office/drawing/2014/main" id="{3A4A4751-3143-4940-8EFB-19A05755DF66}"/>
              </a:ext>
            </a:extLst>
          </p:cNvPr>
          <p:cNvSpPr txBox="1"/>
          <p:nvPr/>
        </p:nvSpPr>
        <p:spPr>
          <a:xfrm>
            <a:off x="685044" y="1106881"/>
            <a:ext cx="10821911" cy="3046988"/>
          </a:xfrm>
          <a:prstGeom prst="rect">
            <a:avLst/>
          </a:prstGeom>
          <a:noFill/>
        </p:spPr>
        <p:txBody>
          <a:bodyPr wrap="square" rtlCol="0">
            <a:spAutoFit/>
          </a:bodyPr>
          <a:lstStyle/>
          <a:p>
            <a:pPr marL="342900" indent="-342900">
              <a:buFont typeface="+mj-lt"/>
              <a:buAutoNum type="arabicPeriod"/>
            </a:pPr>
            <a:r>
              <a:rPr lang="ru-RU" sz="2400" dirty="0">
                <a:latin typeface="Times New Roman" panose="02020603050405020304" pitchFamily="18" charset="0"/>
                <a:cs typeface="Times New Roman" panose="02020603050405020304" pitchFamily="18" charset="0"/>
              </a:rPr>
              <a:t>Реализованы и обучены модели нейронных сетей с архитектурами </a:t>
            </a:r>
            <a:r>
              <a:rPr lang="en-US" sz="2400" dirty="0">
                <a:latin typeface="Times New Roman" panose="02020603050405020304" pitchFamily="18" charset="0"/>
                <a:cs typeface="Times New Roman" panose="02020603050405020304" pitchFamily="18" charset="0"/>
              </a:rPr>
              <a:t>RNN, LTSM, GRU</a:t>
            </a:r>
            <a:endParaRPr lang="ru-RU"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ru-RU" sz="2400" dirty="0">
                <a:latin typeface="Times New Roman" panose="02020603050405020304" pitchFamily="18" charset="0"/>
                <a:cs typeface="Times New Roman" panose="02020603050405020304" pitchFamily="18" charset="0"/>
              </a:rPr>
              <a:t>Реализованы и обучены традиционные модели прогнозирования такие как </a:t>
            </a:r>
            <a:r>
              <a:rPr lang="en-US" sz="2400" dirty="0">
                <a:latin typeface="Times New Roman" panose="02020603050405020304" pitchFamily="18" charset="0"/>
                <a:cs typeface="Times New Roman" panose="02020603050405020304" pitchFamily="18" charset="0"/>
              </a:rPr>
              <a:t>AR,</a:t>
            </a:r>
            <a:r>
              <a:rPr lang="ru-R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 ARMA, ARIMA</a:t>
            </a:r>
          </a:p>
          <a:p>
            <a:pPr marL="342900" indent="-342900">
              <a:buFont typeface="+mj-lt"/>
              <a:buAutoNum type="arabicPeriod"/>
            </a:pPr>
            <a:r>
              <a:rPr lang="ru-RU" sz="2400" dirty="0">
                <a:latin typeface="Times New Roman" panose="02020603050405020304" pitchFamily="18" charset="0"/>
                <a:cs typeface="Times New Roman" panose="02020603050405020304" pitchFamily="18" charset="0"/>
              </a:rPr>
              <a:t>Реализован код для работы с моделью градиентного бустинга </a:t>
            </a:r>
            <a:r>
              <a:rPr lang="en-US" sz="2400" dirty="0" err="1">
                <a:latin typeface="Times New Roman" panose="02020603050405020304" pitchFamily="18" charset="0"/>
                <a:cs typeface="Times New Roman" panose="02020603050405020304" pitchFamily="18" charset="0"/>
              </a:rPr>
              <a:t>catboost</a:t>
            </a:r>
            <a:endParaRPr lang="ru-RU"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ru-RU" sz="2400" dirty="0">
                <a:latin typeface="Times New Roman" panose="02020603050405020304" pitchFamily="18" charset="0"/>
                <a:cs typeface="Times New Roman" panose="02020603050405020304" pitchFamily="18" charset="0"/>
              </a:rPr>
              <a:t>Реализованный код оформлен в виде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a:t>
            </a:r>
            <a:r>
              <a:rPr lang="ru-RU" sz="2400" dirty="0">
                <a:latin typeface="Times New Roman" panose="02020603050405020304" pitchFamily="18" charset="0"/>
                <a:cs typeface="Times New Roman" panose="02020603050405020304" pitchFamily="18" charset="0"/>
              </a:rPr>
              <a:t>ов и в виде библиотеки и будет выложен в ближайшие месяцы после экспертной валидации</a:t>
            </a:r>
          </a:p>
          <a:p>
            <a:pPr marL="342900" indent="-342900">
              <a:buFont typeface="+mj-lt"/>
              <a:buAutoNum type="arabicPeriod"/>
            </a:pPr>
            <a:r>
              <a:rPr lang="ru-RU" sz="2400" dirty="0">
                <a:latin typeface="Times New Roman" panose="02020603050405020304" pitchFamily="18" charset="0"/>
                <a:cs typeface="Times New Roman" panose="02020603050405020304" pitchFamily="18" charset="0"/>
              </a:rPr>
              <a:t>Сформирована рекомендация о применимости нейронных сетей</a:t>
            </a:r>
          </a:p>
        </p:txBody>
      </p:sp>
    </p:spTree>
    <p:extLst>
      <p:ext uri="{BB962C8B-B14F-4D97-AF65-F5344CB8AC3E}">
        <p14:creationId xmlns:p14="http://schemas.microsoft.com/office/powerpoint/2010/main" val="3148497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916430"/>
            <a:ext cx="10515600" cy="5025140"/>
          </a:xfrm>
        </p:spPr>
        <p:txBody>
          <a:bodyPr>
            <a:normAutofit fontScale="77500" lnSpcReduction="20000"/>
          </a:bodyPr>
          <a:lstStyle/>
          <a:p>
            <a:r>
              <a:rPr lang="ru-RU" dirty="0"/>
              <a:t>Для всех </a:t>
            </a:r>
            <a:r>
              <a:rPr lang="ru-RU" dirty="0" err="1"/>
              <a:t>датасетов</a:t>
            </a:r>
            <a:r>
              <a:rPr lang="ru-RU" dirty="0"/>
              <a:t> и для всех временных периодов и для всех индексов оптимальным порядком интегрирования для </a:t>
            </a:r>
            <a:r>
              <a:rPr lang="ru-RU" dirty="0" err="1"/>
              <a:t>авторегрессионной</a:t>
            </a:r>
            <a:r>
              <a:rPr lang="ru-RU" dirty="0"/>
              <a:t> модели является d=1. </a:t>
            </a:r>
          </a:p>
          <a:p>
            <a:r>
              <a:rPr lang="ru-RU" dirty="0"/>
              <a:t>Значение порядка авторегрессии для абсолютного большинства оптимальных моделей не превышает 1. </a:t>
            </a:r>
          </a:p>
          <a:p>
            <a:r>
              <a:rPr lang="ru-RU" dirty="0"/>
              <a:t>Рассмотренные модели показали хорошее качество прогнозирования на непрерывных стационарных рядах при условии отсутствия серьезных политический и экономических потрясений, которые могут повлиять на деятельность рынка в целом</a:t>
            </a:r>
            <a:r>
              <a:rPr lang="en-US" dirty="0"/>
              <a:t>.</a:t>
            </a:r>
            <a:r>
              <a:rPr lang="ru-RU" dirty="0"/>
              <a:t> </a:t>
            </a:r>
          </a:p>
          <a:p>
            <a:r>
              <a:rPr lang="ru-RU" dirty="0"/>
              <a:t>Модели глубокого обучения показали лучшие результаты на данных дневной частоты. При снижении частоты данных до недельной, преимущество нейронных сетей над моделью ARIMA уменьшается. На месячных данных модель ARIMA превзошла нейронные сети, указывая на эффективность классических статистических моделей при низкой частоте данных. Модель CatBoost продемонстрировала худшие результаты на всех частотах данных и не рекомендуется для среднесрочного прогнозирования временных рядов без категориальных признаков. Выбор оптимальной модели зависит от частоты данных: нейронные сети лучше подходят для высокой частоты, а классические статистические модели.</a:t>
            </a:r>
          </a:p>
        </p:txBody>
      </p:sp>
      <p:sp>
        <p:nvSpPr>
          <p:cNvPr id="4" name="Rectangle 3">
            <a:extLst>
              <a:ext uri="{FF2B5EF4-FFF2-40B4-BE49-F238E27FC236}">
                <a16:creationId xmlns:a16="http://schemas.microsoft.com/office/drawing/2014/main" id="{42505753-9EF8-4B28-8A43-36BF1417D42E}"/>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26</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5" name="Rectangle 4">
            <a:extLst>
              <a:ext uri="{FF2B5EF4-FFF2-40B4-BE49-F238E27FC236}">
                <a16:creationId xmlns:a16="http://schemas.microsoft.com/office/drawing/2014/main" id="{21C1232E-203E-4CD3-8A49-F68A71208009}"/>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Выводы по результатам работы</a:t>
            </a:r>
            <a:endParaRPr lang="en-US" sz="3200" dirty="0">
              <a:latin typeface="Comic Sans MS" panose="030F0702030302020204" pitchFamily="66" charset="0"/>
            </a:endParaRPr>
          </a:p>
        </p:txBody>
      </p:sp>
      <p:sp>
        <p:nvSpPr>
          <p:cNvPr id="6" name="Rectangle 5">
            <a:extLst>
              <a:ext uri="{FF2B5EF4-FFF2-40B4-BE49-F238E27FC236}">
                <a16:creationId xmlns:a16="http://schemas.microsoft.com/office/drawing/2014/main" id="{41542D5B-1B89-4628-8075-97212B5B8A0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707168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8FB576-BA96-4C77-B144-DB9168337CAF}"/>
              </a:ext>
            </a:extLst>
          </p:cNvPr>
          <p:cNvSpPr>
            <a:spLocks noGrp="1"/>
          </p:cNvSpPr>
          <p:nvPr>
            <p:ph idx="1"/>
          </p:nvPr>
        </p:nvSpPr>
        <p:spPr>
          <a:xfrm>
            <a:off x="558311" y="1107830"/>
            <a:ext cx="11075377" cy="4967654"/>
          </a:xfrm>
        </p:spPr>
        <p:txBody>
          <a:bodyPr>
            <a:noAutofit/>
          </a:bodyPr>
          <a:lstStyle/>
          <a:p>
            <a:pPr marL="457200" indent="-457200" algn="just">
              <a:spcAft>
                <a:spcPts val="500"/>
              </a:spcAft>
              <a:buFont typeface="+mj-lt"/>
              <a:buAutoNum type="arabicPeriod"/>
            </a:pPr>
            <a:r>
              <a:rPr lang="ru-R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Анализ влияния добавления различных параметров на качество прогноза для определения их положительного или отрицательного влияния на результат.</a:t>
            </a:r>
          </a:p>
          <a:p>
            <a:pPr marL="457200" indent="-457200" algn="just">
              <a:spcAft>
                <a:spcPts val="500"/>
              </a:spcAft>
              <a:buFont typeface="+mj-lt"/>
              <a:buAutoNum type="arabicPeriod"/>
            </a:pPr>
            <a:r>
              <a:rPr lang="ru-R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Дополнение исследования результатами прогноза на часовых и минутных данных, которые на данный момент не были включены в анализ в связи с высокой вычислительной сложностью.</a:t>
            </a:r>
          </a:p>
          <a:p>
            <a:pPr marL="457200" indent="-457200" algn="just">
              <a:spcAft>
                <a:spcPts val="500"/>
              </a:spcAft>
              <a:buFont typeface="+mj-lt"/>
              <a:buAutoNum type="arabicPeriod"/>
            </a:pPr>
            <a:r>
              <a:rPr lang="ru-R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Анализ таких моделей как SARIMA, SARIMAX и их продолжений для сравнения их эффективности с моделями глубокого обучения.</a:t>
            </a:r>
          </a:p>
          <a:p>
            <a:pPr marL="457200" indent="-457200" algn="just">
              <a:spcAft>
                <a:spcPts val="500"/>
              </a:spcAft>
              <a:buFont typeface="+mj-lt"/>
              <a:buAutoNum type="arabicPeriod"/>
            </a:pPr>
            <a:r>
              <a:rPr lang="ru-R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Подбор оптимальных параметров для моделей машинного обучения (ML) и глубокого обучения (DL) с целью улучшения качества прогнозов.</a:t>
            </a:r>
          </a:p>
          <a:p>
            <a:pPr marL="457200" indent="-457200" algn="just">
              <a:spcAft>
                <a:spcPts val="500"/>
              </a:spcAft>
              <a:buFont typeface="+mj-lt"/>
              <a:buAutoNum type="arabicPeriod"/>
            </a:pPr>
            <a:r>
              <a:rPr lang="ru-R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Анализ эффективности реализованных моделей на датасетах часовой и минутной частоты для оценки их применимости к прогнозированию временных рядов с высокой гранулярностью.</a:t>
            </a:r>
          </a:p>
        </p:txBody>
      </p:sp>
      <p:sp>
        <p:nvSpPr>
          <p:cNvPr id="6" name="Rectangle 5">
            <a:extLst>
              <a:ext uri="{FF2B5EF4-FFF2-40B4-BE49-F238E27FC236}">
                <a16:creationId xmlns:a16="http://schemas.microsoft.com/office/drawing/2014/main" id="{736C59D5-85DD-46C8-A8F9-F215CE9DDFBF}"/>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24</a:t>
            </a:r>
            <a:r>
              <a:rPr lang="en-US" sz="2000" dirty="0">
                <a:latin typeface="Monotype Corsiva" panose="03010101010201010101" pitchFamily="66" charset="0"/>
              </a:rPr>
              <a:t>/</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7" name="Rectangle 6">
            <a:extLst>
              <a:ext uri="{FF2B5EF4-FFF2-40B4-BE49-F238E27FC236}">
                <a16:creationId xmlns:a16="http://schemas.microsoft.com/office/drawing/2014/main" id="{CF5484E4-AF19-4B0B-B8A9-21FD195DCCE4}"/>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Дальнейшие задачи</a:t>
            </a:r>
            <a:endParaRPr lang="en-US" sz="3200" dirty="0">
              <a:latin typeface="Comic Sans MS" panose="030F0702030302020204" pitchFamily="66" charset="0"/>
            </a:endParaRPr>
          </a:p>
        </p:txBody>
      </p:sp>
      <p:sp>
        <p:nvSpPr>
          <p:cNvPr id="8" name="Rectangle 7">
            <a:extLst>
              <a:ext uri="{FF2B5EF4-FFF2-40B4-BE49-F238E27FC236}">
                <a16:creationId xmlns:a16="http://schemas.microsoft.com/office/drawing/2014/main" id="{827D4A78-0A6F-407F-911E-4C755F4A88F4}"/>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054195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537122" y="735480"/>
            <a:ext cx="11319185" cy="4351338"/>
          </a:xfrm>
        </p:spPr>
        <p:txBody>
          <a:bodyPr/>
          <a:lstStyle/>
          <a:p>
            <a:pPr marL="0" indent="0">
              <a:buNone/>
            </a:pPr>
            <a:r>
              <a:rPr lang="ru-RU" dirty="0">
                <a:latin typeface="Times New Roman" panose="02020603050405020304" pitchFamily="18" charset="0"/>
                <a:cs typeface="Times New Roman" panose="02020603050405020304" pitchFamily="18" charset="0"/>
              </a:rPr>
              <a:t>Промежуточные результаты для дневного прогноза </a:t>
            </a:r>
            <a:r>
              <a:rPr lang="en-US" dirty="0">
                <a:latin typeface="Times New Roman" panose="02020603050405020304" pitchFamily="18" charset="0"/>
                <a:cs typeface="Times New Roman" panose="02020603050405020304" pitchFamily="18" charset="0"/>
              </a:rPr>
              <a:t>S&amp;P500</a:t>
            </a:r>
          </a:p>
        </p:txBody>
      </p:sp>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a:t>
            </a:r>
            <a:r>
              <a:rPr lang="en-US" sz="2000" dirty="0">
                <a:latin typeface="Monotype Corsiva" panose="03010101010201010101" pitchFamily="66" charset="0"/>
              </a:rPr>
              <a:t>4/19</a:t>
            </a: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graphicFrame>
        <p:nvGraphicFramePr>
          <p:cNvPr id="2" name="Таблица 1">
            <a:extLst>
              <a:ext uri="{FF2B5EF4-FFF2-40B4-BE49-F238E27FC236}">
                <a16:creationId xmlns:a16="http://schemas.microsoft.com/office/drawing/2014/main" id="{FA93798F-22BC-4F99-B2B1-49E179D9C897}"/>
              </a:ext>
            </a:extLst>
          </p:cNvPr>
          <p:cNvGraphicFramePr>
            <a:graphicFrameLocks noGrp="1"/>
          </p:cNvGraphicFramePr>
          <p:nvPr/>
        </p:nvGraphicFramePr>
        <p:xfrm>
          <a:off x="342638" y="1434421"/>
          <a:ext cx="11637239" cy="4886060"/>
        </p:xfrm>
        <a:graphic>
          <a:graphicData uri="http://schemas.openxmlformats.org/drawingml/2006/table">
            <a:tbl>
              <a:tblPr>
                <a:tableStyleId>{5C22544A-7EE6-4342-B048-85BDC9FD1C3A}</a:tableStyleId>
              </a:tblPr>
              <a:tblGrid>
                <a:gridCol w="1453828">
                  <a:extLst>
                    <a:ext uri="{9D8B030D-6E8A-4147-A177-3AD203B41FA5}">
                      <a16:colId xmlns:a16="http://schemas.microsoft.com/office/drawing/2014/main" val="150193189"/>
                    </a:ext>
                  </a:extLst>
                </a:gridCol>
                <a:gridCol w="1030897">
                  <a:extLst>
                    <a:ext uri="{9D8B030D-6E8A-4147-A177-3AD203B41FA5}">
                      <a16:colId xmlns:a16="http://schemas.microsoft.com/office/drawing/2014/main" val="797746627"/>
                    </a:ext>
                  </a:extLst>
                </a:gridCol>
                <a:gridCol w="822735">
                  <a:extLst>
                    <a:ext uri="{9D8B030D-6E8A-4147-A177-3AD203B41FA5}">
                      <a16:colId xmlns:a16="http://schemas.microsoft.com/office/drawing/2014/main" val="2993037226"/>
                    </a:ext>
                  </a:extLst>
                </a:gridCol>
                <a:gridCol w="941685">
                  <a:extLst>
                    <a:ext uri="{9D8B030D-6E8A-4147-A177-3AD203B41FA5}">
                      <a16:colId xmlns:a16="http://schemas.microsoft.com/office/drawing/2014/main" val="1176806693"/>
                    </a:ext>
                  </a:extLst>
                </a:gridCol>
                <a:gridCol w="941685">
                  <a:extLst>
                    <a:ext uri="{9D8B030D-6E8A-4147-A177-3AD203B41FA5}">
                      <a16:colId xmlns:a16="http://schemas.microsoft.com/office/drawing/2014/main" val="4084299248"/>
                    </a:ext>
                  </a:extLst>
                </a:gridCol>
                <a:gridCol w="981336">
                  <a:extLst>
                    <a:ext uri="{9D8B030D-6E8A-4147-A177-3AD203B41FA5}">
                      <a16:colId xmlns:a16="http://schemas.microsoft.com/office/drawing/2014/main" val="2739273351"/>
                    </a:ext>
                  </a:extLst>
                </a:gridCol>
                <a:gridCol w="1268797">
                  <a:extLst>
                    <a:ext uri="{9D8B030D-6E8A-4147-A177-3AD203B41FA5}">
                      <a16:colId xmlns:a16="http://schemas.microsoft.com/office/drawing/2014/main" val="694288513"/>
                    </a:ext>
                  </a:extLst>
                </a:gridCol>
                <a:gridCol w="1219233">
                  <a:extLst>
                    <a:ext uri="{9D8B030D-6E8A-4147-A177-3AD203B41FA5}">
                      <a16:colId xmlns:a16="http://schemas.microsoft.com/office/drawing/2014/main" val="2761126684"/>
                    </a:ext>
                  </a:extLst>
                </a:gridCol>
                <a:gridCol w="1149845">
                  <a:extLst>
                    <a:ext uri="{9D8B030D-6E8A-4147-A177-3AD203B41FA5}">
                      <a16:colId xmlns:a16="http://schemas.microsoft.com/office/drawing/2014/main" val="1993969630"/>
                    </a:ext>
                  </a:extLst>
                </a:gridCol>
                <a:gridCol w="1219233">
                  <a:extLst>
                    <a:ext uri="{9D8B030D-6E8A-4147-A177-3AD203B41FA5}">
                      <a16:colId xmlns:a16="http://schemas.microsoft.com/office/drawing/2014/main" val="1333766201"/>
                    </a:ext>
                  </a:extLst>
                </a:gridCol>
                <a:gridCol w="607965">
                  <a:extLst>
                    <a:ext uri="{9D8B030D-6E8A-4147-A177-3AD203B41FA5}">
                      <a16:colId xmlns:a16="http://schemas.microsoft.com/office/drawing/2014/main" val="1440674973"/>
                    </a:ext>
                  </a:extLst>
                </a:gridCol>
              </a:tblGrid>
              <a:tr h="628652">
                <a:tc>
                  <a:txBody>
                    <a:bodyPr/>
                    <a:lstStyle/>
                    <a:p>
                      <a:pPr algn="ctr" fontAlgn="ctr"/>
                      <a:r>
                        <a:rPr lang="ru-RU" sz="1000" u="none" strike="noStrike" dirty="0">
                          <a:effectLst/>
                        </a:rPr>
                        <a:t>Название модели</a:t>
                      </a:r>
                      <a:endParaRPr lang="ru-RU" sz="1000" b="0" i="0" u="none" strike="noStrike" dirty="0">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Вариант заполнения пустот</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Общее количество данных</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Количество данных для обучения</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Количество данных для теста</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dirty="0">
                          <a:effectLst/>
                        </a:rPr>
                        <a:t>Количество данных для прогнозирования</a:t>
                      </a:r>
                      <a:endParaRPr lang="ru-RU" sz="1000" b="0" i="0" u="none" strike="noStrike" dirty="0">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Минимальное отклонение, ед.</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Максимальное отклонение, ед.</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Минимальное отклонение, %</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Максимальное отклонение, %</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dirty="0">
                          <a:effectLst/>
                        </a:rPr>
                        <a:t>MAPE</a:t>
                      </a:r>
                      <a:endParaRPr lang="en-US" sz="1000" b="0" i="0" u="none" strike="noStrike" dirty="0">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2143218897"/>
                  </a:ext>
                </a:extLst>
              </a:tr>
              <a:tr h="305893">
                <a:tc>
                  <a:txBody>
                    <a:bodyPr/>
                    <a:lstStyle/>
                    <a:p>
                      <a:pPr algn="ctr" fontAlgn="ctr"/>
                      <a:r>
                        <a:rPr lang="en-US" sz="1000" u="none" strike="noStrike">
                          <a:effectLst/>
                        </a:rPr>
                        <a:t>SARIMAX(5,1,2)(0,0,0)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1021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439</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2.622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296.656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0.14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16.05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7.146</a:t>
                      </a:r>
                      <a:endParaRPr lang="en-US" sz="1000" b="0" i="0" u="none" strike="noStrike">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2605100497"/>
                  </a:ext>
                </a:extLst>
              </a:tr>
              <a:tr h="305893">
                <a:tc>
                  <a:txBody>
                    <a:bodyPr/>
                    <a:lstStyle/>
                    <a:p>
                      <a:pPr algn="ctr" fontAlgn="ctr"/>
                      <a:r>
                        <a:rPr lang="en-US" sz="1000" u="none" strike="noStrike">
                          <a:effectLst/>
                        </a:rPr>
                        <a:t>SARIMAX(5,1,3)(0,0,0)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1021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439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0.83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253.89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13.74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3735427444"/>
                  </a:ext>
                </a:extLst>
              </a:tr>
              <a:tr h="305893">
                <a:tc>
                  <a:txBody>
                    <a:bodyPr/>
                    <a:lstStyle/>
                    <a:p>
                      <a:pPr algn="ctr" fontAlgn="ctr"/>
                      <a:r>
                        <a:rPr lang="en-US" sz="1000" u="none" strike="noStrike">
                          <a:effectLst/>
                        </a:rPr>
                        <a:t>SARIMAX(5,1,3)(0,0,0)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704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dirty="0">
                          <a:effectLst/>
                        </a:rPr>
                        <a:t>-</a:t>
                      </a:r>
                      <a:endParaRPr lang="en-US" sz="1000" b="0" i="0" u="none" strike="noStrike" dirty="0">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302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0.31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302.173</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0.02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16.35</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7.32</a:t>
                      </a:r>
                      <a:endParaRPr lang="en-US" sz="1000" b="0" i="0" u="none" strike="noStrike">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2089013900"/>
                  </a:ext>
                </a:extLst>
              </a:tr>
              <a:tr h="305893">
                <a:tc>
                  <a:txBody>
                    <a:bodyPr/>
                    <a:lstStyle/>
                    <a:p>
                      <a:pPr algn="ctr" fontAlgn="ctr"/>
                      <a:r>
                        <a:rPr lang="en-US" sz="1000" u="none" strike="noStrike">
                          <a:effectLst/>
                        </a:rPr>
                        <a:t>SARIMAX(5,1,4)(0,0,0)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1314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0.154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93.51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0.01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5.06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2.32</a:t>
                      </a:r>
                      <a:endParaRPr lang="en-US" sz="1000" b="0" i="0" u="none" strike="noStrike">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2872015063"/>
                  </a:ext>
                </a:extLst>
              </a:tr>
              <a:tr h="305893">
                <a:tc>
                  <a:txBody>
                    <a:bodyPr/>
                    <a:lstStyle/>
                    <a:p>
                      <a:pPr algn="ctr" fontAlgn="ctr"/>
                      <a:r>
                        <a:rPr lang="en-US" sz="1000" u="none" strike="noStrike" dirty="0">
                          <a:effectLst/>
                        </a:rPr>
                        <a:t>SARIMAX(5,1,5)(0,0,0)</a:t>
                      </a:r>
                      <a:endParaRPr lang="en-US" sz="1000" b="0" i="0" u="none" strike="noStrike" dirty="0">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1314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0.307</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93.558</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0.02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5.06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2.33</a:t>
                      </a:r>
                      <a:endParaRPr lang="en-US" sz="1000" b="0" i="0" u="none" strike="noStrike">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1609689084"/>
                  </a:ext>
                </a:extLst>
              </a:tr>
              <a:tr h="305893">
                <a:tc>
                  <a:txBody>
                    <a:bodyPr/>
                    <a:lstStyle/>
                    <a:p>
                      <a:pPr algn="ctr" fontAlgn="ctr"/>
                      <a:r>
                        <a:rPr lang="en-US" sz="1000" u="none" strike="noStrike">
                          <a:effectLst/>
                        </a:rPr>
                        <a:t>SARIMAX(5,1,5)(0,0,0)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905</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0.365</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94.304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0.02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5.1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2.29</a:t>
                      </a:r>
                      <a:endParaRPr lang="en-US" sz="1000" b="0" i="0" u="none" strike="noStrike">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2841541357"/>
                  </a:ext>
                </a:extLst>
              </a:tr>
              <a:tr h="161470">
                <a:tc>
                  <a:txBody>
                    <a:bodyPr/>
                    <a:lstStyle/>
                    <a:p>
                      <a:pPr algn="ctr" fontAlgn="ctr"/>
                      <a:r>
                        <a:rPr lang="en-US" sz="1000" u="none" strike="noStrike">
                          <a:effectLst/>
                        </a:rPr>
                        <a:t>GRU</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951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262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0.012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55.14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2.98</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1.03</a:t>
                      </a:r>
                      <a:endParaRPr lang="en-US" sz="1000" b="0" i="0" u="none" strike="noStrike">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1241371292"/>
                  </a:ext>
                </a:extLst>
              </a:tr>
              <a:tr h="161470">
                <a:tc>
                  <a:txBody>
                    <a:bodyPr/>
                    <a:lstStyle/>
                    <a:p>
                      <a:pPr algn="ctr" fontAlgn="ctr"/>
                      <a:r>
                        <a:rPr lang="en-US" sz="1000" u="none" strike="noStrike">
                          <a:effectLst/>
                        </a:rPr>
                        <a:t>GRU</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951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262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53.17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2.88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0.78</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2386312865"/>
                  </a:ext>
                </a:extLst>
              </a:tr>
              <a:tr h="161470">
                <a:tc>
                  <a:txBody>
                    <a:bodyPr/>
                    <a:lstStyle/>
                    <a:p>
                      <a:pPr algn="ctr" fontAlgn="ctr"/>
                      <a:r>
                        <a:rPr lang="en-US" sz="1000" u="none" strike="noStrike">
                          <a:effectLst/>
                        </a:rPr>
                        <a:t>GRU</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633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172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100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0.223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57.935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3.13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1.51</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929550354"/>
                  </a:ext>
                </a:extLst>
              </a:tr>
              <a:tr h="161470">
                <a:tc>
                  <a:txBody>
                    <a:bodyPr/>
                    <a:lstStyle/>
                    <a:p>
                      <a:pPr algn="ctr" fontAlgn="b"/>
                      <a:r>
                        <a:rPr lang="en-US" sz="1000" u="none" strike="noStrike">
                          <a:effectLst/>
                        </a:rPr>
                        <a:t>LSTM</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951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262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0.118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44.799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2.42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0.98</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1472265762"/>
                  </a:ext>
                </a:extLst>
              </a:tr>
              <a:tr h="161470">
                <a:tc>
                  <a:txBody>
                    <a:bodyPr/>
                    <a:lstStyle/>
                    <a:p>
                      <a:pPr algn="ctr" fontAlgn="b"/>
                      <a:r>
                        <a:rPr lang="en-US" sz="1000" u="none" strike="noStrike">
                          <a:effectLst/>
                        </a:rPr>
                        <a:t>LSTM</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951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262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1.85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63.689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3.45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1.71</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3829647827"/>
                  </a:ext>
                </a:extLst>
              </a:tr>
              <a:tr h="161470">
                <a:tc>
                  <a:txBody>
                    <a:bodyPr/>
                    <a:lstStyle/>
                    <a:p>
                      <a:pPr algn="ctr" fontAlgn="b"/>
                      <a:r>
                        <a:rPr lang="en-US" sz="1000" u="none" strike="noStrike">
                          <a:effectLst/>
                        </a:rPr>
                        <a:t>LSTM</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633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172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100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0.113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53.549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1.19</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3316448303"/>
                  </a:ext>
                </a:extLst>
              </a:tr>
              <a:tr h="161470">
                <a:tc>
                  <a:txBody>
                    <a:bodyPr/>
                    <a:lstStyle/>
                    <a:p>
                      <a:pPr algn="ctr" fontAlgn="b"/>
                      <a:r>
                        <a:rPr lang="en-US" sz="1000" u="none" strike="noStrike">
                          <a:effectLst/>
                        </a:rPr>
                        <a:t>Prophet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1314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2.649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127.154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0.14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6.88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2.94</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2382653894"/>
                  </a:ext>
                </a:extLst>
              </a:tr>
              <a:tr h="161470">
                <a:tc>
                  <a:txBody>
                    <a:bodyPr/>
                    <a:lstStyle/>
                    <a:p>
                      <a:pPr algn="ctr" fontAlgn="b"/>
                      <a:r>
                        <a:rPr lang="en-US" sz="1000" u="none" strike="noStrike">
                          <a:effectLst/>
                        </a:rPr>
                        <a:t>Prophet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1314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2.99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135.138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0.16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7.31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3.27</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1904057495"/>
                  </a:ext>
                </a:extLst>
              </a:tr>
              <a:tr h="161470">
                <a:tc>
                  <a:txBody>
                    <a:bodyPr/>
                    <a:lstStyle/>
                    <a:p>
                      <a:pPr algn="ctr" fontAlgn="b"/>
                      <a:r>
                        <a:rPr lang="en-US" sz="1000" u="none" strike="noStrike">
                          <a:effectLst/>
                        </a:rPr>
                        <a:t>Prophet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905</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22.04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158.325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1.19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8.57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4.91</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2642330669"/>
                  </a:ext>
                </a:extLst>
              </a:tr>
              <a:tr h="161470">
                <a:tc>
                  <a:txBody>
                    <a:bodyPr/>
                    <a:lstStyle/>
                    <a:p>
                      <a:pPr algn="ctr" fontAlgn="b"/>
                      <a:r>
                        <a:rPr lang="en-US" sz="1000" u="none" strike="noStrike">
                          <a:effectLst/>
                        </a:rPr>
                        <a:t>Prophet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1021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439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9.13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221.26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0.49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11.97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7.8</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1495746116"/>
                  </a:ext>
                </a:extLst>
              </a:tr>
              <a:tr h="161470">
                <a:tc>
                  <a:txBody>
                    <a:bodyPr/>
                    <a:lstStyle/>
                    <a:p>
                      <a:pPr algn="ctr" fontAlgn="b"/>
                      <a:r>
                        <a:rPr lang="en-US" sz="1000" u="none" strike="noStrike">
                          <a:effectLst/>
                        </a:rPr>
                        <a:t>Prophet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1021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439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9.67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218.611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0.52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11.83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7.88</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1323294011"/>
                  </a:ext>
                </a:extLst>
              </a:tr>
              <a:tr h="161470">
                <a:tc>
                  <a:txBody>
                    <a:bodyPr/>
                    <a:lstStyle/>
                    <a:p>
                      <a:pPr algn="ctr" fontAlgn="b"/>
                      <a:r>
                        <a:rPr lang="en-US" sz="1000" u="none" strike="noStrike">
                          <a:effectLst/>
                        </a:rPr>
                        <a:t>Prophet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704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302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282.704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15.29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7.17</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1314364882"/>
                  </a:ext>
                </a:extLst>
              </a:tr>
              <a:tr h="161470">
                <a:tc>
                  <a:txBody>
                    <a:bodyPr/>
                    <a:lstStyle/>
                    <a:p>
                      <a:pPr algn="ctr" fontAlgn="b"/>
                      <a:r>
                        <a:rPr lang="en-US" sz="1000" u="none" strike="noStrike">
                          <a:effectLst/>
                        </a:rPr>
                        <a:t>RNN</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951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262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77.827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4.21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2.65</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767489711"/>
                  </a:ext>
                </a:extLst>
              </a:tr>
              <a:tr h="161470">
                <a:tc>
                  <a:txBody>
                    <a:bodyPr/>
                    <a:lstStyle/>
                    <a:p>
                      <a:pPr algn="ctr" fontAlgn="b"/>
                      <a:r>
                        <a:rPr lang="en-US" sz="1000" u="none" strike="noStrike">
                          <a:effectLst/>
                        </a:rPr>
                        <a:t>RNN</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951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262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1.568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69.945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3.78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2.02</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1111847596"/>
                  </a:ext>
                </a:extLst>
              </a:tr>
              <a:tr h="161470">
                <a:tc>
                  <a:txBody>
                    <a:bodyPr/>
                    <a:lstStyle/>
                    <a:p>
                      <a:pPr algn="ctr" fontAlgn="b"/>
                      <a:r>
                        <a:rPr lang="en-US" sz="1000" u="none" strike="noStrike">
                          <a:effectLst/>
                        </a:rPr>
                        <a:t>RNN</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633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172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100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0.87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75.219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4.07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dirty="0">
                          <a:effectLst/>
                        </a:rPr>
                        <a:t>2.21</a:t>
                      </a:r>
                      <a:endParaRPr lang="en-US" sz="1000" b="0" i="0" u="none" strike="noStrike" dirty="0">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216882058"/>
                  </a:ext>
                </a:extLst>
              </a:tr>
            </a:tbl>
          </a:graphicData>
        </a:graphic>
      </p:graphicFrame>
    </p:spTree>
    <p:extLst>
      <p:ext uri="{BB962C8B-B14F-4D97-AF65-F5344CB8AC3E}">
        <p14:creationId xmlns:p14="http://schemas.microsoft.com/office/powerpoint/2010/main" val="3210752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B23B10-B0C6-44EF-B7BA-6F08EB7E6E80}"/>
              </a:ext>
            </a:extLst>
          </p:cNvPr>
          <p:cNvSpPr>
            <a:spLocks noGrp="1"/>
          </p:cNvSpPr>
          <p:nvPr>
            <p:ph idx="1"/>
          </p:nvPr>
        </p:nvSpPr>
        <p:spPr>
          <a:xfrm>
            <a:off x="277091" y="587228"/>
            <a:ext cx="11739418" cy="6014907"/>
          </a:xfrm>
        </p:spPr>
        <p:txBody>
          <a:bodyPr>
            <a:noAutofit/>
          </a:bodyPr>
          <a:lstStyle/>
          <a:p>
            <a:pPr marL="342900" marR="0" lvl="0" indent="-342900" algn="just">
              <a:lnSpc>
                <a:spcPct val="150000"/>
              </a:lnSpc>
              <a:spcBef>
                <a:spcPts val="0"/>
              </a:spcBef>
              <a:spcAft>
                <a:spcPts val="0"/>
              </a:spcAft>
              <a:buFont typeface="+mj-lt"/>
              <a:buAutoNum type="arabicPeriod"/>
              <a:tabLst>
                <a:tab pos="720090" algn="l"/>
              </a:tabLst>
            </a:pPr>
            <a:r>
              <a:rPr lang="ru-RU" sz="77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finam.ru/profile/fyuchersy-usa/nq-100-fut/export/?market=7&amp;em=21719&amp;token=&amp;code=NDX&amp;apply=0&amp;df=1&amp;mf=0&amp;yf=2010&amp;from=01.01.2010&amp;dt=1&amp;mt=0&amp;yt=2014&amp;to=01.01.2014&amp;p=2&amp;f=NDX_100101_140101&amp;e=.txt&amp;cn=NDX&amp;dtf=1&amp;tmf=1&amp;MSOR=1&amp;mstime=on&amp;mstimever=1&amp;sep=1&amp;sep2=1&amp;datf=1&amp;at=1</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dirty="0">
                <a:effectLst/>
                <a:latin typeface="Times New Roman" panose="02020603050405020304" pitchFamily="18" charset="0"/>
                <a:ea typeface="Calibri" panose="020F0502020204030204" pitchFamily="34" charset="0"/>
                <a:cs typeface="Times New Roman" panose="02020603050405020304" pitchFamily="18" charset="0"/>
              </a:rPr>
              <a:t>https://www.finam.ru/profile/fyuchersy-usa/sandp-fut/export/?market=7&amp;em=108&amp;token=&amp;code=SP&amp;apply=0&amp;df=1&amp;mf=0&amp;yf=2010&amp;from=01.01.2010&amp;dt=1&amp;mt=0&amp;yt=2014&amp;to=01.01.2014&amp;p=2&amp;f=SP_100101_140101&amp;e=.txt&amp;cn=SP&amp;dtf=1&amp;tmf=1&amp;MSOR=1&amp;mstime=on&amp;mstimever=1&amp;sep=1&amp;sep2=1&amp;datf=1&amp;at=1</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en-US" sz="770" dirty="0">
                <a:effectLst/>
                <a:latin typeface="Times New Roman" panose="02020603050405020304" pitchFamily="18" charset="0"/>
                <a:ea typeface="Calibri" panose="020F0502020204030204" pitchFamily="34" charset="0"/>
                <a:cs typeface="Times New Roman" panose="02020603050405020304" pitchFamily="18" charset="0"/>
              </a:rPr>
              <a:t>Engle, Robert F, Autoregressive Conditional Heteroskedasticity with Estimates of the Variance of United Kingdom Inflation. 1982, p. 987–1007, </a:t>
            </a:r>
            <a:r>
              <a:rPr lang="en-US" sz="770" dirty="0" err="1">
                <a:effectLst/>
                <a:latin typeface="Times New Roman" panose="02020603050405020304" pitchFamily="18" charset="0"/>
                <a:ea typeface="Calibri" panose="020F0502020204030204" pitchFamily="34" charset="0"/>
                <a:cs typeface="Times New Roman" panose="02020603050405020304" pitchFamily="18" charset="0"/>
              </a:rPr>
              <a:t>Econometrica</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mj-lt"/>
              <a:buAutoNum type="arabicPeriod"/>
              <a:tabLst>
                <a:tab pos="720090" algn="l"/>
              </a:tabLst>
            </a:pPr>
            <a:r>
              <a:rPr lang="en-US" sz="770" u="none" strike="noStrike"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Bollerslev</a:t>
            </a:r>
            <a:r>
              <a:rPr lang="en-US" sz="770" u="none" strike="noStrike"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Tim, Generalized Autoregressive Conditional Heteroskedasticity, 1986, p. 307–327, Journal of Econometrics.</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en-US" sz="77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http://colah.github.io/posts/2015-08-Understanding-LSTMs/</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en-US" sz="770" dirty="0">
                <a:effectLst/>
                <a:latin typeface="Times New Roman" panose="02020603050405020304" pitchFamily="18" charset="0"/>
                <a:ea typeface="Calibri" panose="020F0502020204030204" pitchFamily="34" charset="0"/>
                <a:cs typeface="Times New Roman" panose="02020603050405020304" pitchFamily="18" charset="0"/>
              </a:rPr>
              <a:t>https://neerc.ifmo.ru/wiki/index.php?title=%D0%A0%D0%B5%D0%BA%D1%83%D1%80%D1%80%D0%B5%D0%BD%D1%82%D0%BD%D1%8B%D0%B5_%D0%BD%D0%B5%D0%B9%D1%80%D0%BE%D0%BD%D0%BD%D1%8B%D0%B5_%D1%81%D0%B5%D1%82%D0%B8</a:t>
            </a:r>
          </a:p>
          <a:p>
            <a:pPr marL="342900" marR="0" lvl="0" indent="-342900" algn="just">
              <a:lnSpc>
                <a:spcPct val="150000"/>
              </a:lnSpc>
              <a:spcBef>
                <a:spcPts val="0"/>
              </a:spcBef>
              <a:spcAft>
                <a:spcPts val="0"/>
              </a:spcAft>
              <a:buFont typeface="+mj-lt"/>
              <a:buAutoNum type="arabicPeriod"/>
              <a:tabLst>
                <a:tab pos="720090" algn="l"/>
              </a:tabLst>
            </a:pPr>
            <a:r>
              <a:rPr lang="ru-RU" sz="77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https://github.com/SkivHisink/MasterWork</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https://web.archive.org/web/20211110112626/http://www.wildml.com/2015/10/recurrent-neural-network-tutorial-part-4-implementing-a-grulstm-rnn-with-python-and-theano/</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https://arxiv.org/abs/1412.3555</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https://www.sciencedirect.com/science/article/pii/S2212827121003796?ref=pdf_download&amp;fr=RR-2&amp;rr=79fdf5739bb63aad</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dirty="0">
                <a:effectLst/>
                <a:latin typeface="Times New Roman" panose="02020603050405020304" pitchFamily="18" charset="0"/>
                <a:ea typeface="Calibri" panose="020F0502020204030204" pitchFamily="34" charset="0"/>
                <a:cs typeface="Times New Roman" panose="02020603050405020304" pitchFamily="18" charset="0"/>
              </a:rPr>
              <a:t>“Лекционные и методические материалы”, Канторович Г.Г., </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en-US" sz="770" dirty="0">
                <a:effectLst/>
                <a:latin typeface="Times New Roman" panose="02020603050405020304" pitchFamily="18" charset="0"/>
                <a:ea typeface="Calibri" panose="020F0502020204030204" pitchFamily="34" charset="0"/>
                <a:cs typeface="Times New Roman" panose="02020603050405020304" pitchFamily="18" charset="0"/>
              </a:rPr>
              <a:t>Time Series Forecasting in Python, Marco </a:t>
            </a:r>
            <a:r>
              <a:rPr lang="en-US" sz="770" dirty="0" err="1">
                <a:effectLst/>
                <a:latin typeface="Times New Roman" panose="02020603050405020304" pitchFamily="18" charset="0"/>
                <a:ea typeface="Calibri" panose="020F0502020204030204" pitchFamily="34" charset="0"/>
                <a:cs typeface="Times New Roman" panose="02020603050405020304" pitchFamily="18" charset="0"/>
              </a:rPr>
              <a:t>Peixeiro</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 ISBN: 9781617299889</a:t>
            </a:r>
            <a:r>
              <a:rPr lang="ru-RU" sz="770" dirty="0">
                <a:effectLst/>
                <a:latin typeface="Times New Roman" panose="02020603050405020304" pitchFamily="18" charset="0"/>
                <a:ea typeface="Calibri" panose="020F0502020204030204" pitchFamily="34" charset="0"/>
                <a:cs typeface="Times New Roman" panose="02020603050405020304" pitchFamily="18" charset="0"/>
              </a:rPr>
              <a:t>б</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 2022</a:t>
            </a:r>
            <a:r>
              <a:rPr lang="ru-RU" sz="770" dirty="0">
                <a:effectLst/>
                <a:latin typeface="Times New Roman" panose="02020603050405020304" pitchFamily="18" charset="0"/>
                <a:ea typeface="Calibri" panose="020F0502020204030204" pitchFamily="34" charset="0"/>
                <a:cs typeface="Times New Roman" panose="02020603050405020304" pitchFamily="18" charset="0"/>
              </a:rPr>
              <a:t>г</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mj-lt"/>
              <a:buAutoNum type="arabicPeriod"/>
              <a:tabLst>
                <a:tab pos="720090" algn="l"/>
              </a:tabLst>
            </a:pPr>
            <a:r>
              <a:rPr lang="en-US" sz="770" dirty="0">
                <a:effectLst/>
                <a:latin typeface="Times New Roman" panose="02020603050405020304" pitchFamily="18" charset="0"/>
                <a:ea typeface="Calibri" panose="020F0502020204030204" pitchFamily="34" charset="0"/>
                <a:cs typeface="Times New Roman" panose="02020603050405020304" pitchFamily="18" charset="0"/>
              </a:rPr>
              <a:t>Practical Time Series Analysis, Aileen Nielsen, ISBN: 9781492041658</a:t>
            </a:r>
          </a:p>
          <a:p>
            <a:pPr marL="342900" marR="0" lvl="0" indent="-342900" algn="just">
              <a:lnSpc>
                <a:spcPct val="150000"/>
              </a:lnSpc>
              <a:spcBef>
                <a:spcPts val="0"/>
              </a:spcBef>
              <a:spcAft>
                <a:spcPts val="0"/>
              </a:spcAft>
              <a:buFont typeface="+mj-lt"/>
              <a:buAutoNum type="arabicPeriod"/>
              <a:tabLst>
                <a:tab pos="720090" algn="l"/>
              </a:tabLst>
            </a:pPr>
            <a:r>
              <a:rPr lang="en-US" sz="770" dirty="0">
                <a:effectLst/>
                <a:latin typeface="Times New Roman" panose="02020603050405020304" pitchFamily="18" charset="0"/>
                <a:ea typeface="Calibri" panose="020F0502020204030204" pitchFamily="34" charset="0"/>
                <a:cs typeface="Times New Roman" panose="02020603050405020304" pitchFamily="18" charset="0"/>
              </a:rPr>
              <a:t>Introduction to Time Series and Forecasting Second Edition, Peter J. Brockwell Richard A. Davis, ISBN 0387953515, 2002 </a:t>
            </a:r>
            <a:r>
              <a:rPr lang="ru-RU" sz="770" dirty="0">
                <a:effectLst/>
                <a:latin typeface="Times New Roman" panose="02020603050405020304" pitchFamily="18" charset="0"/>
                <a:ea typeface="Calibri" panose="020F0502020204030204" pitchFamily="34" charset="0"/>
                <a:cs typeface="Times New Roman" panose="02020603050405020304" pitchFamily="18" charset="0"/>
              </a:rPr>
              <a:t>г</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mj-lt"/>
              <a:buAutoNum type="arabicPeriod"/>
              <a:tabLst>
                <a:tab pos="720090" algn="l"/>
              </a:tabLst>
            </a:pPr>
            <a:r>
              <a:rPr lang="en-US" sz="770" dirty="0">
                <a:effectLst/>
                <a:latin typeface="Times New Roman" panose="02020603050405020304" pitchFamily="18" charset="0"/>
                <a:ea typeface="Calibri" panose="020F0502020204030204" pitchFamily="34" charset="0"/>
                <a:cs typeface="Times New Roman" panose="02020603050405020304" pitchFamily="18" charset="0"/>
              </a:rPr>
              <a:t>Machine Learning for Time Series Forecasting with Python, Francesca </a:t>
            </a:r>
            <a:r>
              <a:rPr lang="en-US" sz="770" dirty="0" err="1">
                <a:effectLst/>
                <a:latin typeface="Times New Roman" panose="02020603050405020304" pitchFamily="18" charset="0"/>
                <a:ea typeface="Calibri" panose="020F0502020204030204" pitchFamily="34" charset="0"/>
                <a:cs typeface="Times New Roman" panose="02020603050405020304" pitchFamily="18" charset="0"/>
              </a:rPr>
              <a:t>Lazzeri</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 ISBN: 9781119682363, 2021</a:t>
            </a:r>
            <a:r>
              <a:rPr lang="ru-RU" sz="770" dirty="0">
                <a:effectLst/>
                <a:latin typeface="Times New Roman" panose="02020603050405020304" pitchFamily="18" charset="0"/>
                <a:ea typeface="Calibri" panose="020F0502020204030204" pitchFamily="34" charset="0"/>
                <a:cs typeface="Times New Roman" panose="02020603050405020304" pitchFamily="18" charset="0"/>
              </a:rPr>
              <a:t>г</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Кобзарь А.И. Прикладная математическая статистика. Для инженеров и научных работников. - М.: ФИЗМАТЛИТ, 2006. - 816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Львовский Е.Н. Статистические методы построения эмпирических формул. - М.: Высшая школа, 1988. - 239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err="1">
                <a:solidFill>
                  <a:srgbClr val="333333"/>
                </a:solidFill>
                <a:effectLst/>
                <a:latin typeface="Times New Roman" panose="02020603050405020304" pitchFamily="18" charset="0"/>
                <a:cs typeface="Times New Roman" panose="02020603050405020304" pitchFamily="18" charset="0"/>
              </a:rPr>
              <a:t>Фёрстер</a:t>
            </a:r>
            <a:r>
              <a:rPr lang="ru-RU" sz="770" b="0" i="0" dirty="0">
                <a:solidFill>
                  <a:srgbClr val="333333"/>
                </a:solidFill>
                <a:effectLst/>
                <a:latin typeface="Times New Roman" panose="02020603050405020304" pitchFamily="18" charset="0"/>
                <a:cs typeface="Times New Roman" panose="02020603050405020304" pitchFamily="18" charset="0"/>
              </a:rPr>
              <a:t> Э., </a:t>
            </a:r>
            <a:r>
              <a:rPr lang="ru-RU" sz="770" b="0" i="0" dirty="0" err="1">
                <a:solidFill>
                  <a:srgbClr val="333333"/>
                </a:solidFill>
                <a:effectLst/>
                <a:latin typeface="Times New Roman" panose="02020603050405020304" pitchFamily="18" charset="0"/>
                <a:cs typeface="Times New Roman" panose="02020603050405020304" pitchFamily="18" charset="0"/>
              </a:rPr>
              <a:t>Рёнц</a:t>
            </a:r>
            <a:r>
              <a:rPr lang="ru-RU" sz="770" b="0" i="0" dirty="0">
                <a:solidFill>
                  <a:srgbClr val="333333"/>
                </a:solidFill>
                <a:effectLst/>
                <a:latin typeface="Times New Roman" panose="02020603050405020304" pitchFamily="18" charset="0"/>
                <a:cs typeface="Times New Roman" panose="02020603050405020304" pitchFamily="18" charset="0"/>
              </a:rPr>
              <a:t> Б. Методы корреляционного и регрессионного анализа / пер с нем. - М.: Финансы и статистика, 1983. - 302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Афифи А., </a:t>
            </a:r>
            <a:r>
              <a:rPr lang="ru-RU" sz="770" b="0" i="0" dirty="0" err="1">
                <a:solidFill>
                  <a:srgbClr val="333333"/>
                </a:solidFill>
                <a:effectLst/>
                <a:latin typeface="Times New Roman" panose="02020603050405020304" pitchFamily="18" charset="0"/>
                <a:cs typeface="Times New Roman" panose="02020603050405020304" pitchFamily="18" charset="0"/>
              </a:rPr>
              <a:t>Эйзен</a:t>
            </a:r>
            <a:r>
              <a:rPr lang="ru-RU" sz="770" b="0" i="0" dirty="0">
                <a:solidFill>
                  <a:srgbClr val="333333"/>
                </a:solidFill>
                <a:effectLst/>
                <a:latin typeface="Times New Roman" panose="02020603050405020304" pitchFamily="18" charset="0"/>
                <a:cs typeface="Times New Roman" panose="02020603050405020304" pitchFamily="18" charset="0"/>
              </a:rPr>
              <a:t> С. Статистический анализ. Подход с использованием ЭВМ / пер с англ. - М.: Мир, 1982. - 488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Дрейпер Н., Смит Г. Прикладной регрессионный анализ. Книга 1 / </a:t>
            </a:r>
            <a:r>
              <a:rPr lang="ru-RU" sz="770" b="0" i="0" dirty="0" err="1">
                <a:solidFill>
                  <a:srgbClr val="333333"/>
                </a:solidFill>
                <a:effectLst/>
                <a:latin typeface="Times New Roman" panose="02020603050405020304" pitchFamily="18" charset="0"/>
                <a:cs typeface="Times New Roman" panose="02020603050405020304" pitchFamily="18" charset="0"/>
              </a:rPr>
              <a:t>пер.с</a:t>
            </a:r>
            <a:r>
              <a:rPr lang="ru-RU" sz="770" b="0" i="0" dirty="0">
                <a:solidFill>
                  <a:srgbClr val="333333"/>
                </a:solidFill>
                <a:effectLst/>
                <a:latin typeface="Times New Roman" panose="02020603050405020304" pitchFamily="18" charset="0"/>
                <a:cs typeface="Times New Roman" panose="02020603050405020304" pitchFamily="18" charset="0"/>
              </a:rPr>
              <a:t> англ. - М.: Финансы и статистика, 1986. - 366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Айвазян С.А. и др. Прикладная статистика: Исследование зависимостей. - М.: Финансы и статистика, 1985. - 487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Прикладная статистика. Основы эконометрики: В 2 т. 2-е изд., </a:t>
            </a:r>
            <a:r>
              <a:rPr lang="ru-RU" sz="770" b="0" i="0" dirty="0" err="1">
                <a:solidFill>
                  <a:srgbClr val="333333"/>
                </a:solidFill>
                <a:effectLst/>
                <a:latin typeface="Times New Roman" panose="02020603050405020304" pitchFamily="18" charset="0"/>
                <a:cs typeface="Times New Roman" panose="02020603050405020304" pitchFamily="18" charset="0"/>
              </a:rPr>
              <a:t>испр</a:t>
            </a:r>
            <a:r>
              <a:rPr lang="ru-RU" sz="770" b="0" i="0" dirty="0">
                <a:solidFill>
                  <a:srgbClr val="333333"/>
                </a:solidFill>
                <a:effectLst/>
                <a:latin typeface="Times New Roman" panose="02020603050405020304" pitchFamily="18" charset="0"/>
                <a:cs typeface="Times New Roman" panose="02020603050405020304" pitchFamily="18" charset="0"/>
              </a:rPr>
              <a:t>. - Т.2: Айвазян С.А. Основы эконометрики. - М.: ЮНИТИ-ДАНА, 2001. - 432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Магнус Я.Р. и др. Эконометрика. Начальный курс - М.: Дело, 2004. - 576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Носко В.П. Эконометрика. Книга 1. - М.: Издательский дом "Дело" РАНХиГС, 2011. - 672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Брюс П. Практическая статистика для специалистов Data Science / пер. с англ. - СПб.: БХВ-Петербург, 2018. - 304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Уатт Дж. и др. Машинное обучение: основы, алгоритмы и практика применения / пер. с англ. - СПб.: БХВ-Петербург, 2022. - 640 с.</a:t>
            </a:r>
            <a:endParaRPr lang="en-US" sz="770" dirty="0">
              <a:solidFill>
                <a:srgbClr val="333333"/>
              </a:solidFill>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en-US" sz="770" b="0" i="0" dirty="0">
                <a:solidFill>
                  <a:srgbClr val="333333"/>
                </a:solidFill>
                <a:effectLst/>
                <a:latin typeface="Times New Roman" panose="02020603050405020304" pitchFamily="18" charset="0"/>
                <a:cs typeface="Times New Roman" panose="02020603050405020304" pitchFamily="18" charset="0"/>
              </a:rPr>
              <a:t>http://learningsys.org/nips17/assets/papers/paper_11.pdf</a:t>
            </a:r>
          </a:p>
          <a:p>
            <a:pPr marL="342900" marR="0" lvl="0" indent="-342900" algn="just">
              <a:lnSpc>
                <a:spcPct val="150000"/>
              </a:lnSpc>
              <a:spcBef>
                <a:spcPts val="0"/>
              </a:spcBef>
              <a:spcAft>
                <a:spcPts val="0"/>
              </a:spcAft>
              <a:buFont typeface="+mj-lt"/>
              <a:buAutoNum type="arabicPeriod"/>
              <a:tabLst>
                <a:tab pos="720090" algn="l"/>
              </a:tabLst>
            </a:pPr>
            <a:r>
              <a:rPr lang="en-US" sz="770" b="0" i="0" dirty="0">
                <a:solidFill>
                  <a:srgbClr val="333333"/>
                </a:solidFill>
                <a:effectLst/>
                <a:latin typeface="Times New Roman" panose="02020603050405020304" pitchFamily="18" charset="0"/>
                <a:cs typeface="Times New Roman" panose="02020603050405020304" pitchFamily="18" charset="0"/>
              </a:rPr>
              <a:t>https://arxiv.org/pdf/1910.13204.pdf</a:t>
            </a:r>
          </a:p>
          <a:p>
            <a:pPr marL="342900" marR="0" lvl="0" indent="-342900" algn="just">
              <a:lnSpc>
                <a:spcPct val="150000"/>
              </a:lnSpc>
              <a:spcBef>
                <a:spcPts val="0"/>
              </a:spcBef>
              <a:spcAft>
                <a:spcPts val="0"/>
              </a:spcAft>
              <a:buFont typeface="+mj-lt"/>
              <a:buAutoNum type="arabicPeriod"/>
              <a:tabLst>
                <a:tab pos="720090" algn="l"/>
              </a:tabLst>
            </a:pPr>
            <a:r>
              <a:rPr lang="en-US" sz="770" b="0" i="0" dirty="0">
                <a:solidFill>
                  <a:srgbClr val="333333"/>
                </a:solidFill>
                <a:effectLst/>
                <a:latin typeface="Times New Roman" panose="02020603050405020304" pitchFamily="18" charset="0"/>
                <a:cs typeface="Times New Roman" panose="02020603050405020304" pitchFamily="18" charset="0"/>
              </a:rPr>
              <a:t>Jerome H Friedman. 2001. Greedy function approximation: a gradient </a:t>
            </a:r>
            <a:r>
              <a:rPr lang="en-US" sz="770" b="0" i="0" dirty="0" err="1">
                <a:solidFill>
                  <a:srgbClr val="333333"/>
                </a:solidFill>
                <a:effectLst/>
                <a:latin typeface="Times New Roman" panose="02020603050405020304" pitchFamily="18" charset="0"/>
                <a:cs typeface="Times New Roman" panose="02020603050405020304" pitchFamily="18" charset="0"/>
              </a:rPr>
              <a:t>boostingmachine</a:t>
            </a:r>
            <a:r>
              <a:rPr lang="en-US" sz="770" b="0" i="0" dirty="0">
                <a:solidFill>
                  <a:srgbClr val="333333"/>
                </a:solidFill>
                <a:effectLst/>
                <a:latin typeface="Times New Roman" panose="02020603050405020304" pitchFamily="18" charset="0"/>
                <a:cs typeface="Times New Roman" panose="02020603050405020304" pitchFamily="18" charset="0"/>
              </a:rPr>
              <a:t>. Annals of statistics (2001), 1189–1232.</a:t>
            </a:r>
          </a:p>
          <a:p>
            <a:pPr marL="342900" marR="0" lvl="0" indent="-342900" algn="just">
              <a:lnSpc>
                <a:spcPct val="150000"/>
              </a:lnSpc>
              <a:spcBef>
                <a:spcPts val="0"/>
              </a:spcBef>
              <a:spcAft>
                <a:spcPts val="0"/>
              </a:spcAft>
              <a:buFont typeface="+mj-lt"/>
              <a:buAutoNum type="arabicPeriod"/>
              <a:tabLst>
                <a:tab pos="720090" algn="l"/>
              </a:tabLst>
            </a:pPr>
            <a:r>
              <a:rPr lang="en-US" sz="770" b="0" i="0" dirty="0">
                <a:solidFill>
                  <a:srgbClr val="333333"/>
                </a:solidFill>
                <a:effectLst/>
                <a:latin typeface="Times New Roman" panose="02020603050405020304" pitchFamily="18" charset="0"/>
                <a:cs typeface="Times New Roman" panose="02020603050405020304" pitchFamily="18" charset="0"/>
              </a:rPr>
              <a:t>Tianqi Chen and Carlos </a:t>
            </a:r>
            <a:r>
              <a:rPr lang="en-US" sz="770" b="0" i="0" dirty="0" err="1">
                <a:solidFill>
                  <a:srgbClr val="333333"/>
                </a:solidFill>
                <a:effectLst/>
                <a:latin typeface="Times New Roman" panose="02020603050405020304" pitchFamily="18" charset="0"/>
                <a:cs typeface="Times New Roman" panose="02020603050405020304" pitchFamily="18" charset="0"/>
              </a:rPr>
              <a:t>Guestrin</a:t>
            </a:r>
            <a:r>
              <a:rPr lang="en-US" sz="770" b="0" i="0" dirty="0">
                <a:solidFill>
                  <a:srgbClr val="333333"/>
                </a:solidFill>
                <a:effectLst/>
                <a:latin typeface="Times New Roman" panose="02020603050405020304" pitchFamily="18" charset="0"/>
                <a:cs typeface="Times New Roman" panose="02020603050405020304" pitchFamily="18" charset="0"/>
              </a:rPr>
              <a:t>. 2016. </a:t>
            </a:r>
            <a:r>
              <a:rPr lang="en-US" sz="770" b="0" i="0" dirty="0" err="1">
                <a:solidFill>
                  <a:srgbClr val="333333"/>
                </a:solidFill>
                <a:effectLst/>
                <a:latin typeface="Times New Roman" panose="02020603050405020304" pitchFamily="18" charset="0"/>
                <a:cs typeface="Times New Roman" panose="02020603050405020304" pitchFamily="18" charset="0"/>
              </a:rPr>
              <a:t>Xgboost</a:t>
            </a:r>
            <a:r>
              <a:rPr lang="en-US" sz="770" b="0" i="0" dirty="0">
                <a:solidFill>
                  <a:srgbClr val="333333"/>
                </a:solidFill>
                <a:effectLst/>
                <a:latin typeface="Times New Roman" panose="02020603050405020304" pitchFamily="18" charset="0"/>
                <a:cs typeface="Times New Roman" panose="02020603050405020304" pitchFamily="18" charset="0"/>
              </a:rPr>
              <a:t>: A scalable tree boosting system. In Proceedings of the 22Nd ACM SIGKDD International Conference on Knowledge Discovery and Data Mining. ACM, 785–794.</a:t>
            </a:r>
          </a:p>
          <a:p>
            <a:pPr marL="342900" marR="0" lvl="0" indent="-342900" algn="just">
              <a:lnSpc>
                <a:spcPct val="150000"/>
              </a:lnSpc>
              <a:spcBef>
                <a:spcPts val="0"/>
              </a:spcBef>
              <a:spcAft>
                <a:spcPts val="0"/>
              </a:spcAft>
              <a:buFont typeface="+mj-lt"/>
              <a:buAutoNum type="arabicPeriod"/>
              <a:tabLst>
                <a:tab pos="720090" algn="l"/>
              </a:tabLst>
            </a:pPr>
            <a:r>
              <a:rPr lang="en-US" sz="770" b="0" i="0" dirty="0">
                <a:solidFill>
                  <a:srgbClr val="333333"/>
                </a:solidFill>
                <a:effectLst/>
                <a:latin typeface="Times New Roman" panose="02020603050405020304" pitchFamily="18" charset="0"/>
                <a:cs typeface="Times New Roman" panose="02020603050405020304" pitchFamily="18" charset="0"/>
              </a:rPr>
              <a:t>https://doi.org/10.7287/peerj.preprints.3190v2</a:t>
            </a:r>
          </a:p>
        </p:txBody>
      </p:sp>
      <p:sp>
        <p:nvSpPr>
          <p:cNvPr id="5" name="Rectangle 4">
            <a:extLst>
              <a:ext uri="{FF2B5EF4-FFF2-40B4-BE49-F238E27FC236}">
                <a16:creationId xmlns:a16="http://schemas.microsoft.com/office/drawing/2014/main" id="{346708BB-3FC1-4A94-AC26-8E640200D024}"/>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19/19</a:t>
            </a:r>
          </a:p>
        </p:txBody>
      </p:sp>
      <p:sp>
        <p:nvSpPr>
          <p:cNvPr id="6" name="Rectangle 5">
            <a:extLst>
              <a:ext uri="{FF2B5EF4-FFF2-40B4-BE49-F238E27FC236}">
                <a16:creationId xmlns:a16="http://schemas.microsoft.com/office/drawing/2014/main" id="{6669B1E9-CC66-4CA5-B232-F6EFBC810E1B}"/>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Список литературы</a:t>
            </a:r>
            <a:endParaRPr lang="en-US" sz="3200" dirty="0">
              <a:latin typeface="Comic Sans MS" panose="030F0702030302020204" pitchFamily="66" charset="0"/>
            </a:endParaRPr>
          </a:p>
        </p:txBody>
      </p:sp>
      <p:sp>
        <p:nvSpPr>
          <p:cNvPr id="7" name="Rectangle 6">
            <a:extLst>
              <a:ext uri="{FF2B5EF4-FFF2-40B4-BE49-F238E27FC236}">
                <a16:creationId xmlns:a16="http://schemas.microsoft.com/office/drawing/2014/main" id="{414BBC26-0B80-40D6-9AC3-F692F6FF5F4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58087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6BFF0-CD6A-40AC-8D23-0BACF42C825E}"/>
              </a:ext>
            </a:extLst>
          </p:cNvPr>
          <p:cNvSpPr>
            <a:spLocks noGrp="1"/>
          </p:cNvSpPr>
          <p:nvPr>
            <p:ph idx="1"/>
          </p:nvPr>
        </p:nvSpPr>
        <p:spPr>
          <a:xfrm>
            <a:off x="908539" y="1012402"/>
            <a:ext cx="10515600" cy="4351338"/>
          </a:xfrm>
        </p:spPr>
        <p:txBody>
          <a:bodyPr/>
          <a:lstStyle/>
          <a:p>
            <a:r>
              <a:rPr lang="ru-RU" dirty="0">
                <a:latin typeface="Times New Roman" panose="02020603050405020304" pitchFamily="18" charset="0"/>
                <a:cs typeface="Times New Roman" panose="02020603050405020304" pitchFamily="18" charset="0"/>
              </a:rPr>
              <a:t>Экономика и финансы</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принятие решений в области инвестиций</a:t>
            </a:r>
          </a:p>
          <a:p>
            <a:r>
              <a:rPr lang="ru-RU" dirty="0">
                <a:latin typeface="Times New Roman" panose="02020603050405020304" pitchFamily="18" charset="0"/>
                <a:cs typeface="Times New Roman" panose="02020603050405020304" pitchFamily="18" charset="0"/>
              </a:rPr>
              <a:t>Медицина</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прогнозирование уровня заболеваемости</a:t>
            </a:r>
          </a:p>
          <a:p>
            <a:r>
              <a:rPr lang="ru-RU" dirty="0">
                <a:latin typeface="Times New Roman" panose="02020603050405020304" pitchFamily="18" charset="0"/>
                <a:cs typeface="Times New Roman" panose="02020603050405020304" pitchFamily="18" charset="0"/>
              </a:rPr>
              <a:t>Энергетика</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планирование и управление энергосистемами</a:t>
            </a:r>
          </a:p>
          <a:p>
            <a:r>
              <a:rPr lang="ru-RU" dirty="0">
                <a:latin typeface="Times New Roman" panose="02020603050405020304" pitchFamily="18" charset="0"/>
                <a:cs typeface="Times New Roman" panose="02020603050405020304" pitchFamily="18" charset="0"/>
              </a:rPr>
              <a:t>Логистика</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управление трафиком, прогнозирование пробок</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89C8305-2EFA-48C5-A982-967EEB3D15F3}"/>
              </a:ext>
            </a:extLst>
          </p:cNvPr>
          <p:cNvPicPr>
            <a:picLocks noChangeAspect="1"/>
          </p:cNvPicPr>
          <p:nvPr/>
        </p:nvPicPr>
        <p:blipFill>
          <a:blip r:embed="rId2"/>
          <a:stretch>
            <a:fillRect/>
          </a:stretch>
        </p:blipFill>
        <p:spPr>
          <a:xfrm>
            <a:off x="270064" y="3257360"/>
            <a:ext cx="2473135" cy="2919603"/>
          </a:xfrm>
          <a:prstGeom prst="rect">
            <a:avLst/>
          </a:prstGeom>
        </p:spPr>
      </p:pic>
      <p:pic>
        <p:nvPicPr>
          <p:cNvPr id="1026" name="Picture 2" descr="Медицинские Таблетки Прогнозирование Продаж Схема — стоковые фотографии и  другие картинки 2015 - 2015, Бизнес, Биржевые сводки - iStock">
            <a:extLst>
              <a:ext uri="{FF2B5EF4-FFF2-40B4-BE49-F238E27FC236}">
                <a16:creationId xmlns:a16="http://schemas.microsoft.com/office/drawing/2014/main" id="{9835AA97-7398-4ABF-932B-011BAFAAC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126" y="3710875"/>
            <a:ext cx="291465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Институт энергетической стратегии создал нейронную модель прогнозирования  цен на нефть | Министерство энергетики РФ">
            <a:extLst>
              <a:ext uri="{FF2B5EF4-FFF2-40B4-BE49-F238E27FC236}">
                <a16:creationId xmlns:a16="http://schemas.microsoft.com/office/drawing/2014/main" id="{386CDD50-CABB-4550-9E97-CCCD5060B9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358" y="3827250"/>
            <a:ext cx="2944092" cy="19431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Как прогнозирование спроса повышает рентабельность производства продуктов с  ограниченным сроком годности | New-Retail.ru">
            <a:extLst>
              <a:ext uri="{FF2B5EF4-FFF2-40B4-BE49-F238E27FC236}">
                <a16:creationId xmlns:a16="http://schemas.microsoft.com/office/drawing/2014/main" id="{1AC8141B-87B4-4940-BCB6-5044EDB767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0" y="3776651"/>
            <a:ext cx="2715249" cy="181154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9A33DCDA-7650-4121-B07C-C430968F64ED}"/>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Область применения</a:t>
            </a:r>
            <a:endParaRPr lang="en-US" sz="3200" dirty="0">
              <a:latin typeface="Comic Sans MS" panose="030F0702030302020204" pitchFamily="66" charset="0"/>
            </a:endParaRPr>
          </a:p>
        </p:txBody>
      </p:sp>
      <p:sp>
        <p:nvSpPr>
          <p:cNvPr id="14" name="Rectangle 13">
            <a:extLst>
              <a:ext uri="{FF2B5EF4-FFF2-40B4-BE49-F238E27FC236}">
                <a16:creationId xmlns:a16="http://schemas.microsoft.com/office/drawing/2014/main" id="{CA6F2041-7A43-427A-A8E3-CE1FAE97E6A5}"/>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3</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5" name="Rectangle 14">
            <a:extLst>
              <a:ext uri="{FF2B5EF4-FFF2-40B4-BE49-F238E27FC236}">
                <a16:creationId xmlns:a16="http://schemas.microsoft.com/office/drawing/2014/main" id="{6D5C0926-EDD0-4A88-AB49-F35D6F8479C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075558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1EB33-DDB4-428E-814E-E5923EC70547}"/>
              </a:ext>
            </a:extLst>
          </p:cNvPr>
          <p:cNvSpPr>
            <a:spLocks noGrp="1"/>
          </p:cNvSpPr>
          <p:nvPr>
            <p:ph idx="1"/>
          </p:nvPr>
        </p:nvSpPr>
        <p:spPr>
          <a:xfrm>
            <a:off x="838200" y="1347536"/>
            <a:ext cx="10515600" cy="5293895"/>
          </a:xfrm>
        </p:spPr>
        <p:txBody>
          <a:bodyPr>
            <a:normAutofit/>
          </a:bodyPr>
          <a:lstStyle/>
          <a:p>
            <a:pPr algn="just"/>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Цель - исследовать </a:t>
            </a:r>
            <a:r>
              <a:rPr lang="ru-RU" dirty="0">
                <a:latin typeface="Times New Roman" panose="02020603050405020304" pitchFamily="18" charset="0"/>
                <a:ea typeface="Times New Roman" panose="02020603050405020304" pitchFamily="18" charset="0"/>
                <a:cs typeface="Times New Roman" panose="02020603050405020304" pitchFamily="18" charset="0"/>
              </a:rPr>
              <a:t>эффективность</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нейронных сетей для прогнозирования временных рядов с учётом различной разряженности экономических данных, а также в сравнительном анализе с традиционными методами прогнозирования.</a:t>
            </a:r>
            <a:endParaRPr lang="ru-RU"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66E180E-B804-41B4-A74D-3CDD7D125CFE}"/>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4/</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8" name="Rectangle 7">
            <a:extLst>
              <a:ext uri="{FF2B5EF4-FFF2-40B4-BE49-F238E27FC236}">
                <a16:creationId xmlns:a16="http://schemas.microsoft.com/office/drawing/2014/main" id="{50655547-9B19-4DF5-9DAF-0BAF45BD976D}"/>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Цели и задачи</a:t>
            </a:r>
            <a:endParaRPr lang="en-US" sz="3200" dirty="0">
              <a:latin typeface="Comic Sans MS" panose="030F0702030302020204" pitchFamily="66" charset="0"/>
            </a:endParaRPr>
          </a:p>
        </p:txBody>
      </p:sp>
      <p:sp>
        <p:nvSpPr>
          <p:cNvPr id="9" name="Rectangle 8">
            <a:extLst>
              <a:ext uri="{FF2B5EF4-FFF2-40B4-BE49-F238E27FC236}">
                <a16:creationId xmlns:a16="http://schemas.microsoft.com/office/drawing/2014/main" id="{C5FE88C4-B050-4847-BB0B-7D13CE9C8A86}"/>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68977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1EB33-DDB4-428E-814E-E5923EC70547}"/>
              </a:ext>
            </a:extLst>
          </p:cNvPr>
          <p:cNvSpPr>
            <a:spLocks noGrp="1"/>
          </p:cNvSpPr>
          <p:nvPr>
            <p:ph idx="1"/>
          </p:nvPr>
        </p:nvSpPr>
        <p:spPr>
          <a:xfrm>
            <a:off x="356585" y="587229"/>
            <a:ext cx="11741629" cy="5901439"/>
          </a:xfrm>
        </p:spPr>
        <p:txBody>
          <a:bodyPr>
            <a:noAutofit/>
          </a:bodyPr>
          <a:lstStyle/>
          <a:p>
            <a:pPr algn="just"/>
            <a:r>
              <a:rPr lang="ru-RU"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Задачи:</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Провести обзор литературы и проанализировать существующие методы прогнозирования временных рядов.</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Изучить информацию о статистических методах и методах машинного обучения.</a:t>
            </a:r>
            <a:endPar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П</a:t>
            </a: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одготовить данные для построения прогноза.</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Подобрать оптимальные параметры для различных архитектур нейронных сетей и методов обучения на основе анализа результатов экспериментов с использованием различных наборов данных.</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effectLst/>
                <a:latin typeface="Times New Roman" panose="02020603050405020304" pitchFamily="18" charset="0"/>
                <a:ea typeface="Calibri" panose="020F0502020204030204" pitchFamily="34" charset="0"/>
                <a:cs typeface="Times New Roman" panose="02020603050405020304" pitchFamily="18" charset="0"/>
              </a:rPr>
              <a:t>Разработать и апробировать модель для прогнозирования различных временных рядов, оценить ее эффективность по сравнению с традиционными методами</a:t>
            </a:r>
            <a:r>
              <a:rPr lang="ru-RU" sz="1900" dirty="0">
                <a:latin typeface="Times New Roman" panose="02020603050405020304" pitchFamily="18" charset="0"/>
                <a:ea typeface="Calibri" panose="020F0502020204030204" pitchFamily="34" charset="0"/>
                <a:cs typeface="Times New Roman" panose="02020603050405020304" pitchFamily="18" charset="0"/>
              </a:rPr>
              <a:t>, а также </a:t>
            </a: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сравнить эффективность разработанных моделей на основе различных критериев качества прогнозирования.</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Проанализировать применимость различных архитектур и методов обучения нейронных сетей для прогнозирования финансовых временных рядов, и оценить их преимущества и недостатки.</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Сделать выводы о эффективности нейронных сетей для построения прогнозов динамики финансовых временных рядов, а также о возможных направлениях дальнейших исследований в области прогнозирования временных рядов.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B683A28D-AED4-43D9-9A9B-C09934DFD0D7}"/>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5/</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8" name="Rectangle 7">
            <a:extLst>
              <a:ext uri="{FF2B5EF4-FFF2-40B4-BE49-F238E27FC236}">
                <a16:creationId xmlns:a16="http://schemas.microsoft.com/office/drawing/2014/main" id="{F4781D12-4385-40CB-91FB-BAA2F18ED70B}"/>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Цели и задачи</a:t>
            </a:r>
            <a:endParaRPr lang="en-US" sz="3200" dirty="0">
              <a:latin typeface="Comic Sans MS" panose="030F0702030302020204" pitchFamily="66" charset="0"/>
            </a:endParaRPr>
          </a:p>
        </p:txBody>
      </p:sp>
      <p:sp>
        <p:nvSpPr>
          <p:cNvPr id="9" name="Rectangle 8">
            <a:extLst>
              <a:ext uri="{FF2B5EF4-FFF2-40B4-BE49-F238E27FC236}">
                <a16:creationId xmlns:a16="http://schemas.microsoft.com/office/drawing/2014/main" id="{F6B3F269-8207-4B2B-8520-69B020CD6F57}"/>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97577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1AA3C8-E576-404F-A93A-E441A34B3516}"/>
              </a:ext>
            </a:extLst>
          </p:cNvPr>
          <p:cNvSpPr>
            <a:spLocks noGrp="1"/>
          </p:cNvSpPr>
          <p:nvPr>
            <p:ph idx="1"/>
          </p:nvPr>
        </p:nvSpPr>
        <p:spPr>
          <a:xfrm>
            <a:off x="824585" y="605412"/>
            <a:ext cx="10515600" cy="5218601"/>
          </a:xfrm>
        </p:spPr>
        <p:txBody>
          <a:bodyPr/>
          <a:lstStyle/>
          <a:p>
            <a:pPr marL="0" indent="0" algn="ctr">
              <a:buNone/>
            </a:pPr>
            <a:r>
              <a:rPr lang="ru-RU" dirty="0">
                <a:latin typeface="Times New Roman" panose="02020603050405020304" pitchFamily="18" charset="0"/>
                <a:cs typeface="Times New Roman" panose="02020603050405020304" pitchFamily="18" charset="0"/>
              </a:rPr>
              <a:t>Статистические модели, применявшиеся в исследовании</a:t>
            </a:r>
          </a:p>
          <a:p>
            <a:pPr marL="0" indent="0">
              <a:buNone/>
            </a:pPr>
            <a:endParaRPr lang="en-US"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39FA772A-F96C-4724-89C1-7552FAEDAA33}"/>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6/</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7" name="Rectangle 16">
            <a:extLst>
              <a:ext uri="{FF2B5EF4-FFF2-40B4-BE49-F238E27FC236}">
                <a16:creationId xmlns:a16="http://schemas.microsoft.com/office/drawing/2014/main" id="{0E320DDB-ED6F-41AB-B262-E4E09FDD5ACB}"/>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8" name="Rectangle 17">
            <a:extLst>
              <a:ext uri="{FF2B5EF4-FFF2-40B4-BE49-F238E27FC236}">
                <a16:creationId xmlns:a16="http://schemas.microsoft.com/office/drawing/2014/main" id="{EFA5FCE5-ECCA-46E1-B5DE-27CA67371C07}"/>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B87A033-B032-4A0E-A56D-712B0B7C25BF}"/>
                  </a:ext>
                </a:extLst>
              </p:cNvPr>
              <p:cNvSpPr txBox="1"/>
              <p:nvPr/>
            </p:nvSpPr>
            <p:spPr>
              <a:xfrm>
                <a:off x="1036145" y="1263544"/>
                <a:ext cx="3661996" cy="84856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i="0">
                          <a:latin typeface="Cambria Math" panose="02040503050406030204" pitchFamily="18" charset="0"/>
                        </a:rPr>
                        <m:t>=</m:t>
                      </m:r>
                      <m:r>
                        <a:rPr lang="en-US" i="1">
                          <a:latin typeface="Cambria Math" panose="02040503050406030204" pitchFamily="18" charset="0"/>
                        </a:rPr>
                        <m:t>𝑐</m:t>
                      </m:r>
                      <m:r>
                        <a:rPr lang="en-US" i="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𝑝</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𝑖</m:t>
                              </m:r>
                            </m:sub>
                          </m:sSub>
                        </m:e>
                      </m:nary>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sub>
                      </m:sSub>
                    </m:oMath>
                  </m:oMathPara>
                </a14:m>
                <a:endParaRPr lang="en-US" dirty="0"/>
              </a:p>
            </p:txBody>
          </p:sp>
        </mc:Choice>
        <mc:Fallback xmlns="">
          <p:sp>
            <p:nvSpPr>
              <p:cNvPr id="19" name="TextBox 18">
                <a:extLst>
                  <a:ext uri="{FF2B5EF4-FFF2-40B4-BE49-F238E27FC236}">
                    <a16:creationId xmlns:a16="http://schemas.microsoft.com/office/drawing/2014/main" id="{FB87A033-B032-4A0E-A56D-712B0B7C25BF}"/>
                  </a:ext>
                </a:extLst>
              </p:cNvPr>
              <p:cNvSpPr txBox="1">
                <a:spLocks noRot="1" noChangeAspect="1" noMove="1" noResize="1" noEditPoints="1" noAdjustHandles="1" noChangeArrowheads="1" noChangeShapeType="1" noTextEdit="1"/>
              </p:cNvSpPr>
              <p:nvPr/>
            </p:nvSpPr>
            <p:spPr>
              <a:xfrm>
                <a:off x="1036145" y="1263544"/>
                <a:ext cx="3661996" cy="848566"/>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19B912D-A6AE-4943-A802-50F6FD95A12C}"/>
              </a:ext>
            </a:extLst>
          </p:cNvPr>
          <p:cNvSpPr txBox="1"/>
          <p:nvPr/>
        </p:nvSpPr>
        <p:spPr>
          <a:xfrm>
            <a:off x="851815" y="2206038"/>
            <a:ext cx="4030655" cy="646331"/>
          </a:xfrm>
          <a:prstGeom prst="rect">
            <a:avLst/>
          </a:prstGeom>
          <a:noFill/>
        </p:spPr>
        <p:txBody>
          <a:bodyPr wrap="square" rtlCol="0">
            <a:spAutoFit/>
          </a:bodyPr>
          <a:lstStyle/>
          <a:p>
            <a:pPr algn="ctr"/>
            <a:r>
              <a:rPr lang="ru-RU" dirty="0" err="1"/>
              <a:t>Авторегрессионная</a:t>
            </a:r>
            <a:r>
              <a:rPr lang="ru-RU" dirty="0"/>
              <a:t> модель</a:t>
            </a:r>
          </a:p>
          <a:p>
            <a:pPr algn="ctr"/>
            <a:r>
              <a:rPr lang="en-US" dirty="0"/>
              <a:t>AR(p)</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7162E5E-7967-4384-9217-BE24FAECE295}"/>
                  </a:ext>
                </a:extLst>
              </p:cNvPr>
              <p:cNvSpPr txBox="1"/>
              <p:nvPr/>
            </p:nvSpPr>
            <p:spPr>
              <a:xfrm>
                <a:off x="3508777" y="2797956"/>
                <a:ext cx="5174446" cy="84856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i="0">
                          <a:latin typeface="Cambria Math" panose="02040503050406030204" pitchFamily="18" charset="0"/>
                        </a:rPr>
                        <m:t>=</m:t>
                      </m:r>
                      <m:r>
                        <a:rPr lang="en-US" i="1">
                          <a:latin typeface="Cambria Math" panose="02040503050406030204" pitchFamily="18" charset="0"/>
                        </a:rPr>
                        <m:t>𝑐</m:t>
                      </m:r>
                      <m:r>
                        <a:rPr lang="en-US" i="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𝑝</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𝑖</m:t>
                              </m:r>
                            </m:sub>
                          </m:sSub>
                        </m:e>
                      </m:nary>
                      <m:r>
                        <a:rPr lang="en-US" i="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𝑞</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𝑖</m:t>
                              </m:r>
                            </m:sub>
                          </m:sSub>
                        </m:e>
                      </m:nary>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sub>
                      </m:sSub>
                    </m:oMath>
                  </m:oMathPara>
                </a14:m>
                <a:endParaRPr lang="en-US" dirty="0"/>
              </a:p>
            </p:txBody>
          </p:sp>
        </mc:Choice>
        <mc:Fallback xmlns="">
          <p:sp>
            <p:nvSpPr>
              <p:cNvPr id="20" name="TextBox 19">
                <a:extLst>
                  <a:ext uri="{FF2B5EF4-FFF2-40B4-BE49-F238E27FC236}">
                    <a16:creationId xmlns:a16="http://schemas.microsoft.com/office/drawing/2014/main" id="{67162E5E-7967-4384-9217-BE24FAECE295}"/>
                  </a:ext>
                </a:extLst>
              </p:cNvPr>
              <p:cNvSpPr txBox="1">
                <a:spLocks noRot="1" noChangeAspect="1" noMove="1" noResize="1" noEditPoints="1" noAdjustHandles="1" noChangeArrowheads="1" noChangeShapeType="1" noTextEdit="1"/>
              </p:cNvSpPr>
              <p:nvPr/>
            </p:nvSpPr>
            <p:spPr>
              <a:xfrm>
                <a:off x="3508777" y="2797956"/>
                <a:ext cx="5174446" cy="848566"/>
              </a:xfrm>
              <a:prstGeom prst="rect">
                <a:avLst/>
              </a:prstGeom>
              <a:blipFill>
                <a:blip r:embed="rId3"/>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93FFC8E-133E-464D-AA9D-AF8F479F9C62}"/>
              </a:ext>
            </a:extLst>
          </p:cNvPr>
          <p:cNvSpPr txBox="1"/>
          <p:nvPr/>
        </p:nvSpPr>
        <p:spPr>
          <a:xfrm>
            <a:off x="3439258" y="3644091"/>
            <a:ext cx="5313483" cy="646331"/>
          </a:xfrm>
          <a:prstGeom prst="rect">
            <a:avLst/>
          </a:prstGeom>
          <a:noFill/>
        </p:spPr>
        <p:txBody>
          <a:bodyPr wrap="square" rtlCol="0">
            <a:spAutoFit/>
          </a:bodyPr>
          <a:lstStyle/>
          <a:p>
            <a:pPr algn="ctr"/>
            <a:r>
              <a:rPr lang="ru-RU" dirty="0"/>
              <a:t>Модель авторегрессии — скользящего среднего</a:t>
            </a:r>
            <a:endParaRPr lang="en-US" dirty="0"/>
          </a:p>
          <a:p>
            <a:pPr algn="ctr"/>
            <a:r>
              <a:rPr lang="en-US" dirty="0"/>
              <a:t>ARMA(</a:t>
            </a:r>
            <a:r>
              <a:rPr lang="en-US" dirty="0" err="1"/>
              <a:t>p,q</a:t>
            </a:r>
            <a:r>
              <a:rPr lang="en-US" dirty="0"/>
              <a:t>)</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9867099-F49C-4728-92C9-B2A45A6ED183}"/>
                  </a:ext>
                </a:extLst>
              </p:cNvPr>
              <p:cNvSpPr txBox="1"/>
              <p:nvPr/>
            </p:nvSpPr>
            <p:spPr>
              <a:xfrm>
                <a:off x="3439258" y="4974847"/>
                <a:ext cx="5665162" cy="84856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sSup>
                            <m:sSupPr>
                              <m:ctrlPr>
                                <a:rPr lang="en-US" i="1">
                                  <a:solidFill>
                                    <a:srgbClr val="836967"/>
                                  </a:solidFill>
                                  <a:latin typeface="Cambria Math" panose="02040503050406030204" pitchFamily="18" charset="0"/>
                                </a:rPr>
                              </m:ctrlPr>
                            </m:sSupPr>
                            <m:e>
                              <m:r>
                                <m:rPr>
                                  <m:sty m:val="p"/>
                                </m:rPr>
                                <a:rPr lang="en-US">
                                  <a:latin typeface="Cambria Math" panose="02040503050406030204" pitchFamily="18" charset="0"/>
                                </a:rPr>
                                <m:t>Δ</m:t>
                              </m:r>
                            </m:e>
                            <m:sup>
                              <m:r>
                                <a:rPr lang="en-US" i="1">
                                  <a:latin typeface="Cambria Math" panose="02040503050406030204" pitchFamily="18" charset="0"/>
                                </a:rPr>
                                <m:t>𝑑</m:t>
                              </m:r>
                            </m:sup>
                          </m:sSup>
                          <m:r>
                            <a:rPr lang="en-US" i="1">
                              <a:latin typeface="Cambria Math" panose="02040503050406030204" pitchFamily="18" charset="0"/>
                            </a:rPr>
                            <m:t>𝑋</m:t>
                          </m:r>
                        </m:e>
                        <m:sub>
                          <m:r>
                            <a:rPr lang="en-US" i="1">
                              <a:latin typeface="Cambria Math" panose="02040503050406030204" pitchFamily="18" charset="0"/>
                            </a:rPr>
                            <m:t>𝑡</m:t>
                          </m:r>
                        </m:sub>
                      </m:sSub>
                      <m:r>
                        <a:rPr lang="en-US" i="0">
                          <a:latin typeface="Cambria Math" panose="02040503050406030204" pitchFamily="18" charset="0"/>
                        </a:rPr>
                        <m:t>=</m:t>
                      </m:r>
                      <m:r>
                        <a:rPr lang="en-US" i="1">
                          <a:latin typeface="Cambria Math" panose="02040503050406030204" pitchFamily="18" charset="0"/>
                        </a:rPr>
                        <m:t>𝑐</m:t>
                      </m:r>
                      <m:r>
                        <a:rPr lang="en-US" i="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𝑝</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𝑖</m:t>
                              </m:r>
                            </m:sub>
                          </m:sSub>
                        </m:e>
                      </m:nary>
                      <m:r>
                        <a:rPr lang="en-US" i="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𝑞</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𝑖</m:t>
                              </m:r>
                            </m:sub>
                          </m:sSub>
                        </m:e>
                      </m:nary>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sub>
                      </m:sSub>
                    </m:oMath>
                  </m:oMathPara>
                </a14:m>
                <a:endParaRPr lang="en-US" dirty="0"/>
              </a:p>
            </p:txBody>
          </p:sp>
        </mc:Choice>
        <mc:Fallback xmlns="">
          <p:sp>
            <p:nvSpPr>
              <p:cNvPr id="23" name="TextBox 22">
                <a:extLst>
                  <a:ext uri="{FF2B5EF4-FFF2-40B4-BE49-F238E27FC236}">
                    <a16:creationId xmlns:a16="http://schemas.microsoft.com/office/drawing/2014/main" id="{F9867099-F49C-4728-92C9-B2A45A6ED183}"/>
                  </a:ext>
                </a:extLst>
              </p:cNvPr>
              <p:cNvSpPr txBox="1">
                <a:spLocks noRot="1" noChangeAspect="1" noMove="1" noResize="1" noEditPoints="1" noAdjustHandles="1" noChangeArrowheads="1" noChangeShapeType="1" noTextEdit="1"/>
              </p:cNvSpPr>
              <p:nvPr/>
            </p:nvSpPr>
            <p:spPr>
              <a:xfrm>
                <a:off x="3439258" y="4974847"/>
                <a:ext cx="5665162" cy="848566"/>
              </a:xfrm>
              <a:prstGeom prst="rect">
                <a:avLst/>
              </a:prstGeom>
              <a:blipFill>
                <a:blip r:embed="rId4"/>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4794273A-6A87-48FA-BD2A-14306C087B32}"/>
              </a:ext>
            </a:extLst>
          </p:cNvPr>
          <p:cNvSpPr txBox="1"/>
          <p:nvPr/>
        </p:nvSpPr>
        <p:spPr>
          <a:xfrm>
            <a:off x="2570448" y="5822183"/>
            <a:ext cx="7430012" cy="646331"/>
          </a:xfrm>
          <a:prstGeom prst="rect">
            <a:avLst/>
          </a:prstGeom>
          <a:noFill/>
        </p:spPr>
        <p:txBody>
          <a:bodyPr wrap="square" rtlCol="0">
            <a:spAutoFit/>
          </a:bodyPr>
          <a:lstStyle/>
          <a:p>
            <a:pPr algn="ctr"/>
            <a:r>
              <a:rPr lang="ru-RU" dirty="0"/>
              <a:t>Интегрированная модель авторегрессии — скользящего среднего</a:t>
            </a:r>
            <a:br>
              <a:rPr lang="en-US" dirty="0"/>
            </a:br>
            <a:r>
              <a:rPr lang="en-US" dirty="0"/>
              <a:t>ARIMA(p, d, q)</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146CE97-BE21-49DC-9FE0-5A2985E6ED1D}"/>
                  </a:ext>
                </a:extLst>
              </p:cNvPr>
              <p:cNvSpPr txBox="1"/>
              <p:nvPr/>
            </p:nvSpPr>
            <p:spPr>
              <a:xfrm>
                <a:off x="7529255" y="1291258"/>
                <a:ext cx="3661996" cy="84856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b="0" i="0" smtClean="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𝑞</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r>
                                <a:rPr lang="en-US">
                                  <a:latin typeface="Cambria Math" panose="02040503050406030204" pitchFamily="18" charset="0"/>
                                </a:rPr>
                                <m:t>−</m:t>
                              </m:r>
                              <m:r>
                                <a:rPr lang="en-US" i="1">
                                  <a:latin typeface="Cambria Math" panose="02040503050406030204" pitchFamily="18" charset="0"/>
                                </a:rPr>
                                <m:t>𝑖</m:t>
                              </m:r>
                            </m:sub>
                          </m:sSub>
                        </m:e>
                      </m:nary>
                    </m:oMath>
                  </m:oMathPara>
                </a14:m>
                <a:endParaRPr lang="en-US" dirty="0"/>
              </a:p>
            </p:txBody>
          </p:sp>
        </mc:Choice>
        <mc:Fallback xmlns="">
          <p:sp>
            <p:nvSpPr>
              <p:cNvPr id="12" name="TextBox 11">
                <a:extLst>
                  <a:ext uri="{FF2B5EF4-FFF2-40B4-BE49-F238E27FC236}">
                    <a16:creationId xmlns:a16="http://schemas.microsoft.com/office/drawing/2014/main" id="{0146CE97-BE21-49DC-9FE0-5A2985E6ED1D}"/>
                  </a:ext>
                </a:extLst>
              </p:cNvPr>
              <p:cNvSpPr txBox="1">
                <a:spLocks noRot="1" noChangeAspect="1" noMove="1" noResize="1" noEditPoints="1" noAdjustHandles="1" noChangeArrowheads="1" noChangeShapeType="1" noTextEdit="1"/>
              </p:cNvSpPr>
              <p:nvPr/>
            </p:nvSpPr>
            <p:spPr>
              <a:xfrm>
                <a:off x="7529255" y="1291258"/>
                <a:ext cx="3661996" cy="848566"/>
              </a:xfrm>
              <a:prstGeom prst="rect">
                <a:avLst/>
              </a:prstGeom>
              <a:blipFill>
                <a:blip r:embed="rId5"/>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426064C-86D8-4CC5-85FE-B09502986944}"/>
              </a:ext>
            </a:extLst>
          </p:cNvPr>
          <p:cNvSpPr txBox="1"/>
          <p:nvPr/>
        </p:nvSpPr>
        <p:spPr>
          <a:xfrm>
            <a:off x="7344925" y="2233752"/>
            <a:ext cx="4030655" cy="646331"/>
          </a:xfrm>
          <a:prstGeom prst="rect">
            <a:avLst/>
          </a:prstGeom>
          <a:noFill/>
        </p:spPr>
        <p:txBody>
          <a:bodyPr wrap="square" rtlCol="0">
            <a:spAutoFit/>
          </a:bodyPr>
          <a:lstStyle/>
          <a:p>
            <a:pPr algn="ctr"/>
            <a:r>
              <a:rPr lang="ru-RU" dirty="0"/>
              <a:t>Модель скользящего среднего</a:t>
            </a:r>
          </a:p>
          <a:p>
            <a:pPr algn="ctr"/>
            <a:r>
              <a:rPr lang="en-US" dirty="0"/>
              <a:t>MA(q)</a:t>
            </a:r>
          </a:p>
        </p:txBody>
      </p:sp>
    </p:spTree>
    <p:extLst>
      <p:ext uri="{BB962C8B-B14F-4D97-AF65-F5344CB8AC3E}">
        <p14:creationId xmlns:p14="http://schemas.microsoft.com/office/powerpoint/2010/main" val="268846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1AA3C8-E576-404F-A93A-E441A34B3516}"/>
              </a:ext>
            </a:extLst>
          </p:cNvPr>
          <p:cNvSpPr>
            <a:spLocks noGrp="1"/>
          </p:cNvSpPr>
          <p:nvPr>
            <p:ph idx="1"/>
          </p:nvPr>
        </p:nvSpPr>
        <p:spPr>
          <a:xfrm>
            <a:off x="824585" y="605412"/>
            <a:ext cx="10515600" cy="5218601"/>
          </a:xfrm>
        </p:spPr>
        <p:txBody>
          <a:bodyPr/>
          <a:lstStyle/>
          <a:p>
            <a:pPr marL="0" indent="0" algn="ctr">
              <a:buNone/>
            </a:pPr>
            <a:r>
              <a:rPr lang="ru-RU" dirty="0">
                <a:latin typeface="Times New Roman" panose="02020603050405020304" pitchFamily="18" charset="0"/>
                <a:cs typeface="Times New Roman" panose="02020603050405020304" pitchFamily="18" charset="0"/>
              </a:rPr>
              <a:t>Архитектуры нейронных сетей</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CD23F2B-A4EF-41BB-9466-0E9EC229B654}"/>
              </a:ext>
            </a:extLst>
          </p:cNvPr>
          <p:cNvSpPr txBox="1"/>
          <p:nvPr/>
        </p:nvSpPr>
        <p:spPr>
          <a:xfrm>
            <a:off x="1902202" y="2853681"/>
            <a:ext cx="696024" cy="369332"/>
          </a:xfrm>
          <a:prstGeom prst="rect">
            <a:avLst/>
          </a:prstGeom>
          <a:noFill/>
        </p:spPr>
        <p:txBody>
          <a:bodyPr wrap="none" rtlCol="0">
            <a:spAutoFit/>
          </a:bodyPr>
          <a:lstStyle/>
          <a:p>
            <a:r>
              <a:rPr lang="en-US" dirty="0"/>
              <a:t>LSTM</a:t>
            </a:r>
          </a:p>
        </p:txBody>
      </p:sp>
      <p:sp>
        <p:nvSpPr>
          <p:cNvPr id="11" name="TextBox 10">
            <a:extLst>
              <a:ext uri="{FF2B5EF4-FFF2-40B4-BE49-F238E27FC236}">
                <a16:creationId xmlns:a16="http://schemas.microsoft.com/office/drawing/2014/main" id="{072FC45C-DD32-43F1-AEA5-AEC7281B82A8}"/>
              </a:ext>
            </a:extLst>
          </p:cNvPr>
          <p:cNvSpPr txBox="1"/>
          <p:nvPr/>
        </p:nvSpPr>
        <p:spPr>
          <a:xfrm>
            <a:off x="5497606" y="5423079"/>
            <a:ext cx="603050" cy="369332"/>
          </a:xfrm>
          <a:prstGeom prst="rect">
            <a:avLst/>
          </a:prstGeom>
          <a:noFill/>
        </p:spPr>
        <p:txBody>
          <a:bodyPr wrap="none" rtlCol="0">
            <a:spAutoFit/>
          </a:bodyPr>
          <a:lstStyle/>
          <a:p>
            <a:r>
              <a:rPr lang="en-US" dirty="0"/>
              <a:t>GRU</a:t>
            </a:r>
          </a:p>
        </p:txBody>
      </p:sp>
      <p:sp>
        <p:nvSpPr>
          <p:cNvPr id="12" name="TextBox 11">
            <a:extLst>
              <a:ext uri="{FF2B5EF4-FFF2-40B4-BE49-F238E27FC236}">
                <a16:creationId xmlns:a16="http://schemas.microsoft.com/office/drawing/2014/main" id="{B7FD8539-8EA0-4C7C-9A23-3B932FB09860}"/>
              </a:ext>
            </a:extLst>
          </p:cNvPr>
          <p:cNvSpPr txBox="1"/>
          <p:nvPr/>
        </p:nvSpPr>
        <p:spPr>
          <a:xfrm>
            <a:off x="8422363" y="2853681"/>
            <a:ext cx="607859" cy="369332"/>
          </a:xfrm>
          <a:prstGeom prst="rect">
            <a:avLst/>
          </a:prstGeom>
          <a:noFill/>
        </p:spPr>
        <p:txBody>
          <a:bodyPr wrap="none" rtlCol="0">
            <a:spAutoFit/>
          </a:bodyPr>
          <a:lstStyle/>
          <a:p>
            <a:r>
              <a:rPr lang="en-US" dirty="0"/>
              <a:t>RNN</a:t>
            </a:r>
          </a:p>
        </p:txBody>
      </p:sp>
      <p:sp>
        <p:nvSpPr>
          <p:cNvPr id="16" name="Rectangle 15">
            <a:extLst>
              <a:ext uri="{FF2B5EF4-FFF2-40B4-BE49-F238E27FC236}">
                <a16:creationId xmlns:a16="http://schemas.microsoft.com/office/drawing/2014/main" id="{39FA772A-F96C-4724-89C1-7552FAEDAA33}"/>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7/</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7" name="Rectangle 16">
            <a:extLst>
              <a:ext uri="{FF2B5EF4-FFF2-40B4-BE49-F238E27FC236}">
                <a16:creationId xmlns:a16="http://schemas.microsoft.com/office/drawing/2014/main" id="{0E320DDB-ED6F-41AB-B262-E4E09FDD5ACB}"/>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8" name="Rectangle 17">
            <a:extLst>
              <a:ext uri="{FF2B5EF4-FFF2-40B4-BE49-F238E27FC236}">
                <a16:creationId xmlns:a16="http://schemas.microsoft.com/office/drawing/2014/main" id="{EFA5FCE5-ECCA-46E1-B5DE-27CA67371C07}"/>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4" name="Picture 2" descr="GR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061" y="3725018"/>
            <a:ext cx="5486209" cy="14936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ST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67" y="1408707"/>
            <a:ext cx="5237439" cy="14186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N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2024" y="1307828"/>
            <a:ext cx="5328539" cy="151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02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838200" y="601774"/>
            <a:ext cx="10515600" cy="5077925"/>
          </a:xfrm>
        </p:spPr>
        <p:txBody>
          <a:bodyPr/>
          <a:lstStyle/>
          <a:p>
            <a:pPr marL="0" indent="0" algn="ctr">
              <a:buNone/>
            </a:pPr>
            <a:r>
              <a:rPr lang="ru-RU" dirty="0">
                <a:latin typeface="Times New Roman" panose="02020603050405020304" pitchFamily="18" charset="0"/>
                <a:cs typeface="Times New Roman" panose="02020603050405020304" pitchFamily="18" charset="0"/>
              </a:rPr>
              <a:t>Градиентный </a:t>
            </a:r>
            <a:r>
              <a:rPr lang="ru-RU" dirty="0" err="1">
                <a:latin typeface="Times New Roman" panose="02020603050405020304" pitchFamily="18" charset="0"/>
                <a:cs typeface="Times New Roman" panose="02020603050405020304" pitchFamily="18" charset="0"/>
              </a:rPr>
              <a:t>бустинг</a:t>
            </a:r>
            <a:r>
              <a:rPr lang="ru-RU"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CatBoost</a:t>
            </a:r>
            <a:endParaRPr lang="en-US"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84303DA6-05CD-4204-AAAD-6562E6A29CBF}"/>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8/</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5" name="Rectangle 14">
            <a:extLst>
              <a:ext uri="{FF2B5EF4-FFF2-40B4-BE49-F238E27FC236}">
                <a16:creationId xmlns:a16="http://schemas.microsoft.com/office/drawing/2014/main" id="{15CD8899-550C-446C-A29D-05EFD86F9092}"/>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6" name="Rectangle 15">
            <a:extLst>
              <a:ext uri="{FF2B5EF4-FFF2-40B4-BE49-F238E27FC236}">
                <a16:creationId xmlns:a16="http://schemas.microsoft.com/office/drawing/2014/main" id="{D0CF55C2-8955-4D3D-9895-38333CE0713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
        <p:nvSpPr>
          <p:cNvPr id="21" name="TextBox 20">
            <a:extLst>
              <a:ext uri="{FF2B5EF4-FFF2-40B4-BE49-F238E27FC236}">
                <a16:creationId xmlns:a16="http://schemas.microsoft.com/office/drawing/2014/main" id="{9F31F788-E2FB-4614-A5E9-B7191D2CC175}"/>
              </a:ext>
            </a:extLst>
          </p:cNvPr>
          <p:cNvSpPr txBox="1"/>
          <p:nvPr/>
        </p:nvSpPr>
        <p:spPr>
          <a:xfrm>
            <a:off x="838200" y="1309611"/>
            <a:ext cx="10652019" cy="400110"/>
          </a:xfrm>
          <a:prstGeom prst="rect">
            <a:avLst/>
          </a:prstGeom>
          <a:noFill/>
        </p:spPr>
        <p:txBody>
          <a:bodyPr wrap="none" rtlCol="0">
            <a:spAutoFit/>
          </a:bodyPr>
          <a:lstStyle/>
          <a:p>
            <a:r>
              <a:rPr lang="ru-RU" sz="2000" dirty="0"/>
              <a:t>По результатам исследования было решено использовать только градиентный бустинг </a:t>
            </a:r>
            <a:r>
              <a:rPr lang="en-US" sz="2000" dirty="0" err="1"/>
              <a:t>catboost</a:t>
            </a:r>
            <a:endParaRPr lang="en-US" sz="2000" dirty="0"/>
          </a:p>
        </p:txBody>
      </p:sp>
      <p:pic>
        <p:nvPicPr>
          <p:cNvPr id="2" name="Рисунок 1"/>
          <p:cNvPicPr>
            <a:picLocks noChangeAspect="1"/>
          </p:cNvPicPr>
          <p:nvPr/>
        </p:nvPicPr>
        <p:blipFill>
          <a:blip r:embed="rId2"/>
          <a:stretch>
            <a:fillRect/>
          </a:stretch>
        </p:blipFill>
        <p:spPr>
          <a:xfrm>
            <a:off x="2924541" y="1664822"/>
            <a:ext cx="5305425" cy="3419475"/>
          </a:xfrm>
          <a:prstGeom prst="rect">
            <a:avLst/>
          </a:prstGeom>
        </p:spPr>
      </p:pic>
      <p:sp>
        <p:nvSpPr>
          <p:cNvPr id="5" name="Прямоугольник 4"/>
          <p:cNvSpPr/>
          <p:nvPr/>
        </p:nvSpPr>
        <p:spPr>
          <a:xfrm>
            <a:off x="553915" y="4940588"/>
            <a:ext cx="11473961" cy="1200329"/>
          </a:xfrm>
          <a:prstGeom prst="rect">
            <a:avLst/>
          </a:prstGeom>
        </p:spPr>
        <p:txBody>
          <a:bodyPr wrap="square">
            <a:spAutoFit/>
          </a:bodyPr>
          <a:lstStyle/>
          <a:p>
            <a:r>
              <a:rPr lang="ru-RU" dirty="0">
                <a:latin typeface="-apple-system"/>
              </a:rPr>
              <a:t>CatBoost</a:t>
            </a:r>
            <a:r>
              <a:rPr lang="ru-RU" dirty="0">
                <a:solidFill>
                  <a:srgbClr val="333333"/>
                </a:solidFill>
                <a:latin typeface="-apple-system"/>
              </a:rPr>
              <a:t> — это библиотека градиентного </a:t>
            </a:r>
            <a:r>
              <a:rPr lang="ru-RU" dirty="0" err="1">
                <a:solidFill>
                  <a:srgbClr val="333333"/>
                </a:solidFill>
                <a:latin typeface="-apple-system"/>
              </a:rPr>
              <a:t>бустинга</a:t>
            </a:r>
            <a:r>
              <a:rPr lang="ru-RU" dirty="0">
                <a:solidFill>
                  <a:srgbClr val="333333"/>
                </a:solidFill>
                <a:latin typeface="-apple-system"/>
              </a:rPr>
              <a:t>, которая использует небрежные (</a:t>
            </a:r>
            <a:r>
              <a:rPr lang="ru-RU" dirty="0" err="1">
                <a:solidFill>
                  <a:srgbClr val="333333"/>
                </a:solidFill>
                <a:latin typeface="-apple-system"/>
              </a:rPr>
              <a:t>oblivious</a:t>
            </a:r>
            <a:r>
              <a:rPr lang="ru-RU" dirty="0">
                <a:solidFill>
                  <a:srgbClr val="333333"/>
                </a:solidFill>
                <a:latin typeface="-apple-system"/>
              </a:rPr>
              <a:t>) деревья решений, чтобы вырастить сбалансированное дерево. Одни и те же функции используются для создания левых и правых разделений (</a:t>
            </a:r>
            <a:r>
              <a:rPr lang="ru-RU" dirty="0" err="1">
                <a:solidFill>
                  <a:srgbClr val="333333"/>
                </a:solidFill>
                <a:latin typeface="-apple-system"/>
              </a:rPr>
              <a:t>split</a:t>
            </a:r>
            <a:r>
              <a:rPr lang="ru-RU" dirty="0">
                <a:solidFill>
                  <a:srgbClr val="333333"/>
                </a:solidFill>
                <a:latin typeface="-apple-system"/>
              </a:rPr>
              <a:t>) на каждом уровне дерева.</a:t>
            </a:r>
            <a:br>
              <a:rPr lang="ru-RU" dirty="0"/>
            </a:br>
            <a:endParaRPr lang="ru-RU" dirty="0"/>
          </a:p>
        </p:txBody>
      </p:sp>
    </p:spTree>
    <p:extLst>
      <p:ext uri="{BB962C8B-B14F-4D97-AF65-F5344CB8AC3E}">
        <p14:creationId xmlns:p14="http://schemas.microsoft.com/office/powerpoint/2010/main" val="3648054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465992" y="587229"/>
            <a:ext cx="10887808" cy="5060340"/>
          </a:xfrm>
        </p:spPr>
        <p:txBody>
          <a:bodyPr/>
          <a:lstStyle/>
          <a:p>
            <a:pPr marL="0" indent="0">
              <a:buNone/>
            </a:pPr>
            <a:r>
              <a:rPr lang="ru-RU" dirty="0">
                <a:latin typeface="Times New Roman" panose="02020603050405020304" pitchFamily="18" charset="0"/>
                <a:cs typeface="Times New Roman" panose="02020603050405020304" pitchFamily="18" charset="0"/>
              </a:rPr>
              <a:t>Взяты наборы данных за период 2010 - 2015 г.г.</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spcBef>
                <a:spcPts val="500"/>
              </a:spcBef>
              <a:buNone/>
            </a:pPr>
            <a:endParaRPr lang="en-US" sz="1000"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Фондовый индекс </a:t>
            </a:r>
            <a:r>
              <a:rPr lang="en-US" dirty="0">
                <a:latin typeface="Times New Roman" panose="02020603050405020304" pitchFamily="18" charset="0"/>
                <a:cs typeface="Times New Roman" panose="02020603050405020304" pitchFamily="18" charset="0"/>
              </a:rPr>
              <a:t>S&amp;P500 (SPX)</a:t>
            </a:r>
          </a:p>
          <a:p>
            <a:r>
              <a:rPr lang="ru-RU" dirty="0">
                <a:latin typeface="Times New Roman" panose="02020603050405020304" pitchFamily="18" charset="0"/>
                <a:cs typeface="Times New Roman" panose="02020603050405020304" pitchFamily="18" charset="0"/>
              </a:rPr>
              <a:t>Фондовый индекс </a:t>
            </a:r>
            <a:r>
              <a:rPr lang="en-US" dirty="0">
                <a:latin typeface="Times New Roman" panose="02020603050405020304" pitchFamily="18" charset="0"/>
                <a:cs typeface="Times New Roman" panose="02020603050405020304" pitchFamily="18" charset="0"/>
              </a:rPr>
              <a:t>NASDAQ Composite (IXIC)</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Промышленный индекс </a:t>
            </a:r>
            <a:r>
              <a:rPr lang="en-US" dirty="0">
                <a:latin typeface="Times New Roman" panose="02020603050405020304" pitchFamily="18" charset="0"/>
                <a:cs typeface="Times New Roman" panose="02020603050405020304" pitchFamily="18" charset="0"/>
              </a:rPr>
              <a:t>Dow Jones</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DJI)</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Акции </a:t>
            </a:r>
            <a:r>
              <a:rPr lang="en-US" dirty="0">
                <a:latin typeface="Times New Roman" panose="02020603050405020304" pitchFamily="18" charset="0"/>
                <a:cs typeface="Times New Roman" panose="02020603050405020304" pitchFamily="18" charset="0"/>
              </a:rPr>
              <a:t>JPMorgan Chase &amp; Co (JPM)</a:t>
            </a:r>
          </a:p>
        </p:txBody>
      </p:sp>
      <p:sp>
        <p:nvSpPr>
          <p:cNvPr id="5" name="Rectangle 4">
            <a:extLst>
              <a:ext uri="{FF2B5EF4-FFF2-40B4-BE49-F238E27FC236}">
                <a16:creationId xmlns:a16="http://schemas.microsoft.com/office/drawing/2014/main" id="{19AD45D8-2171-4CC7-9CCF-08D2B64BC5FC}"/>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9/</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6" name="Rectangle 5">
            <a:extLst>
              <a:ext uri="{FF2B5EF4-FFF2-40B4-BE49-F238E27FC236}">
                <a16:creationId xmlns:a16="http://schemas.microsoft.com/office/drawing/2014/main" id="{1C373916-FE84-4551-A87D-EE438522466A}"/>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7" name="Rectangle 6">
            <a:extLst>
              <a:ext uri="{FF2B5EF4-FFF2-40B4-BE49-F238E27FC236}">
                <a16:creationId xmlns:a16="http://schemas.microsoft.com/office/drawing/2014/main" id="{299C3E3E-701C-4361-85F0-33C499D39E4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1026" name="Picture 2" descr="S&amp;P 500 Map">
            <a:extLst>
              <a:ext uri="{FF2B5EF4-FFF2-40B4-BE49-F238E27FC236}">
                <a16:creationId xmlns:a16="http://schemas.microsoft.com/office/drawing/2014/main" id="{F5761DFE-6D4C-432A-9C85-C85915FC6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9862" y="1393797"/>
            <a:ext cx="4120452" cy="23532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historical graph. The Dow rises periodically through the decades with corrections along the way, from its record low of under 35 in the late 1890s to a high of around 36,000 in 2022.">
            <a:extLst>
              <a:ext uri="{FF2B5EF4-FFF2-40B4-BE49-F238E27FC236}">
                <a16:creationId xmlns:a16="http://schemas.microsoft.com/office/drawing/2014/main" id="{08D92A80-3467-473C-994F-50926783919A}"/>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030425" y="4077760"/>
            <a:ext cx="3859889" cy="19299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5A6B9DC-A228-4B53-AF65-4FE19464A3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2790" y="3993790"/>
            <a:ext cx="3233545" cy="21965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BF2086D-23F2-4D67-A31E-06275B79217A}"/>
              </a:ext>
            </a:extLst>
          </p:cNvPr>
          <p:cNvPicPr>
            <a:picLocks noChangeAspect="1"/>
          </p:cNvPicPr>
          <p:nvPr/>
        </p:nvPicPr>
        <p:blipFill>
          <a:blip r:embed="rId6"/>
          <a:stretch>
            <a:fillRect/>
          </a:stretch>
        </p:blipFill>
        <p:spPr>
          <a:xfrm>
            <a:off x="222385" y="3994793"/>
            <a:ext cx="4406315" cy="2196581"/>
          </a:xfrm>
          <a:prstGeom prst="rect">
            <a:avLst/>
          </a:prstGeom>
        </p:spPr>
      </p:pic>
    </p:spTree>
    <p:extLst>
      <p:ext uri="{BB962C8B-B14F-4D97-AF65-F5344CB8AC3E}">
        <p14:creationId xmlns:p14="http://schemas.microsoft.com/office/powerpoint/2010/main" val="1109833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2148</TotalTime>
  <Words>4222</Words>
  <Application>Microsoft Office PowerPoint</Application>
  <PresentationFormat>Widescreen</PresentationFormat>
  <Paragraphs>1114</Paragraphs>
  <Slides>29</Slides>
  <Notes>5</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Microsoft YaHei UI Light</vt:lpstr>
      <vt:lpstr>-apple-system</vt:lpstr>
      <vt:lpstr>Arial</vt:lpstr>
      <vt:lpstr>Calibri</vt:lpstr>
      <vt:lpstr>Calibri Light</vt:lpstr>
      <vt:lpstr>Cambria Math</vt:lpstr>
      <vt:lpstr>Comic Sans MS</vt:lpstr>
      <vt:lpstr>Monotype Corsiva</vt:lpstr>
      <vt:lpstr>Times New Roman</vt:lpstr>
      <vt:lpstr>Office Theme</vt:lpstr>
      <vt:lpstr>Анализ эффективности нейронных сетей для среднесрочного прогнозирования временных рядов разных частот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Исследование эффективности нейронных сетей для прогнозирования временных рядов</dc:title>
  <dc:creator>Skiv Hisink</dc:creator>
  <cp:lastModifiedBy>Евгений Павлов</cp:lastModifiedBy>
  <cp:revision>77</cp:revision>
  <dcterms:created xsi:type="dcterms:W3CDTF">2023-03-30T12:29:05Z</dcterms:created>
  <dcterms:modified xsi:type="dcterms:W3CDTF">2024-05-22T19:10:44Z</dcterms:modified>
</cp:coreProperties>
</file>