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5" r:id="rId9"/>
    <p:sldId id="264" r:id="rId10"/>
    <p:sldId id="265" r:id="rId11"/>
    <p:sldId id="274" r:id="rId12"/>
    <p:sldId id="270" r:id="rId13"/>
    <p:sldId id="272" r:id="rId14"/>
    <p:sldId id="262" r:id="rId15"/>
    <p:sldId id="276" r:id="rId16"/>
    <p:sldId id="266" r:id="rId17"/>
    <p:sldId id="269" r:id="rId18"/>
    <p:sldId id="267" r:id="rId19"/>
    <p:sldId id="271" r:id="rId20"/>
    <p:sldId id="26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6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sciencedirect.com/science/article/pii/S2212827121003796?ref=pdf_download&amp;fr=RR-2&amp;rr=79fdf5739bb63aad" TargetMode="External"/><Relationship Id="rId2" Type="http://schemas.openxmlformats.org/officeDocument/2006/relationships/hyperlink" Target="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2.3555" TargetMode="External"/><Relationship Id="rId5" Type="http://schemas.openxmlformats.org/officeDocument/2006/relationships/hyperlink" Target="https://web.archive.org/web/20211110112626/http:/www.wildml.com/2015/10/recurrent-neural-network-tutorial-part-4-implementing-a-grulstm-rnn-with-python-and-theano/" TargetMode="External"/><Relationship Id="rId4" Type="http://schemas.openxmlformats.org/officeDocument/2006/relationships/hyperlink" Target="https://github.com/SkivHisink/Master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эффективности нейронны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сетей для среднесрочного прогнозирования временных рядов разных частот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9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130031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3" y="4021026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03" y="4038217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4" y="4021026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Наборы были получены с минутным шагом и были преобразованы данные с разной частотой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минутные, часовые, дневные, недельные и месячные.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19A-1E4D-4634-A3B2-91A9F94B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3" y="3833670"/>
            <a:ext cx="4043042" cy="251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AEDBD-27E4-430E-BFF8-784AC3D3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8" y="832883"/>
            <a:ext cx="4043042" cy="2517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1D5C-8353-4168-8AE7-3099DE7D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7" y="3848795"/>
            <a:ext cx="4043042" cy="246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7" y="832883"/>
            <a:ext cx="4000132" cy="25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3" y="587229"/>
            <a:ext cx="11708852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Для каждого набора данных был проведён статистический анализ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среднего арифметического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медианы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о правосторонней асимметрии (т.к.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 вариации свидетельствует об однородности исходных данных (CV = 0.1462 &lt; 0.33);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(As) свидетельствует об умеренной правосторонней асимметрии (As = 0.4497, |As| &lt; 0.5, As &gt; 0);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 о плосковершинном распределении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-0.694);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Коробчатая диаграмма показывает отсутствие аномальных значений (выбросов) для всей совокупности.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графики свидетельствует о том, что скорее всего закон распределения отличается от нормального.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1/19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68" y="4084770"/>
            <a:ext cx="4000132" cy="2517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B2E0FC-3CE5-4492-B6CE-344CA0F91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3933947"/>
            <a:ext cx="4956128" cy="26404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E8E584-6BFE-413C-9A61-1A10C1BD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37" y="3983822"/>
            <a:ext cx="3234579" cy="2286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5F66E5-26AD-47F6-A48E-2410BE032BFC}"/>
              </a:ext>
            </a:extLst>
          </p:cNvPr>
          <p:cNvSpPr txBox="1"/>
          <p:nvPr/>
        </p:nvSpPr>
        <p:spPr>
          <a:xfrm>
            <a:off x="5133519" y="6084852"/>
            <a:ext cx="31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коробчатая диаграмма и гистограмма распределения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1265017"/>
            <a:ext cx="10316729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Наборы данных имеют пропуски в выходные и праздничные дни. В зависимости от варианта заполнения пропусков получаем ещё несколько наборов данный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последним рабочим днём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заполнение между двумя рабочими днями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категориальных признаков (Для подходов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2/19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3/19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Частично подготовлены результаты для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A93798F-22BC-4F99-B2B1-49E179D9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8366"/>
              </p:ext>
            </p:extLst>
          </p:nvPr>
        </p:nvGraphicFramePr>
        <p:xfrm>
          <a:off x="793660" y="1792766"/>
          <a:ext cx="10200233" cy="4781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305">
                  <a:extLst>
                    <a:ext uri="{9D8B030D-6E8A-4147-A177-3AD203B41FA5}">
                      <a16:colId xmlns:a16="http://schemas.microsoft.com/office/drawing/2014/main" val="150193189"/>
                    </a:ext>
                  </a:extLst>
                </a:gridCol>
                <a:gridCol w="903598">
                  <a:extLst>
                    <a:ext uri="{9D8B030D-6E8A-4147-A177-3AD203B41FA5}">
                      <a16:colId xmlns:a16="http://schemas.microsoft.com/office/drawing/2014/main" val="797746627"/>
                    </a:ext>
                  </a:extLst>
                </a:gridCol>
                <a:gridCol w="721141">
                  <a:extLst>
                    <a:ext uri="{9D8B030D-6E8A-4147-A177-3AD203B41FA5}">
                      <a16:colId xmlns:a16="http://schemas.microsoft.com/office/drawing/2014/main" val="2993037226"/>
                    </a:ext>
                  </a:extLst>
                </a:gridCol>
                <a:gridCol w="825402">
                  <a:extLst>
                    <a:ext uri="{9D8B030D-6E8A-4147-A177-3AD203B41FA5}">
                      <a16:colId xmlns:a16="http://schemas.microsoft.com/office/drawing/2014/main" val="1176806693"/>
                    </a:ext>
                  </a:extLst>
                </a:gridCol>
                <a:gridCol w="825402">
                  <a:extLst>
                    <a:ext uri="{9D8B030D-6E8A-4147-A177-3AD203B41FA5}">
                      <a16:colId xmlns:a16="http://schemas.microsoft.com/office/drawing/2014/main" val="4084299248"/>
                    </a:ext>
                  </a:extLst>
                </a:gridCol>
                <a:gridCol w="860157">
                  <a:extLst>
                    <a:ext uri="{9D8B030D-6E8A-4147-A177-3AD203B41FA5}">
                      <a16:colId xmlns:a16="http://schemas.microsoft.com/office/drawing/2014/main" val="2739273351"/>
                    </a:ext>
                  </a:extLst>
                </a:gridCol>
                <a:gridCol w="1112122">
                  <a:extLst>
                    <a:ext uri="{9D8B030D-6E8A-4147-A177-3AD203B41FA5}">
                      <a16:colId xmlns:a16="http://schemas.microsoft.com/office/drawing/2014/main" val="694288513"/>
                    </a:ext>
                  </a:extLst>
                </a:gridCol>
                <a:gridCol w="1068678">
                  <a:extLst>
                    <a:ext uri="{9D8B030D-6E8A-4147-A177-3AD203B41FA5}">
                      <a16:colId xmlns:a16="http://schemas.microsoft.com/office/drawing/2014/main" val="2761126684"/>
                    </a:ext>
                  </a:extLst>
                </a:gridCol>
                <a:gridCol w="1007859">
                  <a:extLst>
                    <a:ext uri="{9D8B030D-6E8A-4147-A177-3AD203B41FA5}">
                      <a16:colId xmlns:a16="http://schemas.microsoft.com/office/drawing/2014/main" val="1993969630"/>
                    </a:ext>
                  </a:extLst>
                </a:gridCol>
                <a:gridCol w="1068678">
                  <a:extLst>
                    <a:ext uri="{9D8B030D-6E8A-4147-A177-3AD203B41FA5}">
                      <a16:colId xmlns:a16="http://schemas.microsoft.com/office/drawing/2014/main" val="1333766201"/>
                    </a:ext>
                  </a:extLst>
                </a:gridCol>
                <a:gridCol w="532891">
                  <a:extLst>
                    <a:ext uri="{9D8B030D-6E8A-4147-A177-3AD203B41FA5}">
                      <a16:colId xmlns:a16="http://schemas.microsoft.com/office/drawing/2014/main" val="1440674973"/>
                    </a:ext>
                  </a:extLst>
                </a:gridCol>
              </a:tblGrid>
              <a:tr h="5943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 модели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Вариант заполнения пустот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143218897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SARIMAX(5,1,2)(0,0,0)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296.656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605100497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253.89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735427444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089013900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SARIMAX(5,1,4)(0,0,0)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72015063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SARIMAX(5,1,5)(0,0,0)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609689084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SARIMAX(5,1,5)(0,0,0)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41541357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24137129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6312865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929550354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7226576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63.689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829647827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316448303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127.154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2653894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135.138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904057495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642330669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95746116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218.611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23294011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1436488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767489711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111847596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1688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15/19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ARIMA, SARIMA, SARIMAX,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16/19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17/19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30D48-C4F0-44D6-BDF5-58F85D03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6" y="1104973"/>
            <a:ext cx="9772735" cy="54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A3A4-69D4-4436-8247-4E838BC1CEFD}"/>
              </a:ext>
            </a:extLst>
          </p:cNvPr>
          <p:cNvSpPr txBox="1"/>
          <p:nvPr/>
        </p:nvSpPr>
        <p:spPr>
          <a:xfrm>
            <a:off x="1610686" y="729842"/>
            <a:ext cx="84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18/19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587228"/>
            <a:ext cx="11739418" cy="601490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finam.ru/profile/fyuchersy-usa/sandp-fut/export/?market=7&amp;em=108&amp;token=&amp;code=SP&amp;apply=0&amp;df=1&amp;mf=0&amp;yf=2010&amp;from=01.01.2010&amp;dt=1&amp;mt=0&amp;yt=2014&amp;to=01.01.2014&amp;p=2&amp;f=SP_100101_140101&amp;e=.txt&amp;cn=SP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Engle, Robert F, Autoregressive Conditional Heteroskedasticity with Estimates of the Variance of United Kingdom Inflation. 1982, p. 987–1007,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Econometrica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sz="77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Tim, Generalized Autoregressive Conditional Heteroskedasticity, 1986, p. 307–327, Journal of Econometrics.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http://colah.github.io/posts/2015-08-Understanding-LSTMs/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https://neerc.ifmo.ru/wiki/index.php?title=%D0%A0%D0%B5%D0%BA%D1%83%D1%80%D1%80%D0%B5%D0%BD%D1%82%D0%BD%D1%8B%D0%B5_%D0%BD%D0%B5%D0%B9%D1%80%D0%BE%D0%BD%D0%BD%D1%8B%D0%B5_%D1%81%D0%B5%D1%82%D0%B8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https://github.com/SkivHisink/MasterWork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https://web.archive.org/web/20211110112626/http://www.wildml.com/2015/10/recurrent-neural-network-tutorial-part-4-implementing-a-grulstm-rnn-with-python-and-theano/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https://arxiv.org/abs/1412.3555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https://www.sciencedirect.com/science/article/pii/S2212827121003796?ref=pdf_download&amp;fr=RR-2&amp;rr=79fdf5739bb63aad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“Лекционные и методические материалы”, Канторович Г.Г., 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in Python, Marco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Peixeiro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9781617299889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Time Series Analysis, Aileen Nielsen, ISBN: 9781492041658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Time Series and Forecasting Second Edition, Peter J. Brockwell Richard A. Davis, ISBN 0387953515, 2002 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Time Series Forecasting with Python, Francesca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Lazzeri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9781119682363, 2021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Кобзарь А.И. Прикладная математическая статистика. Для инженеров и научных работников. - М.: ФИЗМАТЛИТ, 2006. - 816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Львовский Е.Н. Статистические методы построения эмпирических формул. - М.: Высшая школа, 1988. - 239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Фёрстер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Рёнц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Б. Методы корреляционного и регрессионного анализа / пер с нем. - М.: Финансы и статистика, 1983. - 302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Афифи А.,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Эйзен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С. Статистический анализ. Подход с использованием ЭВМ / пер с англ. - М.: Мир, 1982. - 488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Дрейпер Н., Смит Г. Прикладной регрессионный анализ. Книга 1 /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пер.с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англ. - М.: Финансы и статистика, 1986. - 366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Айвазян С.А. и др. Прикладная статистика: Исследование зависимостей. - М.: Финансы и статистика, 1985. - 487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статистика. Основы эконометрики: В 2 т. 2-е изд.,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 Т.2: Айвазян С.А. Основы эконометрики. - М.: ЮНИТИ-ДАНА, 2001. - 432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Магнус Я.Р. и др. Эконометрика. Начальный курс - М.: Дело, 2004. - 576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Носко В.П. Эконометрика. Книга 1. - М.: Издательский дом "Дело" РАНХиГС, 2011. - 672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Брюс П. Практическая статистика для специалистов Data Science / пер. с англ. - СПб.: БХВ-Петербург, 2018. - 304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Уатт Дж. и др. Машинное обучение: основы, алгоритмы и практика применения / пер. с англ. - СПб.: БХВ-Петербург, 2022. - 640 с.</a:t>
            </a:r>
            <a:endParaRPr lang="en-US" sz="77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http://learningsys.org/nips17/assets/papers/paper_11.pdf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https://arxiv.org/pdf/1910.13204.pdf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Jerome H Friedman. 2001. Greedy function approximation: a gradient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boostingmachine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Annals of statistics (2001), 1189–1232.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Tianqi Chen and Carlos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system. In Proceedings of the 22Nd ACM SIGKDD International Conference on Knowledge Discovery and Data Mining. ACM, 785–794.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https://doi.org/10.7287/peerj.preprints.3190v2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Список литературы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информацию о статистических методах и методах машинного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5/19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Проанализирована литература по теме исследования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различные статистические методы прогнозирования временных рядов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/>
              <p:nvPr/>
            </p:nvSpPr>
            <p:spPr>
              <a:xfrm>
                <a:off x="4755844" y="2238047"/>
                <a:ext cx="26231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44" y="2238047"/>
                <a:ext cx="26231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9B912D-A6AE-4943-A802-50F6FD95A12C}"/>
              </a:ext>
            </a:extLst>
          </p:cNvPr>
          <p:cNvSpPr txBox="1"/>
          <p:nvPr/>
        </p:nvSpPr>
        <p:spPr>
          <a:xfrm>
            <a:off x="4628276" y="311572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модель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/>
              <p:nvPr/>
            </p:nvSpPr>
            <p:spPr>
              <a:xfrm>
                <a:off x="4326943" y="3806988"/>
                <a:ext cx="370651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43" y="3806988"/>
                <a:ext cx="370651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93FFC8E-133E-464D-AA9D-AF8F479F9C62}"/>
              </a:ext>
            </a:extLst>
          </p:cNvPr>
          <p:cNvSpPr txBox="1"/>
          <p:nvPr/>
        </p:nvSpPr>
        <p:spPr>
          <a:xfrm>
            <a:off x="5680924" y="466464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/>
              <p:nvPr/>
            </p:nvSpPr>
            <p:spPr>
              <a:xfrm>
                <a:off x="4151191" y="5162156"/>
                <a:ext cx="405801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91" y="5162156"/>
                <a:ext cx="405801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94273A-6A87-48FA-BD2A-14306C087B32}"/>
              </a:ext>
            </a:extLst>
          </p:cNvPr>
          <p:cNvSpPr txBox="1"/>
          <p:nvPr/>
        </p:nvSpPr>
        <p:spPr>
          <a:xfrm>
            <a:off x="5652071" y="597241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1" y="1144575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" y="3992966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46" y="1517766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840139" y="30865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1444554" y="58177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8840070" y="30849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7/19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Python for Finance Cookbook">
            <a:extLst>
              <a:ext uri="{FF2B5EF4-FFF2-40B4-BE49-F238E27FC236}">
                <a16:creationId xmlns:a16="http://schemas.microsoft.com/office/drawing/2014/main" id="{1F90FBB8-6E61-42E5-BEDB-8B71E477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19" y="4027697"/>
            <a:ext cx="3680508" cy="17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D97E2-04C3-42EB-980A-BD7205D8EE7C}"/>
              </a:ext>
            </a:extLst>
          </p:cNvPr>
          <p:cNvSpPr txBox="1"/>
          <p:nvPr/>
        </p:nvSpPr>
        <p:spPr>
          <a:xfrm>
            <a:off x="8912545" y="58177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5710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8/19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E846B7-E028-44DA-9E7C-85631843B992}"/>
              </a:ext>
            </a:extLst>
          </p:cNvPr>
          <p:cNvGrpSpPr/>
          <p:nvPr/>
        </p:nvGrpSpPr>
        <p:grpSpPr>
          <a:xfrm>
            <a:off x="541259" y="3399272"/>
            <a:ext cx="5759528" cy="2730899"/>
            <a:chOff x="541259" y="3399272"/>
            <a:chExt cx="5759528" cy="27308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5AD830-122B-4048-9691-B777234621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259" y="3399272"/>
              <a:ext cx="5759528" cy="2730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F95FD6-F22C-4F6C-B55E-844B47B9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9" y="3399274"/>
              <a:ext cx="5759528" cy="2685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769990" y="2031176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2404</Words>
  <Application>Microsoft Office PowerPoint</Application>
  <PresentationFormat>Widescreen</PresentationFormat>
  <Paragraphs>423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YaHei UI Light</vt:lpstr>
      <vt:lpstr>Arial</vt:lpstr>
      <vt:lpstr>Calibri</vt:lpstr>
      <vt:lpstr>Calibri Light</vt:lpstr>
      <vt:lpstr>Cambria Math</vt:lpstr>
      <vt:lpstr>Comic Sans MS</vt:lpstr>
      <vt:lpstr>Monotype Corsiva</vt:lpstr>
      <vt:lpstr>Times New Roman</vt:lpstr>
      <vt:lpstr>Office Theme</vt:lpstr>
      <vt:lpstr>Анализ эффективности нейронных сетей для среднесрочного прогнозирования временных рядов разных частот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Евгений Павлов</cp:lastModifiedBy>
  <cp:revision>24</cp:revision>
  <dcterms:created xsi:type="dcterms:W3CDTF">2023-03-30T12:29:05Z</dcterms:created>
  <dcterms:modified xsi:type="dcterms:W3CDTF">2024-02-23T09:27:27Z</dcterms:modified>
</cp:coreProperties>
</file>