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AC63-C732-4368-94A8-DBA26703A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CC55-D070-4422-B816-C6FC3471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FC9C-63BB-4C60-8675-147D1064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88C5-EBE9-4F3B-8AA6-B0D1E6FA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CF7-B586-4D84-B53F-AC800289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9977-CDC5-4CA9-86F7-1237CBAA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363BD-9347-4C90-BE13-AAB653A8B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3A2AB-DF7F-4E96-A79A-F10A6E99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2EBEE-09E8-4838-8B74-EAD3FB4F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56A9-DBEB-4A2D-904F-F1DBDD87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4301F2-5DF1-49CA-A120-6F5E91803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C780-46AF-4EF9-914C-FBE9AA63E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1D0DF-DC62-4B00-BEC4-F290EFA2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D510-D9EE-4236-810D-54F33C04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2CDB0-712E-4BB0-9EEE-580E8D28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56FEC-E544-41B2-A79A-53EAD89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4568-E25F-474D-A725-097C1B8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06AEF-AADE-4084-81C0-B7D41555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36F3C-6A50-4A17-B24C-F875566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7BD1-A652-4997-97AE-094A2F48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4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C09-970E-4824-8746-220BDFD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83E98-DD9E-48DF-AC68-CB40B3958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781A-406A-413A-9E5A-FBE42AB1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399-8FE2-43F0-8A0B-75AEAC63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51AA0-A7E9-4AE1-9FB5-B1FD6252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7AFD-7298-40C5-8560-BEC2033E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EEE9-07D1-4DD2-9962-E4F776F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34C5-5B81-4D99-951B-7D17C3A70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023F8-9BA7-4304-AAC0-351C30D8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2044-6CAC-4AE1-9A10-1CA53DC6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ED126-C8CF-4B85-9970-414219E0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98AD-EFC3-4590-B082-14BD3B74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A83D-7C34-4BF4-82C1-89FD309E0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78D3D-B4B3-4CF4-B9F8-C2AB3A1CE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F7E8-B90E-41A1-A8C4-412030E1E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513E-0961-46CE-9B52-6AD4C1DD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A0A98-CBC7-4EB7-8ED9-F9E1C4B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69E72-FE5B-4D04-AFB2-4DA6C6B9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D922C-149E-46D7-86B5-7397D8F0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9052-602B-4ACA-9A6F-51AA68E8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AC13-38D4-4A67-9316-84A8C492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05CEE-06B7-4A61-9A43-3C6A4CD6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878B-5192-4D53-B57F-76653EFF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3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665DB-0D61-4B03-A13B-1C8957C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2562D-C2AA-4512-B8D6-1424A1A4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9DA1-FFBA-4B40-9D7D-6E5FDBB9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7248-B2A3-45B1-9DC5-3D8A8211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4CB4-DF0A-4774-B5DD-37AEF61F1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FFE9E-BC30-4572-B00B-8CEEF233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3D96-1132-4840-8EE3-2A6A79C7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1E76-DBAC-476F-A303-59695665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BC86-5609-440F-A392-623D2F41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7967-47D3-4C6E-A255-87EDE45A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E2F93-9FA8-4F83-B405-648B4069E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9DCF1-6A47-480F-BFE8-1F8C4FB22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32CC5-8668-478D-AE49-ABAC7948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AE387-3970-41BB-999B-F705B31A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61DD3-5596-4AEF-A550-FAC62AFB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1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0F12F-8168-4476-8933-A6A92CF3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17E9-FA58-4320-BF05-D86263C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055-2D71-46D2-BCD4-F03DBBAC7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7B670-CD6F-44BD-91AC-635F81E02A72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6F9D0-9D7F-4AAC-A376-A8E3E7D71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820C-8ECB-4790-98E0-22E0380B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4207-2234-4A02-B316-FA81F818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9E98-05B4-4DEE-8A98-D36239BB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228" y="1147762"/>
            <a:ext cx="9443544" cy="2387600"/>
          </a:xfrm>
        </p:spPr>
        <p:txBody>
          <a:bodyPr>
            <a:normAutofit/>
          </a:bodyPr>
          <a:lstStyle/>
          <a:p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Исследование эффе</a:t>
            </a:r>
            <a:r>
              <a:rPr lang="ru-RU" sz="34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ктивности </a:t>
            </a:r>
            <a:r>
              <a:rPr lang="ru-RU" sz="3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нейронных сетей для прогнозирования временных рядов</a:t>
            </a:r>
            <a:endParaRPr lang="en-US" sz="3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39A42-1003-479A-B2A1-8512E8F2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Хорунженко Аркадий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22712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к.э.н.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Макушев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Василий Леонидович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данный момент отсутствует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Новосибирский Государственный университет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F76C7-64C4-4933-A988-35BF3C696F5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1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B34151-2CCB-4F23-84C7-F42B901C38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0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7" y="945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Получены результаты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(2010-2015) для моделей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85B61-C1AE-4A5E-AF8E-14CD0785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690" y="2501702"/>
            <a:ext cx="8128418" cy="386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FA71C-76AA-4014-9A95-AFAE769475E5}"/>
              </a:ext>
            </a:extLst>
          </p:cNvPr>
          <p:cNvSpPr txBox="1"/>
          <p:nvPr/>
        </p:nvSpPr>
        <p:spPr>
          <a:xfrm>
            <a:off x="323849" y="3121214"/>
            <a:ext cx="2050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участком предсказания и теста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EDCA7-4DF5-46AB-A060-49CC97F459D6}"/>
              </a:ext>
            </a:extLst>
          </p:cNvPr>
          <p:cNvSpPr txBox="1"/>
          <p:nvPr/>
        </p:nvSpPr>
        <p:spPr>
          <a:xfrm>
            <a:off x="323849" y="5209838"/>
            <a:ext cx="2050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и валидация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C388C0-594B-4536-8392-8669A01F1456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9/1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0FAF1-41EA-4CF7-B464-50AE9A82745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025DC-ACFB-4017-ADA4-16A57522EF2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907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D575-1D31-4A03-819E-18A3BB3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5. Не выполнен  </a:t>
            </a:r>
          </a:p>
          <a:p>
            <a:pPr marL="0" indent="0">
              <a:buNone/>
            </a:pPr>
            <a:r>
              <a:rPr lang="ru-RU" dirty="0"/>
              <a:t>6. Не выполнен</a:t>
            </a:r>
          </a:p>
          <a:p>
            <a:pPr marL="0" indent="0">
              <a:buNone/>
            </a:pPr>
            <a:r>
              <a:rPr lang="ru-RU" dirty="0"/>
              <a:t>7. Не выполнен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03C1FC-D86B-41ED-B9FD-1873F9D16D71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10/13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6AE63-976F-4D43-9836-7977CEAF2F1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B3520-F9B9-4DC2-816A-FA84C82864DB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84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0BD75-13BD-4374-A99C-8E29223E51E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</a:t>
            </a:r>
            <a:r>
              <a:rPr lang="ru-RU" sz="2000" dirty="0">
                <a:latin typeface="Monotype Corsiva" panose="03010101010201010101" pitchFamily="66" charset="0"/>
              </a:rPr>
              <a:t>0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6A361B-6EEC-464E-AE3F-5300A4951D98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Результаты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58562-5E36-4071-8C78-B20A55F3B0C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A4751-3143-4940-8EFB-19A05755DF66}"/>
              </a:ext>
            </a:extLst>
          </p:cNvPr>
          <p:cNvSpPr txBox="1"/>
          <p:nvPr/>
        </p:nvSpPr>
        <p:spPr>
          <a:xfrm>
            <a:off x="713597" y="1466850"/>
            <a:ext cx="10821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и обучены модели нейронных сетей с архитектурами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RNN, LTSM, GRU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Реализована модель нейронных сетей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пока с данной моделью  получены не достаточно удовлетворительные результаты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традиционные методы прогнозирования такие как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AR, ARIMA, ARCH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GARCH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Частично реализованы модели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lgbmboost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Начато написание текста ВКР</a:t>
            </a:r>
          </a:p>
        </p:txBody>
      </p:sp>
    </p:spTree>
    <p:extLst>
      <p:ext uri="{BB962C8B-B14F-4D97-AF65-F5344CB8AC3E}">
        <p14:creationId xmlns:p14="http://schemas.microsoft.com/office/powerpoint/2010/main" val="314849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B576-BA96-4C77-B144-DB916833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1" y="1107830"/>
            <a:ext cx="11075377" cy="4967654"/>
          </a:xfrm>
        </p:spPr>
        <p:txBody>
          <a:bodyPr>
            <a:noAutofit/>
          </a:bodyPr>
          <a:lstStyle/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Увеличить количество наборов данных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Доделать модели на основе градиентного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и традиционных методов прогнозирования на основе различных критериев качества прогнозирования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 и оценить их преимущества и недостатки</a:t>
            </a:r>
          </a:p>
          <a:p>
            <a:pPr marL="514350" indent="-514350" algn="just">
              <a:spcAft>
                <a:spcPts val="50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Сделать выводы о применимости нейронных сетей для прогнозирования временных рядов и их эффективности по сравнению с традиционными методами, а также о возможных направлениях дальнейших исследований в области прогнозирования временных рядов с использованием нейронных сетей. 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8356E-7D86-4623-8B4C-9B42642A5A9F}"/>
              </a:ext>
            </a:extLst>
          </p:cNvPr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C59D5-85DD-46C8-A8F9-F215CE9DDF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484E4-AF19-4B0B-B8A9-21FD195DCCE4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Дальнейшие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7D4A78-0A6F-407F-911E-4C755F4A88F4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9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3B10-B0C6-44EF-B7BA-6F08EB7E6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53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 на данный момент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 участие в конференции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26361-023A-4833-A356-E41F1553BD65}"/>
              </a:ext>
            </a:extLst>
          </p:cNvPr>
          <p:cNvSpPr txBox="1"/>
          <p:nvPr/>
        </p:nvSpPr>
        <p:spPr>
          <a:xfrm>
            <a:off x="11763375" y="6488668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708BB-3FC1-4A94-AC26-8E640200D02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13/13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69B1E9-CC66-4CA5-B232-F6EFBC810E1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Выводы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BBC26-0B80-40D6-9AC3-F692F6FF5F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492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95B6-FFC5-4F79-B15F-B80A151B0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50625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Область применения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Цели и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Ход работы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Дальнейшие задачи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Выводы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D5EA8-CAF6-44E5-9882-D7464F45AD4C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CF34F-A96C-472C-A32B-D1CA6F6DA3A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800" dirty="0"/>
              <a:t>Структура</a:t>
            </a:r>
            <a:endParaRPr lang="en-US" sz="3800" dirty="0">
              <a:latin typeface="Comic Sans MS" panose="030F07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3085B9-447A-4B3C-AD8E-E00D1D72339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4B231-877E-488E-85B5-10E881B5B754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F0F07-8F9D-4DD0-B3A7-8279F0D33522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82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BFF0-CD6A-40AC-8D23-0BACF42C8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 и финансы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в области инвестиций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прогнозирование заболеваемости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и управление энергосистемами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трафиком, прогнозирование пробок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719E7-505A-44D2-A78A-1ADCB884D8D9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C8305-2EFA-48C5-A982-967EEB3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4" y="3848864"/>
            <a:ext cx="2473135" cy="2919603"/>
          </a:xfrm>
          <a:prstGeom prst="rect">
            <a:avLst/>
          </a:prstGeom>
        </p:spPr>
      </p:pic>
      <p:pic>
        <p:nvPicPr>
          <p:cNvPr id="1026" name="Picture 2" descr="Медицинские Таблетки Прогнозирование Продаж Схема — стоковые фотографии и  другие картинки 2015 - 2015, Бизнес, Биржевые сводки - iStock">
            <a:extLst>
              <a:ext uri="{FF2B5EF4-FFF2-40B4-BE49-F238E27FC236}">
                <a16:creationId xmlns:a16="http://schemas.microsoft.com/office/drawing/2014/main" id="{9835AA97-7398-4ABF-932B-011BAFAAC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781" y="4368800"/>
            <a:ext cx="2914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нститут энергетической стратегии создал нейронную модель прогнозирования  цен на нефть | Министерство энергетики РФ">
            <a:extLst>
              <a:ext uri="{FF2B5EF4-FFF2-40B4-BE49-F238E27FC236}">
                <a16:creationId xmlns:a16="http://schemas.microsoft.com/office/drawing/2014/main" id="{386CDD50-CABB-4550-9E97-CCCD5060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13" y="4368800"/>
            <a:ext cx="2944092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ак прогнозирование спроса повышает рентабельность производства продуктов с  ограниченным сроком годности | New-Retail.ru">
            <a:extLst>
              <a:ext uri="{FF2B5EF4-FFF2-40B4-BE49-F238E27FC236}">
                <a16:creationId xmlns:a16="http://schemas.microsoft.com/office/drawing/2014/main" id="{1AC8141B-87B4-4940-BCB6-5044EDB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87" y="4365415"/>
            <a:ext cx="2715249" cy="181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33DCDA-7650-4121-B07C-C430968F64E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Область применения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F2041-7A43-427A-A8E3-CE1FAE97E6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2/1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C0926-EDD0-4A88-AB49-F35D6F8479C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55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CAAE-5400-4B43-A90A-B105B0CA2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16" y="808892"/>
            <a:ext cx="5386137" cy="56797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позволяет автоматизировать и оптимизировать процессы принятия решений на основе анализа изменения показателей во времени.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Нейронные сети, как один из методов искусственного интеллекта, позволяют строить сложные модели, учитывающие множество факторов, что улучшает точность прогнозов и позволяет решать более сложные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02758-6DC7-4C4F-A2C3-8FA60A0844A5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3/1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26B774-6BF8-47EC-8C92-25BEAE32125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Актуальность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4E051-8631-4758-B0EB-21CA4D1B5F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26" name="Picture 2" descr="Time Series Analysis">
            <a:extLst>
              <a:ext uri="{FF2B5EF4-FFF2-40B4-BE49-F238E27FC236}">
                <a16:creationId xmlns:a16="http://schemas.microsoft.com/office/drawing/2014/main" id="{38231390-B178-4F1E-A1E0-BD823172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791" y="721236"/>
            <a:ext cx="3165583" cy="316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me-series forecasting with a deep learning model - atoti">
            <a:extLst>
              <a:ext uri="{FF2B5EF4-FFF2-40B4-BE49-F238E27FC236}">
                <a16:creationId xmlns:a16="http://schemas.microsoft.com/office/drawing/2014/main" id="{12E1354D-C1A4-4EA6-806A-A313C5E50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191" y="3821322"/>
            <a:ext cx="4384785" cy="271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3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536"/>
            <a:ext cx="10515600" cy="5293895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- исследовать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эффективность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прогнозирования временных рядов с учётом различной разряженности данных в экономике и других областях, а также в сравнительном анализе с традиционными методами прогнозирования.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6E180E-B804-41B4-A74D-3CDD7D125CFE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4/1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5547-9B19-4DF5-9DAF-0BAF45BD976D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E88C4-B050-4847-BB0B-7D13CE9C8A86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77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EB33-DDB4-428E-814E-E5923EC7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86" y="587229"/>
            <a:ext cx="11478828" cy="5901439"/>
          </a:xfrm>
        </p:spPr>
        <p:txBody>
          <a:bodyPr>
            <a:noAutofit/>
          </a:bodyPr>
          <a:lstStyle/>
          <a:p>
            <a:pPr algn="just"/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en-US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литературы и анализ существующих методов прогнозирования временных рядов.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различные архитектуры нейронных сетей и методы их обучения.</a:t>
            </a:r>
            <a:endParaRPr lang="en-US" sz="19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одготовить данные для прогнозирования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оптимальные параметры для различных архитектур нейронных сетей и методов обучения на основе анализа результатов экспериментов с использованием различных наборов данных.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и апробировать модель для прогнозирования различных временных рядов и оценить ее эффективность по сравнению с традиционными методами</a:t>
            </a:r>
            <a:r>
              <a:rPr lang="ru-RU" sz="1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</a:t>
            </a: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эффективность разработанных моделей на основе различных критериев качества прогнозирования.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Проанализировать применимость различных архитектур и методов обучения нейронных сетей для прогнозирования различных видов временных рядов, и оценить их преимущества и недостатки.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Сделать выводы о эффективности нейронных сетей для прогнозирования временных рядов и их эффективности, а также о возможных направлениях дальнейших исследований в области прогнозирования временных рядов.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A28D-AED4-43D9-9A9B-C09934DFD0D7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5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781D12-4385-40CB-91FB-BAA2F18ED70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Цели и задачи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B3F269-8207-4B2B-8520-69B020CD6F5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7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A3C8-E576-404F-A93A-E441A34B3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Проанализирована литература по теме исследования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различные архитектуры нейронных сетей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Нейронная сеть LSTM.">
            <a:extLst>
              <a:ext uri="{FF2B5EF4-FFF2-40B4-BE49-F238E27FC236}">
                <a16:creationId xmlns:a16="http://schemas.microsoft.com/office/drawing/2014/main" id="{1F3EDA13-910A-426C-9F1E-520CEAA99A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5" y="3331390"/>
            <a:ext cx="3924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ated Recurrent Unit (GRU) - PRIMO.ai">
            <a:extLst>
              <a:ext uri="{FF2B5EF4-FFF2-40B4-BE49-F238E27FC236}">
                <a16:creationId xmlns:a16="http://schemas.microsoft.com/office/drawing/2014/main" id="{FE6E6123-A4FA-4C11-8DCE-A6C42E2CF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760" y="3245665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Развернутая рекуррентная нейронная сеть.">
            <a:extLst>
              <a:ext uri="{FF2B5EF4-FFF2-40B4-BE49-F238E27FC236}">
                <a16:creationId xmlns:a16="http://schemas.microsoft.com/office/drawing/2014/main" id="{C88E9F84-6265-48EE-8F36-3BCB3099319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854" y="3478709"/>
            <a:ext cx="3680508" cy="13341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D23F2B-A4EF-41BB-9466-0E9EC229B654}"/>
              </a:ext>
            </a:extLst>
          </p:cNvPr>
          <p:cNvSpPr txBox="1"/>
          <p:nvPr/>
        </p:nvSpPr>
        <p:spPr>
          <a:xfrm>
            <a:off x="1915033" y="52665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C45C-DD32-43F1-AEA5-AEC7281B82A8}"/>
              </a:ext>
            </a:extLst>
          </p:cNvPr>
          <p:cNvSpPr txBox="1"/>
          <p:nvPr/>
        </p:nvSpPr>
        <p:spPr>
          <a:xfrm>
            <a:off x="5479335" y="526655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D8539-8EA0-4C7C-9A23-3B932FB09860}"/>
              </a:ext>
            </a:extLst>
          </p:cNvPr>
          <p:cNvSpPr txBox="1"/>
          <p:nvPr/>
        </p:nvSpPr>
        <p:spPr>
          <a:xfrm>
            <a:off x="9402096" y="526655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A772A-F96C-4724-89C1-7552FAEDAA33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dirty="0">
                <a:latin typeface="Monotype Corsiva" panose="03010101010201010101" pitchFamily="66" charset="0"/>
              </a:rPr>
              <a:t>6/1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320DDB-ED6F-41AB-B262-E4E09FDD5ACB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5FCE5-ECCA-46E1-B5DE-27CA67371C07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46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038"/>
            <a:ext cx="10515600" cy="507792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Изучены методы машинного обучения использующие градиентный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04060-ED9F-4AE9-9B86-1D288ADCB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157538"/>
            <a:ext cx="6029325" cy="3124200"/>
          </a:xfrm>
          <a:prstGeom prst="rect">
            <a:avLst/>
          </a:prstGeom>
        </p:spPr>
      </p:pic>
      <p:pic>
        <p:nvPicPr>
          <p:cNvPr id="3074" name="Picture 2" descr="CatBoost - open-source gradient boosting library">
            <a:extLst>
              <a:ext uri="{FF2B5EF4-FFF2-40B4-BE49-F238E27FC236}">
                <a16:creationId xmlns:a16="http://schemas.microsoft.com/office/drawing/2014/main" id="{A52AFFCF-E210-4CD9-A232-E92D63119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012" y="4260797"/>
            <a:ext cx="4144788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catboost/catboost: A fast, scalable, high performance Gradient  Boosting on Decision Trees library, used for ranking, classification,  regression and other machine learning tasks for Python, R, Java, C++.  Supports computation on">
            <a:extLst>
              <a:ext uri="{FF2B5EF4-FFF2-40B4-BE49-F238E27FC236}">
                <a16:creationId xmlns:a16="http://schemas.microsoft.com/office/drawing/2014/main" id="{1397ABF0-011A-47DC-9807-A11AF171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56" y="3068532"/>
            <a:ext cx="2836069" cy="11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4303DA6-05CD-4204-AAAD-6562E6A29CBF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7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8899-550C-446C-A29D-05EFD86F9092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CF55C2-8955-4D3D-9895-38333CE0713C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05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4CA4-18C6-4163-833B-1C0A8B548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23"/>
            <a:ext cx="10515600" cy="506034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На данном этапе исследования взяты следующие наборы данных за период 2010 - 2015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Фондовый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S&amp;P500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Промышленный индекс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 Jones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JPMorgan Chase &amp; Co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Акции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NASDAQ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88D1-43A8-4016-97CF-60BB8DD915D4}"/>
              </a:ext>
            </a:extLst>
          </p:cNvPr>
          <p:cNvSpPr txBox="1"/>
          <p:nvPr/>
        </p:nvSpPr>
        <p:spPr>
          <a:xfrm>
            <a:off x="11890314" y="648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45D8-2171-4CC7-9CCF-08D2B64BC5FC}"/>
              </a:ext>
            </a:extLst>
          </p:cNvPr>
          <p:cNvSpPr/>
          <p:nvPr/>
        </p:nvSpPr>
        <p:spPr>
          <a:xfrm>
            <a:off x="6096000" y="6602136"/>
            <a:ext cx="6096000" cy="25586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2000" dirty="0">
                <a:latin typeface="Monotype Corsiva" panose="03010101010201010101" pitchFamily="66" charset="0"/>
              </a:rPr>
              <a:t>8</a:t>
            </a:r>
            <a:r>
              <a:rPr lang="en-US" sz="2000" dirty="0">
                <a:latin typeface="Monotype Corsiva" panose="03010101010201010101" pitchFamily="66" charset="0"/>
              </a:rPr>
              <a:t>/1</a:t>
            </a:r>
            <a:r>
              <a:rPr lang="ru-RU" sz="2000" dirty="0">
                <a:latin typeface="Monotype Corsiva" panose="03010101010201010101" pitchFamily="66" charset="0"/>
              </a:rPr>
              <a:t>2</a:t>
            </a:r>
            <a:endParaRPr lang="en-US" sz="2000" dirty="0">
              <a:latin typeface="Monotype Corsiva" panose="03010101010201010101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73916-FE84-4551-A87D-EE438522466A}"/>
              </a:ext>
            </a:extLst>
          </p:cNvPr>
          <p:cNvSpPr/>
          <p:nvPr/>
        </p:nvSpPr>
        <p:spPr>
          <a:xfrm>
            <a:off x="0" y="0"/>
            <a:ext cx="12192000" cy="5872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>
                <a:latin typeface="Comic Sans MS" panose="030F0702030302020204" pitchFamily="66" charset="0"/>
              </a:rPr>
              <a:t>Ход работы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3E3E-701C-4361-85F0-33C499D39E40}"/>
              </a:ext>
            </a:extLst>
          </p:cNvPr>
          <p:cNvSpPr/>
          <p:nvPr/>
        </p:nvSpPr>
        <p:spPr>
          <a:xfrm>
            <a:off x="0" y="6602136"/>
            <a:ext cx="6096000" cy="2558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0" i="0" dirty="0">
                <a:solidFill>
                  <a:schemeClr val="bg1"/>
                </a:solidFill>
                <a:effectLst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a.khorunzhenko@g.nsu.ru</a:t>
            </a:r>
            <a:endParaRPr lang="en-US" sz="17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83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712</Words>
  <Application>Microsoft Office PowerPoint</Application>
  <PresentationFormat>Widescreen</PresentationFormat>
  <Paragraphs>107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YaHei UI Light</vt:lpstr>
      <vt:lpstr>Arial</vt:lpstr>
      <vt:lpstr>Calibri</vt:lpstr>
      <vt:lpstr>Calibri Light</vt:lpstr>
      <vt:lpstr>Comic Sans MS</vt:lpstr>
      <vt:lpstr>Monotype Corsiva</vt:lpstr>
      <vt:lpstr>Times New Roman</vt:lpstr>
      <vt:lpstr>Office Theme</vt:lpstr>
      <vt:lpstr>Исследование эффективности нейронных сетей для прогнозирования временных рядов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эффективности нейронных сетей для прогнозирования временных рядов</dc:title>
  <cp:lastModifiedBy>Skiv Hisink</cp:lastModifiedBy>
  <cp:revision>4</cp:revision>
  <dcterms:created xsi:type="dcterms:W3CDTF">2023-03-30T12:29:05Z</dcterms:created>
  <dcterms:modified xsi:type="dcterms:W3CDTF">2023-04-02T17:16:37Z</dcterms:modified>
</cp:coreProperties>
</file>