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70" r:id="rId11"/>
    <p:sldId id="272" r:id="rId12"/>
    <p:sldId id="262" r:id="rId13"/>
    <p:sldId id="266" r:id="rId14"/>
    <p:sldId id="269" r:id="rId15"/>
    <p:sldId id="267" r:id="rId16"/>
    <p:sldId id="271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48907-F516-46AB-BD86-AD7F7715593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79953-7AD8-4830-9130-79A53358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https://finviz.com/published_map.ashx?t=sec&amp;st=d1&amp;f=111923&amp;i=sec_d1_113044979</a:t>
            </a:r>
          </a:p>
          <a:p>
            <a:r>
              <a:rPr lang="en-US" dirty="0"/>
              <a:t>https://en.wikipedia.org/wiki/Dow_Jones_Industrial_Average#/media/File:DJIA_historical_graph_(log).svg</a:t>
            </a:r>
          </a:p>
          <a:p>
            <a:r>
              <a:rPr lang="en-US" dirty="0"/>
              <a:t>https://static.foxbusiness.com/foxbusiness.com/content/uploads/2017/12/1186316681c5398ab2d90bc917f403e1-c2124dd13f74b510VgnVCM100000d7c1a8c0____.png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79953-7AD8-4830-9130-79A533585F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5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AC63-C732-4368-94A8-DBA26703A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0CC55-D070-4422-B816-C6FC34715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9FC9C-63BB-4C60-8675-147D1064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88C5-EBE9-4F3B-8AA6-B0D1E6FA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6CF7-B586-4D84-B53F-AC800289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9977-CDC5-4CA9-86F7-1237CBAA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363BD-9347-4C90-BE13-AAB653A8B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3A2AB-DF7F-4E96-A79A-F10A6E99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2EBEE-09E8-4838-8B74-EAD3FB4F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056A9-DBEB-4A2D-904F-F1DBDD87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301F2-5DF1-49CA-A120-6F5E91803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8C780-46AF-4EF9-914C-FBE9AA63E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1D0DF-DC62-4B00-BEC4-F290EFA2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3D510-D9EE-4236-810D-54F33C04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CDB0-712E-4BB0-9EEE-580E8D28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6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6FEC-E544-41B2-A79A-53EAD89C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4568-E25F-474D-A725-097C1B87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06AEF-AADE-4084-81C0-B7D41555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36F3C-6A50-4A17-B24C-F8755666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87BD1-A652-4997-97AE-094A2F48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3C09-970E-4824-8746-220BDFDD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83E98-DD9E-48DF-AC68-CB40B3958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6781A-406A-413A-9E5A-FBE42AB1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1399-8FE2-43F0-8A0B-75AEAC63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51AA0-A7E9-4AE1-9FB5-B1FD6252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7AFD-7298-40C5-8560-BEC2033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EEE9-07D1-4DD2-9962-E4F776F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A34C5-5B81-4D99-951B-7D17C3A70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023F8-9BA7-4304-AAC0-351C30D8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E2044-6CAC-4AE1-9A10-1CA53DC6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ED126-C8CF-4B85-9970-414219E0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98AD-EFC3-4590-B082-14BD3B74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1A83D-7C34-4BF4-82C1-89FD309E0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78D3D-B4B3-4CF4-B9F8-C2AB3A1CE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3F7E8-B90E-41A1-A8C4-412030E1E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D513E-0961-46CE-9B52-6AD4C1DD6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A0A98-CBC7-4EB7-8ED9-F9E1C4B8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69E72-FE5B-4D04-AFB2-4DA6C6B9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D922C-149E-46D7-86B5-7397D8F0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9052-602B-4ACA-9A6F-51AA68E8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4AC13-38D4-4A67-9316-84A8C492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05CEE-06B7-4A61-9A43-3C6A4CD6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B878B-5192-4D53-B57F-76653EFF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3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665DB-0D61-4B03-A13B-1C8957C3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2562D-C2AA-4512-B8D6-1424A1A4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09DA1-FFBA-4B40-9D7D-6E5FDBB9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2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7248-B2A3-45B1-9DC5-3D8A8211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4CB4-DF0A-4774-B5DD-37AEF61F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FFE9E-BC30-4572-B00B-8CEEF2338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33D96-1132-4840-8EE3-2A6A79C7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31E76-DBAC-476F-A303-59695665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3BC86-5609-440F-A392-623D2F41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7967-47D3-4C6E-A255-87EDE45A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E2F93-9FA8-4F83-B405-648B4069E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9DCF1-6A47-480F-BFE8-1F8C4FB2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32CC5-8668-478D-AE49-ABAC7948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AE387-3970-41BB-999B-F705B31A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61DD3-5596-4AEF-A550-FAC62AFB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0F12F-8168-4476-8933-A6A92CF3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717E9-FA58-4320-BF05-D86263C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0055-2D71-46D2-BCD4-F03DBBAC7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7B670-CD6F-44BD-91AC-635F81E02A7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6F9D0-9D7F-4AAC-A376-A8E3E7D71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820C-8ECB-4790-98E0-22E0380BB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9E98-05B4-4DEE-8A98-D36239BB9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228" y="1147762"/>
            <a:ext cx="9443544" cy="2387600"/>
          </a:xfrm>
        </p:spPr>
        <p:txBody>
          <a:bodyPr>
            <a:normAutofit/>
          </a:bodyPr>
          <a:lstStyle/>
          <a:p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Исследование эффе</a:t>
            </a:r>
            <a:r>
              <a:rPr lang="ru-RU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ктивности </a:t>
            </a:r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нейронных сетей для прогнозирования финансовых временных рядов</a:t>
            </a:r>
            <a:endParaRPr lang="en-US" sz="3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39A42-1003-479A-B2A1-8512E8F2B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Хорунженко Аркадий Сергеевич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22712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к.э.н.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Макушев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Василий Леонидович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Рецензент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данный момент отсутствует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Новосибирский Государственный университет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7F76C7-64C4-4933-A988-35BF3C696F57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5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34151-2CCB-4F23-84C7-F42B901C38DB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30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21" y="1265017"/>
            <a:ext cx="3616596" cy="370062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Наборы были получены с минутным шагом и были преобразованы данные с разной частотой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минутные, часовые, дневные, недельные и месячные.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888D1-43A8-4016-97CF-60BB8DD915D4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9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5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8B19A-1E4D-4634-A3B2-91A9F94BB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53" y="3833670"/>
            <a:ext cx="4043042" cy="2517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9AEDBD-27E4-430E-BFF8-784AC3D3C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958" y="832883"/>
            <a:ext cx="4043042" cy="25173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C41D5C-8353-4168-8AE7-3099DE7D8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07" y="3848795"/>
            <a:ext cx="4043042" cy="24606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DEF599-DCB1-4DF4-A46F-5D4C4E879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17" y="832883"/>
            <a:ext cx="4000132" cy="251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1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20" y="1265017"/>
            <a:ext cx="10316729" cy="370062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Наборы данных имеют пропуски в выходные и праздничные дни. В зависимости от варианта заполнения пропусков получаем ещё несколько наборов данный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Сдвиг даты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последним рабочим днём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Линейное заполнение между двумя рабочими днями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категориальных признаков (Для подходов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888D1-43A8-4016-97CF-60BB8DD915D4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10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5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5745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77" y="9455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Получены результаты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(2010-2015) для моделей нейронных сетей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85B61-C1AE-4A5E-AF8E-14CD0785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690" y="2501702"/>
            <a:ext cx="8128418" cy="3860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DFA71C-76AA-4014-9A95-AFAE769475E5}"/>
              </a:ext>
            </a:extLst>
          </p:cNvPr>
          <p:cNvSpPr txBox="1"/>
          <p:nvPr/>
        </p:nvSpPr>
        <p:spPr>
          <a:xfrm>
            <a:off x="323849" y="3121214"/>
            <a:ext cx="2050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участком предсказания и теста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EDCA7-4DF5-46AB-A060-49CC97F459D6}"/>
              </a:ext>
            </a:extLst>
          </p:cNvPr>
          <p:cNvSpPr txBox="1"/>
          <p:nvPr/>
        </p:nvSpPr>
        <p:spPr>
          <a:xfrm>
            <a:off x="323849" y="5209838"/>
            <a:ext cx="205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и валидация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C388C0-594B-4536-8392-8669A01F1456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11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5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0FAF1-41EA-4CF7-B464-50AE9A82745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3025DC-ACFB-4017-ADA4-16A57522EF2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073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D575-1D31-4A03-819E-18A3BB3E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5. Не выполнен  </a:t>
            </a:r>
          </a:p>
          <a:p>
            <a:pPr marL="0" indent="0">
              <a:buNone/>
            </a:pPr>
            <a:r>
              <a:rPr lang="ru-RU" dirty="0"/>
              <a:t>6. Не выполнен</a:t>
            </a:r>
          </a:p>
          <a:p>
            <a:pPr marL="0" indent="0">
              <a:buNone/>
            </a:pPr>
            <a:r>
              <a:rPr lang="ru-RU" dirty="0"/>
              <a:t>7. Не выполнен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3C1FC-D86B-41ED-B9FD-1873F9D16D71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10/13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36AE63-976F-4D43-9836-7977CEAF2F12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B3520-F9B9-4DC2-816A-FA84C82864DB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1843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30BD75-13BD-4374-A99C-8E29223E51E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5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A361B-6EEC-464E-AE3F-5300A4951D9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Результаты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58562-5E36-4071-8C78-B20A55F3B0C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A4751-3143-4940-8EFB-19A05755DF66}"/>
              </a:ext>
            </a:extLst>
          </p:cNvPr>
          <p:cNvSpPr txBox="1"/>
          <p:nvPr/>
        </p:nvSpPr>
        <p:spPr>
          <a:xfrm>
            <a:off x="713597" y="1466850"/>
            <a:ext cx="108219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и обучены модели нейронных сетей с архитектурами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RNN, LTSM, GRU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модель нейронных сетей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пока с данной моделью  получены не достаточно удовлетворительные результаты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традиционные методы прогнозирования такие как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MA, ARMA, ARIMA, SARIMA, SARIMAX, ARCH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GARCH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Увеличено количество наборов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код для работы с моделью градиентного бустинга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Начато написание текста ВКР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Реализованный код оформлен в виде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notebook’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ов и в виде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3148497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B576-BA96-4C77-B144-DB9168337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11" y="1107830"/>
            <a:ext cx="11075377" cy="4967654"/>
          </a:xfrm>
        </p:spPr>
        <p:txBody>
          <a:bodyPr>
            <a:noAutofit/>
          </a:bodyPr>
          <a:lstStyle/>
          <a:p>
            <a:pPr marL="514350" indent="-51435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 эффективность разработанных моделей и традиционных методов прогнозирования на основе различных критериев качества прогнозирования</a:t>
            </a:r>
          </a:p>
          <a:p>
            <a:pPr marL="514350" indent="-51435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Проанализировать применимость различных архитектур и методов обучения нейронных сетей для прогнозирования различных видов временных рядов и оценить их преимущества и недостатки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8356E-7D86-4623-8B4C-9B42642A5A9F}"/>
              </a:ext>
            </a:extLst>
          </p:cNvPr>
          <p:cNvSpPr txBox="1"/>
          <p:nvPr/>
        </p:nvSpPr>
        <p:spPr>
          <a:xfrm>
            <a:off x="11763375" y="6488668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C59D5-85DD-46C8-A8F9-F215CE9DDFB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</a:t>
            </a:r>
            <a:r>
              <a:rPr lang="ru-RU" sz="2000" dirty="0">
                <a:latin typeface="Monotype Corsiva" panose="03010101010201010101" pitchFamily="66" charset="0"/>
              </a:rPr>
              <a:t>3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5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5484E4-AF19-4B0B-B8A9-21FD195DCCE4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Дальнейшие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7D4A78-0A6F-407F-911E-4C755F4A88F4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195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30BD75-13BD-4374-A99C-8E29223E51E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</a:t>
            </a:r>
            <a:r>
              <a:rPr lang="ru-RU" sz="2000" dirty="0">
                <a:latin typeface="Monotype Corsiva" panose="03010101010201010101" pitchFamily="66" charset="0"/>
              </a:rPr>
              <a:t>4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5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A361B-6EEC-464E-AE3F-5300A4951D9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Дальнейшие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58562-5E36-4071-8C78-B20A55F3B0C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330D48-C4F0-44D6-BDF5-58F85D03C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56" y="1104973"/>
            <a:ext cx="9772735" cy="5497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B2A3A4-69D4-4436-8247-4E838BC1CEFD}"/>
              </a:ext>
            </a:extLst>
          </p:cNvPr>
          <p:cNvSpPr txBox="1"/>
          <p:nvPr/>
        </p:nvSpPr>
        <p:spPr>
          <a:xfrm>
            <a:off x="1610686" y="729842"/>
            <a:ext cx="8447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Сделать выводы о применимости нейронных сетей для прогнозирования временных рядов и их эффективности по сравнению с традиционными методами, а также о возможных направлениях дальнейших исследований в области прогнозирования временных рядов с использованием нейронных сетей.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03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3B10-B0C6-44EF-B7BA-6F08EB7E6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5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 на данный момент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 участие в конференции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26361-023A-4833-A356-E41F1553BD65}"/>
              </a:ext>
            </a:extLst>
          </p:cNvPr>
          <p:cNvSpPr txBox="1"/>
          <p:nvPr/>
        </p:nvSpPr>
        <p:spPr>
          <a:xfrm>
            <a:off x="11763375" y="6488668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12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708BB-3FC1-4A94-AC26-8E640200D024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</a:t>
            </a:r>
            <a:r>
              <a:rPr lang="ru-RU" sz="2000" dirty="0">
                <a:latin typeface="Monotype Corsiva" panose="03010101010201010101" pitchFamily="66" charset="0"/>
              </a:rPr>
              <a:t>5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5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69B1E9-CC66-4CA5-B232-F6EFBC810E1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Выводы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BBC26-0B80-40D6-9AC3-F692F6FF5F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92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95B6-FFC5-4F79-B15F-B80A151B0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Область применения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Цели и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Ход работы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Результаты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Дальнейшие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Выводы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D5EA8-CAF6-44E5-9882-D7464F45AD4C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CF34F-A96C-472C-A32B-D1CA6F6DA3A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800" dirty="0"/>
              <a:t>Структура</a:t>
            </a:r>
            <a:endParaRPr lang="en-US" sz="3800" dirty="0"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3085B9-447A-4B3C-AD8E-E00D1D72339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Область применения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4B231-877E-488E-85B5-10E881B5B754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2/1</a:t>
            </a:r>
            <a:r>
              <a:rPr lang="ru-RU" sz="2000" dirty="0">
                <a:latin typeface="Monotype Corsiva" panose="03010101010201010101" pitchFamily="66" charset="0"/>
              </a:rPr>
              <a:t>5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F0F07-8F9D-4DD0-B3A7-8279F0D33522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82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BFF0-CD6A-40AC-8D23-0BACF42C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Экономика и финансы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 в области инвестиций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прогнозирование заболеваемости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Энергетика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и управление энергосистемами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управление трафиком, прогнозирование пробок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719E7-505A-44D2-A78A-1ADCB884D8D9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C8305-2EFA-48C5-A982-967EEB3D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4" y="3848864"/>
            <a:ext cx="2473135" cy="2919603"/>
          </a:xfrm>
          <a:prstGeom prst="rect">
            <a:avLst/>
          </a:prstGeom>
        </p:spPr>
      </p:pic>
      <p:pic>
        <p:nvPicPr>
          <p:cNvPr id="1026" name="Picture 2" descr="Медицинские Таблетки Прогнозирование Продаж Схема — стоковые фотографии и  другие картинки 2015 - 2015, Бизнес, Биржевые сводки - iStock">
            <a:extLst>
              <a:ext uri="{FF2B5EF4-FFF2-40B4-BE49-F238E27FC236}">
                <a16:creationId xmlns:a16="http://schemas.microsoft.com/office/drawing/2014/main" id="{9835AA97-7398-4ABF-932B-011BAFAA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81" y="4368800"/>
            <a:ext cx="29146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Институт энергетической стратегии создал нейронную модель прогнозирования  цен на нефть | Министерство энергетики РФ">
            <a:extLst>
              <a:ext uri="{FF2B5EF4-FFF2-40B4-BE49-F238E27FC236}">
                <a16:creationId xmlns:a16="http://schemas.microsoft.com/office/drawing/2014/main" id="{386CDD50-CABB-4550-9E97-CCCD5060B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13" y="4368800"/>
            <a:ext cx="2944092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к прогнозирование спроса повышает рентабельность производства продуктов с  ограниченным сроком годности | New-Retail.ru">
            <a:extLst>
              <a:ext uri="{FF2B5EF4-FFF2-40B4-BE49-F238E27FC236}">
                <a16:creationId xmlns:a16="http://schemas.microsoft.com/office/drawing/2014/main" id="{1AC8141B-87B4-4940-BCB6-5044EDB7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687" y="4365415"/>
            <a:ext cx="2715249" cy="18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33DCDA-7650-4121-B07C-C430968F64E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Область применения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F2041-7A43-427A-A8E3-CE1FAE97E6A5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2/1</a:t>
            </a:r>
            <a:r>
              <a:rPr lang="ru-RU" sz="2000" dirty="0">
                <a:latin typeface="Monotype Corsiva" panose="03010101010201010101" pitchFamily="66" charset="0"/>
              </a:rPr>
              <a:t>5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C0926-EDD0-4A88-AB49-F35D6F8479C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55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CAAE-5400-4B43-A90A-B105B0CA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808892"/>
            <a:ext cx="5386137" cy="5679776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позволяет автоматизировать и оптимизировать процессы принятия решений на основе анализа изменения показателей во времени.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сети, как один из методов искусственного интеллекта, позволяют строить сложные модели, учитывающие множество факторов, что улучшает точность прогнозов и позволяет решать более сложные задачи.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402758-6DC7-4C4F-A2C3-8FA60A0844A5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3/1</a:t>
            </a:r>
            <a:r>
              <a:rPr lang="ru-RU" sz="2000" dirty="0">
                <a:latin typeface="Monotype Corsiva" panose="03010101010201010101" pitchFamily="66" charset="0"/>
              </a:rPr>
              <a:t>5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26B774-6BF8-47EC-8C92-25BEAE32125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Актуальность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54E051-8631-4758-B0EB-21CA4D1B5F86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026" name="Picture 2" descr="Time Series Analysis">
            <a:extLst>
              <a:ext uri="{FF2B5EF4-FFF2-40B4-BE49-F238E27FC236}">
                <a16:creationId xmlns:a16="http://schemas.microsoft.com/office/drawing/2014/main" id="{38231390-B178-4F1E-A1E0-BD823172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791" y="721236"/>
            <a:ext cx="3165583" cy="316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me-series forecasting with a deep learning model - atoti">
            <a:extLst>
              <a:ext uri="{FF2B5EF4-FFF2-40B4-BE49-F238E27FC236}">
                <a16:creationId xmlns:a16="http://schemas.microsoft.com/office/drawing/2014/main" id="{12E1354D-C1A4-4EA6-806A-A313C5E50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191" y="3821322"/>
            <a:ext cx="4384785" cy="271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13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EB33-DDB4-428E-814E-E5923EC7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6"/>
            <a:ext cx="10515600" cy="5293895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- исследовать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эффективность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нейронных сетей для прогнозирования временных рядов с учётом различной разряженности экономических данных, а также в сравнительном анализе с традиционными методами прогнозирования.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E180E-B804-41B4-A74D-3CDD7D125CFE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4/1</a:t>
            </a:r>
            <a:r>
              <a:rPr lang="ru-RU" sz="2000" dirty="0">
                <a:latin typeface="Monotype Corsiva" panose="03010101010201010101" pitchFamily="66" charset="0"/>
              </a:rPr>
              <a:t>5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55547-9B19-4DF5-9DAF-0BAF45BD976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Цели и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FE88C4-B050-4847-BB0B-7D13CE9C8A86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77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EB33-DDB4-428E-814E-E5923EC7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86" y="587229"/>
            <a:ext cx="11478828" cy="5901439"/>
          </a:xfrm>
        </p:spPr>
        <p:txBody>
          <a:bodyPr>
            <a:noAutofit/>
          </a:bodyPr>
          <a:lstStyle/>
          <a:p>
            <a:pPr algn="just"/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обзор литературы и анализ существующих методов прогнозирования временных рядов.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различные архитектуры нейронных сетей и методы их обучения.</a:t>
            </a:r>
            <a:endParaRPr lang="en-US" sz="1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одготовить данные для прогнозирования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Подобрать оптимальные параметры для различных архитектур нейронных сетей и методов обучения на основе анализа результатов экспериментов с использованием различных наборов данных.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и апробировать модель для прогнозирования различных временных рядов и оценить ее эффективность по сравнению с традиционными методами</a:t>
            </a:r>
            <a:r>
              <a:rPr lang="ru-RU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также </a:t>
            </a: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 эффективность разработанных моделей на основе различных критериев качества прогнозирования.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Проанализировать применимость различных архитектур и методов обучения нейронных сетей для прогнозирования различных видов временных рядов, и оценить их преимущества и недостатки.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выводы о эффективности нейронных сетей для прогнозирования временных рядов и их эффективности, а также о возможных направлениях дальнейших исследований в области прогнозирования временных рядов. 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83A28D-AED4-43D9-9A9B-C09934DFD0D7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5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5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81D12-4385-40CB-91FB-BAA2F18ED70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Цели и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B3F269-8207-4B2B-8520-69B020CD6F5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77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A3C8-E576-404F-A93A-E441A34B3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585" y="605412"/>
            <a:ext cx="10515600" cy="521860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Проанализирована литература по теме исследования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различные архитектуры нейронных сетей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Нейронная сеть LSTM.">
            <a:extLst>
              <a:ext uri="{FF2B5EF4-FFF2-40B4-BE49-F238E27FC236}">
                <a16:creationId xmlns:a16="http://schemas.microsoft.com/office/drawing/2014/main" id="{1F3EDA13-910A-426C-9F1E-520CEAA99A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95" y="3331390"/>
            <a:ext cx="39243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Gated Recurrent Unit (GRU) - PRIMO.ai">
            <a:extLst>
              <a:ext uri="{FF2B5EF4-FFF2-40B4-BE49-F238E27FC236}">
                <a16:creationId xmlns:a16="http://schemas.microsoft.com/office/drawing/2014/main" id="{FE6E6123-A4FA-4C11-8DCE-A6C42E2CF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760" y="3245665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Развернутая рекуррентная нейронная сеть.">
            <a:extLst>
              <a:ext uri="{FF2B5EF4-FFF2-40B4-BE49-F238E27FC236}">
                <a16:creationId xmlns:a16="http://schemas.microsoft.com/office/drawing/2014/main" id="{C88E9F84-6265-48EE-8F36-3BCB3099319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854" y="3478709"/>
            <a:ext cx="3680508" cy="13341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D23F2B-A4EF-41BB-9466-0E9EC229B654}"/>
              </a:ext>
            </a:extLst>
          </p:cNvPr>
          <p:cNvSpPr txBox="1"/>
          <p:nvPr/>
        </p:nvSpPr>
        <p:spPr>
          <a:xfrm>
            <a:off x="1915033" y="526655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FC45C-DD32-43F1-AEA5-AEC7281B82A8}"/>
              </a:ext>
            </a:extLst>
          </p:cNvPr>
          <p:cNvSpPr txBox="1"/>
          <p:nvPr/>
        </p:nvSpPr>
        <p:spPr>
          <a:xfrm>
            <a:off x="5479335" y="526655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D8539-8EA0-4C7C-9A23-3B932FB09860}"/>
              </a:ext>
            </a:extLst>
          </p:cNvPr>
          <p:cNvSpPr txBox="1"/>
          <p:nvPr/>
        </p:nvSpPr>
        <p:spPr>
          <a:xfrm>
            <a:off x="9402096" y="52665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A772A-F96C-4724-89C1-7552FAEDAA33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6/1</a:t>
            </a:r>
            <a:r>
              <a:rPr lang="ru-RU" sz="2000" dirty="0">
                <a:latin typeface="Monotype Corsiva" panose="03010101010201010101" pitchFamily="66" charset="0"/>
              </a:rPr>
              <a:t>5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320DDB-ED6F-41AB-B262-E4E09FDD5AC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5FCE5-ECCA-46E1-B5DE-27CA67371C0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46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1774"/>
            <a:ext cx="10515600" cy="507792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Изучены методы машинного обучения использующие градиентный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888D1-43A8-4016-97CF-60BB8DD915D4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304060-ED9F-4AE9-9B86-1D288ADC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157538"/>
            <a:ext cx="6029325" cy="3124200"/>
          </a:xfrm>
          <a:prstGeom prst="rect">
            <a:avLst/>
          </a:prstGeom>
        </p:spPr>
      </p:pic>
      <p:pic>
        <p:nvPicPr>
          <p:cNvPr id="3074" name="Picture 2" descr="CatBoost - open-source gradient boosting library">
            <a:extLst>
              <a:ext uri="{FF2B5EF4-FFF2-40B4-BE49-F238E27FC236}">
                <a16:creationId xmlns:a16="http://schemas.microsoft.com/office/drawing/2014/main" id="{A52AFFCF-E210-4CD9-A232-E92D63119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012" y="4260797"/>
            <a:ext cx="4144788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- catboost/catboost: A fast, scalable, high performance Gradient  Boosting on Decision Trees library, used for ranking, classification,  regression and other machine learning tasks for Python, R, Java, C++.  Supports computation on">
            <a:extLst>
              <a:ext uri="{FF2B5EF4-FFF2-40B4-BE49-F238E27FC236}">
                <a16:creationId xmlns:a16="http://schemas.microsoft.com/office/drawing/2014/main" id="{1397ABF0-011A-47DC-9807-A11AF1718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56" y="3068532"/>
            <a:ext cx="2836069" cy="119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303DA6-05CD-4204-AAAD-6562E6A29CB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7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5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CD8899-550C-446C-A29D-05EFD86F9092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CF55C2-8955-4D3D-9895-38333CE0713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E846B7-E028-44DA-9E7C-85631843B992}"/>
              </a:ext>
            </a:extLst>
          </p:cNvPr>
          <p:cNvGrpSpPr/>
          <p:nvPr/>
        </p:nvGrpSpPr>
        <p:grpSpPr>
          <a:xfrm>
            <a:off x="541259" y="3399272"/>
            <a:ext cx="5759528" cy="2730899"/>
            <a:chOff x="541259" y="3399272"/>
            <a:chExt cx="5759528" cy="273089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B5AD830-122B-4048-9691-B777234621A4}"/>
                </a:ext>
              </a:extLst>
            </p:cNvPr>
            <p:cNvCxnSpPr>
              <a:cxnSpLocks/>
            </p:cNvCxnSpPr>
            <p:nvPr/>
          </p:nvCxnSpPr>
          <p:spPr>
            <a:xfrm>
              <a:off x="541259" y="3399272"/>
              <a:ext cx="5759528" cy="27308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F95FD6-F22C-4F6C-B55E-844B47B9A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259" y="3399274"/>
              <a:ext cx="5759528" cy="26857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F31F788-E2FB-4614-A5E9-B7191D2CC175}"/>
              </a:ext>
            </a:extLst>
          </p:cNvPr>
          <p:cNvSpPr txBox="1"/>
          <p:nvPr/>
        </p:nvSpPr>
        <p:spPr>
          <a:xfrm>
            <a:off x="769990" y="2031176"/>
            <a:ext cx="10652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 результатам исследования было решено использовать только градиентный бустинг </a:t>
            </a:r>
            <a:r>
              <a:rPr lang="en-US" sz="2000" dirty="0" err="1"/>
              <a:t>catboost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805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229"/>
            <a:ext cx="10515600" cy="506034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На данном этапе исследования взяты следующие наборы данных за период 2010 - 2015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г.г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Фондовый индекс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Промышленный индекс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 Jones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JPMorgan Chase &amp; Co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NASDAQ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888D1-43A8-4016-97CF-60BB8DD915D4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8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5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026" name="Picture 2" descr="S&amp;P 500 Map">
            <a:extLst>
              <a:ext uri="{FF2B5EF4-FFF2-40B4-BE49-F238E27FC236}">
                <a16:creationId xmlns:a16="http://schemas.microsoft.com/office/drawing/2014/main" id="{F5761DFE-6D4C-432A-9C85-C85915FC6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862" y="1130031"/>
            <a:ext cx="4120452" cy="235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historical graph. The Dow rises periodically through the decades with corrections along the way, from its record low of under 35 in the late 1890s to a high of around 36,000 in 2022.">
            <a:extLst>
              <a:ext uri="{FF2B5EF4-FFF2-40B4-BE49-F238E27FC236}">
                <a16:creationId xmlns:a16="http://schemas.microsoft.com/office/drawing/2014/main" id="{08D92A80-3467-473C-994F-509267839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143" y="4021026"/>
            <a:ext cx="3859889" cy="19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5A6B9DC-A228-4B53-AF65-4FE19464A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403" y="4038217"/>
            <a:ext cx="3233545" cy="21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F2086D-23F2-4D67-A31E-06275B792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24" y="4021026"/>
            <a:ext cx="4406315" cy="21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3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940</Words>
  <Application>Microsoft Office PowerPoint</Application>
  <PresentationFormat>Widescreen</PresentationFormat>
  <Paragraphs>129</Paragraphs>
  <Slides>17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Microsoft YaHei UI Light</vt:lpstr>
      <vt:lpstr>Arial</vt:lpstr>
      <vt:lpstr>Calibri</vt:lpstr>
      <vt:lpstr>Calibri Light</vt:lpstr>
      <vt:lpstr>Comic Sans MS</vt:lpstr>
      <vt:lpstr>Monotype Corsiva</vt:lpstr>
      <vt:lpstr>Times New Roman</vt:lpstr>
      <vt:lpstr>Office Theme</vt:lpstr>
      <vt:lpstr>Исследование эффективности нейронных сетей для прогнозирования финансовых временных рядов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эффективности нейронных сетей для прогнозирования временных рядов</dc:title>
  <cp:lastModifiedBy>Skiv Hisink</cp:lastModifiedBy>
  <cp:revision>14</cp:revision>
  <dcterms:created xsi:type="dcterms:W3CDTF">2023-03-30T12:29:05Z</dcterms:created>
  <dcterms:modified xsi:type="dcterms:W3CDTF">2023-11-21T16:24:51Z</dcterms:modified>
</cp:coreProperties>
</file>