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58" r:id="rId4"/>
    <p:sldId id="260" r:id="rId5"/>
    <p:sldId id="263" r:id="rId6"/>
    <p:sldId id="261" r:id="rId7"/>
    <p:sldId id="275" r:id="rId8"/>
    <p:sldId id="264" r:id="rId9"/>
    <p:sldId id="265" r:id="rId10"/>
    <p:sldId id="274" r:id="rId11"/>
    <p:sldId id="277" r:id="rId12"/>
    <p:sldId id="270" r:id="rId13"/>
    <p:sldId id="272" r:id="rId14"/>
    <p:sldId id="262" r:id="rId15"/>
    <p:sldId id="282" r:id="rId16"/>
    <p:sldId id="283" r:id="rId17"/>
    <p:sldId id="284" r:id="rId18"/>
    <p:sldId id="279" r:id="rId19"/>
    <p:sldId id="278" r:id="rId20"/>
    <p:sldId id="276" r:id="rId21"/>
    <p:sldId id="285" r:id="rId22"/>
    <p:sldId id="286" r:id="rId23"/>
    <p:sldId id="269" r:id="rId24"/>
    <p:sldId id="267" r:id="rId25"/>
    <p:sldId id="280" r:id="rId26"/>
    <p:sldId id="28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7" autoAdjust="0"/>
    <p:restoredTop sz="75124" autoAdjust="0"/>
  </p:normalViewPr>
  <p:slideViewPr>
    <p:cSldViewPr snapToGrid="0">
      <p:cViewPr varScale="1">
        <p:scale>
          <a:sx n="91" d="100"/>
          <a:sy n="91" d="100"/>
        </p:scale>
        <p:origin x="6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48907-F516-46AB-BD86-AD7F77155939}"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79953-7AD8-4830-9130-79A533585F82}" type="slidenum">
              <a:rPr lang="en-US" smtClean="0"/>
              <a:t>‹#›</a:t>
            </a:fld>
            <a:endParaRPr lang="en-US"/>
          </a:p>
        </p:txBody>
      </p:sp>
    </p:spTree>
    <p:extLst>
      <p:ext uri="{BB962C8B-B14F-4D97-AF65-F5344CB8AC3E}">
        <p14:creationId xmlns:p14="http://schemas.microsoft.com/office/powerpoint/2010/main" val="175932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https://finviz.com/published_map.ashx?t=sec&amp;st=d1&amp;f=111923&amp;i=sec_d1_113044979</a:t>
            </a:r>
          </a:p>
          <a:p>
            <a:r>
              <a:rPr lang="en-US" dirty="0"/>
              <a:t>https://en.wikipedia.org/wiki/Dow_Jones_Industrial_Average#/media/File:DJIA_historical_graph_(log).svg</a:t>
            </a:r>
          </a:p>
          <a:p>
            <a:r>
              <a:rPr lang="en-US" dirty="0"/>
              <a:t>https://static.foxbusiness.com/foxbusiness.com/content/uploads/2017/12/1186316681c5398ab2d90bc917f403e1-c2124dd13f74b510VgnVCM100000d7c1a8c0____.png</a:t>
            </a:r>
          </a:p>
        </p:txBody>
      </p:sp>
      <p:sp>
        <p:nvSpPr>
          <p:cNvPr id="4" name="Slide Number Placeholder 3"/>
          <p:cNvSpPr>
            <a:spLocks noGrp="1"/>
          </p:cNvSpPr>
          <p:nvPr>
            <p:ph type="sldNum" sz="quarter" idx="5"/>
          </p:nvPr>
        </p:nvSpPr>
        <p:spPr/>
        <p:txBody>
          <a:bodyPr/>
          <a:lstStyle/>
          <a:p>
            <a:fld id="{78079953-7AD8-4830-9130-79A533585F82}" type="slidenum">
              <a:rPr lang="en-US" smtClean="0"/>
              <a:t>9</a:t>
            </a:fld>
            <a:endParaRPr lang="en-US"/>
          </a:p>
        </p:txBody>
      </p:sp>
    </p:spTree>
    <p:extLst>
      <p:ext uri="{BB962C8B-B14F-4D97-AF65-F5344CB8AC3E}">
        <p14:creationId xmlns:p14="http://schemas.microsoft.com/office/powerpoint/2010/main" val="417365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16</a:t>
            </a:fld>
            <a:endParaRPr lang="en-US"/>
          </a:p>
        </p:txBody>
      </p:sp>
    </p:spTree>
    <p:extLst>
      <p:ext uri="{BB962C8B-B14F-4D97-AF65-F5344CB8AC3E}">
        <p14:creationId xmlns:p14="http://schemas.microsoft.com/office/powerpoint/2010/main" val="268302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17</a:t>
            </a:fld>
            <a:endParaRPr lang="en-US"/>
          </a:p>
        </p:txBody>
      </p:sp>
    </p:spTree>
    <p:extLst>
      <p:ext uri="{BB962C8B-B14F-4D97-AF65-F5344CB8AC3E}">
        <p14:creationId xmlns:p14="http://schemas.microsoft.com/office/powerpoint/2010/main" val="41137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данных дневной частоты нейронные сети продемонстрировали наилучшие результаты по сравнению с другими рассмотренными моделями. Это свидетельствует о том, что нейронные сети способны эффективно улавливать сложные паттерны и зависимости в данных высокой частоты. При использовании недельных данных отрыв нейронных сетей от модели ARIMA был минимальным. Это указывает на то, что при снижении частоты данных преимущество нейронных сетей над классическими статистическими моделями, такими как ARIMA, уменьшается. На месячных данных модель ARIMA показала лучшие результаты по сравнению с нейронными сетями. Данный факт свидетельствует о том, что при низкой частоте данных классические статистические модели могут быть более эффективными, чем нейронные сети. Модель CatBoost продемонстрировала худшие результаты на всех рассмотренных частотах данных. Это позволяет сделать вывод о том, что использование CatBoost без наличия категориальных признаков не рекомендуется для задачи среднесрочного прогнозирования временных рядов. Таким образом, выбор оптимальной модели для среднесрочного прогнозирования временных рядов зависит от частоты данных. Нейронные сети показывают лучшие результаты на данных высокой частоты, в то время как классические статистические модели, такие как ARIMA, могут быть более эффективными на данных низкой частоты. Использование модели CatBoost без категориальных признаков не рекомендуется для данной задачи.</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25</a:t>
            </a:fld>
            <a:endParaRPr lang="en-US"/>
          </a:p>
        </p:txBody>
      </p:sp>
    </p:spTree>
    <p:extLst>
      <p:ext uri="{BB962C8B-B14F-4D97-AF65-F5344CB8AC3E}">
        <p14:creationId xmlns:p14="http://schemas.microsoft.com/office/powerpoint/2010/main" val="56280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C63-C732-4368-94A8-DBA26703A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0CC55-D070-4422-B816-C6FC34715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9FC9C-63BB-4C60-8675-147D106471EE}"/>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F1AF88C5-EBE9-4F3B-8AA6-B0D1E6FA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76CF7-B586-4D84-B53F-AC80028912A4}"/>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18687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9977-CDC5-4CA9-86F7-1237CBAA2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363BD-9347-4C90-BE13-AAB653A8B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3A2AB-DF7F-4E96-A79A-F10A6E997650}"/>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9BD2EBEE-09E8-4838-8B74-EAD3FB4F0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056A9-DBEB-4A2D-904F-F1DBDD8773F2}"/>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24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301F2-5DF1-49CA-A120-6F5E91803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8C780-46AF-4EF9-914C-FBE9AA63E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1D0DF-DC62-4B00-BEC4-F290EFA20725}"/>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E7E3D510-D9EE-4236-810D-54F33C04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CDB0-712E-4BB0-9EEE-580E8D28B986}"/>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75496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6FEC-E544-41B2-A79A-53EAD89C4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C4568-E25F-474D-A725-097C1B879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06AEF-AADE-4084-81C0-B7D415551023}"/>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0AF36F3C-6A50-4A17-B24C-F8755666B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87BD1-A652-4997-97AE-094A2F481E8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84794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3C09-970E-4824-8746-220BDFDD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83E98-DD9E-48DF-AC68-CB40B3958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C6781A-406A-413A-9E5A-FBE42AB1F33A}"/>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C3431399-8FE2-43F0-8A0B-75AEAC636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51AA0-A7E9-4AE1-9FB5-B1FD62524BDF}"/>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0603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7AFD-7298-40C5-8560-BEC203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4EEE9-07D1-4DD2-9962-E4F776F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A34C5-5B81-4D99-951B-7D17C3A70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023F8-9BA7-4304-AAC0-351C30D8BD0E}"/>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6" name="Footer Placeholder 5">
            <a:extLst>
              <a:ext uri="{FF2B5EF4-FFF2-40B4-BE49-F238E27FC236}">
                <a16:creationId xmlns:a16="http://schemas.microsoft.com/office/drawing/2014/main" id="{9CBE2044-6CAC-4AE1-9A10-1CA53DC68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ED126-C8CF-4B85-9970-414219E0E61A}"/>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66584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98AD-EFC3-4590-B082-14BD3B74B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1A83D-7C34-4BF4-82C1-89FD309E0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78D3D-B4B3-4CF4-B9F8-C2AB3A1CE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3F7E8-B90E-41A1-A8C4-412030E1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D513E-0961-46CE-9B52-6AD4C1DD6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6A0A98-CBC7-4EB7-8ED9-F9E1C4B8371B}"/>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8" name="Footer Placeholder 7">
            <a:extLst>
              <a:ext uri="{FF2B5EF4-FFF2-40B4-BE49-F238E27FC236}">
                <a16:creationId xmlns:a16="http://schemas.microsoft.com/office/drawing/2014/main" id="{44D69E72-FE5B-4D04-AFB2-4DA6C6B96E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D922C-149E-46D7-86B5-7397D8F0EDDC}"/>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4694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9052-602B-4ACA-9A6F-51AA68E87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4AC13-38D4-4A67-9316-84A8C49248F9}"/>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4" name="Footer Placeholder 3">
            <a:extLst>
              <a:ext uri="{FF2B5EF4-FFF2-40B4-BE49-F238E27FC236}">
                <a16:creationId xmlns:a16="http://schemas.microsoft.com/office/drawing/2014/main" id="{93F05CEE-06B7-4A61-9A43-3C6A4CD61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B878B-5192-4D53-B57F-76653EFF60AB}"/>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3202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665DB-0D61-4B03-A13B-1C8957C3CD40}"/>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3" name="Footer Placeholder 2">
            <a:extLst>
              <a:ext uri="{FF2B5EF4-FFF2-40B4-BE49-F238E27FC236}">
                <a16:creationId xmlns:a16="http://schemas.microsoft.com/office/drawing/2014/main" id="{D292562D-C2AA-4512-B8D6-1424A1A45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09DA1-FFBA-4B40-9D7D-6E5FDBB9E5F8}"/>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20062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7248-B2A3-45B1-9DC5-3D8A82113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B4CB4-DF0A-4774-B5DD-37AEF61F1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FFE9E-BC30-4572-B00B-8CEEF2338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33D96-1132-4840-8EE3-2A6A79C71E43}"/>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6" name="Footer Placeholder 5">
            <a:extLst>
              <a:ext uri="{FF2B5EF4-FFF2-40B4-BE49-F238E27FC236}">
                <a16:creationId xmlns:a16="http://schemas.microsoft.com/office/drawing/2014/main" id="{E4031E76-DBAC-476F-A303-59695665B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3BC86-5609-440F-A392-623D2F413925}"/>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50539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967-47D3-4C6E-A255-87EDE45AE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E2F93-9FA8-4F83-B405-648B4069E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9DCF1-6A47-480F-BFE8-1F8C4FB22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32CC5-8668-478D-AE49-ABAC7948CDB9}"/>
              </a:ext>
            </a:extLst>
          </p:cNvPr>
          <p:cNvSpPr>
            <a:spLocks noGrp="1"/>
          </p:cNvSpPr>
          <p:nvPr>
            <p:ph type="dt" sz="half" idx="10"/>
          </p:nvPr>
        </p:nvSpPr>
        <p:spPr/>
        <p:txBody>
          <a:bodyPr/>
          <a:lstStyle/>
          <a:p>
            <a:fld id="{2977B670-CD6F-44BD-91AC-635F81E02A72}" type="datetimeFigureOut">
              <a:rPr lang="en-US" smtClean="0"/>
              <a:t>4/24/2024</a:t>
            </a:fld>
            <a:endParaRPr lang="en-US"/>
          </a:p>
        </p:txBody>
      </p:sp>
      <p:sp>
        <p:nvSpPr>
          <p:cNvPr id="6" name="Footer Placeholder 5">
            <a:extLst>
              <a:ext uri="{FF2B5EF4-FFF2-40B4-BE49-F238E27FC236}">
                <a16:creationId xmlns:a16="http://schemas.microsoft.com/office/drawing/2014/main" id="{85EAE387-3970-41BB-999B-F705B31AE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61DD3-5596-4AEF-A550-FAC62AFB76D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9250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0F12F-8168-4476-8933-A6A92CF32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717E9-FA58-4320-BF05-D86263CC6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10055-2D71-46D2-BCD4-F03DBBAC7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7B670-CD6F-44BD-91AC-635F81E02A72}" type="datetimeFigureOut">
              <a:rPr lang="en-US" smtClean="0"/>
              <a:t>4/24/2024</a:t>
            </a:fld>
            <a:endParaRPr lang="en-US"/>
          </a:p>
        </p:txBody>
      </p:sp>
      <p:sp>
        <p:nvSpPr>
          <p:cNvPr id="5" name="Footer Placeholder 4">
            <a:extLst>
              <a:ext uri="{FF2B5EF4-FFF2-40B4-BE49-F238E27FC236}">
                <a16:creationId xmlns:a16="http://schemas.microsoft.com/office/drawing/2014/main" id="{89F6F9D0-9D7F-4AAC-A376-A8E3E7D71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2820C-8ECB-4790-98E0-22E0380BB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84207-2234-4A02-B316-FA81F818FD55}" type="slidenum">
              <a:rPr lang="en-US" smtClean="0"/>
              <a:t>‹#›</a:t>
            </a:fld>
            <a:endParaRPr lang="en-US"/>
          </a:p>
        </p:txBody>
      </p:sp>
    </p:spTree>
    <p:extLst>
      <p:ext uri="{BB962C8B-B14F-4D97-AF65-F5344CB8AC3E}">
        <p14:creationId xmlns:p14="http://schemas.microsoft.com/office/powerpoint/2010/main" val="3726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7" Type="http://schemas.openxmlformats.org/officeDocument/2006/relationships/hyperlink" Target="https://www.sciencedirect.com/science/article/pii/S2212827121003796?ref=pdf_download&amp;fr=RR-2&amp;rr=79fdf5739bb63aad" TargetMode="External"/><Relationship Id="rId2" Type="http://schemas.openxmlformats.org/officeDocument/2006/relationships/hyperlink" Target="https://www.finam.ru/profile/fyuchersy-usa/nq-100-fut/export/?market=7&amp;em=21719&amp;token=&amp;code=NDX&amp;apply=0&amp;df=1&amp;mf=0&amp;yf=2010&amp;from=01.01.2010&amp;dt=1&amp;mt=0&amp;yt=2014&amp;to=01.01.2014&amp;p=2&amp;f=NDX_100101_140101&amp;e=.txt&amp;cn=NDX&amp;dtf=1&amp;tmf=1&amp;MSOR=1&amp;mstime=on&amp;mstimever=1&amp;sep=1&amp;sep2=1&amp;datf=1&amp;at=1" TargetMode="External"/><Relationship Id="rId1" Type="http://schemas.openxmlformats.org/officeDocument/2006/relationships/slideLayout" Target="../slideLayouts/slideLayout2.xml"/><Relationship Id="rId6" Type="http://schemas.openxmlformats.org/officeDocument/2006/relationships/hyperlink" Target="https://arxiv.org/abs/1412.3555" TargetMode="External"/><Relationship Id="rId5" Type="http://schemas.openxmlformats.org/officeDocument/2006/relationships/hyperlink" Target="https://web.archive.org/web/20211110112626/http:/www.wildml.com/2015/10/recurrent-neural-network-tutorial-part-4-implementing-a-grulstm-rnn-with-python-and-theano/" TargetMode="External"/><Relationship Id="rId4" Type="http://schemas.openxmlformats.org/officeDocument/2006/relationships/hyperlink" Target="https://github.com/SkivHisink/MasterWo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9E98-05B4-4DEE-8A98-D36239BB922A}"/>
              </a:ext>
            </a:extLst>
          </p:cNvPr>
          <p:cNvSpPr>
            <a:spLocks noGrp="1"/>
          </p:cNvSpPr>
          <p:nvPr>
            <p:ph type="ctrTitle"/>
          </p:nvPr>
        </p:nvSpPr>
        <p:spPr>
          <a:xfrm>
            <a:off x="1374228" y="1147762"/>
            <a:ext cx="9443544" cy="2387600"/>
          </a:xfrm>
        </p:spPr>
        <p:txBody>
          <a:bodyPr>
            <a:normAutofit/>
          </a:bodyPr>
          <a:lstStyle/>
          <a:p>
            <a:r>
              <a:rPr lang="ru-RU" sz="3400" b="1" dirty="0">
                <a:effectLst/>
                <a:latin typeface="Times New Roman" panose="02020603050405020304" pitchFamily="18" charset="0"/>
                <a:ea typeface="Calibri" panose="020F0502020204030204" pitchFamily="34" charset="0"/>
              </a:rPr>
              <a:t>Анализ эффективности нейронны</a:t>
            </a:r>
            <a:r>
              <a:rPr lang="ru-RU" sz="3400" b="1" dirty="0">
                <a:latin typeface="Times New Roman" panose="02020603050405020304" pitchFamily="18" charset="0"/>
                <a:ea typeface="Calibri" panose="020F0502020204030204" pitchFamily="34" charset="0"/>
              </a:rPr>
              <a:t>х</a:t>
            </a:r>
            <a:r>
              <a:rPr lang="ru-RU" sz="3400" b="1" dirty="0">
                <a:effectLst/>
                <a:latin typeface="Times New Roman" panose="02020603050405020304" pitchFamily="18" charset="0"/>
                <a:ea typeface="Calibri" panose="020F0502020204030204" pitchFamily="34" charset="0"/>
              </a:rPr>
              <a:t> сетей для среднесрочного прогнозирования временных рядов разных частот</a:t>
            </a:r>
            <a:endParaRPr lang="en-US" sz="3400" b="1" dirty="0"/>
          </a:p>
        </p:txBody>
      </p:sp>
      <p:sp>
        <p:nvSpPr>
          <p:cNvPr id="3" name="Subtitle 2">
            <a:extLst>
              <a:ext uri="{FF2B5EF4-FFF2-40B4-BE49-F238E27FC236}">
                <a16:creationId xmlns:a16="http://schemas.microsoft.com/office/drawing/2014/main" id="{2E639A42-1003-479A-B2A1-8512E8F2B869}"/>
              </a:ext>
            </a:extLst>
          </p:cNvPr>
          <p:cNvSpPr>
            <a:spLocks noGrp="1"/>
          </p:cNvSpPr>
          <p:nvPr>
            <p:ph type="subTitle" idx="1"/>
          </p:nvPr>
        </p:nvSpPr>
        <p:spPr>
          <a:xfrm>
            <a:off x="1524000" y="4516438"/>
            <a:ext cx="9144000" cy="1655762"/>
          </a:xfrm>
        </p:spPr>
        <p:txBody>
          <a:bodyPr>
            <a:normAutofit fontScale="77500" lnSpcReduction="20000"/>
          </a:bodyPr>
          <a:lstStyle/>
          <a:p>
            <a:r>
              <a:rPr lang="ru-RU" b="1" dirty="0">
                <a:latin typeface="Times New Roman" panose="02020603050405020304" pitchFamily="18" charset="0"/>
                <a:cs typeface="Times New Roman" panose="02020603050405020304" pitchFamily="18" charset="0"/>
              </a:rPr>
              <a:t>Хорунженко Аркадий Сергеевич</a:t>
            </a:r>
          </a:p>
          <a:p>
            <a:r>
              <a:rPr lang="ru-RU" dirty="0">
                <a:latin typeface="Times New Roman" panose="02020603050405020304" pitchFamily="18" charset="0"/>
                <a:cs typeface="Times New Roman" panose="02020603050405020304" pitchFamily="18" charset="0"/>
              </a:rPr>
              <a:t>Группа 22712</a:t>
            </a:r>
          </a:p>
          <a:p>
            <a:r>
              <a:rPr lang="ru-RU" dirty="0">
                <a:latin typeface="Times New Roman" panose="02020603050405020304" pitchFamily="18" charset="0"/>
                <a:cs typeface="Times New Roman" panose="02020603050405020304" pitchFamily="18" charset="0"/>
              </a:rPr>
              <a:t>Научный руководитель</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к.э.н. Макушев Василий Леонидович</a:t>
            </a:r>
            <a:endParaRPr lang="en-US" b="1"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Рецензент</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на данный момент отсутствует</a:t>
            </a:r>
          </a:p>
          <a:p>
            <a:r>
              <a:rPr lang="ru-RU" dirty="0">
                <a:latin typeface="Times New Roman" panose="02020603050405020304" pitchFamily="18" charset="0"/>
                <a:cs typeface="Times New Roman" panose="02020603050405020304" pitchFamily="18" charset="0"/>
              </a:rPr>
              <a:t>Новосибирский Государственный университет</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F7F76C7-64C4-4933-A988-35BF3C696F5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51B34151-2CCB-4F23-84C7-F42B901C38DB}"/>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73330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741C6A-E9CB-4D2F-97A8-176ABEF8BC7E}"/>
              </a:ext>
            </a:extLst>
          </p:cNvPr>
          <p:cNvPicPr>
            <a:picLocks noChangeAspect="1"/>
          </p:cNvPicPr>
          <p:nvPr/>
        </p:nvPicPr>
        <p:blipFill>
          <a:blip r:embed="rId2"/>
          <a:stretch>
            <a:fillRect/>
          </a:stretch>
        </p:blipFill>
        <p:spPr>
          <a:xfrm>
            <a:off x="7874631" y="3625139"/>
            <a:ext cx="4212469" cy="2596117"/>
          </a:xfrm>
          <a:prstGeom prst="rect">
            <a:avLst/>
          </a:prstGeom>
        </p:spPr>
      </p:pic>
      <p:pic>
        <p:nvPicPr>
          <p:cNvPr id="11" name="Picture 10">
            <a:extLst>
              <a:ext uri="{FF2B5EF4-FFF2-40B4-BE49-F238E27FC236}">
                <a16:creationId xmlns:a16="http://schemas.microsoft.com/office/drawing/2014/main" id="{71FA3873-B169-4E42-B436-CBC6558342BB}"/>
              </a:ext>
            </a:extLst>
          </p:cNvPr>
          <p:cNvPicPr>
            <a:picLocks noChangeAspect="1"/>
          </p:cNvPicPr>
          <p:nvPr/>
        </p:nvPicPr>
        <p:blipFill>
          <a:blip r:embed="rId3"/>
          <a:stretch>
            <a:fillRect/>
          </a:stretch>
        </p:blipFill>
        <p:spPr>
          <a:xfrm>
            <a:off x="3770506" y="3625139"/>
            <a:ext cx="4043043" cy="2547862"/>
          </a:xfrm>
          <a:prstGeom prst="rect">
            <a:avLst/>
          </a:prstGeom>
        </p:spPr>
      </p:pic>
      <p:pic>
        <p:nvPicPr>
          <p:cNvPr id="8" name="Picture 7">
            <a:extLst>
              <a:ext uri="{FF2B5EF4-FFF2-40B4-BE49-F238E27FC236}">
                <a16:creationId xmlns:a16="http://schemas.microsoft.com/office/drawing/2014/main" id="{73C68C5B-4090-4654-AE7F-1AFE67D24660}"/>
              </a:ext>
            </a:extLst>
          </p:cNvPr>
          <p:cNvPicPr>
            <a:picLocks noChangeAspect="1"/>
          </p:cNvPicPr>
          <p:nvPr/>
        </p:nvPicPr>
        <p:blipFill>
          <a:blip r:embed="rId4"/>
          <a:stretch>
            <a:fillRect/>
          </a:stretch>
        </p:blipFill>
        <p:spPr>
          <a:xfrm>
            <a:off x="3813417" y="832883"/>
            <a:ext cx="4000132" cy="2547232"/>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196821" y="1265017"/>
            <a:ext cx="3616596" cy="3700626"/>
          </a:xfrm>
        </p:spPr>
        <p:txBody>
          <a:bodyPr>
            <a:normAutofit/>
          </a:bodyPr>
          <a:lstStyle/>
          <a:p>
            <a:pPr marL="0" indent="0">
              <a:buNone/>
            </a:pPr>
            <a:r>
              <a:rPr lang="ru-RU" sz="2600" dirty="0">
                <a:latin typeface="Times New Roman" panose="02020603050405020304" pitchFamily="18" charset="0"/>
                <a:cs typeface="Times New Roman" panose="02020603050405020304" pitchFamily="18" charset="0"/>
              </a:rPr>
              <a:t>Исходные наборы</a:t>
            </a:r>
            <a:r>
              <a:rPr lang="en-US" sz="2600"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данных были получены с минутным шагом, а затем преобразованы в данные с разной частотой</a:t>
            </a:r>
            <a:r>
              <a:rPr lang="en-US" sz="2600" dirty="0">
                <a:latin typeface="Times New Roman" panose="02020603050405020304" pitchFamily="18" charset="0"/>
                <a:cs typeface="Times New Roman" panose="02020603050405020304" pitchFamily="18" charset="0"/>
              </a:rPr>
              <a:t>:</a:t>
            </a:r>
            <a:r>
              <a:rPr lang="ru-RU" sz="2600" dirty="0">
                <a:latin typeface="Times New Roman" panose="02020603050405020304" pitchFamily="18" charset="0"/>
                <a:cs typeface="Times New Roman" panose="02020603050405020304" pitchFamily="18" charset="0"/>
              </a:rPr>
              <a:t> часовые, дневные, недельные и месячные.</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10/</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F4080BC3-385F-4DAD-9016-7F88474719A7}"/>
              </a:ext>
            </a:extLst>
          </p:cNvPr>
          <p:cNvPicPr>
            <a:picLocks noChangeAspect="1"/>
          </p:cNvPicPr>
          <p:nvPr/>
        </p:nvPicPr>
        <p:blipFill>
          <a:blip r:embed="rId5"/>
          <a:stretch>
            <a:fillRect/>
          </a:stretch>
        </p:blipFill>
        <p:spPr>
          <a:xfrm>
            <a:off x="7874631" y="832253"/>
            <a:ext cx="4212469" cy="2547862"/>
          </a:xfrm>
          <a:prstGeom prst="rect">
            <a:avLst/>
          </a:prstGeom>
        </p:spPr>
      </p:pic>
    </p:spTree>
    <p:extLst>
      <p:ext uri="{BB962C8B-B14F-4D97-AF65-F5344CB8AC3E}">
        <p14:creationId xmlns:p14="http://schemas.microsoft.com/office/powerpoint/2010/main" val="263920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7379" y="1989871"/>
            <a:ext cx="3931383" cy="2960198"/>
          </a:xfrm>
          <a:prstGeom prst="rect">
            <a:avLst/>
          </a:prstGeom>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4343399" y="1989871"/>
            <a:ext cx="3734533" cy="2872275"/>
          </a:xfrm>
          <a:prstGeom prst="rect">
            <a:avLst/>
          </a:prstGeom>
        </p:spPr>
      </p:pic>
      <p:pic>
        <p:nvPicPr>
          <p:cNvPr id="6" name="Рисунок 5"/>
          <p:cNvPicPr/>
          <p:nvPr/>
        </p:nvPicPr>
        <p:blipFill>
          <a:blip r:embed="rId4">
            <a:extLst>
              <a:ext uri="{28A0092B-C50C-407E-A947-70E740481C1C}">
                <a14:useLocalDpi xmlns:a14="http://schemas.microsoft.com/office/drawing/2010/main" val="0"/>
              </a:ext>
            </a:extLst>
          </a:blip>
          <a:stretch>
            <a:fillRect/>
          </a:stretch>
        </p:blipFill>
        <p:spPr>
          <a:xfrm>
            <a:off x="8262569" y="1989871"/>
            <a:ext cx="3702052" cy="2872274"/>
          </a:xfrm>
          <a:prstGeom prst="rect">
            <a:avLst/>
          </a:prstGeom>
        </p:spPr>
      </p:pic>
      <p:sp>
        <p:nvSpPr>
          <p:cNvPr id="7" name="TextBox 6">
            <a:extLst>
              <a:ext uri="{FF2B5EF4-FFF2-40B4-BE49-F238E27FC236}">
                <a16:creationId xmlns:a16="http://schemas.microsoft.com/office/drawing/2014/main" id="{C934BA46-4B1F-403A-A5F7-E821B6566C88}"/>
              </a:ext>
            </a:extLst>
          </p:cNvPr>
          <p:cNvSpPr txBox="1"/>
          <p:nvPr/>
        </p:nvSpPr>
        <p:spPr>
          <a:xfrm>
            <a:off x="354724" y="1490327"/>
            <a:ext cx="4033412" cy="369332"/>
          </a:xfrm>
          <a:prstGeom prst="rect">
            <a:avLst/>
          </a:prstGeom>
          <a:noFill/>
        </p:spPr>
        <p:txBody>
          <a:bodyPr wrap="none" rtlCol="0">
            <a:spAutoFit/>
          </a:bodyPr>
          <a:lstStyle/>
          <a:p>
            <a:r>
              <a:rPr lang="ru-RU" dirty="0"/>
              <a:t>Пример данных </a:t>
            </a:r>
            <a:r>
              <a:rPr lang="en-US" dirty="0"/>
              <a:t>S&amp;P500 </a:t>
            </a:r>
            <a:r>
              <a:rPr lang="ru-RU" dirty="0"/>
              <a:t>разной часоты</a:t>
            </a:r>
            <a:endParaRPr lang="en-US" dirty="0"/>
          </a:p>
        </p:txBody>
      </p:sp>
      <p:sp>
        <p:nvSpPr>
          <p:cNvPr id="8" name="Rectangle 7">
            <a:extLst>
              <a:ext uri="{FF2B5EF4-FFF2-40B4-BE49-F238E27FC236}">
                <a16:creationId xmlns:a16="http://schemas.microsoft.com/office/drawing/2014/main" id="{670A28D2-0AEF-4C5A-A421-21C367645DB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9" name="Rectangle 8">
            <a:extLst>
              <a:ext uri="{FF2B5EF4-FFF2-40B4-BE49-F238E27FC236}">
                <a16:creationId xmlns:a16="http://schemas.microsoft.com/office/drawing/2014/main" id="{59631F9F-261E-4B84-BC6E-EBC616959AD3}"/>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0" name="Rectangle 9">
            <a:extLst>
              <a:ext uri="{FF2B5EF4-FFF2-40B4-BE49-F238E27FC236}">
                <a16:creationId xmlns:a16="http://schemas.microsoft.com/office/drawing/2014/main" id="{31810C05-9F68-45F0-9D61-5D7B557DAA31}"/>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2" name="TextBox 11">
            <a:extLst>
              <a:ext uri="{FF2B5EF4-FFF2-40B4-BE49-F238E27FC236}">
                <a16:creationId xmlns:a16="http://schemas.microsoft.com/office/drawing/2014/main" id="{F647825C-2E34-40FE-B44C-76D01F3D4148}"/>
              </a:ext>
            </a:extLst>
          </p:cNvPr>
          <p:cNvSpPr txBox="1"/>
          <p:nvPr/>
        </p:nvSpPr>
        <p:spPr>
          <a:xfrm>
            <a:off x="1429505" y="5080281"/>
            <a:ext cx="1883849" cy="369332"/>
          </a:xfrm>
          <a:prstGeom prst="rect">
            <a:avLst/>
          </a:prstGeom>
          <a:noFill/>
        </p:spPr>
        <p:txBody>
          <a:bodyPr wrap="none" rtlCol="0">
            <a:spAutoFit/>
          </a:bodyPr>
          <a:lstStyle/>
          <a:p>
            <a:r>
              <a:rPr lang="ru-RU" dirty="0"/>
              <a:t>Дневные данные</a:t>
            </a:r>
            <a:endParaRPr lang="en-US" dirty="0"/>
          </a:p>
        </p:txBody>
      </p:sp>
      <p:sp>
        <p:nvSpPr>
          <p:cNvPr id="13" name="TextBox 12">
            <a:extLst>
              <a:ext uri="{FF2B5EF4-FFF2-40B4-BE49-F238E27FC236}">
                <a16:creationId xmlns:a16="http://schemas.microsoft.com/office/drawing/2014/main" id="{6F8BBD36-06D5-4136-9953-63012912F125}"/>
              </a:ext>
            </a:extLst>
          </p:cNvPr>
          <p:cNvSpPr txBox="1"/>
          <p:nvPr/>
        </p:nvSpPr>
        <p:spPr>
          <a:xfrm>
            <a:off x="5428692" y="5080281"/>
            <a:ext cx="2158476" cy="369332"/>
          </a:xfrm>
          <a:prstGeom prst="rect">
            <a:avLst/>
          </a:prstGeom>
          <a:noFill/>
        </p:spPr>
        <p:txBody>
          <a:bodyPr wrap="none" rtlCol="0">
            <a:spAutoFit/>
          </a:bodyPr>
          <a:lstStyle/>
          <a:p>
            <a:r>
              <a:rPr lang="ru-RU" dirty="0"/>
              <a:t>Недельные данные</a:t>
            </a:r>
            <a:endParaRPr lang="en-US" dirty="0"/>
          </a:p>
        </p:txBody>
      </p:sp>
      <p:sp>
        <p:nvSpPr>
          <p:cNvPr id="14" name="TextBox 13">
            <a:extLst>
              <a:ext uri="{FF2B5EF4-FFF2-40B4-BE49-F238E27FC236}">
                <a16:creationId xmlns:a16="http://schemas.microsoft.com/office/drawing/2014/main" id="{8B865AB9-7552-42CF-9AEF-E82A7DB6DEA9}"/>
              </a:ext>
            </a:extLst>
          </p:cNvPr>
          <p:cNvSpPr txBox="1"/>
          <p:nvPr/>
        </p:nvSpPr>
        <p:spPr>
          <a:xfrm>
            <a:off x="9236096" y="5072635"/>
            <a:ext cx="2013693" cy="369332"/>
          </a:xfrm>
          <a:prstGeom prst="rect">
            <a:avLst/>
          </a:prstGeom>
          <a:noFill/>
        </p:spPr>
        <p:txBody>
          <a:bodyPr wrap="none" rtlCol="0">
            <a:spAutoFit/>
          </a:bodyPr>
          <a:lstStyle/>
          <a:p>
            <a:r>
              <a:rPr lang="ru-RU" dirty="0"/>
              <a:t>Месячные данные</a:t>
            </a:r>
            <a:endParaRPr lang="en-US" dirty="0"/>
          </a:p>
        </p:txBody>
      </p:sp>
      <p:sp>
        <p:nvSpPr>
          <p:cNvPr id="15" name="TextBox 14">
            <a:extLst>
              <a:ext uri="{FF2B5EF4-FFF2-40B4-BE49-F238E27FC236}">
                <a16:creationId xmlns:a16="http://schemas.microsoft.com/office/drawing/2014/main" id="{B60E46A7-FEB0-4594-941A-42E185422DC2}"/>
              </a:ext>
            </a:extLst>
          </p:cNvPr>
          <p:cNvSpPr txBox="1"/>
          <p:nvPr/>
        </p:nvSpPr>
        <p:spPr>
          <a:xfrm>
            <a:off x="3562183" y="587229"/>
            <a:ext cx="5296963" cy="707886"/>
          </a:xfrm>
          <a:prstGeom prst="rect">
            <a:avLst/>
          </a:prstGeom>
          <a:noFill/>
        </p:spPr>
        <p:txBody>
          <a:bodyPr wrap="none" rtlCol="0">
            <a:spAutoFit/>
          </a:bodyPr>
          <a:lstStyle/>
          <a:p>
            <a:r>
              <a:rPr lang="ru-RU" sz="4000" dirty="0">
                <a:latin typeface="Times New Roman" panose="02020603050405020304" pitchFamily="18" charset="0"/>
                <a:cs typeface="Times New Roman" panose="02020603050405020304" pitchFamily="18" charset="0"/>
              </a:rPr>
              <a:t>Ряды исходных данных</a:t>
            </a:r>
            <a:endParaRPr lang="en-US" sz="4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2C497CA-FAE3-443D-BAAB-24687B1CD078}"/>
              </a:ext>
            </a:extLst>
          </p:cNvPr>
          <p:cNvPicPr>
            <a:picLocks noChangeAspect="1"/>
          </p:cNvPicPr>
          <p:nvPr/>
        </p:nvPicPr>
        <p:blipFill>
          <a:blip r:embed="rId5"/>
          <a:stretch>
            <a:fillRect/>
          </a:stretch>
        </p:blipFill>
        <p:spPr>
          <a:xfrm>
            <a:off x="276374" y="1940797"/>
            <a:ext cx="3833392" cy="3141857"/>
          </a:xfrm>
          <a:prstGeom prst="rect">
            <a:avLst/>
          </a:prstGeom>
        </p:spPr>
      </p:pic>
      <p:pic>
        <p:nvPicPr>
          <p:cNvPr id="20" name="Picture 19">
            <a:extLst>
              <a:ext uri="{FF2B5EF4-FFF2-40B4-BE49-F238E27FC236}">
                <a16:creationId xmlns:a16="http://schemas.microsoft.com/office/drawing/2014/main" id="{6F64FFD3-B902-451E-873C-90AC5430A082}"/>
              </a:ext>
            </a:extLst>
          </p:cNvPr>
          <p:cNvPicPr>
            <a:picLocks noChangeAspect="1"/>
          </p:cNvPicPr>
          <p:nvPr/>
        </p:nvPicPr>
        <p:blipFill>
          <a:blip r:embed="rId6"/>
          <a:stretch>
            <a:fillRect/>
          </a:stretch>
        </p:blipFill>
        <p:spPr>
          <a:xfrm>
            <a:off x="4366929" y="1922285"/>
            <a:ext cx="3901094" cy="3141857"/>
          </a:xfrm>
          <a:prstGeom prst="rect">
            <a:avLst/>
          </a:prstGeom>
        </p:spPr>
      </p:pic>
      <p:pic>
        <p:nvPicPr>
          <p:cNvPr id="22" name="Picture 21">
            <a:extLst>
              <a:ext uri="{FF2B5EF4-FFF2-40B4-BE49-F238E27FC236}">
                <a16:creationId xmlns:a16="http://schemas.microsoft.com/office/drawing/2014/main" id="{12C6AA71-9F2A-4DA6-84FA-B121CA6D44F1}"/>
              </a:ext>
            </a:extLst>
          </p:cNvPr>
          <p:cNvPicPr>
            <a:picLocks noChangeAspect="1"/>
          </p:cNvPicPr>
          <p:nvPr/>
        </p:nvPicPr>
        <p:blipFill>
          <a:blip r:embed="rId7"/>
          <a:stretch>
            <a:fillRect/>
          </a:stretch>
        </p:blipFill>
        <p:spPr>
          <a:xfrm>
            <a:off x="8286099" y="1940797"/>
            <a:ext cx="3746688" cy="3106325"/>
          </a:xfrm>
          <a:prstGeom prst="rect">
            <a:avLst/>
          </a:prstGeom>
        </p:spPr>
      </p:pic>
    </p:spTree>
    <p:extLst>
      <p:ext uri="{BB962C8B-B14F-4D97-AF65-F5344CB8AC3E}">
        <p14:creationId xmlns:p14="http://schemas.microsoft.com/office/powerpoint/2010/main" val="240928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92362" y="587229"/>
            <a:ext cx="11927861" cy="3700626"/>
          </a:xfrm>
        </p:spPr>
        <p:txBody>
          <a:bodyPr>
            <a:normAutofit/>
          </a:bodyPr>
          <a:lstStyle/>
          <a:p>
            <a:pPr marL="0" indent="0">
              <a:buNone/>
            </a:pPr>
            <a:r>
              <a:rPr lang="ru-RU" sz="2700" dirty="0">
                <a:latin typeface="Times New Roman" panose="02020603050405020304" pitchFamily="18" charset="0"/>
                <a:cs typeface="Times New Roman" panose="02020603050405020304" pitchFamily="18" charset="0"/>
              </a:rPr>
              <a:t>Для каждого набора данных был проведён статистический анализ</a:t>
            </a:r>
            <a:r>
              <a:rPr lang="en-US" sz="2700" dirty="0">
                <a:latin typeface="Times New Roman" panose="02020603050405020304" pitchFamily="18" charset="0"/>
                <a:cs typeface="Times New Roman" panose="02020603050405020304" pitchFamily="18" charset="0"/>
              </a:rPr>
              <a:t>. </a:t>
            </a:r>
            <a:r>
              <a:rPr lang="ru-RU" sz="2700" dirty="0">
                <a:latin typeface="Times New Roman" panose="02020603050405020304" pitchFamily="18" charset="0"/>
                <a:cs typeface="Times New Roman" panose="02020603050405020304" pitchFamily="18" charset="0"/>
              </a:rPr>
              <a:t>Пример для </a:t>
            </a:r>
            <a:r>
              <a:rPr lang="en-US" sz="2700" dirty="0">
                <a:latin typeface="Times New Roman" panose="02020603050405020304" pitchFamily="18" charset="0"/>
                <a:cs typeface="Times New Roman" panose="02020603050405020304" pitchFamily="18" charset="0"/>
              </a:rPr>
              <a:t>S&amp;P500 </a:t>
            </a:r>
            <a:r>
              <a:rPr lang="ru-RU" sz="2700" dirty="0">
                <a:latin typeface="Times New Roman" panose="02020603050405020304" pitchFamily="18" charset="0"/>
                <a:cs typeface="Times New Roman" panose="02020603050405020304" pitchFamily="18" charset="0"/>
              </a:rPr>
              <a:t>дневных данных</a:t>
            </a:r>
            <a:r>
              <a:rPr lang="en-US" sz="2700" dirty="0">
                <a:latin typeface="Times New Roman" panose="02020603050405020304" pitchFamily="18" charset="0"/>
                <a:cs typeface="Times New Roman" panose="02020603050405020304" pitchFamily="18" charset="0"/>
              </a:rPr>
              <a:t>:</a:t>
            </a:r>
            <a:endParaRPr lang="ru-RU" sz="2700" dirty="0">
              <a:latin typeface="Times New Roman" panose="02020603050405020304" pitchFamily="18" charset="0"/>
              <a:cs typeface="Times New Roman" panose="02020603050405020304" pitchFamily="18" charset="0"/>
            </a:endParaRPr>
          </a:p>
          <a:p>
            <a:pPr marL="0" indent="0">
              <a:spcBef>
                <a:spcPts val="500"/>
              </a:spcBef>
              <a:buNone/>
            </a:pPr>
            <a:r>
              <a:rPr lang="ru-RU" sz="1600" dirty="0">
                <a:latin typeface="Times New Roman" panose="02020603050405020304" pitchFamily="18" charset="0"/>
                <a:cs typeface="Times New Roman" panose="02020603050405020304" pitchFamily="18" charset="0"/>
              </a:rPr>
              <a:t>Сравнение показателей среднего арифметического (</a:t>
            </a:r>
            <a:r>
              <a:rPr lang="ru-RU" sz="1600" dirty="0" err="1">
                <a:latin typeface="Times New Roman" panose="02020603050405020304" pitchFamily="18" charset="0"/>
                <a:cs typeface="Times New Roman" panose="02020603050405020304" pitchFamily="18" charset="0"/>
              </a:rPr>
              <a:t>mean</a:t>
            </a:r>
            <a:r>
              <a:rPr lang="ru-RU" sz="1600" dirty="0">
                <a:latin typeface="Times New Roman" panose="02020603050405020304" pitchFamily="18" charset="0"/>
                <a:cs typeface="Times New Roman" panose="02020603050405020304" pitchFamily="18" charset="0"/>
              </a:rPr>
              <a:t>) и медианы (</a:t>
            </a:r>
            <a:r>
              <a:rPr lang="ru-RU" sz="1600" dirty="0" err="1">
                <a:latin typeface="Times New Roman" panose="02020603050405020304" pitchFamily="18" charset="0"/>
                <a:cs typeface="Times New Roman" panose="02020603050405020304" pitchFamily="18" charset="0"/>
              </a:rPr>
              <a:t>median</a:t>
            </a:r>
            <a:r>
              <a:rPr lang="ru-RU" sz="1600" dirty="0">
                <a:latin typeface="Times New Roman" panose="02020603050405020304" pitchFamily="18" charset="0"/>
                <a:cs typeface="Times New Roman" panose="02020603050405020304" pitchFamily="18" charset="0"/>
              </a:rPr>
              <a:t>) свидетельствует о правосторонней асимметрии (т.к. </a:t>
            </a:r>
            <a:r>
              <a:rPr lang="ru-RU" sz="1600" dirty="0" err="1">
                <a:latin typeface="Times New Roman" panose="02020603050405020304" pitchFamily="18" charset="0"/>
                <a:cs typeface="Times New Roman" panose="02020603050405020304" pitchFamily="18" charset="0"/>
              </a:rPr>
              <a:t>mean</a:t>
            </a:r>
            <a:r>
              <a:rPr lang="ru-RU" sz="1600" dirty="0">
                <a:latin typeface="Times New Roman" panose="02020603050405020304" pitchFamily="18" charset="0"/>
                <a:cs typeface="Times New Roman" panose="02020603050405020304" pitchFamily="18" charset="0"/>
              </a:rPr>
              <a:t> &gt; </a:t>
            </a:r>
            <a:r>
              <a:rPr lang="ru-RU" sz="1600" dirty="0" err="1">
                <a:latin typeface="Times New Roman" panose="02020603050405020304" pitchFamily="18" charset="0"/>
                <a:cs typeface="Times New Roman" panose="02020603050405020304" pitchFamily="18" charset="0"/>
              </a:rPr>
              <a:t>median</a:t>
            </a:r>
            <a:r>
              <a:rPr lang="ru-RU" sz="1600" dirty="0">
                <a:latin typeface="Times New Roman" panose="02020603050405020304" pitchFamily="18" charset="0"/>
                <a:cs typeface="Times New Roman" panose="02020603050405020304" pitchFamily="18" charset="0"/>
              </a:rPr>
              <a:t>);</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коэффициента вариации свидетельствует об однородности исходных данных (CV = 0.14</a:t>
            </a:r>
            <a:r>
              <a:rPr lang="en-US" sz="1600" dirty="0">
                <a:latin typeface="Times New Roman" panose="02020603050405020304" pitchFamily="18" charset="0"/>
                <a:cs typeface="Times New Roman" panose="02020603050405020304" pitchFamily="18" charset="0"/>
              </a:rPr>
              <a:t>6</a:t>
            </a:r>
            <a:r>
              <a:rPr lang="ru-RU" sz="1600" dirty="0">
                <a:latin typeface="Times New Roman" panose="02020603050405020304" pitchFamily="18" charset="0"/>
                <a:cs typeface="Times New Roman" panose="02020603050405020304" pitchFamily="18" charset="0"/>
              </a:rPr>
              <a:t> &lt; 0.33);</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показателя асимметрии skew (As) свидетельствует о</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значительной правосторонней асимметрии (As = 0.57, |As| </a:t>
            </a:r>
            <a:r>
              <a:rPr lang="en-US" sz="1600" dirty="0">
                <a:latin typeface="Times New Roman" panose="02020603050405020304" pitchFamily="18" charset="0"/>
                <a:cs typeface="Times New Roman" panose="02020603050405020304" pitchFamily="18" charset="0"/>
              </a:rPr>
              <a:t>&gt;</a:t>
            </a:r>
            <a:r>
              <a:rPr lang="ru-RU" sz="1600" dirty="0">
                <a:latin typeface="Times New Roman" panose="02020603050405020304" pitchFamily="18" charset="0"/>
                <a:cs typeface="Times New Roman" panose="02020603050405020304" pitchFamily="18" charset="0"/>
              </a:rPr>
              <a:t> 0.5, As &gt; 0);</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показателя эксцесса (Es) свидетельствует  о плосковершинном распределении (Es = -0.</a:t>
            </a:r>
            <a:r>
              <a:rPr lang="en-US" sz="1600" dirty="0">
                <a:latin typeface="Times New Roman" panose="02020603050405020304" pitchFamily="18" charset="0"/>
                <a:cs typeface="Times New Roman" panose="02020603050405020304" pitchFamily="18" charset="0"/>
              </a:rPr>
              <a:t>502</a:t>
            </a:r>
            <a:r>
              <a:rPr lang="ru-RU" sz="1600" dirty="0">
                <a:latin typeface="Times New Roman" panose="02020603050405020304" pitchFamily="18" charset="0"/>
                <a:cs typeface="Times New Roman" panose="02020603050405020304" pitchFamily="18" charset="0"/>
              </a:rPr>
              <a:t>);</a:t>
            </a:r>
          </a:p>
          <a:p>
            <a:pPr marL="0" indent="0">
              <a:spcBef>
                <a:spcPts val="500"/>
              </a:spcBef>
              <a:buNone/>
            </a:pPr>
            <a:r>
              <a:rPr lang="ru-RU" sz="1600" dirty="0">
                <a:latin typeface="Times New Roman" panose="02020603050405020304" pitchFamily="18" charset="0"/>
                <a:cs typeface="Times New Roman" panose="02020603050405020304" pitchFamily="18" charset="0"/>
              </a:rPr>
              <a:t>Коробчатая диаграмма показывает отсутствие аномальных значений (выбросов) для всей совокупности.</a:t>
            </a:r>
          </a:p>
          <a:p>
            <a:pPr marL="0" indent="0">
              <a:spcBef>
                <a:spcPts val="500"/>
              </a:spcBef>
              <a:buNone/>
            </a:pPr>
            <a:r>
              <a:rPr lang="ru-RU" sz="1600" dirty="0">
                <a:latin typeface="Times New Roman" panose="02020603050405020304" pitchFamily="18" charset="0"/>
                <a:cs typeface="Times New Roman" panose="02020603050405020304" pitchFamily="18" charset="0"/>
              </a:rPr>
              <a:t>Вероятностные графики свидетельствует о том, что скорее всего закон распределения отличается от нормального.</a:t>
            </a:r>
            <a:endParaRPr lang="en-US"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12</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3" name="Рисунок 12">
            <a:extLst>
              <a:ext uri="{FF2B5EF4-FFF2-40B4-BE49-F238E27FC236}">
                <a16:creationId xmlns:a16="http://schemas.microsoft.com/office/drawing/2014/main" id="{D8E8E584-6BFE-413C-9A61-1A10C1BD3B8B}"/>
              </a:ext>
            </a:extLst>
          </p:cNvPr>
          <p:cNvPicPr>
            <a:picLocks noChangeAspect="1"/>
          </p:cNvPicPr>
          <p:nvPr/>
        </p:nvPicPr>
        <p:blipFill>
          <a:blip r:embed="rId2"/>
          <a:stretch>
            <a:fillRect/>
          </a:stretch>
        </p:blipFill>
        <p:spPr>
          <a:xfrm>
            <a:off x="4753363" y="3654535"/>
            <a:ext cx="3234579" cy="2616236"/>
          </a:xfrm>
          <a:prstGeom prst="rect">
            <a:avLst/>
          </a:prstGeom>
        </p:spPr>
      </p:pic>
      <p:sp>
        <p:nvSpPr>
          <p:cNvPr id="15" name="TextBox 14">
            <a:extLst>
              <a:ext uri="{FF2B5EF4-FFF2-40B4-BE49-F238E27FC236}">
                <a16:creationId xmlns:a16="http://schemas.microsoft.com/office/drawing/2014/main" id="{005F66E5-26AD-47F6-A48E-2410BE032BFC}"/>
              </a:ext>
            </a:extLst>
          </p:cNvPr>
          <p:cNvSpPr txBox="1"/>
          <p:nvPr/>
        </p:nvSpPr>
        <p:spPr>
          <a:xfrm>
            <a:off x="5181467" y="6084851"/>
            <a:ext cx="3138414" cy="430887"/>
          </a:xfrm>
          <a:prstGeom prst="rect">
            <a:avLst/>
          </a:prstGeom>
          <a:noFill/>
        </p:spPr>
        <p:txBody>
          <a:bodyPr wrap="square" rtlCol="0">
            <a:spAutoFit/>
          </a:bodyPr>
          <a:lstStyle/>
          <a:p>
            <a:pPr algn="ctr"/>
            <a:r>
              <a:rPr lang="ru-RU" sz="1050" dirty="0"/>
              <a:t>коробчатая диаграмма и гистограмма распределения</a:t>
            </a:r>
            <a:endParaRPr lang="en-US" sz="1050" dirty="0"/>
          </a:p>
        </p:txBody>
      </p:sp>
      <p:graphicFrame>
        <p:nvGraphicFramePr>
          <p:cNvPr id="10" name="Table 9">
            <a:extLst>
              <a:ext uri="{FF2B5EF4-FFF2-40B4-BE49-F238E27FC236}">
                <a16:creationId xmlns:a16="http://schemas.microsoft.com/office/drawing/2014/main" id="{7EDFA7CF-A960-4582-8B8A-78484DD5F5EB}"/>
              </a:ext>
            </a:extLst>
          </p:cNvPr>
          <p:cNvGraphicFramePr>
            <a:graphicFrameLocks noGrp="1"/>
          </p:cNvGraphicFramePr>
          <p:nvPr>
            <p:extLst>
              <p:ext uri="{D42A27DB-BD31-4B8C-83A1-F6EECF244321}">
                <p14:modId xmlns:p14="http://schemas.microsoft.com/office/powerpoint/2010/main" val="3244825200"/>
              </p:ext>
            </p:extLst>
          </p:nvPr>
        </p:nvGraphicFramePr>
        <p:xfrm>
          <a:off x="343521" y="3654535"/>
          <a:ext cx="4399929" cy="2693698"/>
        </p:xfrm>
        <a:graphic>
          <a:graphicData uri="http://schemas.openxmlformats.org/drawingml/2006/table">
            <a:tbl>
              <a:tblPr>
                <a:tableStyleId>{5C22544A-7EE6-4342-B048-85BDC9FD1C3A}</a:tableStyleId>
              </a:tblPr>
              <a:tblGrid>
                <a:gridCol w="832751">
                  <a:extLst>
                    <a:ext uri="{9D8B030D-6E8A-4147-A177-3AD203B41FA5}">
                      <a16:colId xmlns:a16="http://schemas.microsoft.com/office/drawing/2014/main" val="2587045895"/>
                    </a:ext>
                  </a:extLst>
                </a:gridCol>
                <a:gridCol w="526698">
                  <a:extLst>
                    <a:ext uri="{9D8B030D-6E8A-4147-A177-3AD203B41FA5}">
                      <a16:colId xmlns:a16="http://schemas.microsoft.com/office/drawing/2014/main" val="3909602147"/>
                    </a:ext>
                  </a:extLst>
                </a:gridCol>
                <a:gridCol w="505344">
                  <a:extLst>
                    <a:ext uri="{9D8B030D-6E8A-4147-A177-3AD203B41FA5}">
                      <a16:colId xmlns:a16="http://schemas.microsoft.com/office/drawing/2014/main" val="3649098334"/>
                    </a:ext>
                  </a:extLst>
                </a:gridCol>
                <a:gridCol w="526698">
                  <a:extLst>
                    <a:ext uri="{9D8B030D-6E8A-4147-A177-3AD203B41FA5}">
                      <a16:colId xmlns:a16="http://schemas.microsoft.com/office/drawing/2014/main" val="2864267023"/>
                    </a:ext>
                  </a:extLst>
                </a:gridCol>
                <a:gridCol w="341641">
                  <a:extLst>
                    <a:ext uri="{9D8B030D-6E8A-4147-A177-3AD203B41FA5}">
                      <a16:colId xmlns:a16="http://schemas.microsoft.com/office/drawing/2014/main" val="1910491490"/>
                    </a:ext>
                  </a:extLst>
                </a:gridCol>
                <a:gridCol w="505344">
                  <a:extLst>
                    <a:ext uri="{9D8B030D-6E8A-4147-A177-3AD203B41FA5}">
                      <a16:colId xmlns:a16="http://schemas.microsoft.com/office/drawing/2014/main" val="4195600472"/>
                    </a:ext>
                  </a:extLst>
                </a:gridCol>
                <a:gridCol w="1161453">
                  <a:extLst>
                    <a:ext uri="{9D8B030D-6E8A-4147-A177-3AD203B41FA5}">
                      <a16:colId xmlns:a16="http://schemas.microsoft.com/office/drawing/2014/main" val="732071613"/>
                    </a:ext>
                  </a:extLst>
                </a:gridCol>
              </a:tblGrid>
              <a:tr h="96224">
                <a:tc>
                  <a:txBody>
                    <a:bodyPr/>
                    <a:lstStyle/>
                    <a:p>
                      <a:pPr algn="ctr" fontAlgn="ctr"/>
                      <a:r>
                        <a:rPr lang="ru-RU" sz="500" u="none" strike="noStrike" dirty="0" err="1">
                          <a:effectLst/>
                        </a:rPr>
                        <a:t>characteristic</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evaluation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conf.int.low</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conf.int.high</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abs.err.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rel.err.(%)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note</a:t>
                      </a:r>
                      <a:endParaRPr lang="en-US" sz="500" b="1"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937434994"/>
                  </a:ext>
                </a:extLst>
              </a:tr>
              <a:tr h="96224">
                <a:tc>
                  <a:txBody>
                    <a:bodyPr/>
                    <a:lstStyle/>
                    <a:p>
                      <a:pPr algn="ctr" fontAlgn="ctr"/>
                      <a:r>
                        <a:rPr lang="ru-RU" sz="500" u="none" strike="noStrike" dirty="0">
                          <a:effectLst/>
                        </a:rPr>
                        <a:t>count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139626926"/>
                  </a:ext>
                </a:extLst>
              </a:tr>
              <a:tr h="96224">
                <a:tc>
                  <a:txBody>
                    <a:bodyPr/>
                    <a:lstStyle/>
                    <a:p>
                      <a:pPr algn="ctr" fontAlgn="ctr"/>
                      <a:r>
                        <a:rPr lang="ru-RU" sz="500" u="none" strike="noStrike">
                          <a:effectLst/>
                        </a:rPr>
                        <a:t>mean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1357.927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1347.739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1368.115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5.194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0.382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815976211"/>
                  </a:ext>
                </a:extLst>
              </a:tr>
              <a:tr h="189129">
                <a:tc>
                  <a:txBody>
                    <a:bodyPr/>
                    <a:lstStyle/>
                    <a:p>
                      <a:pPr algn="ctr" fontAlgn="ctr"/>
                      <a:r>
                        <a:rPr lang="ru-RU" sz="500" u="none" strike="noStrike" dirty="0" err="1">
                          <a:effectLst/>
                        </a:rPr>
                        <a:t>median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1322.327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1336.32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6.509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0.489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distribution is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3211319563"/>
                  </a:ext>
                </a:extLst>
              </a:tr>
              <a:tr h="96224">
                <a:tc>
                  <a:txBody>
                    <a:bodyPr/>
                    <a:lstStyle/>
                    <a:p>
                      <a:pPr algn="ctr" fontAlgn="ctr"/>
                      <a:r>
                        <a:rPr lang="ru-RU" sz="500" u="none" strike="noStrike" dirty="0" err="1">
                          <a:effectLst/>
                        </a:rPr>
                        <a:t>mode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1136.52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215568702"/>
                  </a:ext>
                </a:extLst>
              </a:tr>
              <a:tr h="96224">
                <a:tc>
                  <a:txBody>
                    <a:bodyPr/>
                    <a:lstStyle/>
                    <a:p>
                      <a:pPr algn="ctr" fontAlgn="ctr"/>
                      <a:r>
                        <a:rPr lang="ru-RU" sz="500" u="none" strike="noStrike" dirty="0" err="1">
                          <a:effectLst/>
                        </a:rPr>
                        <a:t>variance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39329.034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36622.369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42348.819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728.315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79364594"/>
                  </a:ext>
                </a:extLst>
              </a:tr>
              <a:tr h="96224">
                <a:tc>
                  <a:txBody>
                    <a:bodyPr/>
                    <a:lstStyle/>
                    <a:p>
                      <a:pPr algn="ctr" fontAlgn="ctr"/>
                      <a:r>
                        <a:rPr lang="ru-RU" sz="500" u="none" strike="noStrike" dirty="0" err="1">
                          <a:effectLst/>
                        </a:rPr>
                        <a:t>standard</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191.37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205.788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3.67251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988135295"/>
                  </a:ext>
                </a:extLst>
              </a:tr>
              <a:tr h="189129">
                <a:tc>
                  <a:txBody>
                    <a:bodyPr/>
                    <a:lstStyle/>
                    <a:p>
                      <a:pPr algn="ctr" fontAlgn="ctr"/>
                      <a:r>
                        <a:rPr lang="ru-RU" sz="500" u="none" strike="noStrike" dirty="0" err="1">
                          <a:effectLst/>
                        </a:rPr>
                        <a:t>mean</a:t>
                      </a:r>
                      <a:r>
                        <a:rPr lang="ru-RU" sz="500" u="none" strike="noStrike" dirty="0">
                          <a:effectLst/>
                        </a:rPr>
                        <a:t> </a:t>
                      </a:r>
                      <a:r>
                        <a:rPr lang="ru-RU" sz="500" u="none" strike="noStrike" dirty="0" err="1">
                          <a:effectLst/>
                        </a:rPr>
                        <a:t>absolute</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131.945</a:t>
                      </a:r>
                      <a:endParaRPr lang="en-US" sz="500" b="0"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048453904"/>
                  </a:ext>
                </a:extLst>
              </a:tr>
              <a:tr h="96224">
                <a:tc>
                  <a:txBody>
                    <a:bodyPr/>
                    <a:lstStyle/>
                    <a:p>
                      <a:pPr algn="ctr" fontAlgn="ct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1022.58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461455404"/>
                  </a:ext>
                </a:extLst>
              </a:tr>
              <a:tr h="96224">
                <a:tc>
                  <a:txBody>
                    <a:bodyPr/>
                    <a:lstStyle/>
                    <a:p>
                      <a:pPr algn="ctr" fontAlgn="ctr"/>
                      <a:r>
                        <a:rPr lang="ru-RU" sz="500" u="none" strike="noStrike" dirty="0">
                          <a:effectLst/>
                        </a:rPr>
                        <a:t>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1084.704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880470359"/>
                  </a:ext>
                </a:extLst>
              </a:tr>
              <a:tr h="96224">
                <a:tc>
                  <a:txBody>
                    <a:bodyPr/>
                    <a:lstStyle/>
                    <a:p>
                      <a:pPr algn="ctr" fontAlgn="ctr"/>
                      <a:r>
                        <a:rPr lang="ru-RU" sz="500" u="none" strike="noStrike" dirty="0">
                          <a:effectLst/>
                        </a:rPr>
                        <a:t>25%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1197.578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518296605"/>
                  </a:ext>
                </a:extLst>
              </a:tr>
              <a:tr h="96224">
                <a:tc>
                  <a:txBody>
                    <a:bodyPr/>
                    <a:lstStyle/>
                    <a:p>
                      <a:pPr algn="ctr" fontAlgn="ctr"/>
                      <a:r>
                        <a:rPr lang="ru-RU" sz="500" u="none" strike="noStrike">
                          <a:effectLst/>
                        </a:rPr>
                        <a:t>50% (median)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174778791"/>
                  </a:ext>
                </a:extLst>
              </a:tr>
              <a:tr h="96224">
                <a:tc>
                  <a:txBody>
                    <a:bodyPr/>
                    <a:lstStyle/>
                    <a:p>
                      <a:pPr algn="ctr" fontAlgn="ctr"/>
                      <a:r>
                        <a:rPr lang="ru-RU" sz="500" u="none" strike="noStrike">
                          <a:effectLst/>
                        </a:rPr>
                        <a:t>75% (Q3)</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1461.348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241500875"/>
                  </a:ext>
                </a:extLst>
              </a:tr>
              <a:tr h="96224">
                <a:tc>
                  <a:txBody>
                    <a:bodyPr/>
                    <a:lstStyle/>
                    <a:p>
                      <a:pPr algn="ctr" fontAlgn="ctr"/>
                      <a:r>
                        <a:rPr lang="ru-RU" sz="500" u="none" strike="noStrike" dirty="0">
                          <a:effectLst/>
                        </a:rPr>
                        <a:t>95%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1744.561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37539882"/>
                  </a:ext>
                </a:extLst>
              </a:tr>
              <a:tr h="96224">
                <a:tc>
                  <a:txBody>
                    <a:bodyPr/>
                    <a:lstStyle/>
                    <a:p>
                      <a:pPr algn="ctr" fontAlgn="ctr"/>
                      <a:r>
                        <a:rPr lang="ru-RU" sz="500" u="none" strike="noStrike" dirty="0" err="1">
                          <a:effectLst/>
                        </a:rPr>
                        <a:t>max</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1848.36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664417530"/>
                  </a:ext>
                </a:extLst>
              </a:tr>
              <a:tr h="96224">
                <a:tc>
                  <a:txBody>
                    <a:bodyPr/>
                    <a:lstStyle/>
                    <a:p>
                      <a:pPr algn="ctr" fontAlgn="ctr"/>
                      <a:r>
                        <a:rPr lang="ru-RU" sz="500" u="none" strike="noStrike" dirty="0" err="1">
                          <a:effectLst/>
                        </a:rPr>
                        <a:t>range</a:t>
                      </a:r>
                      <a:r>
                        <a:rPr lang="ru-RU" sz="500" u="none" strike="noStrike" dirty="0">
                          <a:effectLst/>
                        </a:rPr>
                        <a:t> = </a:t>
                      </a:r>
                      <a:r>
                        <a:rPr lang="ru-RU" sz="500" u="none" strike="noStrike" dirty="0" err="1">
                          <a:effectLst/>
                        </a:rPr>
                        <a:t>max</a:t>
                      </a:r>
                      <a:r>
                        <a:rPr lang="ru-RU" sz="500" u="none" strike="noStrike" dirty="0">
                          <a:effectLst/>
                        </a:rPr>
                        <a:t> - </a:t>
                      </a: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825.78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892076190"/>
                  </a:ext>
                </a:extLst>
              </a:tr>
              <a:tr h="96224">
                <a:tc>
                  <a:txBody>
                    <a:bodyPr/>
                    <a:lstStyle/>
                    <a:p>
                      <a:pPr algn="ctr" fontAlgn="ctr"/>
                      <a:r>
                        <a:rPr lang="ru-RU" sz="500" u="none" strike="noStrike" dirty="0">
                          <a:effectLst/>
                        </a:rPr>
                        <a:t>IQR = Q3 -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263.77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018412234"/>
                  </a:ext>
                </a:extLst>
              </a:tr>
              <a:tr h="282034">
                <a:tc>
                  <a:txBody>
                    <a:bodyPr/>
                    <a:lstStyle/>
                    <a:p>
                      <a:pPr algn="ctr" fontAlgn="ctr"/>
                      <a:r>
                        <a:rPr lang="ru-RU" sz="500" u="none" strike="noStrike" dirty="0">
                          <a:effectLst/>
                        </a:rPr>
                        <a:t>CV = </a:t>
                      </a:r>
                      <a:r>
                        <a:rPr lang="ru-RU" sz="500" u="none" strike="noStrike" dirty="0" err="1">
                          <a:effectLst/>
                        </a:rPr>
                        <a:t>std</a:t>
                      </a:r>
                      <a:r>
                        <a:rPr lang="ru-RU" sz="500" u="none" strike="noStrike" dirty="0">
                          <a:effectLst/>
                        </a:rPr>
                        <a:t>/</a:t>
                      </a:r>
                      <a:r>
                        <a:rPr lang="ru-RU" sz="500" u="none" strike="noStrike" dirty="0" err="1">
                          <a:effectLst/>
                        </a:rPr>
                        <a:t>mean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0.1507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0.0028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1.892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CV &lt;= 0.33 (homogeneous population)</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339995667"/>
                  </a:ext>
                </a:extLst>
              </a:tr>
              <a:tr h="118883">
                <a:tc>
                  <a:txBody>
                    <a:bodyPr/>
                    <a:lstStyle/>
                    <a:p>
                      <a:pPr algn="ctr" fontAlgn="ctr"/>
                      <a:r>
                        <a:rPr lang="ru-RU" sz="500" u="none" strike="noStrike" dirty="0">
                          <a:effectLst/>
                        </a:rPr>
                        <a:t>QCD = (Q3-Q1)/(Q3+Q1)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0.099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713298349"/>
                  </a:ext>
                </a:extLst>
              </a:tr>
              <a:tr h="282034">
                <a:tc>
                  <a:txBody>
                    <a:bodyPr/>
                    <a:lstStyle/>
                    <a:p>
                      <a:pPr algn="ctr" fontAlgn="ctr"/>
                      <a:r>
                        <a:rPr lang="ru-RU" sz="500" u="none" strike="noStrike" dirty="0" err="1">
                          <a:effectLst/>
                        </a:rPr>
                        <a:t>skew</a:t>
                      </a:r>
                      <a:r>
                        <a:rPr lang="ru-RU" sz="500" u="none" strike="noStrike" dirty="0">
                          <a:effectLst/>
                        </a:rPr>
                        <a:t> (</a:t>
                      </a:r>
                      <a:r>
                        <a:rPr lang="ru-RU" sz="500" u="none" strike="noStrike" dirty="0" err="1">
                          <a:effectLst/>
                        </a:rPr>
                        <a:t>As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0.064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11.24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en-US" sz="500" u="none" strike="noStrike">
                          <a:effectLst/>
                        </a:rPr>
                        <a:t>distribution is highly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853058693"/>
                  </a:ext>
                </a:extLst>
              </a:tr>
              <a:tr h="189129">
                <a:tc>
                  <a:txBody>
                    <a:bodyPr/>
                    <a:lstStyle/>
                    <a:p>
                      <a:pPr algn="ctr" fontAlgn="ctr"/>
                      <a:r>
                        <a:rPr lang="ru-RU" sz="500" u="none" strike="noStrike" dirty="0" err="1">
                          <a:effectLst/>
                        </a:rPr>
                        <a:t>kurtosis</a:t>
                      </a:r>
                      <a:r>
                        <a:rPr lang="ru-RU" sz="500" u="none" strike="noStrike" dirty="0">
                          <a:effectLst/>
                        </a:rPr>
                        <a:t> (</a:t>
                      </a:r>
                      <a:r>
                        <a:rPr lang="ru-RU" sz="500" u="none" strike="noStrike" dirty="0" err="1">
                          <a:effectLst/>
                        </a:rPr>
                        <a:t>Es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-0.503</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0.128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-25.467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platykurtic distribution</a:t>
                      </a:r>
                      <a:endParaRPr lang="en-US" sz="500" b="0" i="0" u="none" strike="noStrike" dirty="0">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2744330981"/>
                  </a:ext>
                </a:extLst>
              </a:tr>
            </a:tbl>
          </a:graphicData>
        </a:graphic>
      </p:graphicFrame>
      <p:pic>
        <p:nvPicPr>
          <p:cNvPr id="11" name="Picture 7">
            <a:extLst>
              <a:ext uri="{FF2B5EF4-FFF2-40B4-BE49-F238E27FC236}">
                <a16:creationId xmlns:a16="http://schemas.microsoft.com/office/drawing/2014/main" id="{73C68C5B-4090-4654-AE7F-1AFE67D24660}"/>
              </a:ext>
            </a:extLst>
          </p:cNvPr>
          <p:cNvPicPr>
            <a:picLocks noChangeAspect="1"/>
          </p:cNvPicPr>
          <p:nvPr/>
        </p:nvPicPr>
        <p:blipFill>
          <a:blip r:embed="rId3"/>
          <a:stretch>
            <a:fillRect/>
          </a:stretch>
        </p:blipFill>
        <p:spPr>
          <a:xfrm>
            <a:off x="8020092" y="3753062"/>
            <a:ext cx="4000132" cy="2547232"/>
          </a:xfrm>
          <a:prstGeom prst="rect">
            <a:avLst/>
          </a:prstGeom>
        </p:spPr>
      </p:pic>
    </p:spTree>
    <p:extLst>
      <p:ext uri="{BB962C8B-B14F-4D97-AF65-F5344CB8AC3E}">
        <p14:creationId xmlns:p14="http://schemas.microsoft.com/office/powerpoint/2010/main" val="379761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196820" y="963828"/>
            <a:ext cx="11285934" cy="5307226"/>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Исходные наборы данных по очевидным причинам имеют пропуски в выходные и праздничные дни. Для решения этой проблемы были рассмотрены следующие варианты заполнения пропусков</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Сдвиг даты</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Заполнение пропусков значениями последнего рабочего дня</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Линейная интерполяции (между последним и следующим рабочим днём)</a:t>
            </a:r>
          </a:p>
          <a:p>
            <a:pPr marL="0" indent="0">
              <a:buNone/>
            </a:pPr>
            <a:r>
              <a:rPr lang="ru-RU" dirty="0">
                <a:latin typeface="Times New Roman" panose="02020603050405020304" pitchFamily="18" charset="0"/>
                <a:cs typeface="Times New Roman" panose="02020603050405020304" pitchFamily="18" charset="0"/>
              </a:rPr>
              <a:t>По результатам проведения пробного прогнозирования и анализа данных, было принято решение использовать линейное заполнение пропусков (вариант 3). Этот метод показал наилучшие результаты и обеспечил наиболее точные прогнозы по сравнению с другими рассмотренными вариантами. Кроме того, линейная интерполяция является более естественным способом заполнения пропусков, так как она учитывает тенденции изменения данных до и после пропущенных значений, создавая плавный переход между известными точками.</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13</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44574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Результаты моделирования для </a:t>
            </a:r>
            <a:r>
              <a:rPr lang="ru-RU" dirty="0" err="1">
                <a:latin typeface="Times New Roman" panose="02020603050405020304" pitchFamily="18" charset="0"/>
                <a:cs typeface="Times New Roman" panose="02020603050405020304" pitchFamily="18" charset="0"/>
              </a:rPr>
              <a:t>датасета</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S&amp;P500</a:t>
            </a:r>
            <a:r>
              <a:rPr lang="ru-RU" dirty="0">
                <a:latin typeface="Times New Roman" panose="02020603050405020304" pitchFamily="18" charset="0"/>
                <a:cs typeface="Times New Roman" panose="02020603050405020304" pitchFamily="18" charset="0"/>
              </a:rPr>
              <a:t>(2010-2015) </a:t>
            </a:r>
          </a:p>
          <a:p>
            <a:pPr marL="0" indent="0" algn="ctr">
              <a:buNone/>
            </a:pPr>
            <a:r>
              <a:rPr lang="ru-RU" dirty="0">
                <a:latin typeface="Times New Roman" panose="02020603050405020304" pitchFamily="18" charset="0"/>
                <a:cs typeface="Times New Roman" panose="02020603050405020304" pitchFamily="18" charset="0"/>
              </a:rPr>
              <a:t>с применением различных моделей нейронных сетей </a:t>
            </a:r>
          </a:p>
          <a:p>
            <a:pPr marL="0" indent="0" algn="ctr">
              <a:buNone/>
            </a:pPr>
            <a:r>
              <a:rPr lang="ru-RU" dirty="0">
                <a:latin typeface="Times New Roman" panose="02020603050405020304" pitchFamily="18" charset="0"/>
                <a:cs typeface="Times New Roman" panose="02020603050405020304" pitchFamily="18" charset="0"/>
              </a:rPr>
              <a:t>на малом окне прогноза</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585B61-C1AE-4A5E-AF8E-14CD0785AAD5}"/>
              </a:ext>
            </a:extLst>
          </p:cNvPr>
          <p:cNvPicPr>
            <a:picLocks noChangeAspect="1"/>
          </p:cNvPicPr>
          <p:nvPr/>
        </p:nvPicPr>
        <p:blipFill>
          <a:blip r:embed="rId2"/>
          <a:stretch>
            <a:fillRect/>
          </a:stretch>
        </p:blipFill>
        <p:spPr>
          <a:xfrm>
            <a:off x="2374690" y="2501702"/>
            <a:ext cx="8128418" cy="3860998"/>
          </a:xfrm>
          <a:prstGeom prst="rect">
            <a:avLst/>
          </a:prstGeom>
        </p:spPr>
      </p:pic>
      <p:sp>
        <p:nvSpPr>
          <p:cNvPr id="6" name="TextBox 5">
            <a:extLst>
              <a:ext uri="{FF2B5EF4-FFF2-40B4-BE49-F238E27FC236}">
                <a16:creationId xmlns:a16="http://schemas.microsoft.com/office/drawing/2014/main" id="{0FDFA71C-76AA-4014-9A95-AFAE769475E5}"/>
              </a:ext>
            </a:extLst>
          </p:cNvPr>
          <p:cNvSpPr txBox="1"/>
          <p:nvPr/>
        </p:nvSpPr>
        <p:spPr>
          <a:xfrm>
            <a:off x="323849" y="3121214"/>
            <a:ext cx="2050841" cy="1200329"/>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Весь </a:t>
            </a:r>
            <a:r>
              <a:rPr lang="ru-RU" dirty="0" err="1">
                <a:latin typeface="Times New Roman" panose="02020603050405020304" pitchFamily="18" charset="0"/>
                <a:cs typeface="Times New Roman" panose="02020603050405020304" pitchFamily="18" charset="0"/>
              </a:rPr>
              <a:t>датасет</a:t>
            </a:r>
            <a:r>
              <a:rPr lang="ru-RU" dirty="0">
                <a:latin typeface="Times New Roman" panose="02020603050405020304" pitchFamily="18" charset="0"/>
                <a:cs typeface="Times New Roman" panose="02020603050405020304" pitchFamily="18" charset="0"/>
              </a:rPr>
              <a:t> с участком предсказания и теста</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1EDCA7-4DF5-46AB-A060-49CC97F459D6}"/>
              </a:ext>
            </a:extLst>
          </p:cNvPr>
          <p:cNvSpPr txBox="1"/>
          <p:nvPr/>
        </p:nvSpPr>
        <p:spPr>
          <a:xfrm>
            <a:off x="323849" y="5209838"/>
            <a:ext cx="2050841"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Предсказание</a:t>
            </a:r>
            <a:r>
              <a:rPr lang="en-US" dirty="0">
                <a:latin typeface="Times New Roman" panose="02020603050405020304" pitchFamily="18" charset="0"/>
                <a:cs typeface="Times New Roman" panose="02020603050405020304" pitchFamily="18" charset="0"/>
              </a:rPr>
              <a:t>:</a:t>
            </a:r>
          </a:p>
          <a:p>
            <a:pPr algn="ctr"/>
            <a:r>
              <a:rPr lang="ru-RU" dirty="0">
                <a:latin typeface="Times New Roman" panose="02020603050405020304" pitchFamily="18" charset="0"/>
                <a:cs typeface="Times New Roman" panose="02020603050405020304" pitchFamily="18" charset="0"/>
              </a:rPr>
              <a:t>Тест и валидация</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14</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81907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buNone/>
            </a:pPr>
            <a:r>
              <a:rPr lang="ru-RU" dirty="0">
                <a:latin typeface="Times New Roman" panose="02020603050405020304" pitchFamily="18" charset="0"/>
                <a:cs typeface="Times New Roman" panose="02020603050405020304" pitchFamily="18" charset="0"/>
              </a:rPr>
              <a:t>По результатам анализа предварительных результатов было принято решение проводить прогноз со следующими параметрами</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Дневные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обучающая выборка – 200 (для </a:t>
            </a:r>
            <a:r>
              <a:rPr lang="en-US" dirty="0">
                <a:latin typeface="Times New Roman" panose="02020603050405020304" pitchFamily="18" charset="0"/>
                <a:cs typeface="Times New Roman" panose="02020603050405020304" pitchFamily="18" charset="0"/>
              </a:rPr>
              <a:t>ML 1</a:t>
            </a:r>
            <a:r>
              <a:rPr lang="ru-RU"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 </a:t>
            </a:r>
            <a:r>
              <a:rPr lang="ru-RU" dirty="0">
                <a:latin typeface="Times New Roman" panose="02020603050405020304" pitchFamily="18" charset="0"/>
                <a:cs typeface="Times New Roman" panose="02020603050405020304" pitchFamily="18" charset="0"/>
              </a:rPr>
              <a:t>обучение и 40 тестирование), прогноз 90 дней.</a:t>
            </a:r>
          </a:p>
          <a:p>
            <a:r>
              <a:rPr lang="ru-RU" dirty="0">
                <a:latin typeface="Times New Roman" panose="02020603050405020304" pitchFamily="18" charset="0"/>
                <a:cs typeface="Times New Roman" panose="02020603050405020304" pitchFamily="18" charset="0"/>
              </a:rPr>
              <a:t>Недельные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29</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23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6</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13</a:t>
            </a:r>
            <a:r>
              <a:rPr lang="ru-RU" dirty="0">
                <a:latin typeface="Times New Roman" panose="02020603050405020304" pitchFamily="18" charset="0"/>
                <a:cs typeface="Times New Roman" panose="02020603050405020304" pitchFamily="18" charset="0"/>
              </a:rPr>
              <a:t> недель.</a:t>
            </a:r>
          </a:p>
          <a:p>
            <a:r>
              <a:rPr lang="ru-RU" dirty="0">
                <a:latin typeface="Times New Roman" panose="02020603050405020304" pitchFamily="18" charset="0"/>
                <a:cs typeface="Times New Roman" panose="02020603050405020304" pitchFamily="18" charset="0"/>
              </a:rPr>
              <a:t>Месячные данные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7</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6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3</a:t>
            </a:r>
            <a:r>
              <a:rPr lang="ru-RU" dirty="0">
                <a:latin typeface="Times New Roman" panose="02020603050405020304" pitchFamily="18" charset="0"/>
                <a:cs typeface="Times New Roman" panose="02020603050405020304" pitchFamily="18" charset="0"/>
              </a:rPr>
              <a:t> месяцев.</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15</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6835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D6AB00F-87CD-46D3-ADF1-0EB7D13C36DB}"/>
              </a:ext>
            </a:extLst>
          </p:cNvPr>
          <p:cNvPicPr>
            <a:picLocks noChangeAspect="1"/>
          </p:cNvPicPr>
          <p:nvPr/>
        </p:nvPicPr>
        <p:blipFill>
          <a:blip r:embed="rId3"/>
          <a:stretch>
            <a:fillRect/>
          </a:stretch>
        </p:blipFill>
        <p:spPr>
          <a:xfrm>
            <a:off x="7559541" y="1447896"/>
            <a:ext cx="3990136" cy="2226607"/>
          </a:xfrm>
          <a:prstGeom prst="rect">
            <a:avLst/>
          </a:prstGeom>
        </p:spPr>
      </p:pic>
      <p:pic>
        <p:nvPicPr>
          <p:cNvPr id="21" name="Picture 20">
            <a:extLst>
              <a:ext uri="{FF2B5EF4-FFF2-40B4-BE49-F238E27FC236}">
                <a16:creationId xmlns:a16="http://schemas.microsoft.com/office/drawing/2014/main" id="{CBF05246-CE57-48A2-AD93-A3A61D3CD365}"/>
              </a:ext>
            </a:extLst>
          </p:cNvPr>
          <p:cNvPicPr>
            <a:picLocks noChangeAspect="1"/>
          </p:cNvPicPr>
          <p:nvPr/>
        </p:nvPicPr>
        <p:blipFill>
          <a:blip r:embed="rId4"/>
          <a:stretch>
            <a:fillRect/>
          </a:stretch>
        </p:blipFill>
        <p:spPr>
          <a:xfrm>
            <a:off x="191336" y="3841878"/>
            <a:ext cx="4251128" cy="2548949"/>
          </a:xfrm>
          <a:prstGeom prst="rect">
            <a:avLst/>
          </a:prstGeom>
        </p:spPr>
      </p:pic>
      <p:pic>
        <p:nvPicPr>
          <p:cNvPr id="19" name="Picture 18">
            <a:extLst>
              <a:ext uri="{FF2B5EF4-FFF2-40B4-BE49-F238E27FC236}">
                <a16:creationId xmlns:a16="http://schemas.microsoft.com/office/drawing/2014/main" id="{28D4BAE0-79FE-4408-8D6D-242A6E10084B}"/>
              </a:ext>
            </a:extLst>
          </p:cNvPr>
          <p:cNvPicPr>
            <a:picLocks noChangeAspect="1"/>
          </p:cNvPicPr>
          <p:nvPr/>
        </p:nvPicPr>
        <p:blipFill>
          <a:blip r:embed="rId5"/>
          <a:stretch>
            <a:fillRect/>
          </a:stretch>
        </p:blipFill>
        <p:spPr>
          <a:xfrm>
            <a:off x="7478133" y="3930534"/>
            <a:ext cx="3990135" cy="2392459"/>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06056" y="587229"/>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модели машинного обучения для дневного набора данных</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16</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TextBox 8">
            <a:extLst>
              <a:ext uri="{FF2B5EF4-FFF2-40B4-BE49-F238E27FC236}">
                <a16:creationId xmlns:a16="http://schemas.microsoft.com/office/drawing/2014/main" id="{5CABF5BE-E322-4CBB-ACEF-50D3AAE12765}"/>
              </a:ext>
            </a:extLst>
          </p:cNvPr>
          <p:cNvSpPr txBox="1"/>
          <p:nvPr/>
        </p:nvSpPr>
        <p:spPr>
          <a:xfrm>
            <a:off x="2004794" y="3570984"/>
            <a:ext cx="603050" cy="369332"/>
          </a:xfrm>
          <a:prstGeom prst="rect">
            <a:avLst/>
          </a:prstGeom>
          <a:noFill/>
        </p:spPr>
        <p:txBody>
          <a:bodyPr wrap="none" rtlCol="0">
            <a:spAutoFit/>
          </a:bodyPr>
          <a:lstStyle/>
          <a:p>
            <a:r>
              <a:rPr lang="en-US" dirty="0"/>
              <a:t>GRU</a:t>
            </a:r>
          </a:p>
        </p:txBody>
      </p:sp>
      <p:sp>
        <p:nvSpPr>
          <p:cNvPr id="10" name="TextBox 9">
            <a:extLst>
              <a:ext uri="{FF2B5EF4-FFF2-40B4-BE49-F238E27FC236}">
                <a16:creationId xmlns:a16="http://schemas.microsoft.com/office/drawing/2014/main" id="{DF85ECED-D024-4F78-818A-EAF30BA7AE0D}"/>
              </a:ext>
            </a:extLst>
          </p:cNvPr>
          <p:cNvSpPr txBox="1"/>
          <p:nvPr/>
        </p:nvSpPr>
        <p:spPr>
          <a:xfrm>
            <a:off x="1958307" y="6277360"/>
            <a:ext cx="696024" cy="369332"/>
          </a:xfrm>
          <a:prstGeom prst="rect">
            <a:avLst/>
          </a:prstGeom>
          <a:noFill/>
        </p:spPr>
        <p:txBody>
          <a:bodyPr wrap="none" rtlCol="0">
            <a:spAutoFit/>
          </a:bodyPr>
          <a:lstStyle/>
          <a:p>
            <a:r>
              <a:rPr lang="en-US" dirty="0"/>
              <a:t>LSTM</a:t>
            </a:r>
          </a:p>
        </p:txBody>
      </p:sp>
      <p:sp>
        <p:nvSpPr>
          <p:cNvPr id="14" name="TextBox 13">
            <a:extLst>
              <a:ext uri="{FF2B5EF4-FFF2-40B4-BE49-F238E27FC236}">
                <a16:creationId xmlns:a16="http://schemas.microsoft.com/office/drawing/2014/main" id="{C126D517-3CEE-4F24-B92A-B4D3DA5CB68C}"/>
              </a:ext>
            </a:extLst>
          </p:cNvPr>
          <p:cNvSpPr txBox="1"/>
          <p:nvPr/>
        </p:nvSpPr>
        <p:spPr>
          <a:xfrm>
            <a:off x="8937371" y="6277360"/>
            <a:ext cx="1026371" cy="369332"/>
          </a:xfrm>
          <a:prstGeom prst="rect">
            <a:avLst/>
          </a:prstGeom>
          <a:noFill/>
        </p:spPr>
        <p:txBody>
          <a:bodyPr wrap="none" rtlCol="0">
            <a:spAutoFit/>
          </a:bodyPr>
          <a:lstStyle/>
          <a:p>
            <a:r>
              <a:rPr lang="en-US" dirty="0" err="1"/>
              <a:t>CatBoost</a:t>
            </a:r>
            <a:endParaRPr lang="en-US" dirty="0"/>
          </a:p>
        </p:txBody>
      </p:sp>
      <p:sp>
        <p:nvSpPr>
          <p:cNvPr id="17" name="TextBox 16">
            <a:extLst>
              <a:ext uri="{FF2B5EF4-FFF2-40B4-BE49-F238E27FC236}">
                <a16:creationId xmlns:a16="http://schemas.microsoft.com/office/drawing/2014/main" id="{0B143BD6-029A-4F0A-96ED-0EBF5B20D911}"/>
              </a:ext>
            </a:extLst>
          </p:cNvPr>
          <p:cNvSpPr txBox="1"/>
          <p:nvPr/>
        </p:nvSpPr>
        <p:spPr>
          <a:xfrm>
            <a:off x="9250680" y="3610775"/>
            <a:ext cx="607859" cy="369332"/>
          </a:xfrm>
          <a:prstGeom prst="rect">
            <a:avLst/>
          </a:prstGeom>
          <a:noFill/>
        </p:spPr>
        <p:txBody>
          <a:bodyPr wrap="none" rtlCol="0">
            <a:spAutoFit/>
          </a:bodyPr>
          <a:lstStyle/>
          <a:p>
            <a:r>
              <a:rPr lang="en-US" dirty="0"/>
              <a:t>RNN</a:t>
            </a:r>
          </a:p>
        </p:txBody>
      </p:sp>
      <p:pic>
        <p:nvPicPr>
          <p:cNvPr id="5" name="Picture 4">
            <a:extLst>
              <a:ext uri="{FF2B5EF4-FFF2-40B4-BE49-F238E27FC236}">
                <a16:creationId xmlns:a16="http://schemas.microsoft.com/office/drawing/2014/main" id="{B3B21081-329D-4AF3-810B-6D9C3C145854}"/>
              </a:ext>
            </a:extLst>
          </p:cNvPr>
          <p:cNvPicPr>
            <a:picLocks noChangeAspect="1"/>
          </p:cNvPicPr>
          <p:nvPr/>
        </p:nvPicPr>
        <p:blipFill>
          <a:blip r:embed="rId6"/>
          <a:stretch>
            <a:fillRect/>
          </a:stretch>
        </p:blipFill>
        <p:spPr>
          <a:xfrm>
            <a:off x="457831" y="1447896"/>
            <a:ext cx="3696975" cy="2205475"/>
          </a:xfrm>
          <a:prstGeom prst="rect">
            <a:avLst/>
          </a:prstGeom>
        </p:spPr>
      </p:pic>
    </p:spTree>
    <p:extLst>
      <p:ext uri="{BB962C8B-B14F-4D97-AF65-F5344CB8AC3E}">
        <p14:creationId xmlns:p14="http://schemas.microsoft.com/office/powerpoint/2010/main" val="276451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a:t>
            </a:r>
            <a:r>
              <a:rPr lang="en-US" dirty="0">
                <a:latin typeface="Times New Roman" panose="02020603050405020304" pitchFamily="18" charset="0"/>
                <a:cs typeface="Times New Roman" panose="02020603050405020304" pitchFamily="18" charset="0"/>
              </a:rPr>
              <a:t>ARIMA </a:t>
            </a:r>
            <a:r>
              <a:rPr lang="ru-RU" dirty="0">
                <a:latin typeface="Times New Roman" panose="02020603050405020304" pitchFamily="18" charset="0"/>
                <a:cs typeface="Times New Roman" panose="02020603050405020304" pitchFamily="18" charset="0"/>
              </a:rPr>
              <a:t>модели</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17</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5" name="Picture 4">
            <a:extLst>
              <a:ext uri="{FF2B5EF4-FFF2-40B4-BE49-F238E27FC236}">
                <a16:creationId xmlns:a16="http://schemas.microsoft.com/office/drawing/2014/main" id="{BF045E83-E6DE-43FA-A814-BE8B3F48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5176"/>
            <a:ext cx="5796289" cy="3477774"/>
          </a:xfrm>
          <a:prstGeom prst="rect">
            <a:avLst/>
          </a:prstGeom>
        </p:spPr>
      </p:pic>
      <p:pic>
        <p:nvPicPr>
          <p:cNvPr id="15" name="Picture 14">
            <a:extLst>
              <a:ext uri="{FF2B5EF4-FFF2-40B4-BE49-F238E27FC236}">
                <a16:creationId xmlns:a16="http://schemas.microsoft.com/office/drawing/2014/main" id="{FA20E8B0-DC56-42A7-AFE9-C3C28E8FF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8" y="1975176"/>
            <a:ext cx="5796289" cy="3477774"/>
          </a:xfrm>
          <a:prstGeom prst="rect">
            <a:avLst/>
          </a:prstGeom>
        </p:spPr>
      </p:pic>
      <p:pic>
        <p:nvPicPr>
          <p:cNvPr id="4" name="Picture 3">
            <a:extLst>
              <a:ext uri="{FF2B5EF4-FFF2-40B4-BE49-F238E27FC236}">
                <a16:creationId xmlns:a16="http://schemas.microsoft.com/office/drawing/2014/main" id="{09BC39A4-51EA-4292-BB2B-D3602F4FEB4F}"/>
              </a:ext>
            </a:extLst>
          </p:cNvPr>
          <p:cNvPicPr>
            <a:picLocks noChangeAspect="1"/>
          </p:cNvPicPr>
          <p:nvPr/>
        </p:nvPicPr>
        <p:blipFill>
          <a:blip r:embed="rId5"/>
          <a:stretch>
            <a:fillRect/>
          </a:stretch>
        </p:blipFill>
        <p:spPr>
          <a:xfrm>
            <a:off x="6096000" y="1995103"/>
            <a:ext cx="5796289" cy="3457847"/>
          </a:xfrm>
          <a:prstGeom prst="rect">
            <a:avLst/>
          </a:prstGeom>
        </p:spPr>
      </p:pic>
      <p:pic>
        <p:nvPicPr>
          <p:cNvPr id="7" name="Picture 6">
            <a:extLst>
              <a:ext uri="{FF2B5EF4-FFF2-40B4-BE49-F238E27FC236}">
                <a16:creationId xmlns:a16="http://schemas.microsoft.com/office/drawing/2014/main" id="{6C63B52B-0C4E-49BB-884F-4AC2C62AF6D0}"/>
              </a:ext>
            </a:extLst>
          </p:cNvPr>
          <p:cNvPicPr>
            <a:picLocks noChangeAspect="1"/>
          </p:cNvPicPr>
          <p:nvPr/>
        </p:nvPicPr>
        <p:blipFill>
          <a:blip r:embed="rId6"/>
          <a:stretch>
            <a:fillRect/>
          </a:stretch>
        </p:blipFill>
        <p:spPr>
          <a:xfrm>
            <a:off x="97488" y="1995102"/>
            <a:ext cx="5796289" cy="3457847"/>
          </a:xfrm>
          <a:prstGeom prst="rect">
            <a:avLst/>
          </a:prstGeom>
        </p:spPr>
      </p:pic>
    </p:spTree>
    <p:extLst>
      <p:ext uri="{BB962C8B-B14F-4D97-AF65-F5344CB8AC3E}">
        <p14:creationId xmlns:p14="http://schemas.microsoft.com/office/powerpoint/2010/main" val="3297417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19F7E5-8102-409E-A69C-E22D11CB5F9D}"/>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8</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8247BEB1-836F-4E24-A26A-02C7293952D0}"/>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Прогноз и фактические значения</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BF8AEA6A-DEBD-4E47-8F06-5AF86ED9F4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4BC4FCC6-779B-47B3-B451-E705327DB59E}"/>
              </a:ext>
            </a:extLst>
          </p:cNvPr>
          <p:cNvPicPr>
            <a:picLocks noChangeAspect="1"/>
          </p:cNvPicPr>
          <p:nvPr/>
        </p:nvPicPr>
        <p:blipFill>
          <a:blip r:embed="rId2"/>
          <a:stretch>
            <a:fillRect/>
          </a:stretch>
        </p:blipFill>
        <p:spPr>
          <a:xfrm>
            <a:off x="2325165" y="3824440"/>
            <a:ext cx="3744943" cy="2246966"/>
          </a:xfrm>
          <a:prstGeom prst="rect">
            <a:avLst/>
          </a:prstGeom>
        </p:spPr>
      </p:pic>
      <p:sp>
        <p:nvSpPr>
          <p:cNvPr id="16" name="TextBox 15">
            <a:extLst>
              <a:ext uri="{FF2B5EF4-FFF2-40B4-BE49-F238E27FC236}">
                <a16:creationId xmlns:a16="http://schemas.microsoft.com/office/drawing/2014/main" id="{503B96A1-8C29-40CB-87B3-35B2BCCCECDF}"/>
              </a:ext>
            </a:extLst>
          </p:cNvPr>
          <p:cNvSpPr txBox="1"/>
          <p:nvPr/>
        </p:nvSpPr>
        <p:spPr>
          <a:xfrm>
            <a:off x="3621548" y="6044463"/>
            <a:ext cx="1438214" cy="369332"/>
          </a:xfrm>
          <a:prstGeom prst="rect">
            <a:avLst/>
          </a:prstGeom>
          <a:noFill/>
        </p:spPr>
        <p:txBody>
          <a:bodyPr wrap="none" rtlCol="0">
            <a:spAutoFit/>
          </a:bodyPr>
          <a:lstStyle/>
          <a:p>
            <a:r>
              <a:rPr lang="en-US" dirty="0"/>
              <a:t>ARIMA(1,1,0)</a:t>
            </a:r>
          </a:p>
        </p:txBody>
      </p:sp>
      <p:sp>
        <p:nvSpPr>
          <p:cNvPr id="17" name="TextBox 16">
            <a:extLst>
              <a:ext uri="{FF2B5EF4-FFF2-40B4-BE49-F238E27FC236}">
                <a16:creationId xmlns:a16="http://schemas.microsoft.com/office/drawing/2014/main" id="{B7B8A159-DA5D-42EE-9E4F-18B32D6496B6}"/>
              </a:ext>
            </a:extLst>
          </p:cNvPr>
          <p:cNvSpPr txBox="1"/>
          <p:nvPr/>
        </p:nvSpPr>
        <p:spPr>
          <a:xfrm>
            <a:off x="3121948" y="668023"/>
            <a:ext cx="5948103" cy="369332"/>
          </a:xfrm>
          <a:prstGeom prst="rect">
            <a:avLst/>
          </a:prstGeom>
          <a:noFill/>
        </p:spPr>
        <p:txBody>
          <a:bodyPr wrap="none" rtlCol="0">
            <a:spAutoFit/>
          </a:bodyPr>
          <a:lstStyle/>
          <a:p>
            <a:r>
              <a:rPr lang="ru-RU" dirty="0"/>
              <a:t>Прогноз </a:t>
            </a:r>
            <a:r>
              <a:rPr lang="en-US" dirty="0"/>
              <a:t>S&amp;P500 </a:t>
            </a:r>
            <a:r>
              <a:rPr lang="ru-RU" dirty="0"/>
              <a:t>для дневного датасета (первые 290 дней)</a:t>
            </a:r>
            <a:endParaRPr lang="en-US" dirty="0"/>
          </a:p>
        </p:txBody>
      </p:sp>
      <p:pic>
        <p:nvPicPr>
          <p:cNvPr id="19" name="Picture 18">
            <a:extLst>
              <a:ext uri="{FF2B5EF4-FFF2-40B4-BE49-F238E27FC236}">
                <a16:creationId xmlns:a16="http://schemas.microsoft.com/office/drawing/2014/main" id="{9CA5C336-2216-4CC3-BA4C-CFEC133F99C4}"/>
              </a:ext>
            </a:extLst>
          </p:cNvPr>
          <p:cNvPicPr>
            <a:picLocks noChangeAspect="1"/>
          </p:cNvPicPr>
          <p:nvPr/>
        </p:nvPicPr>
        <p:blipFill>
          <a:blip r:embed="rId3"/>
          <a:stretch>
            <a:fillRect/>
          </a:stretch>
        </p:blipFill>
        <p:spPr>
          <a:xfrm>
            <a:off x="6356145" y="3851384"/>
            <a:ext cx="3744943" cy="2246966"/>
          </a:xfrm>
          <a:prstGeom prst="rect">
            <a:avLst/>
          </a:prstGeom>
        </p:spPr>
      </p:pic>
      <p:sp>
        <p:nvSpPr>
          <p:cNvPr id="23" name="TextBox 22">
            <a:extLst>
              <a:ext uri="{FF2B5EF4-FFF2-40B4-BE49-F238E27FC236}">
                <a16:creationId xmlns:a16="http://schemas.microsoft.com/office/drawing/2014/main" id="{5C650AC1-43F2-4D5B-B13A-2519152EFB80}"/>
              </a:ext>
            </a:extLst>
          </p:cNvPr>
          <p:cNvSpPr txBox="1"/>
          <p:nvPr/>
        </p:nvSpPr>
        <p:spPr>
          <a:xfrm>
            <a:off x="7832868" y="6132077"/>
            <a:ext cx="1026371" cy="369332"/>
          </a:xfrm>
          <a:prstGeom prst="rect">
            <a:avLst/>
          </a:prstGeom>
          <a:noFill/>
        </p:spPr>
        <p:txBody>
          <a:bodyPr wrap="none" rtlCol="0">
            <a:spAutoFit/>
          </a:bodyPr>
          <a:lstStyle/>
          <a:p>
            <a:r>
              <a:rPr lang="en-US" dirty="0" err="1"/>
              <a:t>CatBoost</a:t>
            </a:r>
            <a:endParaRPr lang="en-US" dirty="0"/>
          </a:p>
        </p:txBody>
      </p:sp>
      <p:pic>
        <p:nvPicPr>
          <p:cNvPr id="21" name="Picture 20">
            <a:extLst>
              <a:ext uri="{FF2B5EF4-FFF2-40B4-BE49-F238E27FC236}">
                <a16:creationId xmlns:a16="http://schemas.microsoft.com/office/drawing/2014/main" id="{A3732C77-DDC9-49D9-851B-DE124485DF04}"/>
              </a:ext>
            </a:extLst>
          </p:cNvPr>
          <p:cNvPicPr>
            <a:picLocks noChangeAspect="1"/>
          </p:cNvPicPr>
          <p:nvPr/>
        </p:nvPicPr>
        <p:blipFill>
          <a:blip r:embed="rId4"/>
          <a:stretch>
            <a:fillRect/>
          </a:stretch>
        </p:blipFill>
        <p:spPr>
          <a:xfrm>
            <a:off x="8228617" y="1208977"/>
            <a:ext cx="3744943" cy="2246965"/>
          </a:xfrm>
          <a:prstGeom prst="rect">
            <a:avLst/>
          </a:prstGeom>
        </p:spPr>
      </p:pic>
      <p:sp>
        <p:nvSpPr>
          <p:cNvPr id="26" name="TextBox 25">
            <a:extLst>
              <a:ext uri="{FF2B5EF4-FFF2-40B4-BE49-F238E27FC236}">
                <a16:creationId xmlns:a16="http://schemas.microsoft.com/office/drawing/2014/main" id="{A765B2FB-6176-426D-B8F1-9AA47B7DBCB7}"/>
              </a:ext>
            </a:extLst>
          </p:cNvPr>
          <p:cNvSpPr txBox="1"/>
          <p:nvPr/>
        </p:nvSpPr>
        <p:spPr>
          <a:xfrm>
            <a:off x="9799563" y="3485594"/>
            <a:ext cx="603050" cy="369332"/>
          </a:xfrm>
          <a:prstGeom prst="rect">
            <a:avLst/>
          </a:prstGeom>
          <a:noFill/>
        </p:spPr>
        <p:txBody>
          <a:bodyPr wrap="none" rtlCol="0">
            <a:spAutoFit/>
          </a:bodyPr>
          <a:lstStyle/>
          <a:p>
            <a:r>
              <a:rPr lang="en-US" dirty="0"/>
              <a:t>GRU</a:t>
            </a:r>
          </a:p>
        </p:txBody>
      </p:sp>
      <p:pic>
        <p:nvPicPr>
          <p:cNvPr id="24" name="Picture 23">
            <a:extLst>
              <a:ext uri="{FF2B5EF4-FFF2-40B4-BE49-F238E27FC236}">
                <a16:creationId xmlns:a16="http://schemas.microsoft.com/office/drawing/2014/main" id="{540320F4-FE84-4A5B-9C48-7451FBC2A38C}"/>
              </a:ext>
            </a:extLst>
          </p:cNvPr>
          <p:cNvPicPr>
            <a:picLocks noChangeAspect="1"/>
          </p:cNvPicPr>
          <p:nvPr/>
        </p:nvPicPr>
        <p:blipFill>
          <a:blip r:embed="rId5"/>
          <a:stretch>
            <a:fillRect/>
          </a:stretch>
        </p:blipFill>
        <p:spPr>
          <a:xfrm>
            <a:off x="218440" y="1238740"/>
            <a:ext cx="3744943" cy="2246966"/>
          </a:xfrm>
          <a:prstGeom prst="rect">
            <a:avLst/>
          </a:prstGeom>
        </p:spPr>
      </p:pic>
      <p:sp>
        <p:nvSpPr>
          <p:cNvPr id="25" name="TextBox 24">
            <a:extLst>
              <a:ext uri="{FF2B5EF4-FFF2-40B4-BE49-F238E27FC236}">
                <a16:creationId xmlns:a16="http://schemas.microsoft.com/office/drawing/2014/main" id="{C075769C-FC78-4929-B74C-E845BE9364FD}"/>
              </a:ext>
            </a:extLst>
          </p:cNvPr>
          <p:cNvSpPr txBox="1"/>
          <p:nvPr/>
        </p:nvSpPr>
        <p:spPr>
          <a:xfrm>
            <a:off x="1742899" y="3445719"/>
            <a:ext cx="696024" cy="369332"/>
          </a:xfrm>
          <a:prstGeom prst="rect">
            <a:avLst/>
          </a:prstGeom>
          <a:noFill/>
        </p:spPr>
        <p:txBody>
          <a:bodyPr wrap="none" rtlCol="0">
            <a:spAutoFit/>
          </a:bodyPr>
          <a:lstStyle/>
          <a:p>
            <a:r>
              <a:rPr lang="en-US" dirty="0"/>
              <a:t>LSTM</a:t>
            </a:r>
          </a:p>
        </p:txBody>
      </p:sp>
      <p:pic>
        <p:nvPicPr>
          <p:cNvPr id="28" name="Picture 27">
            <a:extLst>
              <a:ext uri="{FF2B5EF4-FFF2-40B4-BE49-F238E27FC236}">
                <a16:creationId xmlns:a16="http://schemas.microsoft.com/office/drawing/2014/main" id="{B915A103-57FF-46D7-BBE1-E019C224BF5E}"/>
              </a:ext>
            </a:extLst>
          </p:cNvPr>
          <p:cNvPicPr>
            <a:picLocks noChangeAspect="1"/>
          </p:cNvPicPr>
          <p:nvPr/>
        </p:nvPicPr>
        <p:blipFill>
          <a:blip r:embed="rId6"/>
          <a:stretch>
            <a:fillRect/>
          </a:stretch>
        </p:blipFill>
        <p:spPr>
          <a:xfrm>
            <a:off x="4301206" y="1227716"/>
            <a:ext cx="3744943" cy="2246966"/>
          </a:xfrm>
          <a:prstGeom prst="rect">
            <a:avLst/>
          </a:prstGeom>
        </p:spPr>
      </p:pic>
      <p:sp>
        <p:nvSpPr>
          <p:cNvPr id="29" name="TextBox 28">
            <a:extLst>
              <a:ext uri="{FF2B5EF4-FFF2-40B4-BE49-F238E27FC236}">
                <a16:creationId xmlns:a16="http://schemas.microsoft.com/office/drawing/2014/main" id="{848851F7-E981-46EF-AC4E-A7EF8F4FA4AD}"/>
              </a:ext>
            </a:extLst>
          </p:cNvPr>
          <p:cNvSpPr txBox="1"/>
          <p:nvPr/>
        </p:nvSpPr>
        <p:spPr>
          <a:xfrm>
            <a:off x="5949860" y="3434695"/>
            <a:ext cx="607859" cy="369332"/>
          </a:xfrm>
          <a:prstGeom prst="rect">
            <a:avLst/>
          </a:prstGeom>
          <a:noFill/>
        </p:spPr>
        <p:txBody>
          <a:bodyPr wrap="none" rtlCol="0">
            <a:spAutoFit/>
          </a:bodyPr>
          <a:lstStyle/>
          <a:p>
            <a:r>
              <a:rPr lang="en-US" dirty="0"/>
              <a:t>RNN</a:t>
            </a:r>
          </a:p>
        </p:txBody>
      </p:sp>
    </p:spTree>
    <p:extLst>
      <p:ext uri="{BB962C8B-B14F-4D97-AF65-F5344CB8AC3E}">
        <p14:creationId xmlns:p14="http://schemas.microsoft.com/office/powerpoint/2010/main" val="1095435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idual_autocorrel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423" y="2214503"/>
            <a:ext cx="3680478" cy="2760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idual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69" y="572683"/>
            <a:ext cx="5172808" cy="31036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idua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014" y="3658841"/>
            <a:ext cx="5118711" cy="30712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A02BA7-CA81-4DC8-BA62-14E56E94D7F2}"/>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9</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6C36FC68-B9E0-4492-86D2-60D629F3D177}"/>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Проверка адекватности модели – исследование остатков</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E9610D38-2D1E-4E35-AC5E-91EE275A939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30842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CAAE-5400-4B43-A90A-B105B0CA29EE}"/>
              </a:ext>
            </a:extLst>
          </p:cNvPr>
          <p:cNvSpPr>
            <a:spLocks noGrp="1"/>
          </p:cNvSpPr>
          <p:nvPr>
            <p:ph idx="1"/>
          </p:nvPr>
        </p:nvSpPr>
        <p:spPr>
          <a:xfrm>
            <a:off x="501316" y="808892"/>
            <a:ext cx="5386137" cy="5679776"/>
          </a:xfrm>
        </p:spPr>
        <p:txBody>
          <a:bodyPr>
            <a:normAutofit/>
          </a:bodyPr>
          <a:lstStyle/>
          <a:p>
            <a:r>
              <a:rPr lang="ru-RU" dirty="0">
                <a:latin typeface="Times New Roman" panose="02020603050405020304" pitchFamily="18" charset="0"/>
                <a:cs typeface="Times New Roman" panose="02020603050405020304" pitchFamily="18" charset="0"/>
              </a:rPr>
              <a:t>Прогнозирование позволяет автоматизировать и оптимизировать процессы принятия решений на основе анализа изменения показателей во времени.</a:t>
            </a:r>
          </a:p>
          <a:p>
            <a:r>
              <a:rPr lang="ru-RU" dirty="0">
                <a:latin typeface="Times New Roman" panose="02020603050405020304" pitchFamily="18" charset="0"/>
                <a:cs typeface="Times New Roman" panose="02020603050405020304" pitchFamily="18" charset="0"/>
              </a:rPr>
              <a:t>Нейронные сети, как один из методов искусственного интеллекта, позволяют строить сложные модели, учитывающие множество факторов, что улучшает точность прогнозов и позволяет решать более сложные задачи.</a:t>
            </a:r>
          </a:p>
          <a:p>
            <a:endParaRPr lang="ru-RU"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6402758-6DC7-4C4F-A2C3-8FA60A0844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4126B774-6BF8-47EC-8C92-25BEAE32125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Актуальность</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7054E051-8631-4758-B0EB-21CA4D1B5F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Time Series Analysis">
            <a:extLst>
              <a:ext uri="{FF2B5EF4-FFF2-40B4-BE49-F238E27FC236}">
                <a16:creationId xmlns:a16="http://schemas.microsoft.com/office/drawing/2014/main" id="{38231390-B178-4F1E-A1E0-BD8231729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753" y="619973"/>
            <a:ext cx="3334985" cy="33349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series forecasting with a deep learning model - atoti">
            <a:extLst>
              <a:ext uri="{FF2B5EF4-FFF2-40B4-BE49-F238E27FC236}">
                <a16:creationId xmlns:a16="http://schemas.microsoft.com/office/drawing/2014/main" id="{12E1354D-C1A4-4EA6-806A-A313C5E50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219" y="3889833"/>
            <a:ext cx="4384785" cy="271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39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1" y="745640"/>
            <a:ext cx="11319185" cy="4351338"/>
          </a:xfrm>
        </p:spPr>
        <p:txBody>
          <a:bodyPr/>
          <a:lstStyle/>
          <a:p>
            <a:pPr marL="0" indent="0">
              <a:buNone/>
            </a:pPr>
            <a:r>
              <a:rPr lang="ru-RU" dirty="0">
                <a:latin typeface="Times New Roman" panose="02020603050405020304" pitchFamily="18" charset="0"/>
                <a:cs typeface="Times New Roman" panose="02020603050405020304" pitchFamily="18" charset="0"/>
              </a:rPr>
              <a:t>Результаты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20</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4" name="Table 3">
            <a:extLst>
              <a:ext uri="{FF2B5EF4-FFF2-40B4-BE49-F238E27FC236}">
                <a16:creationId xmlns:a16="http://schemas.microsoft.com/office/drawing/2014/main" id="{6ED9EB96-FEEB-4847-AAB5-A5F7E63BCC6C}"/>
              </a:ext>
            </a:extLst>
          </p:cNvPr>
          <p:cNvGraphicFramePr>
            <a:graphicFrameLocks noGrp="1"/>
          </p:cNvGraphicFramePr>
          <p:nvPr>
            <p:extLst>
              <p:ext uri="{D42A27DB-BD31-4B8C-83A1-F6EECF244321}">
                <p14:modId xmlns:p14="http://schemas.microsoft.com/office/powerpoint/2010/main" val="1075653165"/>
              </p:ext>
            </p:extLst>
          </p:nvPr>
        </p:nvGraphicFramePr>
        <p:xfrm>
          <a:off x="1329727" y="2020205"/>
          <a:ext cx="9532545" cy="3319873"/>
        </p:xfrm>
        <a:graphic>
          <a:graphicData uri="http://schemas.openxmlformats.org/drawingml/2006/table">
            <a:tbl>
              <a:tblPr>
                <a:tableStyleId>{5C22544A-7EE6-4342-B048-85BDC9FD1C3A}</a:tableStyleId>
              </a:tblPr>
              <a:tblGrid>
                <a:gridCol w="991442">
                  <a:extLst>
                    <a:ext uri="{9D8B030D-6E8A-4147-A177-3AD203B41FA5}">
                      <a16:colId xmlns:a16="http://schemas.microsoft.com/office/drawing/2014/main" val="1328288170"/>
                    </a:ext>
                  </a:extLst>
                </a:gridCol>
                <a:gridCol w="1047201">
                  <a:extLst>
                    <a:ext uri="{9D8B030D-6E8A-4147-A177-3AD203B41FA5}">
                      <a16:colId xmlns:a16="http://schemas.microsoft.com/office/drawing/2014/main" val="2912842725"/>
                    </a:ext>
                  </a:extLst>
                </a:gridCol>
                <a:gridCol w="906064">
                  <a:extLst>
                    <a:ext uri="{9D8B030D-6E8A-4147-A177-3AD203B41FA5}">
                      <a16:colId xmlns:a16="http://schemas.microsoft.com/office/drawing/2014/main" val="4146987985"/>
                    </a:ext>
                  </a:extLst>
                </a:gridCol>
                <a:gridCol w="835448">
                  <a:extLst>
                    <a:ext uri="{9D8B030D-6E8A-4147-A177-3AD203B41FA5}">
                      <a16:colId xmlns:a16="http://schemas.microsoft.com/office/drawing/2014/main" val="3168099015"/>
                    </a:ext>
                  </a:extLst>
                </a:gridCol>
                <a:gridCol w="976680">
                  <a:extLst>
                    <a:ext uri="{9D8B030D-6E8A-4147-A177-3AD203B41FA5}">
                      <a16:colId xmlns:a16="http://schemas.microsoft.com/office/drawing/2014/main" val="4051356137"/>
                    </a:ext>
                  </a:extLst>
                </a:gridCol>
                <a:gridCol w="981568">
                  <a:extLst>
                    <a:ext uri="{9D8B030D-6E8A-4147-A177-3AD203B41FA5}">
                      <a16:colId xmlns:a16="http://schemas.microsoft.com/office/drawing/2014/main" val="3308777479"/>
                    </a:ext>
                  </a:extLst>
                </a:gridCol>
                <a:gridCol w="1075950">
                  <a:extLst>
                    <a:ext uri="{9D8B030D-6E8A-4147-A177-3AD203B41FA5}">
                      <a16:colId xmlns:a16="http://schemas.microsoft.com/office/drawing/2014/main" val="2488202743"/>
                    </a:ext>
                  </a:extLst>
                </a:gridCol>
                <a:gridCol w="906064">
                  <a:extLst>
                    <a:ext uri="{9D8B030D-6E8A-4147-A177-3AD203B41FA5}">
                      <a16:colId xmlns:a16="http://schemas.microsoft.com/office/drawing/2014/main" val="2172901426"/>
                    </a:ext>
                  </a:extLst>
                </a:gridCol>
                <a:gridCol w="906064">
                  <a:extLst>
                    <a:ext uri="{9D8B030D-6E8A-4147-A177-3AD203B41FA5}">
                      <a16:colId xmlns:a16="http://schemas.microsoft.com/office/drawing/2014/main" val="1899232884"/>
                    </a:ext>
                  </a:extLst>
                </a:gridCol>
                <a:gridCol w="906064">
                  <a:extLst>
                    <a:ext uri="{9D8B030D-6E8A-4147-A177-3AD203B41FA5}">
                      <a16:colId xmlns:a16="http://schemas.microsoft.com/office/drawing/2014/main" val="2553041315"/>
                    </a:ext>
                  </a:extLst>
                </a:gridCol>
              </a:tblGrid>
              <a:tr h="1504993">
                <a:tc>
                  <a:txBody>
                    <a:bodyPr/>
                    <a:lstStyle/>
                    <a:p>
                      <a:pPr algn="ctr" rtl="0" fontAlgn="ctr"/>
                      <a:r>
                        <a:rPr lang="ru-RU" sz="1000" u="none" strike="noStrike">
                          <a:effectLst/>
                        </a:rPr>
                        <a:t>Название модели</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Общее количество данных</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a:effectLst/>
                        </a:rPr>
                        <a:t>Количество данных для обучения</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Количество данных для теста</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Количество данных для прогнозирования</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Минимальное абсолютное отклонение, ед.</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Максимальное абсолютное отклонение, ед.</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a:effectLst/>
                        </a:rPr>
                        <a:t>Минимальное абсолютное отклонение, %</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Максимальное абсолютное отклонение, %</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MAPE</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81261410"/>
                  </a:ext>
                </a:extLst>
              </a:tr>
              <a:tr h="362976">
                <a:tc>
                  <a:txBody>
                    <a:bodyPr/>
                    <a:lstStyle/>
                    <a:p>
                      <a:pPr algn="ctr" rtl="0" fontAlgn="ctr"/>
                      <a:r>
                        <a:rPr lang="en-US" sz="1000" u="none" strike="noStrike">
                          <a:effectLst/>
                        </a:rPr>
                        <a:t>ARIMA(1,1,0)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200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0.339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90.211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0.03</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7.61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3.13</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19844562"/>
                  </a:ext>
                </a:extLst>
              </a:tr>
              <a:tr h="362976">
                <a:tc>
                  <a:txBody>
                    <a:bodyPr/>
                    <a:lstStyle/>
                    <a:p>
                      <a:pPr algn="ctr" rtl="0" fontAlgn="ctr"/>
                      <a:r>
                        <a:rPr lang="en-US" sz="1000" u="none" strike="noStrike">
                          <a:effectLst/>
                        </a:rPr>
                        <a:t>GRU</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0.249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52.617</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1.65</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92383990"/>
                  </a:ext>
                </a:extLst>
              </a:tr>
              <a:tr h="362976">
                <a:tc>
                  <a:txBody>
                    <a:bodyPr/>
                    <a:lstStyle/>
                    <a:p>
                      <a:pPr algn="ctr" rtl="0" fontAlgn="b"/>
                      <a:r>
                        <a:rPr lang="en-US" sz="1000" u="none" strike="noStrike">
                          <a:effectLst/>
                        </a:rPr>
                        <a:t>LSTM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0.092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51.009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4.86</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1.45</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24481314"/>
                  </a:ext>
                </a:extLst>
              </a:tr>
              <a:tr h="362976">
                <a:tc>
                  <a:txBody>
                    <a:bodyPr/>
                    <a:lstStyle/>
                    <a:p>
                      <a:pPr algn="ctr" rtl="0" fontAlgn="b"/>
                      <a:r>
                        <a:rPr lang="en-US" sz="1000" u="none" strike="noStrike">
                          <a:effectLst/>
                        </a:rPr>
                        <a:t>RNN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dirty="0">
                          <a:effectLst/>
                        </a:rPr>
                        <a:t>90</a:t>
                      </a:r>
                      <a:endParaRPr lang="en-US"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0.212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54.365</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5.19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9529754"/>
                  </a:ext>
                </a:extLst>
              </a:tr>
              <a:tr h="362976">
                <a:tc>
                  <a:txBody>
                    <a:bodyPr/>
                    <a:lstStyle/>
                    <a:p>
                      <a:pPr algn="ctr" rtl="0" fontAlgn="b"/>
                      <a:r>
                        <a:rPr lang="en-US" sz="1000" u="none" strike="noStrike">
                          <a:effectLst/>
                        </a:rPr>
                        <a:t>CatBoost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1.167</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85.891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8.2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dirty="0">
                          <a:effectLst/>
                        </a:rPr>
                        <a:t>2.87</a:t>
                      </a:r>
                      <a:endParaRPr lang="en-US" sz="1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2789959"/>
                  </a:ext>
                </a:extLst>
              </a:tr>
            </a:tbl>
          </a:graphicData>
        </a:graphic>
      </p:graphicFrame>
    </p:spTree>
    <p:extLst>
      <p:ext uri="{BB962C8B-B14F-4D97-AF65-F5344CB8AC3E}">
        <p14:creationId xmlns:p14="http://schemas.microsoft.com/office/powerpoint/2010/main" val="289362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21</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extLst>
              <p:ext uri="{D42A27DB-BD31-4B8C-83A1-F6EECF244321}">
                <p14:modId xmlns:p14="http://schemas.microsoft.com/office/powerpoint/2010/main" val="3646411199"/>
              </p:ext>
            </p:extLst>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0" name="Table 9">
            <a:extLst>
              <a:ext uri="{FF2B5EF4-FFF2-40B4-BE49-F238E27FC236}">
                <a16:creationId xmlns:a16="http://schemas.microsoft.com/office/drawing/2014/main" id="{A02E9BC9-FE46-4698-8D61-56B607E5B090}"/>
              </a:ext>
            </a:extLst>
          </p:cNvPr>
          <p:cNvGraphicFramePr>
            <a:graphicFrameLocks noGrp="1"/>
          </p:cNvGraphicFramePr>
          <p:nvPr>
            <p:extLst>
              <p:ext uri="{D42A27DB-BD31-4B8C-83A1-F6EECF244321}">
                <p14:modId xmlns:p14="http://schemas.microsoft.com/office/powerpoint/2010/main" val="3539581368"/>
              </p:ext>
            </p:extLst>
          </p:nvPr>
        </p:nvGraphicFramePr>
        <p:xfrm>
          <a:off x="6819306"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7.66842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3.712315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5.987191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3.330939</a:t>
                      </a: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
        <p:nvSpPr>
          <p:cNvPr id="7" name="TextBox 6">
            <a:extLst>
              <a:ext uri="{FF2B5EF4-FFF2-40B4-BE49-F238E27FC236}">
                <a16:creationId xmlns:a16="http://schemas.microsoft.com/office/drawing/2014/main" id="{D8840C40-7D0F-471B-A622-20A5185D47E4}"/>
              </a:ext>
            </a:extLst>
          </p:cNvPr>
          <p:cNvSpPr txBox="1"/>
          <p:nvPr/>
        </p:nvSpPr>
        <p:spPr>
          <a:xfrm>
            <a:off x="881557" y="5191932"/>
            <a:ext cx="3743845" cy="369332"/>
          </a:xfrm>
          <a:prstGeom prst="rect">
            <a:avLst/>
          </a:prstGeom>
          <a:noFill/>
        </p:spPr>
        <p:txBody>
          <a:bodyPr wrap="none" rtlCol="0">
            <a:spAutoFit/>
          </a:bodyPr>
          <a:lstStyle/>
          <a:p>
            <a:r>
              <a:rPr lang="ru-RU" dirty="0"/>
              <a:t>Средняя ошибка дневного прогноза</a:t>
            </a:r>
            <a:endParaRPr lang="en-US" dirty="0"/>
          </a:p>
        </p:txBody>
      </p:sp>
      <p:sp>
        <p:nvSpPr>
          <p:cNvPr id="14" name="TextBox 13">
            <a:extLst>
              <a:ext uri="{FF2B5EF4-FFF2-40B4-BE49-F238E27FC236}">
                <a16:creationId xmlns:a16="http://schemas.microsoft.com/office/drawing/2014/main" id="{EFFC2179-897E-4970-89C7-D9114126E308}"/>
              </a:ext>
            </a:extLst>
          </p:cNvPr>
          <p:cNvSpPr txBox="1"/>
          <p:nvPr/>
        </p:nvSpPr>
        <p:spPr>
          <a:xfrm>
            <a:off x="7254305" y="5191932"/>
            <a:ext cx="3965573" cy="369332"/>
          </a:xfrm>
          <a:prstGeom prst="rect">
            <a:avLst/>
          </a:prstGeom>
          <a:noFill/>
        </p:spPr>
        <p:txBody>
          <a:bodyPr wrap="none" rtlCol="0">
            <a:spAutoFit/>
          </a:bodyPr>
          <a:lstStyle/>
          <a:p>
            <a:r>
              <a:rPr lang="ru-RU" dirty="0"/>
              <a:t>Средняя ошибка недельного прогноза</a:t>
            </a:r>
            <a:endParaRPr lang="en-US" dirty="0"/>
          </a:p>
        </p:txBody>
      </p:sp>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1650859653"/>
              </p:ext>
            </p:extLst>
          </p:nvPr>
        </p:nvGraphicFramePr>
        <p:xfrm>
          <a:off x="335694" y="2213690"/>
          <a:ext cx="4835573" cy="2885252"/>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3.439067</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3.333534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2375">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1.597926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3.094778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2903554734"/>
              </p:ext>
            </p:extLst>
          </p:nvPr>
        </p:nvGraphicFramePr>
        <p:xfrm>
          <a:off x="681930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7.66842</a:t>
                      </a:r>
                    </a:p>
                  </a:txBody>
                  <a:tcPr marL="6350" marR="6350" marT="6350" marB="0" anchor="b">
                    <a:solidFill>
                      <a:srgbClr val="00B050"/>
                    </a:solidFill>
                  </a:tcPr>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3.712315</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5.987191</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3.330939</a:t>
                      </a:r>
                    </a:p>
                  </a:txBody>
                  <a:tcPr marL="6350" marR="6350" marT="6350" marB="0" anchor="b">
                    <a:solidFill>
                      <a:srgbClr val="00B050"/>
                    </a:solidFill>
                  </a:tcPr>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Tree>
    <p:extLst>
      <p:ext uri="{BB962C8B-B14F-4D97-AF65-F5344CB8AC3E}">
        <p14:creationId xmlns:p14="http://schemas.microsoft.com/office/powerpoint/2010/main" val="15613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extLst>
              <p:ext uri="{D42A27DB-BD31-4B8C-83A1-F6EECF244321}">
                <p14:modId xmlns:p14="http://schemas.microsoft.com/office/powerpoint/2010/main" val="1865660242"/>
              </p:ext>
            </p:extLst>
          </p:nvPr>
        </p:nvGraphicFramePr>
        <p:xfrm>
          <a:off x="335694" y="2393895"/>
          <a:ext cx="4835573" cy="2522877"/>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ARIMA(0,1,0)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4.555761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7.661597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9.676473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4.175079</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5.619049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8.057557</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9.516905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4.931365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6.568675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9.473433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11.03782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5.577207</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5.998952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8.162465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9.445526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5.901631</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7.620905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10.09989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9.929543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6.733517</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4.977977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7.918587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9.797744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4.548647</a:t>
                      </a:r>
                    </a:p>
                  </a:txBody>
                  <a:tcPr marL="6350" marR="6350" marT="6350" marB="0" anchor="b"/>
                </a:tc>
                <a:extLst>
                  <a:ext uri="{0D108BD9-81ED-4DB2-BD59-A6C34878D82A}">
                    <a16:rowId xmlns:a16="http://schemas.microsoft.com/office/drawing/2014/main" val="2172484458"/>
                  </a:ext>
                </a:extLst>
              </a:tr>
            </a:tbl>
          </a:graphicData>
        </a:graphic>
      </p:graphicFrame>
      <p:graphicFrame>
        <p:nvGraphicFramePr>
          <p:cNvPr id="15" name="Table 14">
            <a:extLst>
              <a:ext uri="{FF2B5EF4-FFF2-40B4-BE49-F238E27FC236}">
                <a16:creationId xmlns:a16="http://schemas.microsoft.com/office/drawing/2014/main" id="{E1C7B869-E3B5-4DD5-971E-04711F429411}"/>
              </a:ext>
            </a:extLst>
          </p:cNvPr>
          <p:cNvGraphicFramePr>
            <a:graphicFrameLocks noGrp="1"/>
          </p:cNvGraphicFramePr>
          <p:nvPr>
            <p:extLst>
              <p:ext uri="{D42A27DB-BD31-4B8C-83A1-F6EECF244321}">
                <p14:modId xmlns:p14="http://schemas.microsoft.com/office/powerpoint/2010/main" val="1134386431"/>
              </p:ext>
            </p:extLst>
          </p:nvPr>
        </p:nvGraphicFramePr>
        <p:xfrm>
          <a:off x="330631" y="2393894"/>
          <a:ext cx="4840636" cy="2522877"/>
        </p:xfrm>
        <a:graphic>
          <a:graphicData uri="http://schemas.openxmlformats.org/drawingml/2006/table">
            <a:tbl>
              <a:tblPr>
                <a:tableStyleId>{5C22544A-7EE6-4342-B048-85BDC9FD1C3A}</a:tableStyleId>
              </a:tblPr>
              <a:tblGrid>
                <a:gridCol w="1555756">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ARIMA(0,1,0)</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4.555761</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7.661597</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9.676473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4.175079</a:t>
                      </a:r>
                    </a:p>
                  </a:txBody>
                  <a:tcPr marL="6350" marR="6350" marT="6350" marB="0" anchor="b">
                    <a:solidFill>
                      <a:srgbClr val="00B050"/>
                    </a:solidFill>
                  </a:tcPr>
                </a:tc>
                <a:extLst>
                  <a:ext uri="{0D108BD9-81ED-4DB2-BD59-A6C34878D82A}">
                    <a16:rowId xmlns:a16="http://schemas.microsoft.com/office/drawing/2014/main" val="473727822"/>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5.619049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8.057557</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9.516905</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4.931365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6.568675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9.473433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11.03782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5.577207</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5.998952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8.162465</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9.445526</a:t>
                      </a:r>
                    </a:p>
                  </a:txBody>
                  <a:tcPr marL="6350" marR="6350" marT="6350" marB="0" anchor="b">
                    <a:solidFill>
                      <a:srgbClr val="00B050"/>
                    </a:solidFill>
                  </a:tcPr>
                </a:tc>
                <a:tc>
                  <a:txBody>
                    <a:bodyPr/>
                    <a:lstStyle/>
                    <a:p>
                      <a:pPr algn="ctr" fontAlgn="b"/>
                      <a:r>
                        <a:rPr lang="en-US" sz="1200" b="0" i="0" u="none" strike="noStrike">
                          <a:solidFill>
                            <a:srgbClr val="000000"/>
                          </a:solidFill>
                          <a:effectLst/>
                          <a:latin typeface="Calibri" panose="020F0502020204030204" pitchFamily="34" charset="0"/>
                        </a:rPr>
                        <a:t>5.901631</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7.620905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10.09989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9.929543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6.733517</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4.977977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7.918587</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9.797744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4.548647</a:t>
                      </a:r>
                    </a:p>
                  </a:txBody>
                  <a:tcPr marL="6350" marR="6350" marT="6350" marB="0" anchor="b"/>
                </a:tc>
                <a:extLst>
                  <a:ext uri="{0D108BD9-81ED-4DB2-BD59-A6C34878D82A}">
                    <a16:rowId xmlns:a16="http://schemas.microsoft.com/office/drawing/2014/main" val="2172484458"/>
                  </a:ext>
                </a:extLst>
              </a:tr>
            </a:tbl>
          </a:graphicData>
        </a:graphic>
      </p:graphicFrame>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22</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10" name="Table 9">
            <a:extLst>
              <a:ext uri="{FF2B5EF4-FFF2-40B4-BE49-F238E27FC236}">
                <a16:creationId xmlns:a16="http://schemas.microsoft.com/office/drawing/2014/main" id="{A02E9BC9-FE46-4698-8D61-56B607E5B090}"/>
              </a:ext>
            </a:extLst>
          </p:cNvPr>
          <p:cNvGraphicFramePr>
            <a:graphicFrameLocks noGrp="1"/>
          </p:cNvGraphicFramePr>
          <p:nvPr/>
        </p:nvGraphicFramePr>
        <p:xfrm>
          <a:off x="6819306"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7.66842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3.712315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5.987191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3.330939</a:t>
                      </a: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
        <p:nvSpPr>
          <p:cNvPr id="7" name="TextBox 6">
            <a:extLst>
              <a:ext uri="{FF2B5EF4-FFF2-40B4-BE49-F238E27FC236}">
                <a16:creationId xmlns:a16="http://schemas.microsoft.com/office/drawing/2014/main" id="{D8840C40-7D0F-471B-A622-20A5185D47E4}"/>
              </a:ext>
            </a:extLst>
          </p:cNvPr>
          <p:cNvSpPr txBox="1"/>
          <p:nvPr/>
        </p:nvSpPr>
        <p:spPr>
          <a:xfrm>
            <a:off x="881557" y="5191932"/>
            <a:ext cx="3852850" cy="369332"/>
          </a:xfrm>
          <a:prstGeom prst="rect">
            <a:avLst/>
          </a:prstGeom>
          <a:noFill/>
        </p:spPr>
        <p:txBody>
          <a:bodyPr wrap="none" rtlCol="0">
            <a:spAutoFit/>
          </a:bodyPr>
          <a:lstStyle/>
          <a:p>
            <a:r>
              <a:rPr lang="ru-RU" dirty="0"/>
              <a:t>Средняя ошибка месячного прогноза</a:t>
            </a:r>
            <a:endParaRPr lang="en-US" dirty="0"/>
          </a:p>
        </p:txBody>
      </p:sp>
      <p:sp>
        <p:nvSpPr>
          <p:cNvPr id="14" name="TextBox 13">
            <a:extLst>
              <a:ext uri="{FF2B5EF4-FFF2-40B4-BE49-F238E27FC236}">
                <a16:creationId xmlns:a16="http://schemas.microsoft.com/office/drawing/2014/main" id="{EFFC2179-897E-4970-89C7-D9114126E308}"/>
              </a:ext>
            </a:extLst>
          </p:cNvPr>
          <p:cNvSpPr txBox="1"/>
          <p:nvPr/>
        </p:nvSpPr>
        <p:spPr>
          <a:xfrm>
            <a:off x="7254305" y="5191932"/>
            <a:ext cx="3965573" cy="369332"/>
          </a:xfrm>
          <a:prstGeom prst="rect">
            <a:avLst/>
          </a:prstGeom>
          <a:noFill/>
        </p:spPr>
        <p:txBody>
          <a:bodyPr wrap="none" rtlCol="0">
            <a:spAutoFit/>
          </a:bodyPr>
          <a:lstStyle/>
          <a:p>
            <a:r>
              <a:rPr lang="ru-RU" dirty="0"/>
              <a:t>Средняя ошибка недельного прогноза</a:t>
            </a:r>
            <a:endParaRPr lang="en-US" dirty="0"/>
          </a:p>
        </p:txBody>
      </p:sp>
      <p:graphicFrame>
        <p:nvGraphicFramePr>
          <p:cNvPr id="16" name="Table 15">
            <a:extLst>
              <a:ext uri="{FF2B5EF4-FFF2-40B4-BE49-F238E27FC236}">
                <a16:creationId xmlns:a16="http://schemas.microsoft.com/office/drawing/2014/main" id="{5B7A8393-52EE-4713-AB79-705ED3FF5756}"/>
              </a:ext>
            </a:extLst>
          </p:cNvPr>
          <p:cNvGraphicFramePr>
            <a:graphicFrameLocks noGrp="1"/>
          </p:cNvGraphicFramePr>
          <p:nvPr>
            <p:extLst>
              <p:ext uri="{D42A27DB-BD31-4B8C-83A1-F6EECF244321}">
                <p14:modId xmlns:p14="http://schemas.microsoft.com/office/powerpoint/2010/main" val="3055483091"/>
              </p:ext>
            </p:extLst>
          </p:nvPr>
        </p:nvGraphicFramePr>
        <p:xfrm>
          <a:off x="681930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7.66842</a:t>
                      </a:r>
                    </a:p>
                  </a:txBody>
                  <a:tcPr marL="6350" marR="6350" marT="6350" marB="0" anchor="b">
                    <a:solidFill>
                      <a:srgbClr val="00B050"/>
                    </a:solidFill>
                  </a:tcPr>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3.712315</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5.987191</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3.330939</a:t>
                      </a:r>
                    </a:p>
                  </a:txBody>
                  <a:tcPr marL="6350" marR="6350" marT="6350" marB="0" anchor="b">
                    <a:solidFill>
                      <a:srgbClr val="00B050"/>
                    </a:solidFill>
                  </a:tcPr>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Tree>
    <p:extLst>
      <p:ext uri="{BB962C8B-B14F-4D97-AF65-F5344CB8AC3E}">
        <p14:creationId xmlns:p14="http://schemas.microsoft.com/office/powerpoint/2010/main" val="78130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30BD75-13BD-4374-A99C-8E29223E51E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23</a:t>
            </a:r>
            <a:r>
              <a:rPr lang="en-US" sz="2000" dirty="0">
                <a:latin typeface="Monotype Corsiva" panose="03010101010201010101" pitchFamily="66" charset="0"/>
              </a:rPr>
              <a:t>/</a:t>
            </a:r>
            <a:r>
              <a:rPr lang="ru-RU" sz="2000" dirty="0">
                <a:latin typeface="Monotype Corsiva" panose="03010101010201010101" pitchFamily="66" charset="0"/>
              </a:rPr>
              <a:t>23</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DC6A361B-6EEC-464E-AE3F-5300A4951D9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55458562-5E36-4071-8C78-B20A55F3B0C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7" name="TextBox 6">
            <a:extLst>
              <a:ext uri="{FF2B5EF4-FFF2-40B4-BE49-F238E27FC236}">
                <a16:creationId xmlns:a16="http://schemas.microsoft.com/office/drawing/2014/main" id="{3A4A4751-3143-4940-8EFB-19A05755DF66}"/>
              </a:ext>
            </a:extLst>
          </p:cNvPr>
          <p:cNvSpPr txBox="1"/>
          <p:nvPr/>
        </p:nvSpPr>
        <p:spPr>
          <a:xfrm>
            <a:off x="685044" y="1106881"/>
            <a:ext cx="10821911" cy="3046988"/>
          </a:xfrm>
          <a:prstGeom prst="rect">
            <a:avLst/>
          </a:prstGeom>
          <a:noFill/>
        </p:spPr>
        <p:txBody>
          <a:bodyPr wrap="square" rtlCol="0">
            <a:spAutoFit/>
          </a:bodyPr>
          <a:lstStyle/>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Реализованы и обучены модели нейронных сетей с архитектурами </a:t>
            </a:r>
            <a:r>
              <a:rPr lang="en-US" sz="2400" dirty="0">
                <a:latin typeface="Times New Roman" panose="02020603050405020304" pitchFamily="18" charset="0"/>
                <a:cs typeface="Times New Roman" panose="02020603050405020304" pitchFamily="18" charset="0"/>
              </a:rPr>
              <a:t>RNN, LTSM, GRU</a:t>
            </a:r>
            <a:endParaRPr lang="ru-RU"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Реализованы и обучены традиционные модели прогнозирования такие как </a:t>
            </a:r>
            <a:r>
              <a:rPr lang="en-US" sz="2400" dirty="0">
                <a:latin typeface="Times New Roman" panose="02020603050405020304" pitchFamily="18" charset="0"/>
                <a:cs typeface="Times New Roman" panose="02020603050405020304" pitchFamily="18" charset="0"/>
              </a:rPr>
              <a:t>AR,</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 ARMA, ARIMA</a:t>
            </a: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 код для работы с моделью градиентного бустинга </a:t>
            </a:r>
            <a:r>
              <a:rPr lang="en-US" sz="2400" dirty="0" err="1">
                <a:latin typeface="Times New Roman" panose="02020603050405020304" pitchFamily="18" charset="0"/>
                <a:cs typeface="Times New Roman" panose="02020603050405020304" pitchFamily="18" charset="0"/>
              </a:rPr>
              <a:t>catboost</a:t>
            </a:r>
            <a:endParaRPr lang="ru-RU"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Реализованный код оформлен в виде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r>
              <a:rPr lang="ru-RU" sz="2400" dirty="0">
                <a:latin typeface="Times New Roman" panose="02020603050405020304" pitchFamily="18" charset="0"/>
                <a:cs typeface="Times New Roman" panose="02020603050405020304" pitchFamily="18" charset="0"/>
              </a:rPr>
              <a:t>ов и в виде библиотеки и будет выложен в ближайшие месяцы после экспертной валидации</a:t>
            </a: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Сформирована рекомендация о применимости нейронных сетей</a:t>
            </a:r>
          </a:p>
        </p:txBody>
      </p:sp>
    </p:spTree>
    <p:extLst>
      <p:ext uri="{BB962C8B-B14F-4D97-AF65-F5344CB8AC3E}">
        <p14:creationId xmlns:p14="http://schemas.microsoft.com/office/powerpoint/2010/main" val="314849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FB576-BA96-4C77-B144-DB9168337CAF}"/>
              </a:ext>
            </a:extLst>
          </p:cNvPr>
          <p:cNvSpPr>
            <a:spLocks noGrp="1"/>
          </p:cNvSpPr>
          <p:nvPr>
            <p:ph idx="1"/>
          </p:nvPr>
        </p:nvSpPr>
        <p:spPr>
          <a:xfrm>
            <a:off x="558311" y="1107830"/>
            <a:ext cx="11075377" cy="4967654"/>
          </a:xfrm>
        </p:spPr>
        <p:txBody>
          <a:bodyPr>
            <a:noAutofit/>
          </a:bodyPr>
          <a:lstStyle/>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влияния добавления различных параметров на качество прогноза для определения их положительного или отрицательного влияния на результат.</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Дополнение исследования результатами прогноза на часовых и минутных данных, которые на данный момент не были включены в анализ в связи с высокой вычислительной сложностью.</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таких моделей как SARIMA, SARIMAX и их продолжений для сравнения их эффективности с моделями глубокого обучения.</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Подбор оптимальных параметров для моделей машинного обучения (ML) и глубокого обучения (DL) с целью улучшения качества прогнозов.</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эффективности реализованных моделей на датасетах часовой и минутной частоты для оценки их применимости к прогнозированию временных рядов с высокой гранулярностью.</a:t>
            </a:r>
          </a:p>
        </p:txBody>
      </p:sp>
      <p:sp>
        <p:nvSpPr>
          <p:cNvPr id="6" name="Rectangle 5">
            <a:extLst>
              <a:ext uri="{FF2B5EF4-FFF2-40B4-BE49-F238E27FC236}">
                <a16:creationId xmlns:a16="http://schemas.microsoft.com/office/drawing/2014/main" id="{736C59D5-85DD-46C8-A8F9-F215CE9DDF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24</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CF5484E4-AF19-4B0B-B8A9-21FD195DCCE4}"/>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Дальнейшие задачи</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827D4A78-0A6F-407F-911E-4C755F4A88F4}"/>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5419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88549" y="1370494"/>
            <a:ext cx="10515600" cy="5025140"/>
          </a:xfrm>
        </p:spPr>
        <p:txBody>
          <a:bodyPr>
            <a:normAutofit fontScale="77500" lnSpcReduction="20000"/>
          </a:bodyPr>
          <a:lstStyle/>
          <a:p>
            <a:r>
              <a:rPr lang="ru-RU" dirty="0"/>
              <a:t>Для всех </a:t>
            </a:r>
            <a:r>
              <a:rPr lang="ru-RU" dirty="0" err="1"/>
              <a:t>датасетов</a:t>
            </a:r>
            <a:r>
              <a:rPr lang="ru-RU" dirty="0"/>
              <a:t> и для всех временных периодов и для всех индексов оптимальным порядком интегрирования для </a:t>
            </a:r>
            <a:r>
              <a:rPr lang="ru-RU" dirty="0" err="1"/>
              <a:t>авторегрессионной</a:t>
            </a:r>
            <a:r>
              <a:rPr lang="ru-RU" dirty="0"/>
              <a:t> модели является d=1. </a:t>
            </a:r>
          </a:p>
          <a:p>
            <a:r>
              <a:rPr lang="ru-RU" dirty="0"/>
              <a:t>Значение порядка авторегрессии для абсолютного большинства оптимальных моделей не превышает 1. </a:t>
            </a:r>
          </a:p>
          <a:p>
            <a:r>
              <a:rPr lang="ru-RU" dirty="0"/>
              <a:t>Рассмотренные модели показали хорошее качество прогнозирования на непрерывных стационарных рядах при условии отсутствия серьезных политический и экономических потрясений, которые могут повлиять на деятельность рынка в целом</a:t>
            </a:r>
            <a:r>
              <a:rPr lang="en-US" dirty="0"/>
              <a:t>.</a:t>
            </a:r>
            <a:r>
              <a:rPr lang="ru-RU" dirty="0"/>
              <a:t> </a:t>
            </a:r>
          </a:p>
          <a:p>
            <a:r>
              <a:rPr lang="ru-RU" dirty="0"/>
              <a:t>Модели глубокого обучения показали лучшие результаты на данных дневной частоты. При снижении частоты данных до недельной, преимущество нейронных сетей над моделью ARIMA уменьшается. На месячных данных модель ARIMA превзошла нейронные сети, указывая на эффективность классических статистических моделей при низкой частоте данных. Модель CatBoost продемонстрировала худшие результаты на всех частотах данных и не рекомендуется для среднесрочного прогнозирования временных рядов без категориальных признаков. Выбор оптимальной модели зависит от частоты данных: нейронные сети лучше подходят для высокой частоты, а классические статистические модели.</a:t>
            </a:r>
          </a:p>
        </p:txBody>
      </p:sp>
      <p:sp>
        <p:nvSpPr>
          <p:cNvPr id="4" name="Rectangle 3">
            <a:extLst>
              <a:ext uri="{FF2B5EF4-FFF2-40B4-BE49-F238E27FC236}">
                <a16:creationId xmlns:a16="http://schemas.microsoft.com/office/drawing/2014/main" id="{42505753-9EF8-4B28-8A43-36BF1417D42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25</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21C1232E-203E-4CD3-8A49-F68A71208009}"/>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Выводы по результатам работы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41542D5B-1B89-4628-8075-97212B5B8A0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071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2" y="735480"/>
            <a:ext cx="11319185" cy="4351338"/>
          </a:xfrm>
        </p:spPr>
        <p:txBody>
          <a:bodyPr/>
          <a:lstStyle/>
          <a:p>
            <a:pPr marL="0" indent="0">
              <a:buNone/>
            </a:pPr>
            <a:r>
              <a:rPr lang="ru-RU" dirty="0">
                <a:latin typeface="Times New Roman" panose="02020603050405020304" pitchFamily="18" charset="0"/>
                <a:cs typeface="Times New Roman" panose="02020603050405020304" pitchFamily="18" charset="0"/>
              </a:rPr>
              <a:t>Промежуточные результаты для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4/19</a:t>
            </a: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Таблица 1">
            <a:extLst>
              <a:ext uri="{FF2B5EF4-FFF2-40B4-BE49-F238E27FC236}">
                <a16:creationId xmlns:a16="http://schemas.microsoft.com/office/drawing/2014/main" id="{FA93798F-22BC-4F99-B2B1-49E179D9C897}"/>
              </a:ext>
            </a:extLst>
          </p:cNvPr>
          <p:cNvGraphicFramePr>
            <a:graphicFrameLocks noGrp="1"/>
          </p:cNvGraphicFramePr>
          <p:nvPr/>
        </p:nvGraphicFramePr>
        <p:xfrm>
          <a:off x="342638" y="1434421"/>
          <a:ext cx="11637239" cy="4886060"/>
        </p:xfrm>
        <a:graphic>
          <a:graphicData uri="http://schemas.openxmlformats.org/drawingml/2006/table">
            <a:tbl>
              <a:tblPr>
                <a:tableStyleId>{5C22544A-7EE6-4342-B048-85BDC9FD1C3A}</a:tableStyleId>
              </a:tblPr>
              <a:tblGrid>
                <a:gridCol w="1453828">
                  <a:extLst>
                    <a:ext uri="{9D8B030D-6E8A-4147-A177-3AD203B41FA5}">
                      <a16:colId xmlns:a16="http://schemas.microsoft.com/office/drawing/2014/main" val="150193189"/>
                    </a:ext>
                  </a:extLst>
                </a:gridCol>
                <a:gridCol w="1030897">
                  <a:extLst>
                    <a:ext uri="{9D8B030D-6E8A-4147-A177-3AD203B41FA5}">
                      <a16:colId xmlns:a16="http://schemas.microsoft.com/office/drawing/2014/main" val="797746627"/>
                    </a:ext>
                  </a:extLst>
                </a:gridCol>
                <a:gridCol w="822735">
                  <a:extLst>
                    <a:ext uri="{9D8B030D-6E8A-4147-A177-3AD203B41FA5}">
                      <a16:colId xmlns:a16="http://schemas.microsoft.com/office/drawing/2014/main" val="2993037226"/>
                    </a:ext>
                  </a:extLst>
                </a:gridCol>
                <a:gridCol w="941685">
                  <a:extLst>
                    <a:ext uri="{9D8B030D-6E8A-4147-A177-3AD203B41FA5}">
                      <a16:colId xmlns:a16="http://schemas.microsoft.com/office/drawing/2014/main" val="1176806693"/>
                    </a:ext>
                  </a:extLst>
                </a:gridCol>
                <a:gridCol w="941685">
                  <a:extLst>
                    <a:ext uri="{9D8B030D-6E8A-4147-A177-3AD203B41FA5}">
                      <a16:colId xmlns:a16="http://schemas.microsoft.com/office/drawing/2014/main" val="4084299248"/>
                    </a:ext>
                  </a:extLst>
                </a:gridCol>
                <a:gridCol w="981336">
                  <a:extLst>
                    <a:ext uri="{9D8B030D-6E8A-4147-A177-3AD203B41FA5}">
                      <a16:colId xmlns:a16="http://schemas.microsoft.com/office/drawing/2014/main" val="2739273351"/>
                    </a:ext>
                  </a:extLst>
                </a:gridCol>
                <a:gridCol w="1268797">
                  <a:extLst>
                    <a:ext uri="{9D8B030D-6E8A-4147-A177-3AD203B41FA5}">
                      <a16:colId xmlns:a16="http://schemas.microsoft.com/office/drawing/2014/main" val="694288513"/>
                    </a:ext>
                  </a:extLst>
                </a:gridCol>
                <a:gridCol w="1219233">
                  <a:extLst>
                    <a:ext uri="{9D8B030D-6E8A-4147-A177-3AD203B41FA5}">
                      <a16:colId xmlns:a16="http://schemas.microsoft.com/office/drawing/2014/main" val="2761126684"/>
                    </a:ext>
                  </a:extLst>
                </a:gridCol>
                <a:gridCol w="1149845">
                  <a:extLst>
                    <a:ext uri="{9D8B030D-6E8A-4147-A177-3AD203B41FA5}">
                      <a16:colId xmlns:a16="http://schemas.microsoft.com/office/drawing/2014/main" val="1993969630"/>
                    </a:ext>
                  </a:extLst>
                </a:gridCol>
                <a:gridCol w="1219233">
                  <a:extLst>
                    <a:ext uri="{9D8B030D-6E8A-4147-A177-3AD203B41FA5}">
                      <a16:colId xmlns:a16="http://schemas.microsoft.com/office/drawing/2014/main" val="1333766201"/>
                    </a:ext>
                  </a:extLst>
                </a:gridCol>
                <a:gridCol w="607965">
                  <a:extLst>
                    <a:ext uri="{9D8B030D-6E8A-4147-A177-3AD203B41FA5}">
                      <a16:colId xmlns:a16="http://schemas.microsoft.com/office/drawing/2014/main" val="1440674973"/>
                    </a:ext>
                  </a:extLst>
                </a:gridCol>
              </a:tblGrid>
              <a:tr h="628652">
                <a:tc>
                  <a:txBody>
                    <a:bodyPr/>
                    <a:lstStyle/>
                    <a:p>
                      <a:pPr algn="ctr" fontAlgn="ctr"/>
                      <a:r>
                        <a:rPr lang="ru-RU" sz="1000" u="none" strike="noStrike" dirty="0">
                          <a:effectLst/>
                        </a:rPr>
                        <a:t>Название модели</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Вариант заполнения пустот</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Общее количество данных</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обучения</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теста</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dirty="0">
                          <a:effectLst/>
                        </a:rPr>
                        <a:t>Количество данных для прогнозирования</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MAPE</a:t>
                      </a:r>
                      <a:endParaRPr lang="en-US" sz="1000" b="0" i="0" u="none" strike="noStrike" dirty="0">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143218897"/>
                  </a:ext>
                </a:extLst>
              </a:tr>
              <a:tr h="305893">
                <a:tc>
                  <a:txBody>
                    <a:bodyPr/>
                    <a:lstStyle/>
                    <a:p>
                      <a:pPr algn="ctr" fontAlgn="ctr"/>
                      <a:r>
                        <a:rPr lang="en-US" sz="1000" u="none" strike="noStrike">
                          <a:effectLst/>
                        </a:rPr>
                        <a:t>SARIMAX(5,1,2)(0,0,0)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296.656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16.05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7.146</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605100497"/>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253.89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13.74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735427444"/>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302.173</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16.35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089013900"/>
                  </a:ext>
                </a:extLst>
              </a:tr>
              <a:tr h="305893">
                <a:tc>
                  <a:txBody>
                    <a:bodyPr/>
                    <a:lstStyle/>
                    <a:p>
                      <a:pPr algn="ctr" fontAlgn="ctr"/>
                      <a:r>
                        <a:rPr lang="en-US" sz="1000" u="none" strike="noStrike">
                          <a:effectLst/>
                        </a:rPr>
                        <a:t>SARIMAX(5,1,4)(0,0,0)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0.154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72015063"/>
                  </a:ext>
                </a:extLst>
              </a:tr>
              <a:tr h="305893">
                <a:tc>
                  <a:txBody>
                    <a:bodyPr/>
                    <a:lstStyle/>
                    <a:p>
                      <a:pPr algn="ctr" fontAlgn="ctr"/>
                      <a:r>
                        <a:rPr lang="en-US" sz="1000" u="none" strike="noStrike" dirty="0">
                          <a:effectLst/>
                        </a:rPr>
                        <a:t>SARIMAX(5,1,5)(0,0,0)</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0.307</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93.558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609689084"/>
                  </a:ext>
                </a:extLst>
              </a:tr>
              <a:tr h="305893">
                <a:tc>
                  <a:txBody>
                    <a:bodyPr/>
                    <a:lstStyle/>
                    <a:p>
                      <a:pPr algn="ctr" fontAlgn="ctr"/>
                      <a:r>
                        <a:rPr lang="en-US" sz="1000" u="none" strike="noStrike">
                          <a:effectLst/>
                        </a:rPr>
                        <a:t>SARIMAX(5,1,5)(0,0,0)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0.365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94.304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2.29</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41541357"/>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55.14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241371292"/>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53.17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6312865"/>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0.223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57.935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929550354"/>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0.118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44.799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2.42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0.98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72265762"/>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1.85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63.689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829647827"/>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53.549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316448303"/>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127.154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2.94</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2653894"/>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135.138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7.31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3.27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904057495"/>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22.04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158.325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8.57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4.91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642330669"/>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221.26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95746116"/>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218.611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0.52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23294011"/>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282.704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7.17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14364882"/>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77.827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2.65</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767489711"/>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1.568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69.945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3.78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2.02</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111847596"/>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75.219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4.07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dirty="0">
                          <a:effectLst/>
                        </a:rPr>
                        <a:t>2.21</a:t>
                      </a:r>
                      <a:endParaRPr lang="en-US" sz="1000" b="0" i="0" u="none" strike="noStrike" dirty="0">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16882058"/>
                  </a:ext>
                </a:extLst>
              </a:tr>
            </a:tbl>
          </a:graphicData>
        </a:graphic>
      </p:graphicFrame>
    </p:spTree>
    <p:extLst>
      <p:ext uri="{BB962C8B-B14F-4D97-AF65-F5344CB8AC3E}">
        <p14:creationId xmlns:p14="http://schemas.microsoft.com/office/powerpoint/2010/main" val="3210752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23B10-B0C6-44EF-B7BA-6F08EB7E6E80}"/>
              </a:ext>
            </a:extLst>
          </p:cNvPr>
          <p:cNvSpPr>
            <a:spLocks noGrp="1"/>
          </p:cNvSpPr>
          <p:nvPr>
            <p:ph idx="1"/>
          </p:nvPr>
        </p:nvSpPr>
        <p:spPr>
          <a:xfrm>
            <a:off x="277091" y="587228"/>
            <a:ext cx="11739418" cy="6014907"/>
          </a:xfrm>
        </p:spPr>
        <p:txBody>
          <a:bodyPr>
            <a:noAutofit/>
          </a:bodyPr>
          <a:lstStyle/>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finam.ru/profile/fyuchersy-usa/nq-100-fut/export/?market=7&amp;em=21719&amp;token=&amp;code=NDX&amp;apply=0&amp;df=1&amp;mf=0&amp;yf=2010&amp;from=01.01.2010&amp;dt=1&amp;mt=0&amp;yt=2014&amp;to=01.01.2014&amp;p=2&amp;f=NDX_100101_140101&amp;e=.txt&amp;cn=NDX&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https://www.finam.ru/profile/fyuchersy-usa/sandp-fut/export/?market=7&amp;em=108&amp;token=&amp;code=SP&amp;apply=0&amp;df=1&amp;mf=0&amp;yf=2010&amp;from=01.01.2010&amp;dt=1&amp;mt=0&amp;yt=2014&amp;to=01.01.2014&amp;p=2&amp;f=SP_100101_140101&amp;e=.txt&amp;cn=SP&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Engle, Robert F, Autoregressive Conditional Heteroskedasticity with Estimates of the Variance of United Kingdom Inflation. 1982, p. 987–1007,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Econometrica</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u="none" strike="noStrike"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Bollerslev</a:t>
            </a:r>
            <a:r>
              <a:rPr lang="en-US" sz="77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Tim, Generalized Autoregressive Conditional Heteroskedasticity, 1986, p. 307–327, Journal of Econometrics.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http://colah.github.io/posts/2015-08-Understanding-LSTMs/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https://neerc.ifmo.ru/wiki/index.php?title=%D0%A0%D0%B5%D0%BA%D1%83%D1%80%D1%80%D0%B5%D0%BD%D1%82%D0%BD%D1%8B%D0%B5_%D0%BD%D0%B5%D0%B9%D1%80%D0%BE%D0%BD%D0%BD%D1%8B%D0%B5_%D1%81%D0%B5%D1%82%D0%B8</a:t>
            </a: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https://github.com/SkivHisink/MasterWork</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https://web.archive.org/web/20211110112626/http://www.wildml.com/2015/10/recurrent-neural-network-tutorial-part-4-implementing-a-grulstm-rnn-with-python-and-theano/</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https://arxiv.org/abs/1412.3555</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https://www.sciencedirect.com/science/article/pii/S2212827121003796?ref=pdf_download&amp;fr=RR-2&amp;rr=79fdf5739bb63aad</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“Лекционные и методические материалы”, Канторович Г.Г., </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Time Series Forecasting in Python, Marco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Peixeiro</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9781617299889</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б</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2022</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Practical Time Series Analysis, Aileen Nielsen, ISBN: 9781492041658</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Introduction to Time Series and Forecasting Second Edition, Peter J. Brockwell Richard A. Davis, ISBN 0387953515, 2002 </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Machine Learning for Time Series Forecasting with Python, Francesca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Lazzeri</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9781119682363, 2021</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Кобзарь А.И. Прикладная математическая статистика. Для инженеров и научных работников. - М.: ФИЗМАТЛИТ, 2006. - 816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Львовский Е.Н. Статистические методы построения эмпирических формул. - М.: Высшая школа, 1988. - 239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err="1">
                <a:solidFill>
                  <a:srgbClr val="333333"/>
                </a:solidFill>
                <a:effectLst/>
                <a:latin typeface="Times New Roman" panose="02020603050405020304" pitchFamily="18" charset="0"/>
                <a:cs typeface="Times New Roman" panose="02020603050405020304" pitchFamily="18" charset="0"/>
              </a:rPr>
              <a:t>Фёрстер</a:t>
            </a:r>
            <a:r>
              <a:rPr lang="ru-RU" sz="770" b="0" i="0" dirty="0">
                <a:solidFill>
                  <a:srgbClr val="333333"/>
                </a:solidFill>
                <a:effectLst/>
                <a:latin typeface="Times New Roman" panose="02020603050405020304" pitchFamily="18" charset="0"/>
                <a:cs typeface="Times New Roman" panose="02020603050405020304" pitchFamily="18" charset="0"/>
              </a:rPr>
              <a:t> Э., </a:t>
            </a:r>
            <a:r>
              <a:rPr lang="ru-RU" sz="770" b="0" i="0" dirty="0" err="1">
                <a:solidFill>
                  <a:srgbClr val="333333"/>
                </a:solidFill>
                <a:effectLst/>
                <a:latin typeface="Times New Roman" panose="02020603050405020304" pitchFamily="18" charset="0"/>
                <a:cs typeface="Times New Roman" panose="02020603050405020304" pitchFamily="18" charset="0"/>
              </a:rPr>
              <a:t>Рёнц</a:t>
            </a:r>
            <a:r>
              <a:rPr lang="ru-RU" sz="770" b="0" i="0" dirty="0">
                <a:solidFill>
                  <a:srgbClr val="333333"/>
                </a:solidFill>
                <a:effectLst/>
                <a:latin typeface="Times New Roman" panose="02020603050405020304" pitchFamily="18" charset="0"/>
                <a:cs typeface="Times New Roman" panose="02020603050405020304" pitchFamily="18" charset="0"/>
              </a:rPr>
              <a:t> Б. Методы корреляционного и регрессионного анализа / пер с нем. - М.: Финансы и статистика, 1983. - 302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Афифи А., </a:t>
            </a:r>
            <a:r>
              <a:rPr lang="ru-RU" sz="770" b="0" i="0" dirty="0" err="1">
                <a:solidFill>
                  <a:srgbClr val="333333"/>
                </a:solidFill>
                <a:effectLst/>
                <a:latin typeface="Times New Roman" panose="02020603050405020304" pitchFamily="18" charset="0"/>
                <a:cs typeface="Times New Roman" panose="02020603050405020304" pitchFamily="18" charset="0"/>
              </a:rPr>
              <a:t>Эйзен</a:t>
            </a:r>
            <a:r>
              <a:rPr lang="ru-RU" sz="770" b="0" i="0" dirty="0">
                <a:solidFill>
                  <a:srgbClr val="333333"/>
                </a:solidFill>
                <a:effectLst/>
                <a:latin typeface="Times New Roman" panose="02020603050405020304" pitchFamily="18" charset="0"/>
                <a:cs typeface="Times New Roman" panose="02020603050405020304" pitchFamily="18" charset="0"/>
              </a:rPr>
              <a:t> С. Статистический анализ. Подход с использованием ЭВМ / пер с англ. - М.: Мир, 1982. - 488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Дрейпер Н., Смит Г. Прикладной регрессионный анализ. Книга 1 / </a:t>
            </a:r>
            <a:r>
              <a:rPr lang="ru-RU" sz="770" b="0" i="0" dirty="0" err="1">
                <a:solidFill>
                  <a:srgbClr val="333333"/>
                </a:solidFill>
                <a:effectLst/>
                <a:latin typeface="Times New Roman" panose="02020603050405020304" pitchFamily="18" charset="0"/>
                <a:cs typeface="Times New Roman" panose="02020603050405020304" pitchFamily="18" charset="0"/>
              </a:rPr>
              <a:t>пер.с</a:t>
            </a:r>
            <a:r>
              <a:rPr lang="ru-RU" sz="770" b="0" i="0" dirty="0">
                <a:solidFill>
                  <a:srgbClr val="333333"/>
                </a:solidFill>
                <a:effectLst/>
                <a:latin typeface="Times New Roman" panose="02020603050405020304" pitchFamily="18" charset="0"/>
                <a:cs typeface="Times New Roman" panose="02020603050405020304" pitchFamily="18" charset="0"/>
              </a:rPr>
              <a:t> англ. - М.: Финансы и статистика, 1986. - 366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Айвазян С.А. и др. Прикладная статистика: Исследование зависимостей. - М.: Финансы и статистика, 1985. - 487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Прикладная статистика. Основы эконометрики: В 2 т. 2-е изд., </a:t>
            </a:r>
            <a:r>
              <a:rPr lang="ru-RU" sz="770" b="0" i="0" dirty="0" err="1">
                <a:solidFill>
                  <a:srgbClr val="333333"/>
                </a:solidFill>
                <a:effectLst/>
                <a:latin typeface="Times New Roman" panose="02020603050405020304" pitchFamily="18" charset="0"/>
                <a:cs typeface="Times New Roman" panose="02020603050405020304" pitchFamily="18" charset="0"/>
              </a:rPr>
              <a:t>испр</a:t>
            </a:r>
            <a:r>
              <a:rPr lang="ru-RU" sz="770" b="0" i="0" dirty="0">
                <a:solidFill>
                  <a:srgbClr val="333333"/>
                </a:solidFill>
                <a:effectLst/>
                <a:latin typeface="Times New Roman" panose="02020603050405020304" pitchFamily="18" charset="0"/>
                <a:cs typeface="Times New Roman" panose="02020603050405020304" pitchFamily="18" charset="0"/>
              </a:rPr>
              <a:t>. - Т.2: Айвазян С.А. Основы эконометрики. - М.: ЮНИТИ-ДАНА, 2001. - 432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Магнус Я.Р. и др. Эконометрика. Начальный курс - М.: Дело, 2004. - 576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Носко В.П. Эконометрика. Книга 1. - М.: Издательский дом "Дело" РАНХиГС, 2011. - 672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Брюс П. Практическая статистика для специалистов Data Science / пер. с англ. - СПб.: БХВ-Петербург, 2018. - 304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Уатт Дж. и др. Машинное обучение: основы, алгоритмы и практика применения / пер. с англ. - СПб.: БХВ-Петербург, 2022. - 640 с.</a:t>
            </a:r>
            <a:endParaRPr lang="en-US" sz="770" dirty="0">
              <a:solidFill>
                <a:srgbClr val="333333"/>
              </a:solidFill>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http://learningsys.org/nips17/assets/papers/paper_11.pdf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https://arxiv.org/pdf/1910.13204.pdf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Jerome H Friedman. 2001. Greedy function approximation: a gradient </a:t>
            </a:r>
            <a:r>
              <a:rPr lang="en-US" sz="770" b="0" i="0" dirty="0" err="1">
                <a:solidFill>
                  <a:srgbClr val="333333"/>
                </a:solidFill>
                <a:effectLst/>
                <a:latin typeface="Times New Roman" panose="02020603050405020304" pitchFamily="18" charset="0"/>
                <a:cs typeface="Times New Roman" panose="02020603050405020304" pitchFamily="18" charset="0"/>
              </a:rPr>
              <a:t>boostingmachine</a:t>
            </a:r>
            <a:r>
              <a:rPr lang="en-US" sz="770" b="0" i="0" dirty="0">
                <a:solidFill>
                  <a:srgbClr val="333333"/>
                </a:solidFill>
                <a:effectLst/>
                <a:latin typeface="Times New Roman" panose="02020603050405020304" pitchFamily="18" charset="0"/>
                <a:cs typeface="Times New Roman" panose="02020603050405020304" pitchFamily="18" charset="0"/>
              </a:rPr>
              <a:t>. Annals of statistics (2001), 1189–1232.</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Tianqi Chen and Carlos </a:t>
            </a:r>
            <a:r>
              <a:rPr lang="en-US" sz="770" b="0" i="0" dirty="0" err="1">
                <a:solidFill>
                  <a:srgbClr val="333333"/>
                </a:solidFill>
                <a:effectLst/>
                <a:latin typeface="Times New Roman" panose="02020603050405020304" pitchFamily="18" charset="0"/>
                <a:cs typeface="Times New Roman" panose="02020603050405020304" pitchFamily="18" charset="0"/>
              </a:rPr>
              <a:t>Guestrin</a:t>
            </a:r>
            <a:r>
              <a:rPr lang="en-US" sz="770" b="0" i="0" dirty="0">
                <a:solidFill>
                  <a:srgbClr val="333333"/>
                </a:solidFill>
                <a:effectLst/>
                <a:latin typeface="Times New Roman" panose="02020603050405020304" pitchFamily="18" charset="0"/>
                <a:cs typeface="Times New Roman" panose="02020603050405020304" pitchFamily="18" charset="0"/>
              </a:rPr>
              <a:t>. 2016. </a:t>
            </a:r>
            <a:r>
              <a:rPr lang="en-US" sz="770" b="0" i="0" dirty="0" err="1">
                <a:solidFill>
                  <a:srgbClr val="333333"/>
                </a:solidFill>
                <a:effectLst/>
                <a:latin typeface="Times New Roman" panose="02020603050405020304" pitchFamily="18" charset="0"/>
                <a:cs typeface="Times New Roman" panose="02020603050405020304" pitchFamily="18" charset="0"/>
              </a:rPr>
              <a:t>Xgboost</a:t>
            </a:r>
            <a:r>
              <a:rPr lang="en-US" sz="770" b="0" i="0" dirty="0">
                <a:solidFill>
                  <a:srgbClr val="333333"/>
                </a:solidFill>
                <a:effectLst/>
                <a:latin typeface="Times New Roman" panose="02020603050405020304" pitchFamily="18" charset="0"/>
                <a:cs typeface="Times New Roman" panose="02020603050405020304" pitchFamily="18" charset="0"/>
              </a:rPr>
              <a:t>: A scalable tree boosting system. In Proceedings of the 22Nd ACM SIGKDD International Conference on Knowledge Discovery and Data Mining. ACM, 785–794.</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https://doi.org/10.7287/peerj.preprints.3190v2</a:t>
            </a:r>
          </a:p>
        </p:txBody>
      </p:sp>
      <p:sp>
        <p:nvSpPr>
          <p:cNvPr id="5" name="Rectangle 4">
            <a:extLst>
              <a:ext uri="{FF2B5EF4-FFF2-40B4-BE49-F238E27FC236}">
                <a16:creationId xmlns:a16="http://schemas.microsoft.com/office/drawing/2014/main" id="{346708BB-3FC1-4A94-AC26-8E640200D024}"/>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19/19</a:t>
            </a:r>
          </a:p>
        </p:txBody>
      </p:sp>
      <p:sp>
        <p:nvSpPr>
          <p:cNvPr id="6" name="Rectangle 5">
            <a:extLst>
              <a:ext uri="{FF2B5EF4-FFF2-40B4-BE49-F238E27FC236}">
                <a16:creationId xmlns:a16="http://schemas.microsoft.com/office/drawing/2014/main" id="{6669B1E9-CC66-4CA5-B232-F6EFBC810E1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Список литературы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414BBC26-0B80-40D6-9AC3-F692F6FF5F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5808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6BFF0-CD6A-40AC-8D23-0BACF42C825E}"/>
              </a:ext>
            </a:extLst>
          </p:cNvPr>
          <p:cNvSpPr>
            <a:spLocks noGrp="1"/>
          </p:cNvSpPr>
          <p:nvPr>
            <p:ph idx="1"/>
          </p:nvPr>
        </p:nvSpPr>
        <p:spPr>
          <a:xfrm>
            <a:off x="908539" y="1012402"/>
            <a:ext cx="10515600" cy="4351338"/>
          </a:xfrm>
        </p:spPr>
        <p:txBody>
          <a:bodyPr/>
          <a:lstStyle/>
          <a:p>
            <a:r>
              <a:rPr lang="ru-RU" dirty="0">
                <a:latin typeface="Times New Roman" panose="02020603050405020304" pitchFamily="18" charset="0"/>
                <a:cs typeface="Times New Roman" panose="02020603050405020304" pitchFamily="18" charset="0"/>
              </a:rPr>
              <a:t>Экономика и финансы</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принятие решений в области инвестиций</a:t>
            </a:r>
          </a:p>
          <a:p>
            <a:r>
              <a:rPr lang="ru-RU" dirty="0">
                <a:latin typeface="Times New Roman" panose="02020603050405020304" pitchFamily="18" charset="0"/>
                <a:cs typeface="Times New Roman" panose="02020603050405020304" pitchFamily="18" charset="0"/>
              </a:rPr>
              <a:t>Медицина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прогнозирование уровня заболеваемости</a:t>
            </a:r>
          </a:p>
          <a:p>
            <a:r>
              <a:rPr lang="ru-RU" dirty="0">
                <a:latin typeface="Times New Roman" panose="02020603050405020304" pitchFamily="18" charset="0"/>
                <a:cs typeface="Times New Roman" panose="02020603050405020304" pitchFamily="18" charset="0"/>
              </a:rPr>
              <a:t>Энергетика</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планирование и управление энергосистемами</a:t>
            </a:r>
          </a:p>
          <a:p>
            <a:r>
              <a:rPr lang="ru-RU" dirty="0">
                <a:latin typeface="Times New Roman" panose="02020603050405020304" pitchFamily="18" charset="0"/>
                <a:cs typeface="Times New Roman" panose="02020603050405020304" pitchFamily="18" charset="0"/>
              </a:rPr>
              <a:t>Логистика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управление трафиком, прогнозирование пробок</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9C8305-2EFA-48C5-A982-967EEB3D15F3}"/>
              </a:ext>
            </a:extLst>
          </p:cNvPr>
          <p:cNvPicPr>
            <a:picLocks noChangeAspect="1"/>
          </p:cNvPicPr>
          <p:nvPr/>
        </p:nvPicPr>
        <p:blipFill>
          <a:blip r:embed="rId2"/>
          <a:stretch>
            <a:fillRect/>
          </a:stretch>
        </p:blipFill>
        <p:spPr>
          <a:xfrm>
            <a:off x="270064" y="3257360"/>
            <a:ext cx="2473135" cy="2919603"/>
          </a:xfrm>
          <a:prstGeom prst="rect">
            <a:avLst/>
          </a:prstGeom>
        </p:spPr>
      </p:pic>
      <p:pic>
        <p:nvPicPr>
          <p:cNvPr id="1026" name="Picture 2" descr="Медицинские Таблетки Прогнозирование Продаж Схема — стоковые фотографии и  другие картинки 2015 - 2015, Бизнес, Биржевые сводки - iStock">
            <a:extLst>
              <a:ext uri="{FF2B5EF4-FFF2-40B4-BE49-F238E27FC236}">
                <a16:creationId xmlns:a16="http://schemas.microsoft.com/office/drawing/2014/main" id="{9835AA97-7398-4ABF-932B-011BAFAAC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126" y="3710875"/>
            <a:ext cx="291465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Институт энергетической стратегии создал нейронную модель прогнозирования  цен на нефть | Министерство энергетики РФ">
            <a:extLst>
              <a:ext uri="{FF2B5EF4-FFF2-40B4-BE49-F238E27FC236}">
                <a16:creationId xmlns:a16="http://schemas.microsoft.com/office/drawing/2014/main" id="{386CDD50-CABB-4550-9E97-CCCD5060B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358" y="3827250"/>
            <a:ext cx="2944092"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к прогнозирование спроса повышает рентабельность производства продуктов с  ограниченным сроком годности | New-Retail.ru">
            <a:extLst>
              <a:ext uri="{FF2B5EF4-FFF2-40B4-BE49-F238E27FC236}">
                <a16:creationId xmlns:a16="http://schemas.microsoft.com/office/drawing/2014/main" id="{1AC8141B-87B4-4940-BCB6-5044EDB76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776651"/>
            <a:ext cx="2715249" cy="181154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33DCDA-7650-4121-B07C-C430968F64E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Область применения</a:t>
            </a:r>
            <a:endParaRPr lang="en-US" sz="3200" dirty="0">
              <a:latin typeface="Comic Sans MS" panose="030F0702030302020204" pitchFamily="66" charset="0"/>
            </a:endParaRPr>
          </a:p>
        </p:txBody>
      </p:sp>
      <p:sp>
        <p:nvSpPr>
          <p:cNvPr id="14" name="Rectangle 13">
            <a:extLst>
              <a:ext uri="{FF2B5EF4-FFF2-40B4-BE49-F238E27FC236}">
                <a16:creationId xmlns:a16="http://schemas.microsoft.com/office/drawing/2014/main" id="{CA6F2041-7A43-427A-A8E3-CE1FAE97E6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3</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6D5C0926-EDD0-4A88-AB49-F35D6F8479C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7555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838200" y="1347536"/>
            <a:ext cx="10515600" cy="5293895"/>
          </a:xfrm>
        </p:spPr>
        <p:txBody>
          <a:bodyPr>
            <a:normAutofit/>
          </a:bodyPr>
          <a:lstStyle/>
          <a:p>
            <a:pPr algn="just"/>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Цель - исследовать </a:t>
            </a:r>
            <a:r>
              <a:rPr lang="ru-RU" dirty="0">
                <a:latin typeface="Times New Roman" panose="02020603050405020304" pitchFamily="18" charset="0"/>
                <a:ea typeface="Times New Roman" panose="02020603050405020304" pitchFamily="18" charset="0"/>
                <a:cs typeface="Times New Roman" panose="02020603050405020304" pitchFamily="18" charset="0"/>
              </a:rPr>
              <a:t>эффективность</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нейронных сетей для прогнозирования временных рядов с учётом различной разряженности экономических данных, а также в сравнительном анализе с традиционными методами прогнозирования.</a:t>
            </a:r>
            <a:endParaRPr lang="ru-RU"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66E180E-B804-41B4-A74D-3CDD7D125CF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4/</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50655547-9B19-4DF5-9DAF-0BAF45BD976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C5FE88C4-B050-4847-BB0B-7D13CE9C8A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689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356585" y="587229"/>
            <a:ext cx="11741629" cy="5901439"/>
          </a:xfrm>
        </p:spPr>
        <p:txBody>
          <a:bodyPr>
            <a:noAutofit/>
          </a:bodyPr>
          <a:lstStyle/>
          <a:p>
            <a:pPr algn="just"/>
            <a:r>
              <a:rPr lang="ru-R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Задачи:</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Провести обзор литературы и проанализировать существующие методы прогнозирования временных рядов.</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Изучить информацию о статистических методах и методах машинного обучения.</a:t>
            </a:r>
            <a:endPar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одготовить данные для построения прогноза.</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и апробировать модель для прогнозирования различных временных рядов, оценить ее эффективность по сравнению с традиционными методами</a:t>
            </a:r>
            <a:r>
              <a:rPr lang="ru-RU" sz="1900" dirty="0">
                <a:latin typeface="Times New Roman" panose="02020603050405020304" pitchFamily="18" charset="0"/>
                <a:ea typeface="Calibri" panose="020F0502020204030204" pitchFamily="34" charset="0"/>
                <a:cs typeface="Times New Roman" panose="02020603050405020304" pitchFamily="18" charset="0"/>
              </a:rPr>
              <a:t>, а также </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сравнить эффективность разработанных моделей на основе различных критериев качества прогнозирования.</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Проанализировать применимость различных архитектур и методов обучения нейронных сетей для прогнозирования финансовых временных рядов, и оценить их преимущества и недостатки.</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Сделать выводы о эффективности нейронных сетей для построения прогнозов динамики финансовых временных рядов, а также о возможных направлениях дальнейших исследований в области прогнозирования временных рядов.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683A28D-AED4-43D9-9A9B-C09934DFD0D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5/</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F4781D12-4385-40CB-91FB-BAA2F18ED70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F6B3F269-8207-4B2B-8520-69B020CD6F5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7577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Статистические модели, применявшиеся в исследовании</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6/</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B87A033-B032-4A0E-A56D-712B0B7C25BF}"/>
                  </a:ext>
                </a:extLst>
              </p:cNvPr>
              <p:cNvSpPr txBox="1"/>
              <p:nvPr/>
            </p:nvSpPr>
            <p:spPr>
              <a:xfrm>
                <a:off x="1036145" y="1263544"/>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19" name="TextBox 18">
                <a:extLst>
                  <a:ext uri="{FF2B5EF4-FFF2-40B4-BE49-F238E27FC236}">
                    <a16:creationId xmlns:a16="http://schemas.microsoft.com/office/drawing/2014/main" id="{FB87A033-B032-4A0E-A56D-712B0B7C25BF}"/>
                  </a:ext>
                </a:extLst>
              </p:cNvPr>
              <p:cNvSpPr txBox="1">
                <a:spLocks noRot="1" noChangeAspect="1" noMove="1" noResize="1" noEditPoints="1" noAdjustHandles="1" noChangeArrowheads="1" noChangeShapeType="1" noTextEdit="1"/>
              </p:cNvSpPr>
              <p:nvPr/>
            </p:nvSpPr>
            <p:spPr>
              <a:xfrm>
                <a:off x="1036145" y="1263544"/>
                <a:ext cx="3661996" cy="848566"/>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9B912D-A6AE-4943-A802-50F6FD95A12C}"/>
              </a:ext>
            </a:extLst>
          </p:cNvPr>
          <p:cNvSpPr txBox="1"/>
          <p:nvPr/>
        </p:nvSpPr>
        <p:spPr>
          <a:xfrm>
            <a:off x="851815" y="2206038"/>
            <a:ext cx="4030655" cy="646331"/>
          </a:xfrm>
          <a:prstGeom prst="rect">
            <a:avLst/>
          </a:prstGeom>
          <a:noFill/>
        </p:spPr>
        <p:txBody>
          <a:bodyPr wrap="square" rtlCol="0">
            <a:spAutoFit/>
          </a:bodyPr>
          <a:lstStyle/>
          <a:p>
            <a:pPr algn="ctr"/>
            <a:r>
              <a:rPr lang="ru-RU" dirty="0" err="1"/>
              <a:t>Авторегрессионная</a:t>
            </a:r>
            <a:r>
              <a:rPr lang="ru-RU" dirty="0"/>
              <a:t> модель</a:t>
            </a:r>
          </a:p>
          <a:p>
            <a:pPr algn="ctr"/>
            <a:r>
              <a:rPr lang="en-US" dirty="0"/>
              <a:t>AR(p)</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162E5E-7967-4384-9217-BE24FAECE295}"/>
                  </a:ext>
                </a:extLst>
              </p:cNvPr>
              <p:cNvSpPr txBox="1"/>
              <p:nvPr/>
            </p:nvSpPr>
            <p:spPr>
              <a:xfrm>
                <a:off x="3508777" y="2797956"/>
                <a:ext cx="517444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0" name="TextBox 19">
                <a:extLst>
                  <a:ext uri="{FF2B5EF4-FFF2-40B4-BE49-F238E27FC236}">
                    <a16:creationId xmlns:a16="http://schemas.microsoft.com/office/drawing/2014/main" id="{67162E5E-7967-4384-9217-BE24FAECE295}"/>
                  </a:ext>
                </a:extLst>
              </p:cNvPr>
              <p:cNvSpPr txBox="1">
                <a:spLocks noRot="1" noChangeAspect="1" noMove="1" noResize="1" noEditPoints="1" noAdjustHandles="1" noChangeArrowheads="1" noChangeShapeType="1" noTextEdit="1"/>
              </p:cNvSpPr>
              <p:nvPr/>
            </p:nvSpPr>
            <p:spPr>
              <a:xfrm>
                <a:off x="3508777" y="2797956"/>
                <a:ext cx="5174446" cy="848566"/>
              </a:xfrm>
              <a:prstGeom prst="rect">
                <a:avLst/>
              </a:prstGeom>
              <a:blipFill>
                <a:blip r:embed="rId3"/>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93FFC8E-133E-464D-AA9D-AF8F479F9C62}"/>
              </a:ext>
            </a:extLst>
          </p:cNvPr>
          <p:cNvSpPr txBox="1"/>
          <p:nvPr/>
        </p:nvSpPr>
        <p:spPr>
          <a:xfrm>
            <a:off x="3439258" y="3644091"/>
            <a:ext cx="5313483" cy="646331"/>
          </a:xfrm>
          <a:prstGeom prst="rect">
            <a:avLst/>
          </a:prstGeom>
          <a:noFill/>
        </p:spPr>
        <p:txBody>
          <a:bodyPr wrap="square" rtlCol="0">
            <a:spAutoFit/>
          </a:bodyPr>
          <a:lstStyle/>
          <a:p>
            <a:pPr algn="ctr"/>
            <a:r>
              <a:rPr lang="ru-RU" dirty="0"/>
              <a:t>Модель авторегрессии — скользящего среднего</a:t>
            </a:r>
            <a:endParaRPr lang="en-US" dirty="0"/>
          </a:p>
          <a:p>
            <a:pPr algn="ctr"/>
            <a:r>
              <a:rPr lang="en-US" dirty="0"/>
              <a:t>ARMA(</a:t>
            </a:r>
            <a:r>
              <a:rPr lang="en-US" dirty="0" err="1"/>
              <a:t>p,q</a:t>
            </a:r>
            <a:r>
              <a:rPr lang="en-US" dirty="0"/>
              <a: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9867099-F49C-4728-92C9-B2A45A6ED183}"/>
                  </a:ext>
                </a:extLst>
              </p:cNvPr>
              <p:cNvSpPr txBox="1"/>
              <p:nvPr/>
            </p:nvSpPr>
            <p:spPr>
              <a:xfrm>
                <a:off x="3439258" y="4974847"/>
                <a:ext cx="5665162"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sSup>
                            <m:sSupPr>
                              <m:ctrlPr>
                                <a:rPr lang="en-US" i="1">
                                  <a:solidFill>
                                    <a:srgbClr val="836967"/>
                                  </a:solidFill>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𝑑</m:t>
                              </m:r>
                            </m:sup>
                          </m:sSup>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3" name="TextBox 22">
                <a:extLst>
                  <a:ext uri="{FF2B5EF4-FFF2-40B4-BE49-F238E27FC236}">
                    <a16:creationId xmlns:a16="http://schemas.microsoft.com/office/drawing/2014/main" id="{F9867099-F49C-4728-92C9-B2A45A6ED183}"/>
                  </a:ext>
                </a:extLst>
              </p:cNvPr>
              <p:cNvSpPr txBox="1">
                <a:spLocks noRot="1" noChangeAspect="1" noMove="1" noResize="1" noEditPoints="1" noAdjustHandles="1" noChangeArrowheads="1" noChangeShapeType="1" noTextEdit="1"/>
              </p:cNvSpPr>
              <p:nvPr/>
            </p:nvSpPr>
            <p:spPr>
              <a:xfrm>
                <a:off x="3439258" y="4974847"/>
                <a:ext cx="5665162" cy="848566"/>
              </a:xfrm>
              <a:prstGeom prst="rect">
                <a:avLst/>
              </a:prstGeom>
              <a:blipFill>
                <a:blip r:embed="rId4"/>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794273A-6A87-48FA-BD2A-14306C087B32}"/>
              </a:ext>
            </a:extLst>
          </p:cNvPr>
          <p:cNvSpPr txBox="1"/>
          <p:nvPr/>
        </p:nvSpPr>
        <p:spPr>
          <a:xfrm>
            <a:off x="2570448" y="5822183"/>
            <a:ext cx="7430012" cy="646331"/>
          </a:xfrm>
          <a:prstGeom prst="rect">
            <a:avLst/>
          </a:prstGeom>
          <a:noFill/>
        </p:spPr>
        <p:txBody>
          <a:bodyPr wrap="square" rtlCol="0">
            <a:spAutoFit/>
          </a:bodyPr>
          <a:lstStyle/>
          <a:p>
            <a:pPr algn="ctr"/>
            <a:r>
              <a:rPr lang="ru-RU" dirty="0"/>
              <a:t>Интегрированная модель авторегрессии — скользящего среднего</a:t>
            </a:r>
            <a:br>
              <a:rPr lang="en-US" dirty="0"/>
            </a:br>
            <a:r>
              <a:rPr lang="en-US" dirty="0"/>
              <a:t>ARIMA(p, d, q)</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46CE97-BE21-49DC-9FE0-5A2985E6ED1D}"/>
                  </a:ext>
                </a:extLst>
              </p:cNvPr>
              <p:cNvSpPr txBox="1"/>
              <p:nvPr/>
            </p:nvSpPr>
            <p:spPr>
              <a:xfrm>
                <a:off x="7529255" y="1291258"/>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0" smtClean="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𝑖</m:t>
                              </m:r>
                            </m:sub>
                          </m:sSub>
                        </m:e>
                      </m:nary>
                    </m:oMath>
                  </m:oMathPara>
                </a14:m>
                <a:endParaRPr lang="en-US" dirty="0"/>
              </a:p>
            </p:txBody>
          </p:sp>
        </mc:Choice>
        <mc:Fallback xmlns="">
          <p:sp>
            <p:nvSpPr>
              <p:cNvPr id="12" name="TextBox 11">
                <a:extLst>
                  <a:ext uri="{FF2B5EF4-FFF2-40B4-BE49-F238E27FC236}">
                    <a16:creationId xmlns:a16="http://schemas.microsoft.com/office/drawing/2014/main" id="{0146CE97-BE21-49DC-9FE0-5A2985E6ED1D}"/>
                  </a:ext>
                </a:extLst>
              </p:cNvPr>
              <p:cNvSpPr txBox="1">
                <a:spLocks noRot="1" noChangeAspect="1" noMove="1" noResize="1" noEditPoints="1" noAdjustHandles="1" noChangeArrowheads="1" noChangeShapeType="1" noTextEdit="1"/>
              </p:cNvSpPr>
              <p:nvPr/>
            </p:nvSpPr>
            <p:spPr>
              <a:xfrm>
                <a:off x="7529255" y="1291258"/>
                <a:ext cx="3661996" cy="848566"/>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426064C-86D8-4CC5-85FE-B09502986944}"/>
              </a:ext>
            </a:extLst>
          </p:cNvPr>
          <p:cNvSpPr txBox="1"/>
          <p:nvPr/>
        </p:nvSpPr>
        <p:spPr>
          <a:xfrm>
            <a:off x="7344925" y="2233752"/>
            <a:ext cx="4030655" cy="646331"/>
          </a:xfrm>
          <a:prstGeom prst="rect">
            <a:avLst/>
          </a:prstGeom>
          <a:noFill/>
        </p:spPr>
        <p:txBody>
          <a:bodyPr wrap="square" rtlCol="0">
            <a:spAutoFit/>
          </a:bodyPr>
          <a:lstStyle/>
          <a:p>
            <a:pPr algn="ctr"/>
            <a:r>
              <a:rPr lang="ru-RU" dirty="0"/>
              <a:t>Модель скользящего среднего</a:t>
            </a:r>
          </a:p>
          <a:p>
            <a:pPr algn="ctr"/>
            <a:r>
              <a:rPr lang="en-US" dirty="0"/>
              <a:t>MA(q)</a:t>
            </a:r>
          </a:p>
        </p:txBody>
      </p:sp>
    </p:spTree>
    <p:extLst>
      <p:ext uri="{BB962C8B-B14F-4D97-AF65-F5344CB8AC3E}">
        <p14:creationId xmlns:p14="http://schemas.microsoft.com/office/powerpoint/2010/main" val="26884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Архитектуры нейронных сетей</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D23F2B-A4EF-41BB-9466-0E9EC229B654}"/>
              </a:ext>
            </a:extLst>
          </p:cNvPr>
          <p:cNvSpPr txBox="1"/>
          <p:nvPr/>
        </p:nvSpPr>
        <p:spPr>
          <a:xfrm>
            <a:off x="1902202" y="2853681"/>
            <a:ext cx="696024" cy="369332"/>
          </a:xfrm>
          <a:prstGeom prst="rect">
            <a:avLst/>
          </a:prstGeom>
          <a:noFill/>
        </p:spPr>
        <p:txBody>
          <a:bodyPr wrap="none" rtlCol="0">
            <a:spAutoFit/>
          </a:bodyPr>
          <a:lstStyle/>
          <a:p>
            <a:r>
              <a:rPr lang="en-US" dirty="0"/>
              <a:t>LSTM</a:t>
            </a:r>
          </a:p>
        </p:txBody>
      </p:sp>
      <p:sp>
        <p:nvSpPr>
          <p:cNvPr id="11" name="TextBox 10">
            <a:extLst>
              <a:ext uri="{FF2B5EF4-FFF2-40B4-BE49-F238E27FC236}">
                <a16:creationId xmlns:a16="http://schemas.microsoft.com/office/drawing/2014/main" id="{072FC45C-DD32-43F1-AEA5-AEC7281B82A8}"/>
              </a:ext>
            </a:extLst>
          </p:cNvPr>
          <p:cNvSpPr txBox="1"/>
          <p:nvPr/>
        </p:nvSpPr>
        <p:spPr>
          <a:xfrm>
            <a:off x="5497606" y="5423079"/>
            <a:ext cx="603050" cy="369332"/>
          </a:xfrm>
          <a:prstGeom prst="rect">
            <a:avLst/>
          </a:prstGeom>
          <a:noFill/>
        </p:spPr>
        <p:txBody>
          <a:bodyPr wrap="none" rtlCol="0">
            <a:spAutoFit/>
          </a:bodyPr>
          <a:lstStyle/>
          <a:p>
            <a:r>
              <a:rPr lang="en-US" dirty="0"/>
              <a:t>GRU</a:t>
            </a:r>
          </a:p>
        </p:txBody>
      </p:sp>
      <p:sp>
        <p:nvSpPr>
          <p:cNvPr id="12" name="TextBox 11">
            <a:extLst>
              <a:ext uri="{FF2B5EF4-FFF2-40B4-BE49-F238E27FC236}">
                <a16:creationId xmlns:a16="http://schemas.microsoft.com/office/drawing/2014/main" id="{B7FD8539-8EA0-4C7C-9A23-3B932FB09860}"/>
              </a:ext>
            </a:extLst>
          </p:cNvPr>
          <p:cNvSpPr txBox="1"/>
          <p:nvPr/>
        </p:nvSpPr>
        <p:spPr>
          <a:xfrm>
            <a:off x="8422363" y="2853681"/>
            <a:ext cx="607859" cy="369332"/>
          </a:xfrm>
          <a:prstGeom prst="rect">
            <a:avLst/>
          </a:prstGeom>
          <a:noFill/>
        </p:spPr>
        <p:txBody>
          <a:bodyPr wrap="none" rtlCol="0">
            <a:spAutoFit/>
          </a:bodyPr>
          <a:lstStyle/>
          <a:p>
            <a:r>
              <a:rPr lang="en-US" dirty="0"/>
              <a:t>RNN</a:t>
            </a: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7/</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4" name="Picture 2" descr="G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061" y="3725018"/>
            <a:ext cx="5486209" cy="1493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ST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67" y="1408707"/>
            <a:ext cx="5237439" cy="1418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024" y="1307828"/>
            <a:ext cx="5328539" cy="151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2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38200" y="601774"/>
            <a:ext cx="10515600" cy="5077925"/>
          </a:xfrm>
        </p:spPr>
        <p:txBody>
          <a:bodyPr/>
          <a:lstStyle/>
          <a:p>
            <a:pPr marL="0" indent="0" algn="ctr">
              <a:buNone/>
            </a:pPr>
            <a:r>
              <a:rPr lang="ru-RU" dirty="0">
                <a:latin typeface="Times New Roman" panose="02020603050405020304" pitchFamily="18" charset="0"/>
                <a:cs typeface="Times New Roman" panose="02020603050405020304" pitchFamily="18" charset="0"/>
              </a:rPr>
              <a:t>Градиентный </a:t>
            </a:r>
            <a:r>
              <a:rPr lang="ru-RU" dirty="0" err="1">
                <a:latin typeface="Times New Roman" panose="02020603050405020304" pitchFamily="18" charset="0"/>
                <a:cs typeface="Times New Roman" panose="02020603050405020304" pitchFamily="18" charset="0"/>
              </a:rPr>
              <a:t>бустинг</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CatBoost</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4303DA6-05CD-4204-AAAD-6562E6A29C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8/</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15CD8899-550C-446C-A29D-05EFD86F9092}"/>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6" name="Rectangle 15">
            <a:extLst>
              <a:ext uri="{FF2B5EF4-FFF2-40B4-BE49-F238E27FC236}">
                <a16:creationId xmlns:a16="http://schemas.microsoft.com/office/drawing/2014/main" id="{D0CF55C2-8955-4D3D-9895-38333CE071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21" name="TextBox 20">
            <a:extLst>
              <a:ext uri="{FF2B5EF4-FFF2-40B4-BE49-F238E27FC236}">
                <a16:creationId xmlns:a16="http://schemas.microsoft.com/office/drawing/2014/main" id="{9F31F788-E2FB-4614-A5E9-B7191D2CC175}"/>
              </a:ext>
            </a:extLst>
          </p:cNvPr>
          <p:cNvSpPr txBox="1"/>
          <p:nvPr/>
        </p:nvSpPr>
        <p:spPr>
          <a:xfrm>
            <a:off x="838200" y="1309611"/>
            <a:ext cx="10652019" cy="400110"/>
          </a:xfrm>
          <a:prstGeom prst="rect">
            <a:avLst/>
          </a:prstGeom>
          <a:noFill/>
        </p:spPr>
        <p:txBody>
          <a:bodyPr wrap="none" rtlCol="0">
            <a:spAutoFit/>
          </a:bodyPr>
          <a:lstStyle/>
          <a:p>
            <a:r>
              <a:rPr lang="ru-RU" sz="2000" dirty="0"/>
              <a:t>По результатам исследования было решено использовать только градиентный бустинг </a:t>
            </a:r>
            <a:r>
              <a:rPr lang="en-US" sz="2000" dirty="0" err="1"/>
              <a:t>catboost</a:t>
            </a:r>
            <a:endParaRPr lang="en-US" sz="2000" dirty="0"/>
          </a:p>
        </p:txBody>
      </p:sp>
      <p:pic>
        <p:nvPicPr>
          <p:cNvPr id="2" name="Рисунок 1"/>
          <p:cNvPicPr>
            <a:picLocks noChangeAspect="1"/>
          </p:cNvPicPr>
          <p:nvPr/>
        </p:nvPicPr>
        <p:blipFill>
          <a:blip r:embed="rId2"/>
          <a:stretch>
            <a:fillRect/>
          </a:stretch>
        </p:blipFill>
        <p:spPr>
          <a:xfrm>
            <a:off x="2924541" y="1664822"/>
            <a:ext cx="5305425" cy="3419475"/>
          </a:xfrm>
          <a:prstGeom prst="rect">
            <a:avLst/>
          </a:prstGeom>
        </p:spPr>
      </p:pic>
      <p:sp>
        <p:nvSpPr>
          <p:cNvPr id="5" name="Прямоугольник 4"/>
          <p:cNvSpPr/>
          <p:nvPr/>
        </p:nvSpPr>
        <p:spPr>
          <a:xfrm>
            <a:off x="553915" y="4940588"/>
            <a:ext cx="11473961" cy="1200329"/>
          </a:xfrm>
          <a:prstGeom prst="rect">
            <a:avLst/>
          </a:prstGeom>
        </p:spPr>
        <p:txBody>
          <a:bodyPr wrap="square">
            <a:spAutoFit/>
          </a:bodyPr>
          <a:lstStyle/>
          <a:p>
            <a:r>
              <a:rPr lang="ru-RU" dirty="0">
                <a:latin typeface="-apple-system"/>
              </a:rPr>
              <a:t>CatBoost</a:t>
            </a:r>
            <a:r>
              <a:rPr lang="ru-RU" dirty="0">
                <a:solidFill>
                  <a:srgbClr val="333333"/>
                </a:solidFill>
                <a:latin typeface="-apple-system"/>
              </a:rPr>
              <a:t> — это библиотека градиентного </a:t>
            </a:r>
            <a:r>
              <a:rPr lang="ru-RU" dirty="0" err="1">
                <a:solidFill>
                  <a:srgbClr val="333333"/>
                </a:solidFill>
                <a:latin typeface="-apple-system"/>
              </a:rPr>
              <a:t>бустинга</a:t>
            </a:r>
            <a:r>
              <a:rPr lang="ru-RU" dirty="0">
                <a:solidFill>
                  <a:srgbClr val="333333"/>
                </a:solidFill>
                <a:latin typeface="-apple-system"/>
              </a:rPr>
              <a:t>, которая использует небрежные (</a:t>
            </a:r>
            <a:r>
              <a:rPr lang="ru-RU" dirty="0" err="1">
                <a:solidFill>
                  <a:srgbClr val="333333"/>
                </a:solidFill>
                <a:latin typeface="-apple-system"/>
              </a:rPr>
              <a:t>oblivious</a:t>
            </a:r>
            <a:r>
              <a:rPr lang="ru-RU" dirty="0">
                <a:solidFill>
                  <a:srgbClr val="333333"/>
                </a:solidFill>
                <a:latin typeface="-apple-system"/>
              </a:rPr>
              <a:t>) деревья решений, чтобы вырастить сбалансированное дерево. Одни и те же функции используются для создания левых и правых разделений (</a:t>
            </a:r>
            <a:r>
              <a:rPr lang="ru-RU" dirty="0" err="1">
                <a:solidFill>
                  <a:srgbClr val="333333"/>
                </a:solidFill>
                <a:latin typeface="-apple-system"/>
              </a:rPr>
              <a:t>split</a:t>
            </a:r>
            <a:r>
              <a:rPr lang="ru-RU" dirty="0">
                <a:solidFill>
                  <a:srgbClr val="333333"/>
                </a:solidFill>
                <a:latin typeface="-apple-system"/>
              </a:rPr>
              <a:t>) на каждом уровне дерева.</a:t>
            </a:r>
            <a:br>
              <a:rPr lang="ru-RU" dirty="0"/>
            </a:br>
            <a:endParaRPr lang="ru-RU" dirty="0"/>
          </a:p>
        </p:txBody>
      </p:sp>
    </p:spTree>
    <p:extLst>
      <p:ext uri="{BB962C8B-B14F-4D97-AF65-F5344CB8AC3E}">
        <p14:creationId xmlns:p14="http://schemas.microsoft.com/office/powerpoint/2010/main" val="364805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65992" y="587229"/>
            <a:ext cx="10887808" cy="5060340"/>
          </a:xfrm>
        </p:spPr>
        <p:txBody>
          <a:bodyPr/>
          <a:lstStyle/>
          <a:p>
            <a:pPr marL="0" indent="0">
              <a:buNone/>
            </a:pPr>
            <a:r>
              <a:rPr lang="ru-RU" dirty="0">
                <a:latin typeface="Times New Roman" panose="02020603050405020304" pitchFamily="18" charset="0"/>
                <a:cs typeface="Times New Roman" panose="02020603050405020304" pitchFamily="18" charset="0"/>
              </a:rPr>
              <a:t>На данном этапе исследования взяты следующие наборы данных за период 2010 - 2015 </a:t>
            </a:r>
            <a:r>
              <a:rPr lang="ru-RU" dirty="0" err="1">
                <a:latin typeface="Times New Roman" panose="02020603050405020304" pitchFamily="18" charset="0"/>
                <a:cs typeface="Times New Roman" panose="02020603050405020304" pitchFamily="18" charset="0"/>
              </a:rPr>
              <a:t>г.г</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spcBef>
                <a:spcPts val="500"/>
              </a:spcBef>
              <a:buNone/>
            </a:pPr>
            <a:endParaRPr lang="en-US" sz="1000"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S&amp;P500 (SPX)</a:t>
            </a: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NASDAQ Composite (IXIC)</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Промышленный 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Акции </a:t>
            </a:r>
            <a:r>
              <a:rPr lang="en-US" dirty="0">
                <a:latin typeface="Times New Roman" panose="02020603050405020304" pitchFamily="18" charset="0"/>
                <a:cs typeface="Times New Roman" panose="02020603050405020304" pitchFamily="18" charset="0"/>
              </a:rPr>
              <a:t>JPMorgan Chase &amp; Co (JPM)</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9/</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S&amp;P 500 Map">
            <a:extLst>
              <a:ext uri="{FF2B5EF4-FFF2-40B4-BE49-F238E27FC236}">
                <a16:creationId xmlns:a16="http://schemas.microsoft.com/office/drawing/2014/main" id="{F5761DFE-6D4C-432A-9C85-C85915FC6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862" y="1393797"/>
            <a:ext cx="4120452" cy="2353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historical graph. The Dow rises periodically through the decades with corrections along the way, from its record low of under 35 in the late 1890s to a high of around 36,000 in 2022.">
            <a:extLst>
              <a:ext uri="{FF2B5EF4-FFF2-40B4-BE49-F238E27FC236}">
                <a16:creationId xmlns:a16="http://schemas.microsoft.com/office/drawing/2014/main" id="{08D92A80-3467-473C-994F-50926783919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30425" y="4077760"/>
            <a:ext cx="3859889" cy="1929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5A6B9DC-A228-4B53-AF65-4FE19464A3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790" y="3993790"/>
            <a:ext cx="3233545" cy="2196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BF2086D-23F2-4D67-A31E-06275B79217A}"/>
              </a:ext>
            </a:extLst>
          </p:cNvPr>
          <p:cNvPicPr>
            <a:picLocks noChangeAspect="1"/>
          </p:cNvPicPr>
          <p:nvPr/>
        </p:nvPicPr>
        <p:blipFill>
          <a:blip r:embed="rId6"/>
          <a:stretch>
            <a:fillRect/>
          </a:stretch>
        </p:blipFill>
        <p:spPr>
          <a:xfrm>
            <a:off x="222385" y="3994793"/>
            <a:ext cx="4406315" cy="2196581"/>
          </a:xfrm>
          <a:prstGeom prst="rect">
            <a:avLst/>
          </a:prstGeom>
        </p:spPr>
      </p:pic>
    </p:spTree>
    <p:extLst>
      <p:ext uri="{BB962C8B-B14F-4D97-AF65-F5344CB8AC3E}">
        <p14:creationId xmlns:p14="http://schemas.microsoft.com/office/powerpoint/2010/main" val="1109833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TotalTime>
  <Words>3910</Words>
  <Application>Microsoft Office PowerPoint</Application>
  <PresentationFormat>Widescreen</PresentationFormat>
  <Paragraphs>987</Paragraphs>
  <Slides>27</Slides>
  <Notes>4</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Microsoft YaHei UI Light</vt:lpstr>
      <vt:lpstr>-apple-system</vt:lpstr>
      <vt:lpstr>Arial</vt:lpstr>
      <vt:lpstr>Calibri</vt:lpstr>
      <vt:lpstr>Calibri Light</vt:lpstr>
      <vt:lpstr>Cambria Math</vt:lpstr>
      <vt:lpstr>Comic Sans MS</vt:lpstr>
      <vt:lpstr>Monotype Corsiva</vt:lpstr>
      <vt:lpstr>Times New Roman</vt:lpstr>
      <vt:lpstr>Office Theme</vt:lpstr>
      <vt:lpstr>Анализ эффективности нейронных сетей для среднесрочного прогнозирования временных рядов разных частот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эффективности нейронных сетей для прогнозирования временных рядов</dc:title>
  <dc:creator>Skiv Hisink</dc:creator>
  <cp:lastModifiedBy>Евгений Павлов</cp:lastModifiedBy>
  <cp:revision>68</cp:revision>
  <dcterms:created xsi:type="dcterms:W3CDTF">2023-03-30T12:29:05Z</dcterms:created>
  <dcterms:modified xsi:type="dcterms:W3CDTF">2024-04-24T03:15:05Z</dcterms:modified>
</cp:coreProperties>
</file>