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60" r:id="rId5"/>
    <p:sldId id="263" r:id="rId6"/>
    <p:sldId id="261" r:id="rId7"/>
    <p:sldId id="275" r:id="rId8"/>
    <p:sldId id="264" r:id="rId9"/>
    <p:sldId id="265" r:id="rId10"/>
    <p:sldId id="274" r:id="rId11"/>
    <p:sldId id="277" r:id="rId12"/>
    <p:sldId id="270" r:id="rId13"/>
    <p:sldId id="272" r:id="rId14"/>
    <p:sldId id="262" r:id="rId15"/>
    <p:sldId id="282" r:id="rId16"/>
    <p:sldId id="283" r:id="rId17"/>
    <p:sldId id="284" r:id="rId18"/>
    <p:sldId id="279" r:id="rId19"/>
    <p:sldId id="278" r:id="rId20"/>
    <p:sldId id="276" r:id="rId21"/>
    <p:sldId id="269" r:id="rId22"/>
    <p:sldId id="267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7" autoAdjust="0"/>
    <p:restoredTop sz="92355" autoAdjust="0"/>
  </p:normalViewPr>
  <p:slideViewPr>
    <p:cSldViewPr snapToGrid="0">
      <p:cViewPr varScale="1">
        <p:scale>
          <a:sx n="107" d="100"/>
          <a:sy n="107" d="100"/>
        </p:scale>
        <p:origin x="-1248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8907-F516-46AB-BD86-AD7F7715593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9953-7AD8-4830-9130-79A533585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93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https://finviz.com/published_map.ashx?t=sec&amp;st=d1&amp;f=111923&amp;i=sec_d1_113044979</a:t>
            </a:r>
          </a:p>
          <a:p>
            <a:r>
              <a:rPr lang="en-US" dirty="0"/>
              <a:t>https://en.wikipedia.org/wiki/Dow_Jones_Industrial_Average#/media/File:DJIA_historical_graph_(log).svg</a:t>
            </a:r>
          </a:p>
          <a:p>
            <a:r>
              <a:rPr lang="en-US" dirty="0"/>
              <a:t>https://static.foxbusiness.com/foxbusiness.com/content/uploads/2017/12/1186316681c5398ab2d90bc917f403e1-c2124dd13f74b510VgnVCM100000d7c1a8c0____.png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36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Посколько наборы данных имеют большее кол-во данных, чем выбранные окна, то это позволяет нам построить модель для каждого интервала.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02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Посколько наборы данных имеют большее кол-во данных, чем выбранные окна, то это позволяет нам построить модель для каждого интервала.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7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AC63-C732-4368-94A8-DBA26703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D0CC55-D070-4422-B816-C6FC3471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39FC9C-63BB-4C60-8675-147D1064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AF88C5-EBE9-4F3B-8AA6-B0D1E6F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76CF7-B586-4D84-B53F-AC8002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8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E59977-CDC5-4CA9-86F7-1237CB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F363BD-9347-4C90-BE13-AAB653A8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73A2AB-DF7F-4E96-A79A-F10A6E9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D2EBEE-09E8-4838-8B74-EAD3FB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6056A9-DBEB-4A2D-904F-F1DBDD87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64301F2-5DF1-49CA-A120-6F5E9180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D8C780-46AF-4EF9-914C-FBE9AA63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11D0DF-DC62-4B00-BEC4-F290EFA2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E3D510-D9EE-4236-810D-54F33C0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02CDB0-712E-4BB0-9EEE-580E8D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4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56FEC-E544-41B2-A79A-53EAD89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AC4568-E25F-474D-A725-097C1B8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606AEF-AADE-4084-81C0-B7D41555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F36F3C-6A50-4A17-B24C-F875566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87BD1-A652-4997-97AE-094A2F4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9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33C09-970E-4824-8746-220BDFD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83E98-DD9E-48DF-AC68-CB40B395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C6781A-406A-413A-9E5A-FBE42AB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431399-8FE2-43F0-8A0B-75AEAC6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F51AA0-A7E9-4AE1-9FB5-B1FD625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27AFD-7298-40C5-8560-BEC203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4EEE9-07D1-4DD2-9962-E4F776F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5A34C5-5B81-4D99-951B-7D17C3A7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6023F8-9BA7-4304-AAC0-351C30D8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BE2044-6CAC-4AE1-9A10-1CA53DC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BED126-C8CF-4B85-9970-414219E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8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198AD-EFC3-4590-B082-14BD3B7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31A83D-7C34-4BF4-82C1-89FD309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078D3D-B4B3-4CF4-B9F8-C2AB3A1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263F7E8-B90E-41A1-A8C4-412030E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CBD513E-0961-46CE-9B52-6AD4C1DD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D6A0A98-CBC7-4EB7-8ED9-F9E1C4B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4D69E72-FE5B-4D04-AFB2-4DA6C6B9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9BD922C-149E-46D7-86B5-7397D8F0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94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A9052-602B-4ACA-9A6F-51AA68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34AC13-38D4-4A67-9316-84A8C49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F05CEE-06B7-4A61-9A43-3C6A4CD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B878B-5192-4D53-B57F-76653EF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2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8665DB-0D61-4B03-A13B-1C8957C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92562D-C2AA-4512-B8D6-1424A1A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009DA1-FFBA-4B40-9D7D-6E5FDBB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C7248-B2A3-45B1-9DC5-3D8A82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FB4CB4-DF0A-4774-B5DD-37AEF61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1FFE9E-BC30-4572-B00B-8CEEF233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A33D96-1132-4840-8EE3-2A6A79C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031E76-DBAC-476F-A303-5969566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B3BC86-5609-440F-A392-623D2F4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17967-47D3-4C6E-A255-87EDE45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2E2F93-9FA8-4F83-B405-648B4069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49DCF1-6A47-480F-BFE8-1F8C4FB2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632CC5-8668-478D-AE49-ABAC79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EAE387-3970-41BB-999B-F705B31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761DD3-5596-4AEF-A550-FAC62AF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80F12F-8168-4476-8933-A6A92CF3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717E9-FA58-4320-BF05-D86263C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E10055-2D71-46D2-BCD4-F03DBBAC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B670-CD6F-44BD-91AC-635F81E02A72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F6F9D0-9D7F-4AAC-A376-A8E3E7D7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D2820C-8ECB-4790-98E0-22E0380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4207-2234-4A02-B316-FA81F818FD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7" Type="http://schemas.openxmlformats.org/officeDocument/2006/relationships/hyperlink" Target="https://www.sciencedirect.com/science/article/pii/S2212827121003796?ref=pdf_download&amp;fr=RR-2&amp;rr=79fdf5739bb63aad" TargetMode="External"/><Relationship Id="rId2" Type="http://schemas.openxmlformats.org/officeDocument/2006/relationships/hyperlink" Target="https://www.finam.ru/profile/fyuchersy-usa/nq-100-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12.3555" TargetMode="External"/><Relationship Id="rId5" Type="http://schemas.openxmlformats.org/officeDocument/2006/relationships/hyperlink" Target="https://web.archive.org/web/20211110112626/http:/www.wildml.com/2015/10/recurrent-neural-network-tutorial-part-4-implementing-a-grulstm-rnn-with-python-and-theano/" TargetMode="External"/><Relationship Id="rId4" Type="http://schemas.openxmlformats.org/officeDocument/2006/relationships/hyperlink" Target="https://github.com/SkivHisink/MasterWo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19E98-05B4-4DEE-8A98-D36239B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8" y="1147762"/>
            <a:ext cx="9443544" cy="2387600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Анализ эффективности нейронны</a:t>
            </a:r>
            <a:r>
              <a:rPr lang="ru-RU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х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сетей для среднесрочного прогнозирования временных рядов разных частот</a:t>
            </a: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639A42-1003-479A-B2A1-8512E8F2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Хорунженко Аркадий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к.э.н. Макушев Василий Леонидович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Новосибирский Государственный университет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F7F76C7-64C4-4933-A988-35BF3C696F5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B34151-2CCB-4F23-84C7-F42B901C38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3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2741C6A-E9CB-4D2F-97A8-176ABEF8BC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4631" y="3625139"/>
            <a:ext cx="4212469" cy="2596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1FA3873-B169-4E42-B436-CBC6558342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0506" y="3625139"/>
            <a:ext cx="4043043" cy="2547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3C68C5B-4090-4654-AE7F-1AFE67D246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3417" y="832883"/>
            <a:ext cx="4000132" cy="2547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1" y="1265017"/>
            <a:ext cx="3616596" cy="370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наборы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были получены с минутным шагом, а затем преобразованы в данные с разной частотой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часовые, дневные, недельные и месячные.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4080BC3-385F-4DAD-9016-7F88474719A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74631" y="832253"/>
            <a:ext cx="4212469" cy="25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20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379" y="1989871"/>
            <a:ext cx="3931383" cy="296019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399" y="1989871"/>
            <a:ext cx="3734533" cy="28722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2569" y="1989871"/>
            <a:ext cx="3702052" cy="2872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34BA46-4B1F-403A-A5F7-E821B6566C88}"/>
              </a:ext>
            </a:extLst>
          </p:cNvPr>
          <p:cNvSpPr txBox="1"/>
          <p:nvPr/>
        </p:nvSpPr>
        <p:spPr>
          <a:xfrm>
            <a:off x="354724" y="1490327"/>
            <a:ext cx="403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данных </a:t>
            </a:r>
            <a:r>
              <a:rPr lang="en-US" dirty="0"/>
              <a:t>S&amp;P500 </a:t>
            </a:r>
            <a:r>
              <a:rPr lang="ru-RU" dirty="0"/>
              <a:t>разной часоты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0A28D2-0AEF-4C5A-A421-21C367645DB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631F9F-261E-4B84-BC6E-EBC616959AD3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1810C05-9F68-45F0-9D61-5D7B557DAA31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47825C-2E34-40FE-B44C-76D01F3D4148}"/>
              </a:ext>
            </a:extLst>
          </p:cNvPr>
          <p:cNvSpPr txBox="1"/>
          <p:nvPr/>
        </p:nvSpPr>
        <p:spPr>
          <a:xfrm>
            <a:off x="1429505" y="508028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Дневные данные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F8BBD36-06D5-4136-9953-63012912F125}"/>
              </a:ext>
            </a:extLst>
          </p:cNvPr>
          <p:cNvSpPr txBox="1"/>
          <p:nvPr/>
        </p:nvSpPr>
        <p:spPr>
          <a:xfrm>
            <a:off x="5428692" y="5080281"/>
            <a:ext cx="21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Недельные данные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865AB9-7552-42CF-9AEF-E82A7DB6DEA9}"/>
              </a:ext>
            </a:extLst>
          </p:cNvPr>
          <p:cNvSpPr txBox="1"/>
          <p:nvPr/>
        </p:nvSpPr>
        <p:spPr>
          <a:xfrm>
            <a:off x="9236096" y="5072635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Месячные данные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60E46A7-FEB0-4594-941A-42E185422DC2}"/>
              </a:ext>
            </a:extLst>
          </p:cNvPr>
          <p:cNvSpPr txBox="1"/>
          <p:nvPr/>
        </p:nvSpPr>
        <p:spPr>
          <a:xfrm>
            <a:off x="3562183" y="587229"/>
            <a:ext cx="5296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Ряды исходных данных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2C497CA-FAE3-443D-BAAB-24687B1CD07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374" y="1940797"/>
            <a:ext cx="3833392" cy="3141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F64FFD3-B902-451E-873C-90AC5430A08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66929" y="1922285"/>
            <a:ext cx="3901094" cy="3141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2C6AA71-9F2A-4DA6-84FA-B121CA6D44F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86099" y="1940797"/>
            <a:ext cx="3746688" cy="31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928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2" y="587229"/>
            <a:ext cx="11927861" cy="370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набора данных был проведён статистический анализ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дневных данных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показателей среднего арифметического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медианы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свидетельствует о правосторонней асимметрии (т.к.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коэффициента вариации свидетельствует об однородности исходных данных (CV = 0.14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0.33);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асимметрии skew (As) свидетельствует 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значительной правосторонней асимметрии (As = 0.57, |As|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0.5, As &gt; 0);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эксцесса (Es) свидетельствует  о плосковершинном распределении (Es = -0.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Коробчатая диаграмма показывает отсутствие аномальных значений (выбросов) для всей совокупности.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Вероятностные графики свидетельствует о том, что скорее всего закон распределения отличается от нормального.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12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D8E8E584-6BFE-413C-9A61-1A10C1BD3B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3363" y="3654535"/>
            <a:ext cx="3234579" cy="2616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5F66E5-26AD-47F6-A48E-2410BE032BFC}"/>
              </a:ext>
            </a:extLst>
          </p:cNvPr>
          <p:cNvSpPr txBox="1"/>
          <p:nvPr/>
        </p:nvSpPr>
        <p:spPr>
          <a:xfrm>
            <a:off x="5181467" y="6084851"/>
            <a:ext cx="3138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коробчатая диаграмма и гистограмма распределения</a:t>
            </a:r>
            <a:endParaRPr lang="en-US" sz="105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EDFA7CF-A960-4582-8B8A-78484DD5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4825200"/>
              </p:ext>
            </p:extLst>
          </p:nvPr>
        </p:nvGraphicFramePr>
        <p:xfrm>
          <a:off x="343521" y="3654535"/>
          <a:ext cx="4399929" cy="2693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751">
                  <a:extLst>
                    <a:ext uri="{9D8B030D-6E8A-4147-A177-3AD203B41FA5}">
                      <a16:colId xmlns:a16="http://schemas.microsoft.com/office/drawing/2014/main" xmlns="" val="2587045895"/>
                    </a:ext>
                  </a:extLst>
                </a:gridCol>
                <a:gridCol w="526698">
                  <a:extLst>
                    <a:ext uri="{9D8B030D-6E8A-4147-A177-3AD203B41FA5}">
                      <a16:colId xmlns:a16="http://schemas.microsoft.com/office/drawing/2014/main" xmlns="" val="3909602147"/>
                    </a:ext>
                  </a:extLst>
                </a:gridCol>
                <a:gridCol w="505344">
                  <a:extLst>
                    <a:ext uri="{9D8B030D-6E8A-4147-A177-3AD203B41FA5}">
                      <a16:colId xmlns:a16="http://schemas.microsoft.com/office/drawing/2014/main" xmlns="" val="3649098334"/>
                    </a:ext>
                  </a:extLst>
                </a:gridCol>
                <a:gridCol w="526698">
                  <a:extLst>
                    <a:ext uri="{9D8B030D-6E8A-4147-A177-3AD203B41FA5}">
                      <a16:colId xmlns:a16="http://schemas.microsoft.com/office/drawing/2014/main" xmlns="" val="2864267023"/>
                    </a:ext>
                  </a:extLst>
                </a:gridCol>
                <a:gridCol w="341641">
                  <a:extLst>
                    <a:ext uri="{9D8B030D-6E8A-4147-A177-3AD203B41FA5}">
                      <a16:colId xmlns:a16="http://schemas.microsoft.com/office/drawing/2014/main" xmlns="" val="1910491490"/>
                    </a:ext>
                  </a:extLst>
                </a:gridCol>
                <a:gridCol w="505344">
                  <a:extLst>
                    <a:ext uri="{9D8B030D-6E8A-4147-A177-3AD203B41FA5}">
                      <a16:colId xmlns:a16="http://schemas.microsoft.com/office/drawing/2014/main" xmlns="" val="4195600472"/>
                    </a:ext>
                  </a:extLst>
                </a:gridCol>
                <a:gridCol w="1161453">
                  <a:extLst>
                    <a:ext uri="{9D8B030D-6E8A-4147-A177-3AD203B41FA5}">
                      <a16:colId xmlns:a16="http://schemas.microsoft.com/office/drawing/2014/main" xmlns="" val="732071613"/>
                    </a:ext>
                  </a:extLst>
                </a:gridCol>
              </a:tblGrid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characteristic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evaluation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conf.int.low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conf.int.high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abs.err.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rel.err.(%)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note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xmlns="" val="1937434994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count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1458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3139626926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mean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1357.927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1347.739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1368.115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5.194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0.382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815976211"/>
                  </a:ext>
                </a:extLst>
              </a:tr>
              <a:tr h="1891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median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1329.188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1322.327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1336.32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6.509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0.489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distribution is positive skewed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xmlns="" val="3211319563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mode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1136.52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3215568702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variance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39329.034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36622.369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42348.819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728.315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1.852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2979364594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standard</a:t>
                      </a:r>
                      <a:r>
                        <a:rPr lang="ru-RU" sz="500" u="none" strike="noStrike" dirty="0">
                          <a:effectLst/>
                        </a:rPr>
                        <a:t> </a:t>
                      </a:r>
                      <a:r>
                        <a:rPr lang="ru-RU" sz="500" u="none" strike="noStrike" dirty="0" err="1">
                          <a:effectLst/>
                        </a:rPr>
                        <a:t>deviation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198.315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191.37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205.788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3.67251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1.852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3988135295"/>
                  </a:ext>
                </a:extLst>
              </a:tr>
              <a:tr h="1891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mean</a:t>
                      </a:r>
                      <a:r>
                        <a:rPr lang="ru-RU" sz="500" u="none" strike="noStrike" dirty="0">
                          <a:effectLst/>
                        </a:rPr>
                        <a:t> </a:t>
                      </a:r>
                      <a:r>
                        <a:rPr lang="ru-RU" sz="500" u="none" strike="noStrike" dirty="0" err="1">
                          <a:effectLst/>
                        </a:rPr>
                        <a:t>absolute</a:t>
                      </a:r>
                      <a:r>
                        <a:rPr lang="ru-RU" sz="500" u="none" strike="noStrike" dirty="0">
                          <a:effectLst/>
                        </a:rPr>
                        <a:t> </a:t>
                      </a:r>
                      <a:r>
                        <a:rPr lang="ru-RU" sz="500" u="none" strike="noStrike" dirty="0" err="1">
                          <a:effectLst/>
                        </a:rPr>
                        <a:t>deviation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131.945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2048453904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min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1022.58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1461455404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5%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1084.704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2880470359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25% (Q1)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1197.578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518296605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50% (median)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1329.188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4174778791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75% (Q3)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1461.348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4241500875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95%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1744.561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2937539882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max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1848.36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1664417530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range</a:t>
                      </a:r>
                      <a:r>
                        <a:rPr lang="ru-RU" sz="500" u="none" strike="noStrike" dirty="0">
                          <a:effectLst/>
                        </a:rPr>
                        <a:t> = </a:t>
                      </a:r>
                      <a:r>
                        <a:rPr lang="ru-RU" sz="500" u="none" strike="noStrike" dirty="0" err="1">
                          <a:effectLst/>
                        </a:rPr>
                        <a:t>max</a:t>
                      </a:r>
                      <a:r>
                        <a:rPr lang="ru-RU" sz="500" u="none" strike="noStrike" dirty="0">
                          <a:effectLst/>
                        </a:rPr>
                        <a:t> - </a:t>
                      </a:r>
                      <a:r>
                        <a:rPr lang="ru-RU" sz="500" u="none" strike="noStrike" dirty="0" err="1">
                          <a:effectLst/>
                        </a:rPr>
                        <a:t>min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825.78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3892076190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IQR = Q3 - Q1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263.77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3018412234"/>
                  </a:ext>
                </a:extLst>
              </a:tr>
              <a:tr h="2820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CV = </a:t>
                      </a:r>
                      <a:r>
                        <a:rPr lang="ru-RU" sz="500" u="none" strike="noStrike" dirty="0" err="1">
                          <a:effectLst/>
                        </a:rPr>
                        <a:t>std</a:t>
                      </a:r>
                      <a:r>
                        <a:rPr lang="ru-RU" sz="500" u="none" strike="noStrike" dirty="0">
                          <a:effectLst/>
                        </a:rPr>
                        <a:t>/</a:t>
                      </a:r>
                      <a:r>
                        <a:rPr lang="ru-RU" sz="500" u="none" strike="noStrike" dirty="0" err="1">
                          <a:effectLst/>
                        </a:rPr>
                        <a:t>mean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0.146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0.142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0.1507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0.0028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1.892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CV &lt;= 0.33 (homogeneous population)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xmlns="" val="1339995667"/>
                  </a:ext>
                </a:extLst>
              </a:tr>
              <a:tr h="1188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QCD = (Q3-Q1)/(Q3+Q1)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0.099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xmlns="" val="1713298349"/>
                  </a:ext>
                </a:extLst>
              </a:tr>
              <a:tr h="2820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skew</a:t>
                      </a:r>
                      <a:r>
                        <a:rPr lang="ru-RU" sz="500" u="none" strike="noStrike" dirty="0">
                          <a:effectLst/>
                        </a:rPr>
                        <a:t> (</a:t>
                      </a:r>
                      <a:r>
                        <a:rPr lang="ru-RU" sz="500" u="none" strike="noStrike" dirty="0" err="1">
                          <a:effectLst/>
                        </a:rPr>
                        <a:t>As</a:t>
                      </a:r>
                      <a:r>
                        <a:rPr lang="ru-RU" sz="500" u="none" strike="noStrike" dirty="0">
                          <a:effectLst/>
                        </a:rPr>
                        <a:t>)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0.064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11.24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distribution is highly positive skewed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xmlns="" val="853058693"/>
                  </a:ext>
                </a:extLst>
              </a:tr>
              <a:tr h="1891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 err="1">
                          <a:effectLst/>
                        </a:rPr>
                        <a:t>kurtosis</a:t>
                      </a:r>
                      <a:r>
                        <a:rPr lang="ru-RU" sz="500" u="none" strike="noStrike" dirty="0">
                          <a:effectLst/>
                        </a:rPr>
                        <a:t> (</a:t>
                      </a:r>
                      <a:r>
                        <a:rPr lang="ru-RU" sz="500" u="none" strike="noStrike" dirty="0" err="1">
                          <a:effectLst/>
                        </a:rPr>
                        <a:t>Es</a:t>
                      </a:r>
                      <a:r>
                        <a:rPr lang="ru-RU" sz="500" u="none" strike="noStrike" dirty="0">
                          <a:effectLst/>
                        </a:rPr>
                        <a:t>)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-0.503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-25.467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platykurtic distribution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xmlns="" val="2744330981"/>
                  </a:ext>
                </a:extLst>
              </a:tr>
            </a:tbl>
          </a:graphicData>
        </a:graphic>
      </p:graphicFrame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73C68C5B-4090-4654-AE7F-1AFE67D246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0092" y="3753062"/>
            <a:ext cx="4000132" cy="25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761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0" y="963828"/>
            <a:ext cx="11285934" cy="5307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наборы данных по очевидным причинам имеют пропуски в выходные и праздничные дни. Для решения этой проблемы были рассмотрены следующие варианты заполнения пропусков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даты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пропусков значениями последнего рабочего дня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интерполяции (между последним и следующим рабочим днём)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проведения пробного прогнозирования и анализа данных, было принято решение использовать линейное заполнение пропусков (вариант 3). Этот метод показал наилучшие результаты и обеспечил наиболее точные прогнозы по сравнению с другими рассмотренными вариантами. Кроме того, линейная интерполяция является более естественным способом заполнения пропусков, так как она учитывает тенденции изменения данных до и после пропущенных значений, создавая плавный переход между известными точками.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13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74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моделирования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(2010-2015) 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применением различных моделей нейронных сетей 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малом окне прогноза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585B61-C1AE-4A5E-AF8E-14CD0785AA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4690" y="2501702"/>
            <a:ext cx="8128418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DFA71C-76AA-4014-9A95-AFAE769475E5}"/>
              </a:ext>
            </a:extLst>
          </p:cNvPr>
          <p:cNvSpPr txBox="1"/>
          <p:nvPr/>
        </p:nvSpPr>
        <p:spPr>
          <a:xfrm>
            <a:off x="323849" y="3121214"/>
            <a:ext cx="205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участком предсказания и теста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1EDCA7-4DF5-46AB-A060-49CC97F459D6}"/>
              </a:ext>
            </a:extLst>
          </p:cNvPr>
          <p:cNvSpPr txBox="1"/>
          <p:nvPr/>
        </p:nvSpPr>
        <p:spPr>
          <a:xfrm>
            <a:off x="323849" y="5209838"/>
            <a:ext cx="20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и валидация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14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07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анализа предварительных результатов было принято решение проводить прогноз со следующими параметрами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Дневные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обучающая выборка – 200 (для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40 тестирование), прогноз 90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дней.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Недельные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23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тестирование), прогноз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недель.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Месячные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6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тестирование), прогноз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15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835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D6AB00F-87CD-46D3-ADF1-0EB7D13C36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9541" y="1447896"/>
            <a:ext cx="3990136" cy="2226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BF05246-CE57-48A2-AD93-A3A61D3CD36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336" y="3841878"/>
            <a:ext cx="4251128" cy="2548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8D4BAE0-79FE-4408-8D6D-242A6E10084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8133" y="3930534"/>
            <a:ext cx="3990135" cy="2392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56" y="58722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модели машинного обучения для дневного набора данных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16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ABF5BE-E322-4CBB-ACEF-50D3AAE12765}"/>
              </a:ext>
            </a:extLst>
          </p:cNvPr>
          <p:cNvSpPr txBox="1"/>
          <p:nvPr/>
        </p:nvSpPr>
        <p:spPr>
          <a:xfrm>
            <a:off x="2004794" y="357098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85ECED-D024-4F78-818A-EAF30BA7AE0D}"/>
              </a:ext>
            </a:extLst>
          </p:cNvPr>
          <p:cNvSpPr txBox="1"/>
          <p:nvPr/>
        </p:nvSpPr>
        <p:spPr>
          <a:xfrm>
            <a:off x="1958307" y="627736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126D517-3CEE-4F24-B92A-B4D3DA5CB68C}"/>
              </a:ext>
            </a:extLst>
          </p:cNvPr>
          <p:cNvSpPr txBox="1"/>
          <p:nvPr/>
        </p:nvSpPr>
        <p:spPr>
          <a:xfrm>
            <a:off x="8937371" y="6277360"/>
            <a:ext cx="102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B143BD6-029A-4F0A-96ED-0EBF5B20D911}"/>
              </a:ext>
            </a:extLst>
          </p:cNvPr>
          <p:cNvSpPr txBox="1"/>
          <p:nvPr/>
        </p:nvSpPr>
        <p:spPr>
          <a:xfrm>
            <a:off x="9250680" y="361077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B21081-329D-4AF3-810B-6D9C3C14585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831" y="1447896"/>
            <a:ext cx="3696975" cy="22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451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17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045E83-E6DE-43FA-A814-BE8B3F481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975176"/>
            <a:ext cx="5796289" cy="34777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A20E8B0-DC56-42A7-AFE9-C3C28E8FF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88" y="1975176"/>
            <a:ext cx="5796289" cy="3477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BC39A4-51EA-4292-BB2B-D3602F4FEB4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1995103"/>
            <a:ext cx="5796289" cy="3457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63B52B-0C4E-49BB-884F-4AC2C62AF6D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88" y="1995102"/>
            <a:ext cx="5796289" cy="34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741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219F7E5-8102-409E-A69C-E22D11CB5F9D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8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247BEB1-836F-4E24-A26A-02C7293952D0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Прогноз и фактические значения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F8AEA6A-DEBD-4E47-8F06-5AF86ED9F4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BC4FCC6-779B-47B3-B451-E705327DB5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5165" y="3824440"/>
            <a:ext cx="3744943" cy="2246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3B96A1-8C29-40CB-87B3-35B2BCCCECDF}"/>
              </a:ext>
            </a:extLst>
          </p:cNvPr>
          <p:cNvSpPr txBox="1"/>
          <p:nvPr/>
        </p:nvSpPr>
        <p:spPr>
          <a:xfrm>
            <a:off x="3621548" y="6044463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ARIMA(1,1,0)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B8A159-DA5D-42EE-9E4F-18B32D6496B6}"/>
              </a:ext>
            </a:extLst>
          </p:cNvPr>
          <p:cNvSpPr txBox="1"/>
          <p:nvPr/>
        </p:nvSpPr>
        <p:spPr>
          <a:xfrm>
            <a:off x="3121948" y="668023"/>
            <a:ext cx="594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Прогноз </a:t>
            </a:r>
            <a:r>
              <a:rPr lang="en-US" dirty="0"/>
              <a:t>S&amp;P500 </a:t>
            </a:r>
            <a:r>
              <a:rPr lang="ru-RU" dirty="0"/>
              <a:t>для дневного датасета (первые 290 дней)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CA5C336-2216-4CC3-BA4C-CFEC133F99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6145" y="3851384"/>
            <a:ext cx="3744943" cy="22469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C650AC1-43F2-4D5B-B13A-2519152EFB80}"/>
              </a:ext>
            </a:extLst>
          </p:cNvPr>
          <p:cNvSpPr txBox="1"/>
          <p:nvPr/>
        </p:nvSpPr>
        <p:spPr>
          <a:xfrm>
            <a:off x="7832868" y="6132077"/>
            <a:ext cx="102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CatBoost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3732C77-DDC9-49D9-851B-DE124485DF0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8617" y="1208977"/>
            <a:ext cx="3744943" cy="2246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765B2FB-6176-426D-B8F1-9AA47B7DBCB7}"/>
              </a:ext>
            </a:extLst>
          </p:cNvPr>
          <p:cNvSpPr txBox="1"/>
          <p:nvPr/>
        </p:nvSpPr>
        <p:spPr>
          <a:xfrm>
            <a:off x="9799563" y="348559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40320F4-FE84-4A5B-9C48-7451FBC2A38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440" y="1238740"/>
            <a:ext cx="3744943" cy="22469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075769C-FC78-4929-B74C-E845BE9364FD}"/>
              </a:ext>
            </a:extLst>
          </p:cNvPr>
          <p:cNvSpPr txBox="1"/>
          <p:nvPr/>
        </p:nvSpPr>
        <p:spPr>
          <a:xfrm>
            <a:off x="1742899" y="344571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B915A103-57FF-46D7-BBE1-E019C224BF5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1206" y="1227716"/>
            <a:ext cx="3744943" cy="22469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48851F7-E981-46EF-AC4E-A7EF8F4FA4AD}"/>
              </a:ext>
            </a:extLst>
          </p:cNvPr>
          <p:cNvSpPr txBox="1"/>
          <p:nvPr/>
        </p:nvSpPr>
        <p:spPr>
          <a:xfrm>
            <a:off x="5949860" y="343469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xmlns="" val="109543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idual_autocorrela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423" y="2214503"/>
            <a:ext cx="3680478" cy="27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idual_distribu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6769" y="572683"/>
            <a:ext cx="5172808" cy="310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idua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014" y="3658841"/>
            <a:ext cx="5118711" cy="30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A02BA7-CA81-4DC8-BA62-14E56E94D7F2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9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C36FC68-B9E0-4492-86D2-60D629F3D177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Проверка адекватности модели – исследование остатков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610D38-2D1E-4E35-AC5E-91EE275A939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4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56CAAE-5400-4B43-A90A-B105B0C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808892"/>
            <a:ext cx="5386137" cy="5679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позволяет автоматизировать и оптимизировать процессы принятия решений на основе анализа изменения показателей во времени.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сети, как один из методов искусственного интеллекта, позволяют строить сложные модели, учитывающие множество факторов, что улучшает точность прогнозов и позволяет решать более сложные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6402758-6DC7-4C4F-A2C3-8FA60A0844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126B774-6BF8-47EC-8C92-25BEAE32125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Актуальность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054E051-8631-4758-B0EB-21CA4D1B5F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Time Series Analysis">
            <a:extLst>
              <a:ext uri="{FF2B5EF4-FFF2-40B4-BE49-F238E27FC236}">
                <a16:creationId xmlns:a16="http://schemas.microsoft.com/office/drawing/2014/main" xmlns="" id="{38231390-B178-4F1E-A1E0-BD823172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3753" y="619973"/>
            <a:ext cx="3334985" cy="333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xmlns="" id="{12E1354D-C1A4-4EA6-806A-A313C5E5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0219" y="3889833"/>
            <a:ext cx="4384785" cy="27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6713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21" y="745640"/>
            <a:ext cx="1131918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дневного прогноза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20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ED9EB96-FEEB-4847-AAB5-A5F7E63BC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5653165"/>
              </p:ext>
            </p:extLst>
          </p:nvPr>
        </p:nvGraphicFramePr>
        <p:xfrm>
          <a:off x="1329727" y="2020205"/>
          <a:ext cx="9532545" cy="3319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442">
                  <a:extLst>
                    <a:ext uri="{9D8B030D-6E8A-4147-A177-3AD203B41FA5}">
                      <a16:colId xmlns:a16="http://schemas.microsoft.com/office/drawing/2014/main" xmlns="" val="1328288170"/>
                    </a:ext>
                  </a:extLst>
                </a:gridCol>
                <a:gridCol w="1047201">
                  <a:extLst>
                    <a:ext uri="{9D8B030D-6E8A-4147-A177-3AD203B41FA5}">
                      <a16:colId xmlns:a16="http://schemas.microsoft.com/office/drawing/2014/main" xmlns="" val="2912842725"/>
                    </a:ext>
                  </a:extLst>
                </a:gridCol>
                <a:gridCol w="906064">
                  <a:extLst>
                    <a:ext uri="{9D8B030D-6E8A-4147-A177-3AD203B41FA5}">
                      <a16:colId xmlns:a16="http://schemas.microsoft.com/office/drawing/2014/main" xmlns="" val="4146987985"/>
                    </a:ext>
                  </a:extLst>
                </a:gridCol>
                <a:gridCol w="835448">
                  <a:extLst>
                    <a:ext uri="{9D8B030D-6E8A-4147-A177-3AD203B41FA5}">
                      <a16:colId xmlns:a16="http://schemas.microsoft.com/office/drawing/2014/main" xmlns="" val="3168099015"/>
                    </a:ext>
                  </a:extLst>
                </a:gridCol>
                <a:gridCol w="976680">
                  <a:extLst>
                    <a:ext uri="{9D8B030D-6E8A-4147-A177-3AD203B41FA5}">
                      <a16:colId xmlns:a16="http://schemas.microsoft.com/office/drawing/2014/main" xmlns="" val="4051356137"/>
                    </a:ext>
                  </a:extLst>
                </a:gridCol>
                <a:gridCol w="981568">
                  <a:extLst>
                    <a:ext uri="{9D8B030D-6E8A-4147-A177-3AD203B41FA5}">
                      <a16:colId xmlns:a16="http://schemas.microsoft.com/office/drawing/2014/main" xmlns="" val="3308777479"/>
                    </a:ext>
                  </a:extLst>
                </a:gridCol>
                <a:gridCol w="1075950">
                  <a:extLst>
                    <a:ext uri="{9D8B030D-6E8A-4147-A177-3AD203B41FA5}">
                      <a16:colId xmlns:a16="http://schemas.microsoft.com/office/drawing/2014/main" xmlns="" val="2488202743"/>
                    </a:ext>
                  </a:extLst>
                </a:gridCol>
                <a:gridCol w="906064">
                  <a:extLst>
                    <a:ext uri="{9D8B030D-6E8A-4147-A177-3AD203B41FA5}">
                      <a16:colId xmlns:a16="http://schemas.microsoft.com/office/drawing/2014/main" xmlns="" val="2172901426"/>
                    </a:ext>
                  </a:extLst>
                </a:gridCol>
                <a:gridCol w="906064">
                  <a:extLst>
                    <a:ext uri="{9D8B030D-6E8A-4147-A177-3AD203B41FA5}">
                      <a16:colId xmlns:a16="http://schemas.microsoft.com/office/drawing/2014/main" xmlns="" val="1899232884"/>
                    </a:ext>
                  </a:extLst>
                </a:gridCol>
                <a:gridCol w="906064">
                  <a:extLst>
                    <a:ext uri="{9D8B030D-6E8A-4147-A177-3AD203B41FA5}">
                      <a16:colId xmlns:a16="http://schemas.microsoft.com/office/drawing/2014/main" xmlns="" val="2553041315"/>
                    </a:ext>
                  </a:extLst>
                </a:gridCol>
              </a:tblGrid>
              <a:tr h="150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>
                          <a:effectLst/>
                        </a:rPr>
                        <a:t>Название модели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Общее количество данных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>
                          <a:effectLst/>
                        </a:rPr>
                        <a:t>Количество данных для обучения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Количество данных для теста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Количество данных для прогнозирования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Минимальное абсолютное отклонение, ед.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Максимальное абсолютное отклонение, ед.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>
                          <a:effectLst/>
                        </a:rPr>
                        <a:t>Минимальное абсолютное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Максимальное абсолютное отклонение, 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081261410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ARIMA(1,1,0)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0.339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90.211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7.61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819844562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0.249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52.617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592383990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51.009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824481314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54.365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599529754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CatBoost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85.891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8.2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2.87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5278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36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21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Результаты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4A4751-3143-4940-8EFB-19A05755DF66}"/>
              </a:ext>
            </a:extLst>
          </p:cNvPr>
          <p:cNvSpPr txBox="1"/>
          <p:nvPr/>
        </p:nvSpPr>
        <p:spPr>
          <a:xfrm>
            <a:off x="685044" y="1106881"/>
            <a:ext cx="10821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модели нейронных сетей с архитектурами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RNN, LTSM, GRU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традиционные модели прогнозирования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MA, ARMA, ARIMA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Увеличено количество наборов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код для работы с моделью градиентного бустинга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Реализованный код оформлен в виде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notebook’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 и в виде библиотеки и будет выложен в ближайшие месяцы после экспертной валидации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Сформирована рекомендация о применимости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xmlns="" val="314849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FB576-BA96-4C77-B144-DB91683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1" y="1107830"/>
            <a:ext cx="11075377" cy="4967654"/>
          </a:xfrm>
        </p:spPr>
        <p:txBody>
          <a:bodyPr>
            <a:noAutofit/>
          </a:bodyPr>
          <a:lstStyle/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влияния добавления различных параметров на качество прогноза для определения их положительного или отрицательного влияния на результат.</a:t>
            </a:r>
          </a:p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Дополнение исследования результатами прогноза на часовых и минутных данных, которые на данный момент не были включены в анализ в связи с высокой вычислительной сложностью.</a:t>
            </a:r>
          </a:p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таких моделей как SARIMA, SARIMAX и их продолжений для сравнения их эффективности с моделями глубокого обучения.</a:t>
            </a:r>
          </a:p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Подбор оптимальных параметров для моделей машинного обучения (ML) и глубокого обучения (DL) с целью улучшения качества прогнозов.</a:t>
            </a:r>
          </a:p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 реализованных моделей на датасетах часовой и минутной частоты для оценки их применимости к прогнозированию временных рядов с высокой гранулярностью.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6C59D5-85DD-46C8-A8F9-F215CE9DDF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22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F5484E4-AF19-4B0B-B8A9-21FD195DCCE4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27D4A78-0A6F-407F-911E-4C755F4A88F4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19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8549" y="1370494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Для всех </a:t>
            </a:r>
            <a:r>
              <a:rPr lang="ru-RU" dirty="0" err="1"/>
              <a:t>датасетов</a:t>
            </a:r>
            <a:r>
              <a:rPr lang="ru-RU" dirty="0"/>
              <a:t> и для всех временных периодов и для всех индексов оптимальным порядком интегрирования для </a:t>
            </a:r>
            <a:r>
              <a:rPr lang="ru-RU" dirty="0" err="1"/>
              <a:t>авторегрессионной</a:t>
            </a:r>
            <a:r>
              <a:rPr lang="ru-RU" dirty="0"/>
              <a:t> модели является d=1. </a:t>
            </a:r>
          </a:p>
          <a:p>
            <a:r>
              <a:rPr lang="ru-RU" dirty="0"/>
              <a:t>Значение порядка авторегрессии для абсолютного большинства оптимальных моделей не превышает 1. </a:t>
            </a:r>
          </a:p>
          <a:p>
            <a:r>
              <a:rPr lang="ru-RU" dirty="0"/>
              <a:t>Рассмотренные модели показали хорошее качество прогнозирования на непрерывных стационарных рядах при условии отсутствия серьезных политический и экономических потрясений, которые могут повлиять на деятельность рынка в целом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По результатам анализа прогнозов на различных </a:t>
            </a:r>
            <a:r>
              <a:rPr lang="ru-RU" dirty="0" smtClean="0"/>
              <a:t>набор можно </a:t>
            </a:r>
            <a:r>
              <a:rPr lang="ru-RU" dirty="0"/>
              <a:t>сделать вывод, что даже базовые модели глубокого обучения, такие как рекуррентные нейронные сети, без каких-либо модификаций дают достаточно хорошие результаты. Однако, точность прогнозов уменьшается с увеличением дальности отхода от данных обучения. Несмотря на это, рекуррентные нейронные сети показывают перспективность использования глубокого обучения для среднесрочного прогнозирования временных рядов разных </a:t>
            </a:r>
            <a:r>
              <a:rPr lang="ru-RU" dirty="0" smtClean="0"/>
              <a:t>частот.</a:t>
            </a:r>
            <a:r>
              <a:rPr lang="ru-RU" dirty="0" smtClean="0"/>
              <a:t> </a:t>
            </a:r>
            <a:r>
              <a:rPr lang="ru-RU" dirty="0" smtClean="0"/>
              <a:t>Модели глубокого обучения показали лучший результат на всех наборах данных и частотах.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505753-9EF8-4B28-8A43-36BF1417D42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23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C1232E-203E-4CD3-8A49-F68A71208009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Выводы по результатам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1542D5B-1B89-4628-8075-97212B5B8A0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16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22" y="735480"/>
            <a:ext cx="1131918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результаты для дневного прогноза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4/19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FA93798F-22BC-4F99-B2B1-49E179D9C897}"/>
              </a:ext>
            </a:extLst>
          </p:cNvPr>
          <p:cNvGraphicFramePr>
            <a:graphicFrameLocks noGrp="1"/>
          </p:cNvGraphicFramePr>
          <p:nvPr/>
        </p:nvGraphicFramePr>
        <p:xfrm>
          <a:off x="342638" y="1434421"/>
          <a:ext cx="11637239" cy="488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828">
                  <a:extLst>
                    <a:ext uri="{9D8B030D-6E8A-4147-A177-3AD203B41FA5}">
                      <a16:colId xmlns:a16="http://schemas.microsoft.com/office/drawing/2014/main" xmlns="" val="150193189"/>
                    </a:ext>
                  </a:extLst>
                </a:gridCol>
                <a:gridCol w="1030897">
                  <a:extLst>
                    <a:ext uri="{9D8B030D-6E8A-4147-A177-3AD203B41FA5}">
                      <a16:colId xmlns:a16="http://schemas.microsoft.com/office/drawing/2014/main" xmlns="" val="797746627"/>
                    </a:ext>
                  </a:extLst>
                </a:gridCol>
                <a:gridCol w="822735">
                  <a:extLst>
                    <a:ext uri="{9D8B030D-6E8A-4147-A177-3AD203B41FA5}">
                      <a16:colId xmlns:a16="http://schemas.microsoft.com/office/drawing/2014/main" xmlns="" val="2993037226"/>
                    </a:ext>
                  </a:extLst>
                </a:gridCol>
                <a:gridCol w="941685">
                  <a:extLst>
                    <a:ext uri="{9D8B030D-6E8A-4147-A177-3AD203B41FA5}">
                      <a16:colId xmlns:a16="http://schemas.microsoft.com/office/drawing/2014/main" xmlns="" val="1176806693"/>
                    </a:ext>
                  </a:extLst>
                </a:gridCol>
                <a:gridCol w="941685">
                  <a:extLst>
                    <a:ext uri="{9D8B030D-6E8A-4147-A177-3AD203B41FA5}">
                      <a16:colId xmlns:a16="http://schemas.microsoft.com/office/drawing/2014/main" xmlns="" val="4084299248"/>
                    </a:ext>
                  </a:extLst>
                </a:gridCol>
                <a:gridCol w="981336">
                  <a:extLst>
                    <a:ext uri="{9D8B030D-6E8A-4147-A177-3AD203B41FA5}">
                      <a16:colId xmlns:a16="http://schemas.microsoft.com/office/drawing/2014/main" xmlns="" val="2739273351"/>
                    </a:ext>
                  </a:extLst>
                </a:gridCol>
                <a:gridCol w="1268797">
                  <a:extLst>
                    <a:ext uri="{9D8B030D-6E8A-4147-A177-3AD203B41FA5}">
                      <a16:colId xmlns:a16="http://schemas.microsoft.com/office/drawing/2014/main" xmlns="" val="694288513"/>
                    </a:ext>
                  </a:extLst>
                </a:gridCol>
                <a:gridCol w="1219233">
                  <a:extLst>
                    <a:ext uri="{9D8B030D-6E8A-4147-A177-3AD203B41FA5}">
                      <a16:colId xmlns:a16="http://schemas.microsoft.com/office/drawing/2014/main" xmlns="" val="2761126684"/>
                    </a:ext>
                  </a:extLst>
                </a:gridCol>
                <a:gridCol w="1149845">
                  <a:extLst>
                    <a:ext uri="{9D8B030D-6E8A-4147-A177-3AD203B41FA5}">
                      <a16:colId xmlns:a16="http://schemas.microsoft.com/office/drawing/2014/main" xmlns="" val="1993969630"/>
                    </a:ext>
                  </a:extLst>
                </a:gridCol>
                <a:gridCol w="1219233">
                  <a:extLst>
                    <a:ext uri="{9D8B030D-6E8A-4147-A177-3AD203B41FA5}">
                      <a16:colId xmlns:a16="http://schemas.microsoft.com/office/drawing/2014/main" xmlns="" val="1333766201"/>
                    </a:ext>
                  </a:extLst>
                </a:gridCol>
                <a:gridCol w="607965">
                  <a:extLst>
                    <a:ext uri="{9D8B030D-6E8A-4147-A177-3AD203B41FA5}">
                      <a16:colId xmlns:a16="http://schemas.microsoft.com/office/drawing/2014/main" xmlns="" val="1440674973"/>
                    </a:ext>
                  </a:extLst>
                </a:gridCol>
              </a:tblGrid>
              <a:tr h="6286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Название модели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Вариант заполнения пустот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Общее количество данных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Количество данных для обучения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Количество данных для теста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Количество данных для прогнозирования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Минимальное отклонение, ед.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Максимальное отклонение, ед.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Минимальное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Максимальное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xmlns="" val="2143218897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SARIMAX(5,1,2)(0,0,0)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296.656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xmlns="" val="2605100497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SARIMAX(5,1,3)(0,0,0)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253.89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3735427444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SARIMAX(5,1,3)(0,0,0)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302.173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xmlns="" val="2089013900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SARIMAX(5,1,4)(0,0,0)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xmlns="" val="2872015063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SARIMAX(5,1,5)(0,0,0)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93.558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xmlns="" val="1609689084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SARIMAX(5,1,5)(0,0,0)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94.304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xmlns="" val="2841541357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xmlns="" val="1241371292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2386312865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57.935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929550354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44.799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1472265762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63.689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3829647827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53.549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3316448303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127.154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2382653894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135.138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1904057495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158.325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2642330669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221.26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1495746116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218.611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1323294011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282.704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1314364882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767489711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69.945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1111847596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75.219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xmlns="" val="21688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07528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587228"/>
            <a:ext cx="11739418" cy="6014907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inam.ru/profile/fyuchersy-usa/nq-100-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finam.ru/profile/fyuchersy-usa/sandp-fut/export/?market=7&amp;em=108&amp;token=&amp;code=SP&amp;apply=0&amp;df=1&amp;mf=0&amp;yf=2010&amp;from=01.01.2010&amp;dt=1&amp;mt=0&amp;yt=2014&amp;to=01.01.2014&amp;p=2&amp;f=SP_100101_140101&amp;e=.txt&amp;cn=SP&amp;dtf=1&amp;tmf=1&amp;MSOR=1&amp;mstime=on&amp;mstimever=1&amp;sep=1&amp;sep2=1&amp;datf=1&amp;at=1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Engle, Robert F, Autoregressive Conditional Heteroskedasticity with Estimates of the Variance of United Kingdom Inflation. 1982, p. 987–1007,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Econometrica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Bollerslev</a:t>
            </a:r>
            <a:r>
              <a:rPr lang="en-US" sz="77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Tim, Generalized Autoregressive Conditional Heteroskedasticity, 1986, p. 307–327, Journal of Econometrics.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http://colah.github.io/posts/2015-08-Understanding-LSTMs/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https://neerc.ifmo.ru/wiki/index.php?title=%D0%A0%D0%B5%D0%BA%D1%83%D1%80%D1%80%D0%B5%D0%BD%D1%82%D0%BD%D1%8B%D0%B5_%D0%BD%D0%B5%D0%B9%D1%80%D0%BE%D0%BD%D0%BD%D1%8B%D0%B5_%D1%81%D0%B5%D1%82%D0%B8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https://github.com/SkivHisink/MasterWork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https://web.archive.org/web/20211110112626/http://www.wildml.com/2015/10/recurrent-neural-network-tutorial-part-4-implementing-a-grulstm-rnn-with-python-and-theano/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https://arxiv.org/abs/1412.3555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https://www.sciencedirect.com/science/article/pii/S2212827121003796?ref=pdf_download&amp;fr=RR-2&amp;rr=79fdf5739bb63aad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“Лекционные и методические материалы”, Канторович Г.Г., 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Forecasting in Python, Marco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Peixeiro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9781617299889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Time Series Analysis, Aileen Nielsen, ISBN: 9781492041658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Time Series and Forecasting Second Edition, Peter J. Brockwell Richard A. Davis, ISBN 0387953515, 2002 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for Time Series Forecasting with Python, Francesca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Lazzeri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9781119682363, 2021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Кобзарь А.И. Прикладная математическая статистика. Для инженеров и научных работников. - М.: ФИЗМАТЛИТ, 2006. - 816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Львовский Е.Н. Статистические методы построения эмпирических формул. - М.: Высшая школа, 1988. - 239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Фёрстер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Рёнц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Б. Методы корреляционного и регрессионного анализа / пер с нем. - М.: Финансы и статистика, 1983. - 302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Афифи А.,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Эйзен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С. Статистический анализ. Подход с использованием ЭВМ / пер с англ. - М.: Мир, 1982. - 488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Дрейпер Н., Смит Г. Прикладной регрессионный анализ. Книга 1 /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пер.с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англ. - М.: Финансы и статистика, 1986. - 366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Айвазян С.А. и др. Прикладная статистика: Исследование зависимостей. - М.: Финансы и статистика, 1985. - 487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статистика. Основы эконометрики: В 2 т. 2-е изд.,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испр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- Т.2: Айвазян С.А. Основы эконометрики. - М.: ЮНИТИ-ДАНА, 2001. - 432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Магнус Я.Р. и др. Эконометрика. Начальный курс - М.: Дело, 2004. - 576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Носко В.П. Эконометрика. Книга 1. - М.: Издательский дом "Дело" РАНХиГС, 2011. - 672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Брюс П. Практическая статистика для специалистов Data Science / пер. с англ. - СПб.: БХВ-Петербург, 2018. - 304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Уатт Дж. и др. Машинное обучение: основы, алгоритмы и практика применения / пер. с англ. - СПб.: БХВ-Петербург, 2022. - 640 с.</a:t>
            </a:r>
            <a:endParaRPr lang="en-US" sz="77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http://learningsys.org/nips17/assets/papers/paper_11.pdf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https://arxiv.org/pdf/1910.13204.pdf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Jerome H Friedman. 2001. Greedy function approximation: a gradient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boostingmachine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Annals of statistics (2001), 1189–1232.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Tianqi Chen and Carlos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Guestrin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2016.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scalable tree boosting system. In Proceedings of the 22Nd ACM SIGKDD International Conference on Knowledge Discovery and Data Mining. ACM, 785–794.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https://doi.org/10.7287/peerj.preprints.3190v2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19/19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Список литературы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8730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96BFF0-CD6A-40AC-8D23-0BACF42C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9" y="1012402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финансы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в области инвестиций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прогнозирование уровня заболеваемости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управление энергосистемами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трафиком, прогнозирование пробок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9C8305-2EFA-48C5-A982-967EEB3D15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064" y="3257360"/>
            <a:ext cx="2473135" cy="2919603"/>
          </a:xfrm>
          <a:prstGeom prst="rect">
            <a:avLst/>
          </a:prstGeom>
        </p:spPr>
      </p:pic>
      <p:pic>
        <p:nvPicPr>
          <p:cNvPr id="1026" name="Picture 2" descr="Медицинские Таблетки Прогнозирование Продаж Схема — стоковые фотографии и  другие картинки 2015 - 2015, Бизнес, Биржевые сводки - iStock">
            <a:extLst>
              <a:ext uri="{FF2B5EF4-FFF2-40B4-BE49-F238E27FC236}">
                <a16:creationId xmlns:a16="http://schemas.microsoft.com/office/drawing/2014/main" xmlns="" id="{9835AA97-7398-4ABF-932B-011BAFA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7126" y="3710875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итут энергетической стратегии создал нейронную модель прогнозирования  цен на нефть | Министерство энергетики РФ">
            <a:extLst>
              <a:ext uri="{FF2B5EF4-FFF2-40B4-BE49-F238E27FC236}">
                <a16:creationId xmlns:a16="http://schemas.microsoft.com/office/drawing/2014/main" xmlns="" id="{386CDD50-CABB-4550-9E97-CCCD506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358" y="3827250"/>
            <a:ext cx="294409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рогнозирование спроса повышает рентабельность производства продуктов с  ограниченным сроком годности | New-Retail.ru">
            <a:extLst>
              <a:ext uri="{FF2B5EF4-FFF2-40B4-BE49-F238E27FC236}">
                <a16:creationId xmlns:a16="http://schemas.microsoft.com/office/drawing/2014/main" xmlns="" id="{1AC8141B-87B4-4940-BCB6-5044EDB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776651"/>
            <a:ext cx="2715249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33DCDA-7650-4121-B07C-C430968F64E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A6F2041-7A43-427A-A8E3-CE1FAE97E6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3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D5C0926-EDD0-4A88-AB49-F35D6F8479C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55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29389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- исследовать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прогнозирования временных рядов с учётом различной разряженности экономических данных, а также в сравнительном анализе с традиционными методами прогнозирования.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6E180E-B804-41B4-A74D-3CDD7D125CF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4/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655547-9B19-4DF5-9DAF-0BAF45BD976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FE88C4-B050-4847-BB0B-7D13CE9C8A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77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85" y="587229"/>
            <a:ext cx="11741629" cy="5901439"/>
          </a:xfrm>
        </p:spPr>
        <p:txBody>
          <a:bodyPr>
            <a:noAutofit/>
          </a:bodyPr>
          <a:lstStyle/>
          <a:p>
            <a:pPr algn="just"/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литературы и проанализировать существующие методы прогнозирования временных рядов.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информацию о статистических методах и методах машинного обучения.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одготовить данные для построения прогноза.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апробировать модель для прогнозирования различных временных рядов, оценить ее эффективность по сравнению с традиционными методами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на основе различных критериев качества прогнозирования.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финансовых временных рядов, и оценить их преимущества и недостатки.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эффективности нейронных сетей для построения прогнозов динамики финансовых временных рядов, а также о возможных направлениях дальнейших исследований в области прогнозирования временных рядов.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83A28D-AED4-43D9-9A9B-C09934DFD0D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5/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4781D12-4385-40CB-91FB-BAA2F18ED70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B3F269-8207-4B2B-8520-69B020CD6F5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577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модели, применявшиеся в исследовании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6/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87A033-B032-4A0E-A56D-712B0B7C25BF}"/>
                  </a:ext>
                </a:extLst>
              </p:cNvPr>
              <p:cNvSpPr txBox="1"/>
              <p:nvPr/>
            </p:nvSpPr>
            <p:spPr>
              <a:xfrm>
                <a:off x="1036145" y="1263544"/>
                <a:ext cx="366199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B87A033-B032-4A0E-A56D-712B0B7C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5" y="1263544"/>
                <a:ext cx="3661996" cy="84856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9B912D-A6AE-4943-A802-50F6FD95A12C}"/>
              </a:ext>
            </a:extLst>
          </p:cNvPr>
          <p:cNvSpPr txBox="1"/>
          <p:nvPr/>
        </p:nvSpPr>
        <p:spPr>
          <a:xfrm>
            <a:off x="851815" y="2206038"/>
            <a:ext cx="403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Авторегрессионная</a:t>
            </a:r>
            <a:r>
              <a:rPr lang="ru-RU" dirty="0"/>
              <a:t> модель</a:t>
            </a:r>
          </a:p>
          <a:p>
            <a:pPr algn="ctr"/>
            <a:r>
              <a:rPr lang="en-US" dirty="0"/>
              <a:t>AR(p)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162E5E-7967-4384-9217-BE24FAECE295}"/>
                  </a:ext>
                </a:extLst>
              </p:cNvPr>
              <p:cNvSpPr txBox="1"/>
              <p:nvPr/>
            </p:nvSpPr>
            <p:spPr>
              <a:xfrm>
                <a:off x="3508777" y="2797956"/>
                <a:ext cx="517444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7162E5E-7967-4384-9217-BE24FAEC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777" y="2797956"/>
                <a:ext cx="5174446" cy="84856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93FFC8E-133E-464D-AA9D-AF8F479F9C62}"/>
              </a:ext>
            </a:extLst>
          </p:cNvPr>
          <p:cNvSpPr txBox="1"/>
          <p:nvPr/>
        </p:nvSpPr>
        <p:spPr>
          <a:xfrm>
            <a:off x="3439258" y="3644091"/>
            <a:ext cx="531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авторегрессии — скользящего среднего</a:t>
            </a:r>
            <a:endParaRPr lang="en-US" dirty="0"/>
          </a:p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867099-F49C-4728-92C9-B2A45A6ED183}"/>
                  </a:ext>
                </a:extLst>
              </p:cNvPr>
              <p:cNvSpPr txBox="1"/>
              <p:nvPr/>
            </p:nvSpPr>
            <p:spPr>
              <a:xfrm>
                <a:off x="3439258" y="4974847"/>
                <a:ext cx="566516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867099-F49C-4728-92C9-B2A45A6E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58" y="4974847"/>
                <a:ext cx="5665162" cy="84856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794273A-6A87-48FA-BD2A-14306C087B32}"/>
              </a:ext>
            </a:extLst>
          </p:cNvPr>
          <p:cNvSpPr txBox="1"/>
          <p:nvPr/>
        </p:nvSpPr>
        <p:spPr>
          <a:xfrm>
            <a:off x="2570448" y="5822183"/>
            <a:ext cx="743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Интегрированная модель авторегрессии — скользящего среднего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ARIMA(p, d, q)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46CE97-BE21-49DC-9FE0-5A2985E6ED1D}"/>
                  </a:ext>
                </a:extLst>
              </p:cNvPr>
              <p:cNvSpPr txBox="1"/>
              <p:nvPr/>
            </p:nvSpPr>
            <p:spPr>
              <a:xfrm>
                <a:off x="7529255" y="1291258"/>
                <a:ext cx="366199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46CE97-BE21-49DC-9FE0-5A2985E6E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55" y="1291258"/>
                <a:ext cx="3661996" cy="84856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26064C-86D8-4CC5-85FE-B09502986944}"/>
              </a:ext>
            </a:extLst>
          </p:cNvPr>
          <p:cNvSpPr txBox="1"/>
          <p:nvPr/>
        </p:nvSpPr>
        <p:spPr>
          <a:xfrm>
            <a:off x="7344925" y="2233752"/>
            <a:ext cx="403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скользящего среднего</a:t>
            </a:r>
          </a:p>
          <a:p>
            <a:pPr algn="ctr"/>
            <a:r>
              <a:rPr lang="en-US" dirty="0"/>
              <a:t>MA(q)</a:t>
            </a:r>
          </a:p>
        </p:txBody>
      </p:sp>
    </p:spTree>
    <p:extLst>
      <p:ext uri="{BB962C8B-B14F-4D97-AF65-F5344CB8AC3E}">
        <p14:creationId xmlns:p14="http://schemas.microsoft.com/office/powerpoint/2010/main" xmlns="" val="26884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D23F2B-A4EF-41BB-9466-0E9EC229B654}"/>
              </a:ext>
            </a:extLst>
          </p:cNvPr>
          <p:cNvSpPr txBox="1"/>
          <p:nvPr/>
        </p:nvSpPr>
        <p:spPr>
          <a:xfrm>
            <a:off x="1902202" y="285368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2FC45C-DD32-43F1-AEA5-AEC7281B82A8}"/>
              </a:ext>
            </a:extLst>
          </p:cNvPr>
          <p:cNvSpPr txBox="1"/>
          <p:nvPr/>
        </p:nvSpPr>
        <p:spPr>
          <a:xfrm>
            <a:off x="5497606" y="542307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FD8539-8EA0-4C7C-9A23-3B932FB09860}"/>
              </a:ext>
            </a:extLst>
          </p:cNvPr>
          <p:cNvSpPr txBox="1"/>
          <p:nvPr/>
        </p:nvSpPr>
        <p:spPr>
          <a:xfrm>
            <a:off x="8422363" y="28536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7/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2" descr="G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6061" y="3725018"/>
            <a:ext cx="5486209" cy="14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ST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167" y="1408707"/>
            <a:ext cx="5237439" cy="141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N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024" y="1307828"/>
            <a:ext cx="5328539" cy="151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10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774"/>
            <a:ext cx="10515600" cy="507792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4303DA6-05CD-4204-AAAD-6562E6A29C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8/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5CD8899-550C-446C-A29D-05EFD86F909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0CF55C2-8955-4D3D-9895-38333CE071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F31F788-E2FB-4614-A5E9-B7191D2CC175}"/>
              </a:ext>
            </a:extLst>
          </p:cNvPr>
          <p:cNvSpPr txBox="1"/>
          <p:nvPr/>
        </p:nvSpPr>
        <p:spPr>
          <a:xfrm>
            <a:off x="838200" y="1309611"/>
            <a:ext cx="1065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результатам исследования было решено использовать только градиентный бустинг </a:t>
            </a:r>
            <a:r>
              <a:rPr lang="en-US" sz="2000" dirty="0" err="1"/>
              <a:t>catboost</a:t>
            </a:r>
            <a:endParaRPr lang="en-US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4541" y="1664822"/>
            <a:ext cx="5305425" cy="34194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3915" y="4940588"/>
            <a:ext cx="11473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CatBoost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 — это библиотека градиентного </a:t>
            </a:r>
            <a:r>
              <a:rPr lang="ru-RU" dirty="0" err="1">
                <a:solidFill>
                  <a:srgbClr val="333333"/>
                </a:solidFill>
                <a:latin typeface="-apple-system"/>
              </a:rPr>
              <a:t>бустинга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, которая использует небрежные (</a:t>
            </a:r>
            <a:r>
              <a:rPr lang="ru-RU" dirty="0" err="1">
                <a:solidFill>
                  <a:srgbClr val="333333"/>
                </a:solidFill>
                <a:latin typeface="-apple-system"/>
              </a:rPr>
              <a:t>oblivious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) деревья решений, чтобы вырастить сбалансированное дерево. Одни и те же функции используются для создания левых и правых разделений (</a:t>
            </a:r>
            <a:r>
              <a:rPr lang="ru-RU" dirty="0" err="1">
                <a:solidFill>
                  <a:srgbClr val="333333"/>
                </a:solidFill>
                <a:latin typeface="-apple-system"/>
              </a:rPr>
              <a:t>split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) на каждом уровне дерева.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4805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92" y="587229"/>
            <a:ext cx="10887808" cy="50603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этапе исследования взяты следующие наборы данных за период 2010 - 2015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 (SPX)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 Composite (IXIC)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 Jones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 &amp; Co (JPM)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9/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S&amp;P 500 Map">
            <a:extLst>
              <a:ext uri="{FF2B5EF4-FFF2-40B4-BE49-F238E27FC236}">
                <a16:creationId xmlns:a16="http://schemas.microsoft.com/office/drawing/2014/main" xmlns="" id="{F5761DFE-6D4C-432A-9C85-C85915FC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9862" y="1393797"/>
            <a:ext cx="4120452" cy="23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historical graph. The Dow rises periodically through the decades with corrections along the way, from its record low of under 35 in the late 1890s to a high of around 36,000 in 2022.">
            <a:extLst>
              <a:ext uri="{FF2B5EF4-FFF2-40B4-BE49-F238E27FC236}">
                <a16:creationId xmlns:a16="http://schemas.microsoft.com/office/drawing/2014/main" xmlns="" id="{08D92A80-3467-473C-994F-50926783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0425" y="4077760"/>
            <a:ext cx="3859889" cy="19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25A6B9DC-A228-4B53-AF65-4FE19464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2790" y="3993790"/>
            <a:ext cx="3233545" cy="2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F2086D-23F2-4D67-A31E-06275B79217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2385" y="3994793"/>
            <a:ext cx="4406315" cy="21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9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2354</Words>
  <Application>Microsoft Office PowerPoint</Application>
  <PresentationFormat>Произвольный</PresentationFormat>
  <Paragraphs>664</Paragraphs>
  <Slides>25</Slides>
  <Notes>3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Office Theme</vt:lpstr>
      <vt:lpstr>Анализ эффективности нейронных сетей для среднесрочного прогнозирования временных рядов разных частот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нейронных сетей для прогнозирования временных рядов</dc:title>
  <dc:creator>Skiv Hisink</dc:creator>
  <cp:lastModifiedBy>a.khorunzhenko</cp:lastModifiedBy>
  <cp:revision>65</cp:revision>
  <dcterms:created xsi:type="dcterms:W3CDTF">2023-03-30T12:29:05Z</dcterms:created>
  <dcterms:modified xsi:type="dcterms:W3CDTF">2024-04-18T02:29:01Z</dcterms:modified>
</cp:coreProperties>
</file>