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0" r:id="rId5"/>
    <p:sldId id="263" r:id="rId6"/>
    <p:sldId id="261" r:id="rId7"/>
    <p:sldId id="275" r:id="rId8"/>
    <p:sldId id="264" r:id="rId9"/>
    <p:sldId id="265" r:id="rId10"/>
    <p:sldId id="274" r:id="rId11"/>
    <p:sldId id="277" r:id="rId12"/>
    <p:sldId id="270" r:id="rId13"/>
    <p:sldId id="272" r:id="rId14"/>
    <p:sldId id="262" r:id="rId15"/>
    <p:sldId id="282" r:id="rId16"/>
    <p:sldId id="283" r:id="rId17"/>
    <p:sldId id="284" r:id="rId18"/>
    <p:sldId id="279" r:id="rId19"/>
    <p:sldId id="278" r:id="rId20"/>
    <p:sldId id="276" r:id="rId21"/>
    <p:sldId id="269" r:id="rId22"/>
    <p:sldId id="267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2355" autoAdjust="0"/>
  </p:normalViewPr>
  <p:slideViewPr>
    <p:cSldViewPr snapToGrid="0">
      <p:cViewPr>
        <p:scale>
          <a:sx n="125" d="100"/>
          <a:sy n="125" d="100"/>
        </p:scale>
        <p:origin x="238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Посколько наборы данных имеют большее кол-во данных, чем выбранные окна, то это позволяет нам построить модель для каждого интервала.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Посколько наборы данных имеют большее кол-во данных, чем выбранные окна, то это позволяет нам построить модель для каждого интервала.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sciencedirect.com/science/article/pii/S2212827121003796?ref=pdf_download&amp;fr=RR-2&amp;rr=79fdf5739bb63aad" TargetMode="External"/><Relationship Id="rId2" Type="http://schemas.openxmlformats.org/officeDocument/2006/relationships/hyperlink" Target="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2.3555" TargetMode="External"/><Relationship Id="rId5" Type="http://schemas.openxmlformats.org/officeDocument/2006/relationships/hyperlink" Target="https://web.archive.org/web/20211110112626/http:/www.wildml.com/2015/10/recurrent-neural-network-tutorial-part-4-implementing-a-grulstm-rnn-with-python-and-theano/" TargetMode="External"/><Relationship Id="rId4" Type="http://schemas.openxmlformats.org/officeDocument/2006/relationships/hyperlink" Target="https://github.com/SkivHisink/Master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эффективности нейронны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сетей для среднесрочного прогнозирования временных рядов разных частот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2741C6A-E9CB-4D2F-97A8-176ABEF8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31" y="3625139"/>
            <a:ext cx="4212469" cy="2596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A3873-B169-4E42-B436-CBC65583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06" y="3625139"/>
            <a:ext cx="4043043" cy="2547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68C5B-4090-4654-AE7F-1AFE67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417" y="832883"/>
            <a:ext cx="4000132" cy="2547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наборы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были получены с минутным шагом, а затем преобразованы в данные с разной частотой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часовые, дневные, недельные и месячные.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80BC3-385F-4DAD-9016-7F8847471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631" y="832253"/>
            <a:ext cx="4212469" cy="25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0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9" y="1989871"/>
            <a:ext cx="3931383" cy="296019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989871"/>
            <a:ext cx="3734533" cy="28722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1989871"/>
            <a:ext cx="3702052" cy="2872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4BA46-4B1F-403A-A5F7-E821B6566C88}"/>
              </a:ext>
            </a:extLst>
          </p:cNvPr>
          <p:cNvSpPr txBox="1"/>
          <p:nvPr/>
        </p:nvSpPr>
        <p:spPr>
          <a:xfrm>
            <a:off x="354724" y="1490327"/>
            <a:ext cx="403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 </a:t>
            </a:r>
            <a:r>
              <a:rPr lang="en-US" dirty="0"/>
              <a:t>S&amp;P500 </a:t>
            </a:r>
            <a:r>
              <a:rPr lang="ru-RU" dirty="0"/>
              <a:t>разной часоты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A28D2-0AEF-4C5A-A421-21C367645DB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31F9F-261E-4B84-BC6E-EBC616959AD3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10C05-9F68-45F0-9D61-5D7B557DAA31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7825C-2E34-40FE-B44C-76D01F3D4148}"/>
              </a:ext>
            </a:extLst>
          </p:cNvPr>
          <p:cNvSpPr txBox="1"/>
          <p:nvPr/>
        </p:nvSpPr>
        <p:spPr>
          <a:xfrm>
            <a:off x="1429505" y="508028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Дневные данные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BBD36-06D5-4136-9953-63012912F125}"/>
              </a:ext>
            </a:extLst>
          </p:cNvPr>
          <p:cNvSpPr txBox="1"/>
          <p:nvPr/>
        </p:nvSpPr>
        <p:spPr>
          <a:xfrm>
            <a:off x="5428692" y="5080281"/>
            <a:ext cx="21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Недельные данные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65AB9-7552-42CF-9AEF-E82A7DB6DEA9}"/>
              </a:ext>
            </a:extLst>
          </p:cNvPr>
          <p:cNvSpPr txBox="1"/>
          <p:nvPr/>
        </p:nvSpPr>
        <p:spPr>
          <a:xfrm>
            <a:off x="9236096" y="507263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Месячные данные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E46A7-FEB0-4594-941A-42E185422DC2}"/>
              </a:ext>
            </a:extLst>
          </p:cNvPr>
          <p:cNvSpPr txBox="1"/>
          <p:nvPr/>
        </p:nvSpPr>
        <p:spPr>
          <a:xfrm>
            <a:off x="3562183" y="587229"/>
            <a:ext cx="5296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Ряды исходных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C497CA-FAE3-443D-BAAB-24687B1CD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74" y="1940797"/>
            <a:ext cx="3833392" cy="3141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64FFD3-B902-451E-873C-90AC5430A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929" y="1922285"/>
            <a:ext cx="3901094" cy="3141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C6AA71-9F2A-4DA6-84FA-B121CA6D4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099" y="1940797"/>
            <a:ext cx="3746688" cy="31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3" y="587229"/>
            <a:ext cx="11708852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набора данных был проведён статистический анализ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дневных данных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среднего арифметического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медианы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о правосторонней асимметрии (т.к.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 вариации свидетельствует об однородности исходных данных (CV = 0.14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0.33);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skew (As) свидетельствует 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значительной правосторонней асимметрии (As = 0.57, |As|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0.5, As &gt; 0);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эксцесса (Es) свидетельствует  о плосковершинном распределении (Es = -0.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Коробчатая диаграмма показывает отсутствие аномальных значений (выбросов) для всей совокупности.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графики свидетельствует о том, что скорее всего закон распределения отличается от нормального.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E8E584-6BFE-413C-9A61-1A10C1BD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67" y="3654535"/>
            <a:ext cx="3234579" cy="2616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5F66E5-26AD-47F6-A48E-2410BE032BFC}"/>
              </a:ext>
            </a:extLst>
          </p:cNvPr>
          <p:cNvSpPr txBox="1"/>
          <p:nvPr/>
        </p:nvSpPr>
        <p:spPr>
          <a:xfrm>
            <a:off x="5181467" y="6084851"/>
            <a:ext cx="31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коробчатая диаграмма и гистограмма распределения</a:t>
            </a:r>
            <a:endParaRPr lang="en-US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5" y="3797409"/>
            <a:ext cx="4000132" cy="25173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DFA7CF-A960-4582-8B8A-78484DD5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53179"/>
              </p:ext>
            </p:extLst>
          </p:nvPr>
        </p:nvGraphicFramePr>
        <p:xfrm>
          <a:off x="83303" y="3640019"/>
          <a:ext cx="5408553" cy="2693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378">
                  <a:extLst>
                    <a:ext uri="{9D8B030D-6E8A-4147-A177-3AD203B41FA5}">
                      <a16:colId xmlns:a16="http://schemas.microsoft.com/office/drawing/2014/main" val="2587045895"/>
                    </a:ext>
                  </a:extLst>
                </a:gridCol>
                <a:gridCol w="725060">
                  <a:extLst>
                    <a:ext uri="{9D8B030D-6E8A-4147-A177-3AD203B41FA5}">
                      <a16:colId xmlns:a16="http://schemas.microsoft.com/office/drawing/2014/main" val="3909602147"/>
                    </a:ext>
                  </a:extLst>
                </a:gridCol>
                <a:gridCol w="695665">
                  <a:extLst>
                    <a:ext uri="{9D8B030D-6E8A-4147-A177-3AD203B41FA5}">
                      <a16:colId xmlns:a16="http://schemas.microsoft.com/office/drawing/2014/main" val="3649098334"/>
                    </a:ext>
                  </a:extLst>
                </a:gridCol>
                <a:gridCol w="725060">
                  <a:extLst>
                    <a:ext uri="{9D8B030D-6E8A-4147-A177-3AD203B41FA5}">
                      <a16:colId xmlns:a16="http://schemas.microsoft.com/office/drawing/2014/main" val="2864267023"/>
                    </a:ext>
                  </a:extLst>
                </a:gridCol>
                <a:gridCol w="470309">
                  <a:extLst>
                    <a:ext uri="{9D8B030D-6E8A-4147-A177-3AD203B41FA5}">
                      <a16:colId xmlns:a16="http://schemas.microsoft.com/office/drawing/2014/main" val="1910491490"/>
                    </a:ext>
                  </a:extLst>
                </a:gridCol>
                <a:gridCol w="695665">
                  <a:extLst>
                    <a:ext uri="{9D8B030D-6E8A-4147-A177-3AD203B41FA5}">
                      <a16:colId xmlns:a16="http://schemas.microsoft.com/office/drawing/2014/main" val="4195600472"/>
                    </a:ext>
                  </a:extLst>
                </a:gridCol>
                <a:gridCol w="950416">
                  <a:extLst>
                    <a:ext uri="{9D8B030D-6E8A-4147-A177-3AD203B41FA5}">
                      <a16:colId xmlns:a16="http://schemas.microsoft.com/office/drawing/2014/main" val="732071613"/>
                    </a:ext>
                  </a:extLst>
                </a:gridCol>
              </a:tblGrid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characteristic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evaluation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conf.int.low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conf.int.high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abs.err.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rel.err.(%)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note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val="193743499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count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1458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3139626926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mean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1357.927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1347.739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1368.115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5.194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0.382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815976211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median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1329.188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1322.327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1336.32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6.509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0.489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distribution is positive skewed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val="3211319563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mode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1136.52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3215568702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variance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39329.034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36622.369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42348.819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728.315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297936459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standard deviation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198.315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191.37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205.788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3.67251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3988135295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mean absolute deviation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131.945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204845390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min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1022.58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1461455404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5%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1084.704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2880470359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25% (Q1)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1197.578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518296605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50% (median)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1329.188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4174778791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75% (Q3)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1461.348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4241500875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95%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1744.561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2937539882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max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1848.36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1664417530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range = max - min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825.78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3892076190"/>
                  </a:ext>
                </a:extLst>
              </a:tr>
              <a:tr h="962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IQR = Q3 - Q1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263.77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3018412234"/>
                  </a:ext>
                </a:extLst>
              </a:tr>
              <a:tr h="282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CV = std/mean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0.1507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0.0028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1.892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CV &lt;= 0.33 (homogeneous population)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val="1339995667"/>
                  </a:ext>
                </a:extLst>
              </a:tr>
              <a:tr h="1188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QCD = (Q3-Q1)/(Q3+Q1)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extLst>
                  <a:ext uri="{0D108BD9-81ED-4DB2-BD59-A6C34878D82A}">
                    <a16:rowId xmlns:a16="http://schemas.microsoft.com/office/drawing/2014/main" val="1713298349"/>
                  </a:ext>
                </a:extLst>
              </a:tr>
              <a:tr h="282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skew (As)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0.064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11.24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distribution is highly positive skewed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val="853058693"/>
                  </a:ext>
                </a:extLst>
              </a:tr>
              <a:tr h="18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kurtosis (Es)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-0.503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0.128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>
                          <a:effectLst/>
                        </a:rPr>
                        <a:t>-25.467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500" u="none" strike="noStrike" dirty="0">
                          <a:effectLst/>
                        </a:rPr>
                        <a:t>platykurtic distribution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9" marR="4899" marT="4899" marB="0" anchor="ctr"/>
                </a:tc>
                <a:extLst>
                  <a:ext uri="{0D108BD9-81ED-4DB2-BD59-A6C34878D82A}">
                    <a16:rowId xmlns:a16="http://schemas.microsoft.com/office/drawing/2014/main" val="274433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963828"/>
            <a:ext cx="11285934" cy="53072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наборы данных по очевидным причинам имеют пропуски в выходные и праздничные дни. Для решения этой проблемы были рассмотрены следующие варианты заполнения пропусков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пропусков значениями последнего рабочего дня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интерполяции (между последним и следующим рабочим днём)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Проведя ряд прогнозов и проанализировав данные, было принято решение использовать линейное заполнение пропусков (вариант 3). Этот метод показал наилучшие результаты и обеспечил наиболее точные прогнозы по сравнению с другими рассмотренными вариантами. Кроме того, линейная интерполяция является более естественным способом заполнения пропусков, так как она учитывает тенденции изменения данных до и после пропущенных значений, создавая плавный переход между известными точками.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14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Проведя анализ предварительных результатов было решено проводить прогноз со следующими параметрами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Дневные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Обучающая выборка – 200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40 тестирование), Прогноз 90 дней.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Недельные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23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тестирование), Прогноз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Месячные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тестирование), Прогноз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15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5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дневного датасета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16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D882E-B93F-42E2-82CA-FBE47CA6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9" y="1433692"/>
            <a:ext cx="3742199" cy="2267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9D85D-6629-481B-9CAF-7542AFA10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5" y="3846067"/>
            <a:ext cx="4272289" cy="256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FA84C-1E4C-439E-A5DE-1A1D0C676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3" y="3896367"/>
            <a:ext cx="4734569" cy="2565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BF5BE-E322-4CBB-ACEF-50D3AAE12765}"/>
              </a:ext>
            </a:extLst>
          </p:cNvPr>
          <p:cNvSpPr txBox="1"/>
          <p:nvPr/>
        </p:nvSpPr>
        <p:spPr>
          <a:xfrm>
            <a:off x="2004794" y="35709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5ECED-D024-4F78-818A-EAF30BA7AE0D}"/>
              </a:ext>
            </a:extLst>
          </p:cNvPr>
          <p:cNvSpPr txBox="1"/>
          <p:nvPr/>
        </p:nvSpPr>
        <p:spPr>
          <a:xfrm>
            <a:off x="1958307" y="627736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6D517-3CEE-4F24-B92A-B4D3DA5CB68C}"/>
              </a:ext>
            </a:extLst>
          </p:cNvPr>
          <p:cNvSpPr txBox="1"/>
          <p:nvPr/>
        </p:nvSpPr>
        <p:spPr>
          <a:xfrm>
            <a:off x="8937371" y="6277360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899A7C-7E7F-4ED3-B6CF-16BC60BC4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56" y="1449194"/>
            <a:ext cx="3742200" cy="2245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43BD6-029A-4F0A-96ED-0EBF5B20D911}"/>
              </a:ext>
            </a:extLst>
          </p:cNvPr>
          <p:cNvSpPr txBox="1"/>
          <p:nvPr/>
        </p:nvSpPr>
        <p:spPr>
          <a:xfrm>
            <a:off x="9250680" y="36107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76451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17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45E83-E6DE-43FA-A814-BE8B3F48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5176"/>
            <a:ext cx="5796289" cy="3477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0E8B0-DC56-42A7-AFE9-C3C28E8F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" y="1975176"/>
            <a:ext cx="5796289" cy="3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1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19F7E5-8102-409E-A69C-E22D11CB5F9D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7BEB1-836F-4E24-A26A-02C7293952D0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Прогноз и фактические значения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AEA6A-DEBD-4E47-8F06-5AF86ED9F4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C4FCC6-779B-47B3-B451-E705327D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5" y="3824440"/>
            <a:ext cx="3744943" cy="2246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3B96A1-8C29-40CB-87B3-35B2BCCCECDF}"/>
              </a:ext>
            </a:extLst>
          </p:cNvPr>
          <p:cNvSpPr txBox="1"/>
          <p:nvPr/>
        </p:nvSpPr>
        <p:spPr>
          <a:xfrm>
            <a:off x="3621548" y="604446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ARIMA(1,1,0)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8A159-DA5D-42EE-9E4F-18B32D6496B6}"/>
              </a:ext>
            </a:extLst>
          </p:cNvPr>
          <p:cNvSpPr txBox="1"/>
          <p:nvPr/>
        </p:nvSpPr>
        <p:spPr>
          <a:xfrm>
            <a:off x="3121948" y="668023"/>
            <a:ext cx="594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Прогноз </a:t>
            </a:r>
            <a:r>
              <a:rPr lang="en-US" dirty="0"/>
              <a:t>S&amp;P500 </a:t>
            </a:r>
            <a:r>
              <a:rPr lang="ru-RU" dirty="0"/>
              <a:t>для дневного датасета (первые 290 дней)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A5C336-2216-4CC3-BA4C-CFEC133F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45" y="3851384"/>
            <a:ext cx="3744943" cy="2246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50AC1-43F2-4D5B-B13A-2519152EFB80}"/>
              </a:ext>
            </a:extLst>
          </p:cNvPr>
          <p:cNvSpPr txBox="1"/>
          <p:nvPr/>
        </p:nvSpPr>
        <p:spPr>
          <a:xfrm>
            <a:off x="7832868" y="6132077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732C77-DDC9-49D9-851B-DE124485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17" y="1208977"/>
            <a:ext cx="3744943" cy="2246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65B2FB-6176-426D-B8F1-9AA47B7DBCB7}"/>
              </a:ext>
            </a:extLst>
          </p:cNvPr>
          <p:cNvSpPr txBox="1"/>
          <p:nvPr/>
        </p:nvSpPr>
        <p:spPr>
          <a:xfrm>
            <a:off x="9799563" y="34855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0320F4-FE84-4A5B-9C48-7451FBC2A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0" y="1238740"/>
            <a:ext cx="3744943" cy="22469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75769C-FC78-4929-B74C-E845BE9364FD}"/>
              </a:ext>
            </a:extLst>
          </p:cNvPr>
          <p:cNvSpPr txBox="1"/>
          <p:nvPr/>
        </p:nvSpPr>
        <p:spPr>
          <a:xfrm>
            <a:off x="1742899" y="34457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15A103-57FF-46D7-BBE1-E019C224B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206" y="1227716"/>
            <a:ext cx="3744943" cy="22469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8851F7-E981-46EF-AC4E-A7EF8F4FA4AD}"/>
              </a:ext>
            </a:extLst>
          </p:cNvPr>
          <p:cNvSpPr txBox="1"/>
          <p:nvPr/>
        </p:nvSpPr>
        <p:spPr>
          <a:xfrm>
            <a:off x="5949860" y="34346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09543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idual_autocorrel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3" y="2214503"/>
            <a:ext cx="3680478" cy="27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dual_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69" y="572683"/>
            <a:ext cx="5172808" cy="31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idua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14" y="3658841"/>
            <a:ext cx="5118711" cy="30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A02BA7-CA81-4DC8-BA62-14E56E94D7F2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9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6FC68-B9E0-4492-86D2-60D629F3D177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Проверка адекватности модели – исследование остатков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10D38-2D1E-4E35-AC5E-91EE275A939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4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53" y="619973"/>
            <a:ext cx="3334985" cy="333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19" y="3889833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1" y="745640"/>
            <a:ext cx="1131918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20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D9EB96-FEEB-4847-AAB5-A5F7E63BC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53165"/>
              </p:ext>
            </p:extLst>
          </p:nvPr>
        </p:nvGraphicFramePr>
        <p:xfrm>
          <a:off x="1329727" y="2020205"/>
          <a:ext cx="9532545" cy="3319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442">
                  <a:extLst>
                    <a:ext uri="{9D8B030D-6E8A-4147-A177-3AD203B41FA5}">
                      <a16:colId xmlns:a16="http://schemas.microsoft.com/office/drawing/2014/main" val="1328288170"/>
                    </a:ext>
                  </a:extLst>
                </a:gridCol>
                <a:gridCol w="1047201">
                  <a:extLst>
                    <a:ext uri="{9D8B030D-6E8A-4147-A177-3AD203B41FA5}">
                      <a16:colId xmlns:a16="http://schemas.microsoft.com/office/drawing/2014/main" val="2912842725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val="4146987985"/>
                    </a:ext>
                  </a:extLst>
                </a:gridCol>
                <a:gridCol w="835448">
                  <a:extLst>
                    <a:ext uri="{9D8B030D-6E8A-4147-A177-3AD203B41FA5}">
                      <a16:colId xmlns:a16="http://schemas.microsoft.com/office/drawing/2014/main" val="3168099015"/>
                    </a:ext>
                  </a:extLst>
                </a:gridCol>
                <a:gridCol w="976680">
                  <a:extLst>
                    <a:ext uri="{9D8B030D-6E8A-4147-A177-3AD203B41FA5}">
                      <a16:colId xmlns:a16="http://schemas.microsoft.com/office/drawing/2014/main" val="4051356137"/>
                    </a:ext>
                  </a:extLst>
                </a:gridCol>
                <a:gridCol w="981568">
                  <a:extLst>
                    <a:ext uri="{9D8B030D-6E8A-4147-A177-3AD203B41FA5}">
                      <a16:colId xmlns:a16="http://schemas.microsoft.com/office/drawing/2014/main" val="3308777479"/>
                    </a:ext>
                  </a:extLst>
                </a:gridCol>
                <a:gridCol w="1075950">
                  <a:extLst>
                    <a:ext uri="{9D8B030D-6E8A-4147-A177-3AD203B41FA5}">
                      <a16:colId xmlns:a16="http://schemas.microsoft.com/office/drawing/2014/main" val="2488202743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val="2172901426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val="1899232884"/>
                    </a:ext>
                  </a:extLst>
                </a:gridCol>
                <a:gridCol w="906064">
                  <a:extLst>
                    <a:ext uri="{9D8B030D-6E8A-4147-A177-3AD203B41FA5}">
                      <a16:colId xmlns:a16="http://schemas.microsoft.com/office/drawing/2014/main" val="2553041315"/>
                    </a:ext>
                  </a:extLst>
                </a:gridCol>
              </a:tblGrid>
              <a:tr h="150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Название модели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Минимальное абсолютное отклонение, ед.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Максимальное абсолютное отклонение, ед.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>
                          <a:effectLst/>
                        </a:rPr>
                        <a:t>Минимальное абсолютное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u="none" strike="noStrike" dirty="0">
                          <a:effectLst/>
                        </a:rPr>
                        <a:t>Максимальное абсолютное отклонение, 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1261410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ARIMA(1,1,0)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90.211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7.61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9844562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52.617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2383990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51.009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4481314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54.365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529754"/>
                  </a:ext>
                </a:extLst>
              </a:tr>
              <a:tr h="36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CatBoost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85.891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8.2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2.87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7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21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685044" y="1106881"/>
            <a:ext cx="10821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традиционные модели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 и будет выложен в ближайшие месяцы после экспертной валидации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Сформирована рекомендация о применимости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влияния добавления различных фич на качество прогноза для определения их положительного или отрицательного влияния на результат.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Дополнение исследования результатами прогноза на часовых и минутных данных, которые на данный момент не были включены в анализ в связи с высокой вычислительной сложностью.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таких моделей как SARIMA, SARIMAX и их продолжений для сравнения их эффективности с моделями глубокого обучения.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Подбор оптимальных параметров для моделей машинного обучения (ML) и глубокого обучения (DL) с целью улучшения качества прогнозов.</a:t>
            </a:r>
          </a:p>
          <a:p>
            <a:pPr marL="457200" indent="-45720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реализованных моделей на датасетах часовой и минутной частоты для оценки их применимости к прогнозированию временных рядов с высокой гранулярностью.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22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549" y="137049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всех </a:t>
            </a:r>
            <a:r>
              <a:rPr lang="ru-RU" dirty="0" err="1"/>
              <a:t>датасетов</a:t>
            </a:r>
            <a:r>
              <a:rPr lang="ru-RU" dirty="0"/>
              <a:t> и для всех временных периодов и для всех индексов оптимальным порядком интегрирования для </a:t>
            </a:r>
            <a:r>
              <a:rPr lang="ru-RU" dirty="0" err="1"/>
              <a:t>авторегрессионной</a:t>
            </a:r>
            <a:r>
              <a:rPr lang="ru-RU" dirty="0"/>
              <a:t> модели является d=1. </a:t>
            </a:r>
          </a:p>
          <a:p>
            <a:r>
              <a:rPr lang="ru-RU" dirty="0"/>
              <a:t>Значение порядка авторегрессии для абсолютного большинства оптимальных моделей не превышает 1. </a:t>
            </a:r>
          </a:p>
          <a:p>
            <a:r>
              <a:rPr lang="ru-RU" dirty="0"/>
              <a:t>Рассмотренные модели показали хорошее качество прогнозирования на непрерывных стационарных рядах при условии отсутствия серьезных политический и экономических потрясений, которые могут повлиять на деятельность рынка в целом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По результатам анализа прогнозов на различных датасетах можно сделать вывод, что даже базовые модели глубокого обучения, такие как рекуррентные нейронные сети, без каких-либо модификаций дают достаточно хорошие результаты. Однако, точность прогнозов уменьшается с увеличением дальности отхода от данных обучения. Несмотря на это, рекуррентные нейронные сети показывают перспективность использования глубокого обучения для среднесрочного прогнозирования временных рядов разных частот.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05753-9EF8-4B28-8A43-36BF1417D42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23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1232E-203E-4CD3-8A49-F68A71208009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 по результатам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42D5B-1B89-4628-8075-97212B5B8A0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16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22" y="735480"/>
            <a:ext cx="1131918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результаты для дневного прогноза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4/19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A93798F-22BC-4F99-B2B1-49E179D9C897}"/>
              </a:ext>
            </a:extLst>
          </p:cNvPr>
          <p:cNvGraphicFramePr>
            <a:graphicFrameLocks noGrp="1"/>
          </p:cNvGraphicFramePr>
          <p:nvPr/>
        </p:nvGraphicFramePr>
        <p:xfrm>
          <a:off x="342638" y="1434421"/>
          <a:ext cx="11637239" cy="488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828">
                  <a:extLst>
                    <a:ext uri="{9D8B030D-6E8A-4147-A177-3AD203B41FA5}">
                      <a16:colId xmlns:a16="http://schemas.microsoft.com/office/drawing/2014/main" val="150193189"/>
                    </a:ext>
                  </a:extLst>
                </a:gridCol>
                <a:gridCol w="1030897">
                  <a:extLst>
                    <a:ext uri="{9D8B030D-6E8A-4147-A177-3AD203B41FA5}">
                      <a16:colId xmlns:a16="http://schemas.microsoft.com/office/drawing/2014/main" val="797746627"/>
                    </a:ext>
                  </a:extLst>
                </a:gridCol>
                <a:gridCol w="822735">
                  <a:extLst>
                    <a:ext uri="{9D8B030D-6E8A-4147-A177-3AD203B41FA5}">
                      <a16:colId xmlns:a16="http://schemas.microsoft.com/office/drawing/2014/main" val="2993037226"/>
                    </a:ext>
                  </a:extLst>
                </a:gridCol>
                <a:gridCol w="941685">
                  <a:extLst>
                    <a:ext uri="{9D8B030D-6E8A-4147-A177-3AD203B41FA5}">
                      <a16:colId xmlns:a16="http://schemas.microsoft.com/office/drawing/2014/main" val="1176806693"/>
                    </a:ext>
                  </a:extLst>
                </a:gridCol>
                <a:gridCol w="941685">
                  <a:extLst>
                    <a:ext uri="{9D8B030D-6E8A-4147-A177-3AD203B41FA5}">
                      <a16:colId xmlns:a16="http://schemas.microsoft.com/office/drawing/2014/main" val="4084299248"/>
                    </a:ext>
                  </a:extLst>
                </a:gridCol>
                <a:gridCol w="981336">
                  <a:extLst>
                    <a:ext uri="{9D8B030D-6E8A-4147-A177-3AD203B41FA5}">
                      <a16:colId xmlns:a16="http://schemas.microsoft.com/office/drawing/2014/main" val="2739273351"/>
                    </a:ext>
                  </a:extLst>
                </a:gridCol>
                <a:gridCol w="1268797">
                  <a:extLst>
                    <a:ext uri="{9D8B030D-6E8A-4147-A177-3AD203B41FA5}">
                      <a16:colId xmlns:a16="http://schemas.microsoft.com/office/drawing/2014/main" val="694288513"/>
                    </a:ext>
                  </a:extLst>
                </a:gridCol>
                <a:gridCol w="1219233">
                  <a:extLst>
                    <a:ext uri="{9D8B030D-6E8A-4147-A177-3AD203B41FA5}">
                      <a16:colId xmlns:a16="http://schemas.microsoft.com/office/drawing/2014/main" val="2761126684"/>
                    </a:ext>
                  </a:extLst>
                </a:gridCol>
                <a:gridCol w="1149845">
                  <a:extLst>
                    <a:ext uri="{9D8B030D-6E8A-4147-A177-3AD203B41FA5}">
                      <a16:colId xmlns:a16="http://schemas.microsoft.com/office/drawing/2014/main" val="1993969630"/>
                    </a:ext>
                  </a:extLst>
                </a:gridCol>
                <a:gridCol w="1219233">
                  <a:extLst>
                    <a:ext uri="{9D8B030D-6E8A-4147-A177-3AD203B41FA5}">
                      <a16:colId xmlns:a16="http://schemas.microsoft.com/office/drawing/2014/main" val="1333766201"/>
                    </a:ext>
                  </a:extLst>
                </a:gridCol>
                <a:gridCol w="607965">
                  <a:extLst>
                    <a:ext uri="{9D8B030D-6E8A-4147-A177-3AD203B41FA5}">
                      <a16:colId xmlns:a16="http://schemas.microsoft.com/office/drawing/2014/main" val="1440674973"/>
                    </a:ext>
                  </a:extLst>
                </a:gridCol>
              </a:tblGrid>
              <a:tr h="62865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Название модели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Вариант заполнения пустот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Общее количество данных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обучения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Количество данных для теста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Количество данных для прогнозирования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ед.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Минимальное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Максимальное отклонение, 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143218897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SARIMAX(5,1,2)(0,0,0)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296.656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605100497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253.89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735427444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SARIMAX(5,1,3)(0,0,0)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089013900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SARIMAX(5,1,4)(0,0,0)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72015063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SARIMAX(5,1,5)(0,0,0)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93.558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609689084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SARIMAX(5,1,5)(0,0,0)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94.304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2841541357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extLst>
                  <a:ext uri="{0D108BD9-81ED-4DB2-BD59-A6C34878D82A}">
                    <a16:rowId xmlns:a16="http://schemas.microsoft.com/office/drawing/2014/main" val="124137129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6312865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929550354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44.799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7226576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63.689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829647827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LSTM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3316448303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127.154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382653894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135.138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904057495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642330669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495746116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218.611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23294011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Prophet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314364882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Forward fill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767489711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1111847596"/>
                  </a:ext>
                </a:extLst>
              </a:tr>
              <a:tr h="161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20" marR="5620" marT="5620" marB="0" anchor="b"/>
                </a:tc>
                <a:extLst>
                  <a:ext uri="{0D108BD9-81ED-4DB2-BD59-A6C34878D82A}">
                    <a16:rowId xmlns:a16="http://schemas.microsoft.com/office/drawing/2014/main" val="21688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5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587228"/>
            <a:ext cx="11739418" cy="601490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finam.ru/profile/fyuchersy-usa/sandp-fut/export/?market=7&amp;em=108&amp;token=&amp;code=SP&amp;apply=0&amp;df=1&amp;mf=0&amp;yf=2010&amp;from=01.01.2010&amp;dt=1&amp;mt=0&amp;yt=2014&amp;to=01.01.2014&amp;p=2&amp;f=SP_100101_140101&amp;e=.txt&amp;cn=SP&amp;dtf=1&amp;tmf=1&amp;MSOR=1&amp;mstime=on&amp;mstimever=1&amp;sep=1&amp;sep2=1&amp;datf=1&amp;at=1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Engle, Robert F, Autoregressive Conditional Heteroskedasticity with Estimates of the Variance of United Kingdom Inflation. 1982, p. 987–1007,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Econometrica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sz="77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Tim, Generalized Autoregressive Conditional Heteroskedasticity, 1986, p. 307–327, Journal of Econometrics.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http://colah.github.io/posts/2015-08-Understanding-LSTMs/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https://neerc.ifmo.ru/wiki/index.php?title=%D0%A0%D0%B5%D0%BA%D1%83%D1%80%D1%80%D0%B5%D0%BD%D1%82%D0%BD%D1%8B%D0%B5_%D0%BD%D0%B5%D0%B9%D1%80%D0%BE%D0%BD%D0%BD%D1%8B%D0%B5_%D1%81%D0%B5%D1%82%D0%B8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https://github.com/SkivHisink/MasterWork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https://web.archive.org/web/20211110112626/http://www.wildml.com/2015/10/recurrent-neural-network-tutorial-part-4-implementing-a-grulstm-rnn-with-python-and-theano/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https://arxiv.org/abs/1412.3555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https://www.sciencedirect.com/science/article/pii/S2212827121003796?ref=pdf_download&amp;fr=RR-2&amp;rr=79fdf5739bb63aad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“Лекционные и методические материалы”, Канторович Г.Г., </a:t>
            </a:r>
            <a:endParaRPr lang="en-US" sz="77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in Python, Marco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Peixeiro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9781617299889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Time Series Analysis, Aileen Nielsen, ISBN: 9781492041658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Time Series and Forecasting Second Edition, Peter J. Brockwell Richard A. Davis, ISBN 0387953515, 2002 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Time Series Forecasting with Python, Francesca </a:t>
            </a:r>
            <a:r>
              <a:rPr lang="en-US" sz="77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Lazzeri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9781119682363, 2021</a:t>
            </a:r>
            <a:r>
              <a:rPr lang="ru-RU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7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Кобзарь А.И. Прикладная математическая статистика. Для инженеров и научных работников. - М.: ФИЗМАТЛИТ, 2006. - 816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Львовский Е.Н. Статистические методы построения эмпирических формул. - М.: Высшая школа, 1988. - 239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Фёрстер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Рёнц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Б. Методы корреляционного и регрессионного анализа / пер с нем. - М.: Финансы и статистика, 1983. - 302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Афифи А.,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Эйзен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С. Статистический анализ. Подход с использованием ЭВМ / пер с англ. - М.: Мир, 1982. - 488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Дрейпер Н., Смит Г. Прикладной регрессионный анализ. Книга 1 /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пер.с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англ. - М.: Финансы и статистика, 1986. - 366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Айвазян С.А. и др. Прикладная статистика: Исследование зависимостей. - М.: Финансы и статистика, 1985. - 487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статистика. Основы эконометрики: В 2 т. 2-е изд., </a:t>
            </a:r>
            <a:r>
              <a:rPr lang="ru-RU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</a:t>
            </a: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 Т.2: Айвазян С.А. Основы эконометрики. - М.: ЮНИТИ-ДАНА, 2001. - 432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Магнус Я.Р. и др. Эконометрика. Начальный курс - М.: Дело, 2004. - 576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Носко В.П. Эконометрика. Книга 1. - М.: Издательский дом "Дело" РАНХиГС, 2011. - 672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Брюс П. Практическая статистика для специалистов Data Science / пер. с англ. - СПб.: БХВ-Петербург, 2018. - 304 с.</a:t>
            </a:r>
            <a:endParaRPr lang="en-US" sz="77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Уатт Дж. и др. Машинное обучение: основы, алгоритмы и практика применения / пер. с англ. - СПб.: БХВ-Петербург, 2022. - 640 с.</a:t>
            </a:r>
            <a:endParaRPr lang="en-US" sz="77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http://learningsys.org/nips17/assets/papers/paper_11.pdf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https://arxiv.org/pdf/1910.13204.pdf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Jerome H Friedman. 2001. Greedy function approximation: a gradient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boostingmachine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Annals of statistics (2001), 1189–1232.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Tianqi Chen and Carlos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2016. </a:t>
            </a:r>
            <a:r>
              <a:rPr lang="en-US" sz="77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system. In Proceedings of the 22Nd ACM SIGKDD International Conference on Knowledge Discovery and Data Mining. ACM, 785–794.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77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https://doi.org/10.7287/peerj.preprints.3190v2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19/19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Список литературы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9" y="1012402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уровня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257360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26" y="3710875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58" y="382725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776651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3</a:t>
            </a:r>
            <a:r>
              <a:rPr lang="en-US" sz="2000" dirty="0">
                <a:latin typeface="Monotype Corsiva" panose="03010101010201010101" pitchFamily="66" charset="0"/>
              </a:rPr>
              <a:t>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5" y="587229"/>
            <a:ext cx="11741629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проанализировать существующие методы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информацию о статистических методах и методах машинного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построения прогноза.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рядов,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финансовых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построения прогнозов динамики финансовых временных рядов,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5/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модели, применявшиеся в исследовании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/>
              <p:nvPr/>
            </p:nvSpPr>
            <p:spPr>
              <a:xfrm>
                <a:off x="1036145" y="1263544"/>
                <a:ext cx="36619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5" y="1263544"/>
                <a:ext cx="366199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9B912D-A6AE-4943-A802-50F6FD95A12C}"/>
              </a:ext>
            </a:extLst>
          </p:cNvPr>
          <p:cNvSpPr txBox="1"/>
          <p:nvPr/>
        </p:nvSpPr>
        <p:spPr>
          <a:xfrm>
            <a:off x="851815" y="2206038"/>
            <a:ext cx="403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Авторегрессионная</a:t>
            </a:r>
            <a:r>
              <a:rPr lang="ru-RU" dirty="0"/>
              <a:t> модель</a:t>
            </a:r>
          </a:p>
          <a:p>
            <a:pPr algn="ctr"/>
            <a:r>
              <a:rPr lang="en-US" dirty="0"/>
              <a:t>AR(p)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/>
              <p:nvPr/>
            </p:nvSpPr>
            <p:spPr>
              <a:xfrm>
                <a:off x="3508777" y="2797956"/>
                <a:ext cx="517444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77" y="2797956"/>
                <a:ext cx="517444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93FFC8E-133E-464D-AA9D-AF8F479F9C62}"/>
              </a:ext>
            </a:extLst>
          </p:cNvPr>
          <p:cNvSpPr txBox="1"/>
          <p:nvPr/>
        </p:nvSpPr>
        <p:spPr>
          <a:xfrm>
            <a:off x="3439258" y="3644091"/>
            <a:ext cx="531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авторегрессии — скользящего среднего</a:t>
            </a:r>
            <a:endParaRPr lang="en-US" dirty="0"/>
          </a:p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/>
              <p:nvPr/>
            </p:nvSpPr>
            <p:spPr>
              <a:xfrm>
                <a:off x="3439258" y="4974847"/>
                <a:ext cx="566516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58" y="4974847"/>
                <a:ext cx="5665162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94273A-6A87-48FA-BD2A-14306C087B32}"/>
              </a:ext>
            </a:extLst>
          </p:cNvPr>
          <p:cNvSpPr txBox="1"/>
          <p:nvPr/>
        </p:nvSpPr>
        <p:spPr>
          <a:xfrm>
            <a:off x="2570448" y="5822183"/>
            <a:ext cx="74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Интегрированная модель авторегрессии — скользящего среднего</a:t>
            </a:r>
            <a:br>
              <a:rPr lang="en-US" dirty="0"/>
            </a:br>
            <a:r>
              <a:rPr lang="en-US" dirty="0"/>
              <a:t>ARIMA(p, d, q)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6CE97-BE21-49DC-9FE0-5A2985E6ED1D}"/>
                  </a:ext>
                </a:extLst>
              </p:cNvPr>
              <p:cNvSpPr txBox="1"/>
              <p:nvPr/>
            </p:nvSpPr>
            <p:spPr>
              <a:xfrm>
                <a:off x="7529255" y="1291258"/>
                <a:ext cx="36619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6CE97-BE21-49DC-9FE0-5A2985E6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55" y="1291258"/>
                <a:ext cx="366199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26064C-86D8-4CC5-85FE-B09502986944}"/>
              </a:ext>
            </a:extLst>
          </p:cNvPr>
          <p:cNvSpPr txBox="1"/>
          <p:nvPr/>
        </p:nvSpPr>
        <p:spPr>
          <a:xfrm>
            <a:off x="7344925" y="2233752"/>
            <a:ext cx="403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скользящего среднего</a:t>
            </a:r>
          </a:p>
          <a:p>
            <a:pPr algn="ctr"/>
            <a:r>
              <a:rPr lang="en-US" dirty="0"/>
              <a:t>MA(q)</a:t>
            </a: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902202" y="285368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5497606" y="542307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8422363" y="28536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7/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2" descr="G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1" y="3725018"/>
            <a:ext cx="5486209" cy="1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S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7" y="1408707"/>
            <a:ext cx="5237439" cy="14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24" y="1307828"/>
            <a:ext cx="5328539" cy="15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8/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838200" y="1309611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41" y="1664822"/>
            <a:ext cx="5305425" cy="3419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3915" y="4940588"/>
            <a:ext cx="11473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CatBoost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 — это библиотека градиентного 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бустинга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, которая использует небрежные (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oblivious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) деревья решений, чтобы вырастить сбалансированное дерево. Одни и те же функции используются для создания левых и правых разделений (</a:t>
            </a:r>
            <a:r>
              <a:rPr lang="ru-RU" dirty="0" err="1">
                <a:solidFill>
                  <a:srgbClr val="333333"/>
                </a:solidFill>
                <a:latin typeface="-apple-system"/>
              </a:rPr>
              <a:t>split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) на каждом уровне дерева.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92" y="587229"/>
            <a:ext cx="10887808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(SPX)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 Composite (IXIC)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 (JPM)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</a:t>
            </a:r>
            <a:r>
              <a:rPr lang="ru-RU" sz="2000" dirty="0">
                <a:latin typeface="Monotype Corsiva" panose="03010101010201010101" pitchFamily="66" charset="0"/>
              </a:rPr>
              <a:t>23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393797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5" y="4077760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90" y="3993790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85" y="3994793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3231</Words>
  <Application>Microsoft Office PowerPoint</Application>
  <PresentationFormat>Widescreen</PresentationFormat>
  <Paragraphs>664</Paragraphs>
  <Slides>25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Microsoft YaHei UI Light</vt:lpstr>
      <vt:lpstr>-apple-system</vt:lpstr>
      <vt:lpstr>Arial</vt:lpstr>
      <vt:lpstr>Calibri</vt:lpstr>
      <vt:lpstr>Calibri Light</vt:lpstr>
      <vt:lpstr>Cambria Math</vt:lpstr>
      <vt:lpstr>Comic Sans MS</vt:lpstr>
      <vt:lpstr>Monotype Corsiva</vt:lpstr>
      <vt:lpstr>Times New Roman</vt:lpstr>
      <vt:lpstr>Office Theme</vt:lpstr>
      <vt:lpstr>Анализ эффективности нейронных сетей для среднесрочного прогнозирования временных рядов разных частот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dc:creator>Skiv Hisink</dc:creator>
  <cp:lastModifiedBy>Евгений Павлов</cp:lastModifiedBy>
  <cp:revision>57</cp:revision>
  <dcterms:created xsi:type="dcterms:W3CDTF">2023-03-30T12:29:05Z</dcterms:created>
  <dcterms:modified xsi:type="dcterms:W3CDTF">2024-04-17T18:22:39Z</dcterms:modified>
</cp:coreProperties>
</file>