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75" r:id="rId9"/>
    <p:sldId id="264" r:id="rId10"/>
    <p:sldId id="265" r:id="rId11"/>
    <p:sldId id="274" r:id="rId12"/>
    <p:sldId id="270" r:id="rId13"/>
    <p:sldId id="272" r:id="rId14"/>
    <p:sldId id="262" r:id="rId15"/>
    <p:sldId id="266" r:id="rId16"/>
    <p:sldId id="269" r:id="rId17"/>
    <p:sldId id="267" r:id="rId18"/>
    <p:sldId id="271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www.sciencedirect.com/science/article/pii/S2212827121003796?ref=pdf_download&amp;fr=RR-2&amp;rr=79fdf5739bb63aad" TargetMode="External"/><Relationship Id="rId2" Type="http://schemas.openxmlformats.org/officeDocument/2006/relationships/hyperlink" Target="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412.3555" TargetMode="External"/><Relationship Id="rId5" Type="http://schemas.openxmlformats.org/officeDocument/2006/relationships/hyperlink" Target="https://web.archive.org/web/20211110112626/http:/www.wildml.com/2015/10/recurrent-neural-network-tutorial-part-4-implementing-a-grulstm-rnn-with-python-and-theano/" TargetMode="External"/><Relationship Id="rId4" Type="http://schemas.openxmlformats.org/officeDocument/2006/relationships/hyperlink" Target="https://github.com/SkivHisink/Master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эффе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ктивности 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нейронных сетей для прогнозирования финансовых временных рядов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9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130031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43" y="4021026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03" y="4038217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4" y="4021026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Наборы были получены с минутным шагом и были преобразованы данные с разной частотой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минутные, часовые, дневные, недельные и месячные.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19A-1E4D-4634-A3B2-91A9F94B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53" y="3833670"/>
            <a:ext cx="4043042" cy="251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AEDBD-27E4-430E-BFF8-784AC3D3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8" y="832883"/>
            <a:ext cx="4043042" cy="2517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41D5C-8353-4168-8AE7-3099DE7D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7" y="3848795"/>
            <a:ext cx="4043042" cy="246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17" y="832883"/>
            <a:ext cx="4000132" cy="25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3" y="587229"/>
            <a:ext cx="11708852" cy="370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Для каждого набора данных был проведён статистический анализ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часовых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показателей среднего арифметического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медианы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о правосторонней асимметрии (т.к.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коэффициента вариации свидетельствует об однородности исходных данных (CV = 0.1462 &lt; 0.33);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(As) свидетельствует об умеренной правосторонней асимметрии (As = 0.4497, |As| &lt; 0.5, As &gt; 0);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показателя асимметрии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свидетельствует  о плосковершинном распределении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-0.694);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Коробчатая диаграмма показывает отсутствие аномальных значений (выбросов) для всей совокупности.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графики свидетельствует о том, что скорее всего закон распределения отличается от нормального.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1/18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68" y="4084770"/>
            <a:ext cx="4000132" cy="2517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B2E0FC-3CE5-4492-B6CE-344CA0F91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" y="3933947"/>
            <a:ext cx="4956128" cy="26404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E8E584-6BFE-413C-9A61-1A10C1BD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437" y="3983822"/>
            <a:ext cx="3234579" cy="2286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5F66E5-26AD-47F6-A48E-2410BE032BFC}"/>
              </a:ext>
            </a:extLst>
          </p:cNvPr>
          <p:cNvSpPr txBox="1"/>
          <p:nvPr/>
        </p:nvSpPr>
        <p:spPr>
          <a:xfrm>
            <a:off x="5133519" y="6084852"/>
            <a:ext cx="313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/>
              <a:t>коробчатая диаграмма и гистограмма распределения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761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0" y="1265017"/>
            <a:ext cx="10316729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Наборы данных имеют пропуски в выходные и праздничные дни. В зависимости от варианта заполнения пропусков получаем ещё несколько наборов данный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даты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последним рабочим днём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заполнение между двумя рабочими днями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категориальных признаков (Для подходов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2/18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7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3/18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14/18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ARMA, ARIMA, SARIMA, SARIMAX,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Увеличено количество наборов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код для работы с моделью градиентного бустинга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код оформлен в виде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 и в виде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15/18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16/18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30D48-C4F0-44D6-BDF5-58F85D03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56" y="1104973"/>
            <a:ext cx="9772735" cy="549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2A3A4-69D4-4436-8247-4E838BC1CEFD}"/>
              </a:ext>
            </a:extLst>
          </p:cNvPr>
          <p:cNvSpPr txBox="1"/>
          <p:nvPr/>
        </p:nvSpPr>
        <p:spPr>
          <a:xfrm>
            <a:off x="1610686" y="729842"/>
            <a:ext cx="844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17/18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587228"/>
            <a:ext cx="11739418" cy="6014907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nam.ru/profile/fyuchersy-usa/nq-100-fut/export/?market=7&amp;em=21719&amp;token=&amp;code=NDX&amp;apply=0&amp;df=1&amp;mf=0&amp;yf=2010&amp;from=01.01.2010&amp;dt=1&amp;mt=0&amp;yt=2014&amp;to=01.01.2014&amp;p=2&amp;f=NDX_100101_140101&amp;e=.txt&amp;cn=NDX&amp;dtf=1&amp;tmf=1&amp;MSOR=1&amp;mstime=on&amp;mstimever=1&amp;sep=1&amp;sep2=1&amp;datf=1&amp;at=1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finam.ru/profile/fyuchersy-usa/sandp-fut/export/?market=7&amp;em=108&amp;token=&amp;code=SP&amp;apply=0&amp;df=1&amp;mf=0&amp;yf=2010&amp;from=01.01.2010&amp;dt=1&amp;mt=0&amp;yt=2014&amp;to=01.01.2014&amp;p=2&amp;f=SP_100101_140101&amp;e=.txt&amp;cn=SP&amp;dtf=1&amp;tmf=1&amp;MSOR=1&amp;mstime=on&amp;mstimever=1&amp;sep=1&amp;sep2=1&amp;datf=1&amp;at=1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Engle, Robert F, Autoregressive Conditional Heteroskedasticity with Estimates of the Variance of United Kingdom Inflation. 1982, p. 987–1007, </a:t>
            </a:r>
            <a:r>
              <a:rPr lang="en-US" sz="84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Econometrica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sz="84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Tim, Generalized Autoregressive Conditional Heteroskedasticity, 1986, p. 307–327, Journal of Econometrics.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http://colah.github.io/posts/2015-08-Understanding-LSTMs/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https://neerc.ifmo.ru/wiki/index.php?title=%D0%A0%D0%B5%D0%BA%D1%83%D1%80%D1%80%D0%B5%D0%BD%D1%82%D0%BD%D1%8B%D0%B5_%D0%BD%D0%B5%D0%B9%D1%80%D0%BE%D0%BD%D0%BD%D1%8B%D0%B5_%D1%81%D0%B5%D1%82%D0%B8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https://github.com/SkivHisink/MasterWork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https://web.archive.org/web/20211110112626/http://www.wildml.com/2015/10/recurrent-neural-network-tutorial-part-4-implementing-a-grulstm-rnn-with-python-and-theano/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https://arxiv.org/abs/1412.3555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https://www.sciencedirect.com/science/article/pii/S2212827121003796?ref=pdf_download&amp;fr=RR-2&amp;rr=79fdf5739bb63aad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“Лекционные и методические материалы”, Канторович Г.Г., </a:t>
            </a:r>
            <a:endParaRPr lang="en-US" sz="84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in Python, Marco </a:t>
            </a:r>
            <a:r>
              <a:rPr lang="en-US" sz="84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Peixeiro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9781617299889</a:t>
            </a:r>
            <a:r>
              <a:rPr lang="ru-RU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</a:t>
            </a:r>
            <a:r>
              <a:rPr lang="ru-RU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Time Series Analysis, Aileen Nielsen, ISBN: 9781492041658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Time Series and Forecasting Second Edition, Peter J. Brockwell Richard A. Davis, ISBN 0387953515, 2002 </a:t>
            </a:r>
            <a:r>
              <a:rPr lang="ru-RU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for Time Series Forecasting with Python, Francesca </a:t>
            </a:r>
            <a:r>
              <a:rPr lang="en-US" sz="84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Lazzeri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ISBN: 9781119682363, 2021</a:t>
            </a:r>
            <a:r>
              <a:rPr lang="ru-RU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8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Кобзарь А.И. Прикладная математическая статистика. Для инженеров и научных работников. - М.: ФИЗМАТЛИТ, 2006. - 816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Львовский Е.Н. Статистические методы построения эмпирических формул. - М.: Высшая школа, 1988. - 239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Фёрстер</a:t>
            </a: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Э., </a:t>
            </a:r>
            <a:r>
              <a:rPr lang="ru-RU" sz="84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Рёнц</a:t>
            </a: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Б. Методы корреляционного и регрессионного анализа / пер с нем. - М.: Финансы и статистика, 1983. - 302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Афифи А., </a:t>
            </a:r>
            <a:r>
              <a:rPr lang="ru-RU" sz="84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Эйзен</a:t>
            </a: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С. Статистический анализ. Подход с использованием ЭВМ / пер с англ. - М.: Мир, 1982. - 488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Дрейпер Н., Смит Г. Прикладной регрессионный анализ. Книга 1 / </a:t>
            </a:r>
            <a:r>
              <a:rPr lang="ru-RU" sz="84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пер.с</a:t>
            </a: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англ. - М.: Финансы и статистика, 1986. - 366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Айвазян С.А. и др. Прикладная статистика: Исследование зависимостей. - М.: Финансы и статистика, 1985. - 487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статистика. Основы эконометрики: В 2 т. 2-е изд., </a:t>
            </a:r>
            <a:r>
              <a:rPr lang="ru-RU" sz="84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</a:t>
            </a: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- Т.2: Айвазян С.А. Основы эконометрики. - М.: ЮНИТИ-ДАНА, 2001. - 432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Магнус Я.Р. и др. Эконометрика. Начальный курс - М.: Дело, 2004. - 576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Носко В.П. Эконометрика. Книга 1. - М.: Издательский дом "Дело" РАНХиГС, 2011. - 672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Брюс П. Практическая статистика для специалистов Data Science / пер. с англ. - СПб.: БХВ-Петербург, 2018. - 304 с.</a:t>
            </a:r>
            <a:endParaRPr lang="en-US" sz="84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0090" algn="l"/>
              </a:tabLst>
            </a:pPr>
            <a:r>
              <a:rPr lang="ru-RU" sz="84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Уатт Дж. и др. Машинное обучение: основы, алгоритмы и практика применения / пер. с англ. - СПб.: БХВ-Петербург, 2022. - 640 с.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18/18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Список литературы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экономических данных, а также в сравнительном анализе с традиционными методами прогнозирования.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информацию о статистических методах и методах машинного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5/18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Проанализирована литература по теме исследования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различные статистические методы прогнозирования временных рядов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/>
              <p:nvPr/>
            </p:nvSpPr>
            <p:spPr>
              <a:xfrm>
                <a:off x="706358" y="2018353"/>
                <a:ext cx="262312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87A033-B032-4A0E-A56D-712B0B7C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58" y="2018353"/>
                <a:ext cx="2623127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9B912D-A6AE-4943-A802-50F6FD95A12C}"/>
              </a:ext>
            </a:extLst>
          </p:cNvPr>
          <p:cNvSpPr txBox="1"/>
          <p:nvPr/>
        </p:nvSpPr>
        <p:spPr>
          <a:xfrm>
            <a:off x="578790" y="2896026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модель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/>
              <p:nvPr/>
            </p:nvSpPr>
            <p:spPr>
              <a:xfrm>
                <a:off x="277457" y="3587294"/>
                <a:ext cx="370651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162E5E-7967-4384-9217-BE24FAEC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7" y="3587294"/>
                <a:ext cx="370651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93FFC8E-133E-464D-AA9D-AF8F479F9C62}"/>
              </a:ext>
            </a:extLst>
          </p:cNvPr>
          <p:cNvSpPr txBox="1"/>
          <p:nvPr/>
        </p:nvSpPr>
        <p:spPr>
          <a:xfrm>
            <a:off x="1631438" y="444495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/>
              <p:nvPr/>
            </p:nvSpPr>
            <p:spPr>
              <a:xfrm>
                <a:off x="101705" y="4942462"/>
                <a:ext cx="405801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867099-F49C-4728-92C9-B2A45A6ED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5" y="4942462"/>
                <a:ext cx="405801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794273A-6A87-48FA-BD2A-14306C087B32}"/>
              </a:ext>
            </a:extLst>
          </p:cNvPr>
          <p:cNvSpPr txBox="1"/>
          <p:nvPr/>
        </p:nvSpPr>
        <p:spPr>
          <a:xfrm>
            <a:off x="1602585" y="575272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F8E55-8DE6-4E74-A197-1C44F3AB45E7}"/>
                  </a:ext>
                </a:extLst>
              </p:cNvPr>
              <p:cNvSpPr txBox="1"/>
              <p:nvPr/>
            </p:nvSpPr>
            <p:spPr>
              <a:xfrm>
                <a:off x="6770253" y="2018353"/>
                <a:ext cx="3424621" cy="818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F8E55-8DE6-4E74-A197-1C44F3AB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53" y="2018353"/>
                <a:ext cx="3424621" cy="818494"/>
              </a:xfrm>
              <a:prstGeom prst="rect">
                <a:avLst/>
              </a:prstGeom>
              <a:blipFill>
                <a:blip r:embed="rId5"/>
                <a:stretch>
                  <a:fillRect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80E1A6-A61B-4717-8C51-1C325C4EAEA8}"/>
              </a:ext>
            </a:extLst>
          </p:cNvPr>
          <p:cNvSpPr txBox="1"/>
          <p:nvPr/>
        </p:nvSpPr>
        <p:spPr>
          <a:xfrm>
            <a:off x="8128363" y="285503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F045A3-B092-46A4-BD4E-DBB83804F9A5}"/>
                  </a:ext>
                </a:extLst>
              </p:cNvPr>
              <p:cNvSpPr txBox="1"/>
              <p:nvPr/>
            </p:nvSpPr>
            <p:spPr>
              <a:xfrm>
                <a:off x="5379144" y="3332035"/>
                <a:ext cx="6206836" cy="1667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F045A3-B092-46A4-BD4E-DBB83804F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44" y="3332035"/>
                <a:ext cx="6206836" cy="1667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6AA1264-9D23-477D-B90D-481AC4C68A05}"/>
              </a:ext>
            </a:extLst>
          </p:cNvPr>
          <p:cNvSpPr txBox="1"/>
          <p:nvPr/>
        </p:nvSpPr>
        <p:spPr>
          <a:xfrm>
            <a:off x="8055425" y="5017598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GARCH</a:t>
            </a: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1" y="1144575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1" y="3992966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46" y="1517766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840139" y="308651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1444554" y="58177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8840070" y="308494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7/18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Python for Finance Cookbook">
            <a:extLst>
              <a:ext uri="{FF2B5EF4-FFF2-40B4-BE49-F238E27FC236}">
                <a16:creationId xmlns:a16="http://schemas.microsoft.com/office/drawing/2014/main" id="{1F90FBB8-6E61-42E5-BEDB-8B71E477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19" y="4027697"/>
            <a:ext cx="3680508" cy="17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D97E2-04C3-42EB-980A-BD7205D8EE7C}"/>
              </a:ext>
            </a:extLst>
          </p:cNvPr>
          <p:cNvSpPr txBox="1"/>
          <p:nvPr/>
        </p:nvSpPr>
        <p:spPr>
          <a:xfrm>
            <a:off x="8912545" y="58177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5710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8/18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E846B7-E028-44DA-9E7C-85631843B992}"/>
              </a:ext>
            </a:extLst>
          </p:cNvPr>
          <p:cNvGrpSpPr/>
          <p:nvPr/>
        </p:nvGrpSpPr>
        <p:grpSpPr>
          <a:xfrm>
            <a:off x="541259" y="3399272"/>
            <a:ext cx="5759528" cy="2730899"/>
            <a:chOff x="541259" y="3399272"/>
            <a:chExt cx="5759528" cy="27308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5AD830-122B-4048-9691-B777234621A4}"/>
                </a:ext>
              </a:extLst>
            </p:cNvPr>
            <p:cNvCxnSpPr>
              <a:cxnSpLocks/>
            </p:cNvCxnSpPr>
            <p:nvPr/>
          </p:nvCxnSpPr>
          <p:spPr>
            <a:xfrm>
              <a:off x="541259" y="3399272"/>
              <a:ext cx="5759528" cy="2730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F95FD6-F22C-4F6C-B55E-844B47B9A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9" y="3399274"/>
              <a:ext cx="5759528" cy="2685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31F788-E2FB-4614-A5E9-B7191D2CC175}"/>
              </a:ext>
            </a:extLst>
          </p:cNvPr>
          <p:cNvSpPr txBox="1"/>
          <p:nvPr/>
        </p:nvSpPr>
        <p:spPr>
          <a:xfrm>
            <a:off x="769990" y="2031176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1999</Words>
  <Application>Microsoft Office PowerPoint</Application>
  <PresentationFormat>Широкоэкранный</PresentationFormat>
  <Paragraphs>178</Paragraphs>
  <Slides>20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Microsoft YaHei UI Light</vt:lpstr>
      <vt:lpstr>Arial</vt:lpstr>
      <vt:lpstr>Calibri</vt:lpstr>
      <vt:lpstr>Calibri Light</vt:lpstr>
      <vt:lpstr>Cambria Math</vt:lpstr>
      <vt:lpstr>Comic Sans MS</vt:lpstr>
      <vt:lpstr>Monotype Corsiva</vt:lpstr>
      <vt:lpstr>Times New Roman</vt:lpstr>
      <vt:lpstr>Office Theme</vt:lpstr>
      <vt:lpstr>Исследование эффективности нейронных сетей для прогнозирования финансовых временных рядов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6792</cp:lastModifiedBy>
  <cp:revision>20</cp:revision>
  <dcterms:created xsi:type="dcterms:W3CDTF">2023-03-30T12:29:05Z</dcterms:created>
  <dcterms:modified xsi:type="dcterms:W3CDTF">2023-11-22T07:00:42Z</dcterms:modified>
</cp:coreProperties>
</file>