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306" autoAdjust="0"/>
  </p:normalViewPr>
  <p:slideViewPr>
    <p:cSldViewPr snapToGrid="0">
      <p:cViewPr>
        <p:scale>
          <a:sx n="125" d="100"/>
          <a:sy n="125" d="100"/>
        </p:scale>
        <p:origin x="1512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A9357-D38A-4DC6-BE4D-9E4B561F7717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DED7B-7D9A-406F-B797-6DC588609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98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 впускает с русским номером</a:t>
            </a:r>
          </a:p>
          <a:p>
            <a:r>
              <a:rPr lang="ru-RU" dirty="0"/>
              <a:t>Требует подтверждения номера и аккаунта путём перевода денег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DED7B-7D9A-406F-B797-6DC588609A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75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9A01-86B4-4927-929B-4EFD9F62D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6F8BC-4156-426B-85E2-18D077E1D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92DBD-4F15-45DC-906C-4F8A055F5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F336-A8B2-4284-9E31-FD2F3E63DE3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97582-3F63-44C5-BFF9-DDB1A6615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69CD7-C7B5-4088-B92F-0F239ACF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3EF4-52F0-44B4-AF08-8538B6B81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3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45B21-978B-4B1A-B298-17DDD59C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5DD13-D4E2-4D9A-B50C-EE9D43604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B095E-F39E-4970-AA78-BBEA1B321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F336-A8B2-4284-9E31-FD2F3E63DE3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07D68-38DF-4B8F-9488-ECA17F563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D1F9B-8815-4D6F-AFAB-1BD79F55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3EF4-52F0-44B4-AF08-8538B6B81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9961A9-5CDD-46AA-BADC-89DDB9C7AB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EA0CE-BC64-4F7E-BBF6-403A37670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604F5-0BC5-4771-8F69-EDBB19F2D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F336-A8B2-4284-9E31-FD2F3E63DE3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5112A-0E32-44AD-86D9-CA2625F63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0D318-C1E8-42BD-AD06-85A10C45B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3EF4-52F0-44B4-AF08-8538B6B81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3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BC6B6-EA84-4996-88EE-E4DB9BD9D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F7DF6-43AC-4F97-A798-DC24DE7B8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12628-3AEF-49B0-AA9C-0A7C54B14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F336-A8B2-4284-9E31-FD2F3E63DE3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EEC7D-84D7-4F9D-BD28-C05E0891B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DCB72-70D6-45BB-9659-3B247B7F5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3EF4-52F0-44B4-AF08-8538B6B81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2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AD005-A485-4856-AFF5-031C63AD6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97BEA-D439-441D-901C-A7827CFF9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1DC4E-FE7F-47F0-A85D-3EB4E9815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F336-A8B2-4284-9E31-FD2F3E63DE3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18EB4-F3AA-4706-86C5-0CA2A224E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A86BE-4687-40BD-9954-7641B2C3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3EF4-52F0-44B4-AF08-8538B6B81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1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864B-3319-4993-AD29-0FEC8AF90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37DFF-3553-4108-9796-176F0F2688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2BE1D-1DC0-47F0-9304-3E973EA56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1E598-427D-471F-82B3-5C1D639E1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F336-A8B2-4284-9E31-FD2F3E63DE3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6E43D-5EEC-4D7F-81B1-D95BA006A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6EB17-4A6C-4556-8F59-C05142B7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3EF4-52F0-44B4-AF08-8538B6B81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51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287D1-7019-4398-9E2D-7F8A1393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ADD54-FDB0-4872-BA71-FA80702A0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BB2C4-1E8D-4FE1-BD16-19BBF19CF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5B11B9-047C-4BA6-8279-2FB8B8529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FBEAF5-2A2F-4E3C-B5E0-BEDB6AD1C9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12A734-3EEB-4193-8FAF-360B2B48A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F336-A8B2-4284-9E31-FD2F3E63DE3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138D61-6A88-47A5-B18A-177C0C64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54A7A3-95CE-4A22-A1EA-9F56FAB5F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3EF4-52F0-44B4-AF08-8538B6B81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F2FF-D3CA-4F29-9327-83444DCE8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D50569-5EAC-4C87-B85E-C7E339960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F336-A8B2-4284-9E31-FD2F3E63DE3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771375-AC70-4A10-9DCA-113D4068F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213A5-234F-4CB4-85B1-865A27A69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3EF4-52F0-44B4-AF08-8538B6B81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9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DEB67E-1633-427F-A33C-462553B4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F336-A8B2-4284-9E31-FD2F3E63DE3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83E134-F14A-4CE0-9CDD-17AAE3BAB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CA936-33BF-47B5-9A5B-90B33406E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3EF4-52F0-44B4-AF08-8538B6B81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0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29B0-FDE9-4630-9068-B614B4E50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51AE0-49A0-48A4-913D-CBDB1D8A9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30525-3FFD-4F51-9567-FA51E285D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3D1B4-46A8-443F-A6E7-1EF47AF79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F336-A8B2-4284-9E31-FD2F3E63DE3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9037E-8AE6-494B-B71C-4713F93E7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567FC-96D7-4380-9BBF-8E1BE3BFF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3EF4-52F0-44B4-AF08-8538B6B81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94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D983A-35F3-44FE-A7EF-0A145AF7E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D907BD-78A3-47D5-8A92-B0DF9602F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0D563-CCF2-4101-A4E2-F84ED3EB5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A892D-01A4-4BA9-9913-44207738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F336-A8B2-4284-9E31-FD2F3E63DE3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119EE-8792-4715-AF88-3BCCEC89F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50719-2833-44F4-904C-F1F2C22E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3EF4-52F0-44B4-AF08-8538B6B81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BFED18-A5EE-4694-8748-0D091453E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922C4-4873-429A-BC53-497070064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1CF74-D246-485C-86F8-4BB5349BAB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6F336-A8B2-4284-9E31-FD2F3E63DE3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588FC-B29F-45F9-BE31-0DA65A5944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2B922-6D82-4F6E-AC83-43514873F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23EF4-52F0-44B4-AF08-8538B6B81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99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cran.r-project.org/bin/windows/bas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rketplace.visualstudio.com/items?itemName=ms-toolsai.jupyter" TargetMode="External"/><Relationship Id="rId4" Type="http://schemas.openxmlformats.org/officeDocument/2006/relationships/hyperlink" Target="https://pypi.org/project/jupyte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9525F-D822-435A-BBF8-D3A03F3ABF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Rewiew</a:t>
            </a:r>
            <a:r>
              <a:rPr lang="en-US" dirty="0"/>
              <a:t> of packages for R for market data downloading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6C4068-324E-4CD1-8103-E44EDC5E5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5202238"/>
            <a:ext cx="9144000" cy="1655762"/>
          </a:xfrm>
        </p:spPr>
        <p:txBody>
          <a:bodyPr/>
          <a:lstStyle/>
          <a:p>
            <a:pPr algn="r"/>
            <a:r>
              <a:rPr lang="en-US" dirty="0"/>
              <a:t>Arbuzov Vyacheslav</a:t>
            </a:r>
          </a:p>
        </p:txBody>
      </p:sp>
    </p:spTree>
    <p:extLst>
      <p:ext uri="{BB962C8B-B14F-4D97-AF65-F5344CB8AC3E}">
        <p14:creationId xmlns:p14="http://schemas.microsoft.com/office/powerpoint/2010/main" val="478422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4FB3-5951-4834-B771-B45D6A750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подготовки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A836D-ECF4-4381-BAA6-7FF327ECA716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9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BC2509-FC3F-4479-AD1D-BC8FE9534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72" y="1853499"/>
            <a:ext cx="6910553" cy="17736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A5C61F-F715-482F-A589-A2EBEDCD3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604" y="3855971"/>
            <a:ext cx="6910553" cy="175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03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9525F-D822-435A-BBF8-D3A03F3AB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759670"/>
          </a:xfrm>
        </p:spPr>
        <p:txBody>
          <a:bodyPr>
            <a:normAutofit fontScale="90000"/>
          </a:bodyPr>
          <a:lstStyle/>
          <a:p>
            <a:r>
              <a:rPr lang="en-US" strike="sngStrike" dirty="0" err="1"/>
              <a:t>Rewiew</a:t>
            </a:r>
            <a:r>
              <a:rPr lang="en-US" strike="sngStrike" dirty="0"/>
              <a:t> of packages for R for market data downloading</a:t>
            </a:r>
            <a:br>
              <a:rPr lang="ru-RU" dirty="0"/>
            </a:br>
            <a:r>
              <a:rPr lang="ru-RU" dirty="0"/>
              <a:t>Обзор пакетов для </a:t>
            </a:r>
            <a:r>
              <a:rPr lang="en-US" dirty="0"/>
              <a:t>R</a:t>
            </a:r>
            <a:r>
              <a:rPr lang="ru-RU" dirty="0"/>
              <a:t> и </a:t>
            </a:r>
            <a:r>
              <a:rPr lang="en-US" dirty="0"/>
              <a:t>Python</a:t>
            </a:r>
            <a:r>
              <a:rPr lang="ru-RU" dirty="0"/>
              <a:t> для загрузки данных с финансовых бирж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6C4068-324E-4CD1-8103-E44EDC5E5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5202238"/>
            <a:ext cx="9144000" cy="1655762"/>
          </a:xfrm>
        </p:spPr>
        <p:txBody>
          <a:bodyPr/>
          <a:lstStyle/>
          <a:p>
            <a:pPr algn="r"/>
            <a:r>
              <a:rPr lang="en-US" strike="sngStrike" dirty="0"/>
              <a:t>Arbuzov Vyacheslav</a:t>
            </a:r>
            <a:endParaRPr lang="ru-RU" strike="sngStrike" dirty="0"/>
          </a:p>
          <a:p>
            <a:pPr algn="r"/>
            <a:r>
              <a:rPr lang="ru-RU" dirty="0"/>
              <a:t>22712 Хоруженко Аркадий</a:t>
            </a:r>
          </a:p>
          <a:p>
            <a:pPr algn="r"/>
            <a:r>
              <a:rPr lang="ru-RU" dirty="0"/>
              <a:t>22712 Новиков Виталий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801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4FB3-5951-4834-B771-B45D6A750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Самые популярные места для получение данных (по мнению автора)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A836D-ECF4-4381-BAA6-7FF327ECA716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A84EBB-975E-4936-A80E-83EAF8397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362" y="1856701"/>
            <a:ext cx="9439970" cy="440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12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4FB3-5951-4834-B771-B45D6A750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C6FB6-58CE-4623-BC61-CB896AFBF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71304" cy="4312236"/>
          </a:xfrm>
        </p:spPr>
        <p:txBody>
          <a:bodyPr>
            <a:normAutofit fontScale="55000" lnSpcReduction="20000"/>
          </a:bodyPr>
          <a:lstStyle/>
          <a:p>
            <a:r>
              <a:rPr lang="ru-RU" dirty="0"/>
              <a:t>R - это статистическая и графическая среда программирования.</a:t>
            </a:r>
          </a:p>
          <a:p>
            <a:r>
              <a:rPr lang="ru-RU" dirty="0"/>
              <a:t>Появилась в 1993 году и была разработана Россом Айхакой и Робертом Джентльменом.</a:t>
            </a:r>
          </a:p>
          <a:p>
            <a:r>
              <a:rPr lang="ru-RU" dirty="0"/>
              <a:t>R - проект GNU.</a:t>
            </a:r>
          </a:p>
          <a:p>
            <a:r>
              <a:rPr lang="ru-RU" dirty="0"/>
              <a:t>R - бесплатная реализация языка S.</a:t>
            </a:r>
          </a:p>
          <a:p>
            <a:r>
              <a:rPr lang="ru-RU" dirty="0"/>
              <a:t>Она работает на различных платформах, включая Windows, Unix и MacOS.</a:t>
            </a:r>
          </a:p>
          <a:p>
            <a:r>
              <a:rPr lang="ru-RU" dirty="0"/>
              <a:t>В ней содержатся продвинутые статистические процедуры, которые еще не доступны в других пакетах.</a:t>
            </a:r>
          </a:p>
          <a:p>
            <a:r>
              <a:rPr lang="ru-RU" dirty="0"/>
              <a:t>Более 4300 пакетов позволяют использовать специализированные статистические методы, графические средства, возможности импорта/экспорта, инструменты отчетности и т. д.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A836D-ECF4-4381-BAA6-7FF327ECA716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  <a:endParaRPr lang="en-US" dirty="0"/>
          </a:p>
        </p:txBody>
      </p:sp>
      <p:pic>
        <p:nvPicPr>
          <p:cNvPr id="1026" name="Picture 2" descr="R Programming For Data Science | Learn R for Data Science">
            <a:extLst>
              <a:ext uri="{FF2B5EF4-FFF2-40B4-BE49-F238E27FC236}">
                <a16:creationId xmlns:a16="http://schemas.microsoft.com/office/drawing/2014/main" id="{4E2B473D-1F02-4E29-BD9C-DFAF04426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541" y="1152246"/>
            <a:ext cx="6334773" cy="374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178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4FB3-5951-4834-B771-B45D6A750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C6FB6-58CE-4623-BC61-CB896AFBF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45" y="1535214"/>
            <a:ext cx="5660712" cy="4827486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Python - это универсальный язык программирования.</a:t>
            </a:r>
          </a:p>
          <a:p>
            <a:r>
              <a:rPr lang="ru-RU" dirty="0"/>
              <a:t>Появился в конце 1980-х и начале 1990-х годов, разработанный Гвидо ван Россумом.</a:t>
            </a:r>
          </a:p>
          <a:p>
            <a:r>
              <a:rPr lang="ru-RU" dirty="0"/>
              <a:t>Python - проект с открытым исходным кодом.</a:t>
            </a:r>
          </a:p>
          <a:p>
            <a:r>
              <a:rPr lang="ru-RU" dirty="0"/>
              <a:t>Он поддерживает различные операционные системы, включая Windows, Unix и MacOS.</a:t>
            </a:r>
          </a:p>
          <a:p>
            <a:r>
              <a:rPr lang="ru-RU" dirty="0"/>
              <a:t>Python предлагает богатый набор библиотек и фреймворков для разработки, включая Django, Flask и NumPy.</a:t>
            </a:r>
          </a:p>
          <a:p>
            <a:r>
              <a:rPr lang="ru-RU" dirty="0"/>
              <a:t>В языке встроены мощные инструменты для анализа данных, машинного обучения и искусственного интеллекта.</a:t>
            </a:r>
          </a:p>
          <a:p>
            <a:r>
              <a:rPr lang="ru-RU" dirty="0"/>
              <a:t>Существует обширное сообщество разработчиков и множество ресурсов для обучения Python.</a:t>
            </a:r>
          </a:p>
          <a:p>
            <a:r>
              <a:rPr lang="ru-RU" dirty="0"/>
              <a:t>Python активно используется в различных областях, включая веб-разработку, научные исследования, автоматизацию задач и другие.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A836D-ECF4-4381-BAA6-7FF327ECA716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  <a:endParaRPr lang="en-US" dirty="0"/>
          </a:p>
        </p:txBody>
      </p:sp>
      <p:pic>
        <p:nvPicPr>
          <p:cNvPr id="2050" name="Picture 2" descr="Scientific &amp; Data Science Tools - Features | PyCharm">
            <a:extLst>
              <a:ext uri="{FF2B5EF4-FFF2-40B4-BE49-F238E27FC236}">
                <a16:creationId xmlns:a16="http://schemas.microsoft.com/office/drawing/2014/main" id="{AC5501ED-83F0-439D-BAE0-15148F17F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85" y="2170985"/>
            <a:ext cx="6088962" cy="313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504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4FB3-5951-4834-B771-B45D6A750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Yahoo finance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A836D-ECF4-4381-BAA6-7FF327ECA716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52245B-F332-4A46-8F93-E9433978E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33" y="3976271"/>
            <a:ext cx="5718294" cy="2627728"/>
          </a:xfrm>
          <a:prstGeom prst="rect">
            <a:avLst/>
          </a:prstGeom>
        </p:spPr>
      </p:pic>
      <p:pic>
        <p:nvPicPr>
          <p:cNvPr id="3076" name="Picture 4" descr="Yahoo Finance - Stock Market – Apps on Google Play">
            <a:extLst>
              <a:ext uri="{FF2B5EF4-FFF2-40B4-BE49-F238E27FC236}">
                <a16:creationId xmlns:a16="http://schemas.microsoft.com/office/drawing/2014/main" id="{CD78359A-EAD9-4439-A183-54A4CD8C2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557" y="435504"/>
            <a:ext cx="2510367" cy="251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0B0DD1-551A-4270-A079-D364D00B5787}"/>
              </a:ext>
            </a:extLst>
          </p:cNvPr>
          <p:cNvSpPr txBox="1"/>
          <p:nvPr/>
        </p:nvSpPr>
        <p:spPr>
          <a:xfrm>
            <a:off x="7310027" y="3016250"/>
            <a:ext cx="277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https://finance.yahoo.com/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D1A151-E4D6-42D6-8670-0FB67EC5E8E7}"/>
              </a:ext>
            </a:extLst>
          </p:cNvPr>
          <p:cNvSpPr txBox="1"/>
          <p:nvPr/>
        </p:nvSpPr>
        <p:spPr>
          <a:xfrm>
            <a:off x="46567" y="1558367"/>
            <a:ext cx="71247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Yahoo Finance - это веб-портал, предоставляющий информацию о финансовых рынках, акциях, новостях и других финансовых данных</a:t>
            </a:r>
            <a:endParaRPr lang="en-US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и История:</a:t>
            </a:r>
            <a:r>
              <a:rPr lang="ru-RU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Yahoo Finance был запущен в 1997 году как раздел веб-портала Yahoo. Он стал одним из популярных источников финансовой информации в интернете.</a:t>
            </a:r>
          </a:p>
          <a:p>
            <a:pPr algn="l"/>
            <a:r>
              <a:rPr lang="ru-RU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Финансовые Данные:</a:t>
            </a:r>
            <a:r>
              <a:rPr lang="ru-RU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Yahoo Finance предоставляет широкий спектр финансовых данных, включая котировки акций, графики, новости, аналитические обзоры, финансовые отчеты и другие релевантные сведения.</a:t>
            </a:r>
          </a:p>
          <a:p>
            <a:pPr algn="l"/>
            <a:r>
              <a:rPr lang="ru-RU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Акции и Индексы:</a:t>
            </a:r>
            <a:r>
              <a:rPr lang="ru-RU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Пользователи могут получить доступ к информации о торгуемых на бирже компаниях, следить за котировками акций, а также получать данные об индексах, таких как Dow Jones, S&amp;P 500 и NASDAQ.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8B757C-F353-443C-8FCD-492ED18E1908}"/>
              </a:ext>
            </a:extLst>
          </p:cNvPr>
          <p:cNvSpPr txBox="1"/>
          <p:nvPr/>
        </p:nvSpPr>
        <p:spPr>
          <a:xfrm>
            <a:off x="6523567" y="3472419"/>
            <a:ext cx="48852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Портфель и Отслеживание Инвестиций:</a:t>
            </a:r>
            <a:r>
              <a:rPr lang="ru-RU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Сервис предоставляет инструменты для создания и отслеживания инвестиционных портфелей, а также для анализа и мониторинга производительности инвестиций.</a:t>
            </a:r>
          </a:p>
          <a:p>
            <a:pPr algn="l"/>
            <a:r>
              <a:rPr lang="ru-RU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Новости и Аналитика:</a:t>
            </a:r>
            <a:r>
              <a:rPr lang="ru-RU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Yahoo Finance предоставляет новости и аналитические обзоры, связанные с финансовыми событиями и трендами. Это включает в себя как мировые, так и региональные новости.</a:t>
            </a:r>
          </a:p>
          <a:p>
            <a:pPr algn="l"/>
            <a:r>
              <a:rPr lang="ru-RU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Объемные Данные:</a:t>
            </a:r>
            <a:r>
              <a:rPr lang="ru-RU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Пользователи могут получать информацию о торговом объеме акций, что является важным показателем активности и интереса со стороны инвесторов.</a:t>
            </a:r>
          </a:p>
          <a:p>
            <a:pPr algn="l"/>
            <a:r>
              <a:rPr lang="ru-RU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Интерактивные Графики:</a:t>
            </a:r>
            <a:r>
              <a:rPr lang="ru-RU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Сервис предоставляет инструменты для создания интерактивных графиков, что позволяет пользователям анализировать изменения цен и другие параметры на протяжении времени.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21506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4FB3-5951-4834-B771-B45D6A750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finance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A836D-ECF4-4381-BAA6-7FF327ECA716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7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269533-F7C8-4ACD-9139-5F2271BA0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13" y="3429000"/>
            <a:ext cx="5340587" cy="31836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810FDF-8277-4CF4-AD34-C11BC02F99CF}"/>
              </a:ext>
            </a:extLst>
          </p:cNvPr>
          <p:cNvSpPr txBox="1"/>
          <p:nvPr/>
        </p:nvSpPr>
        <p:spPr>
          <a:xfrm>
            <a:off x="139701" y="1545166"/>
            <a:ext cx="82150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 Finance - это онлайн-финансовый портал, предоставляющий информацию о финансовых рынках, акциях, новостях и других финансовых данных. Вот несколько ключевых аспектов Google Finance:</a:t>
            </a:r>
          </a:p>
          <a:p>
            <a:pPr algn="l"/>
            <a:r>
              <a:rPr lang="ru-RU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и Развитие:</a:t>
            </a:r>
            <a:r>
              <a:rPr lang="ru-RU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Был запущен в 2006 году как сервис, предоставляющий информацию о финансовых рынках. С течением времени он претерпел изменения и дополнения, становясь более обширным и информативным.</a:t>
            </a:r>
          </a:p>
          <a:p>
            <a:pPr algn="l"/>
            <a:r>
              <a:rPr lang="ru-RU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Финансовые Данные:</a:t>
            </a:r>
            <a:r>
              <a:rPr lang="ru-RU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редоставляет разнообразную информацию о финансовых инструментах, включая котировки акций, графики, новости, финансовые отчеты и другие показатели.</a:t>
            </a:r>
          </a:p>
          <a:p>
            <a:pPr algn="l"/>
            <a:r>
              <a:rPr lang="ru-RU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Обзор Рынка:</a:t>
            </a:r>
            <a:r>
              <a:rPr lang="ru-RU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главной странице пользователи могут увидеть общий обзор финансовых рынков, включая изменения ключевых индексов, валют и сырьевых товаров.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AA8B7E-0465-4A34-A7C6-2C8D9242A94A}"/>
              </a:ext>
            </a:extLst>
          </p:cNvPr>
          <p:cNvSpPr txBox="1"/>
          <p:nvPr/>
        </p:nvSpPr>
        <p:spPr>
          <a:xfrm>
            <a:off x="6515102" y="3429000"/>
            <a:ext cx="491209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Персональные Портфели:</a:t>
            </a:r>
            <a:r>
              <a:rPr lang="ru-RU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Позволяет пользователям создавать свои персональные портфели, отслеживать активы, следить за изменениями стоимости инвестиций и получать уведомления. </a:t>
            </a:r>
            <a:r>
              <a:rPr lang="ru-RU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Новости и Аналитика:</a:t>
            </a:r>
            <a:r>
              <a:rPr lang="ru-RU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Предоставляет сводки новостей и аналитические обзоры, связанные с финансовыми рынками и компаниями.</a:t>
            </a:r>
          </a:p>
          <a:p>
            <a:pPr algn="l"/>
            <a:r>
              <a:rPr lang="ru-RU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Другими Google-Сервисами:</a:t>
            </a:r>
            <a:r>
              <a:rPr lang="ru-RU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Интегрирован с другими сервисами Google, что позволяет пользователям удобно использовать их совместно. Например, вы можете быстро добавить акции в портфель с помощью своего аккаунта Google.</a:t>
            </a:r>
          </a:p>
          <a:p>
            <a:pPr algn="l"/>
            <a:r>
              <a:rPr lang="ru-RU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Технический Анализ:</a:t>
            </a:r>
            <a:r>
              <a:rPr lang="ru-RU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Сервис предоставляет технические аналитические инструменты, такие как скользящие средние, объемы торгов и другие показатели для помощи в анализе движения цен.</a:t>
            </a:r>
          </a:p>
          <a:p>
            <a:endParaRPr lang="en-US" sz="1400" dirty="0"/>
          </a:p>
        </p:txBody>
      </p:sp>
      <p:pic>
        <p:nvPicPr>
          <p:cNvPr id="4098" name="Picture 2" descr="Google Finance - Stock Market Prices, Real-time Quotes &amp; Business News">
            <a:extLst>
              <a:ext uri="{FF2B5EF4-FFF2-40B4-BE49-F238E27FC236}">
                <a16:creationId xmlns:a16="http://schemas.microsoft.com/office/drawing/2014/main" id="{5AB36F8E-20DB-4D91-88ED-BB64C8B6F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621" y="0"/>
            <a:ext cx="3697379" cy="193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143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4FB3-5951-4834-B771-B45D6A750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C6FB6-58CE-4623-BC61-CB896AFBF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A836D-ECF4-4381-BAA6-7FF327ECA716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4D9866-E0A5-4C35-BB01-C8186CB55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068" y="1485624"/>
            <a:ext cx="8045863" cy="537237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252CCA1-7B17-49AB-A85D-0CC48DC31A0F}"/>
              </a:ext>
            </a:extLst>
          </p:cNvPr>
          <p:cNvGrpSpPr/>
          <p:nvPr/>
        </p:nvGrpSpPr>
        <p:grpSpPr>
          <a:xfrm>
            <a:off x="223520" y="177800"/>
            <a:ext cx="11475720" cy="6365240"/>
            <a:chOff x="223520" y="177800"/>
            <a:chExt cx="11475720" cy="636524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27FFEF0-BC29-4B0C-8150-C507FDEA0F8B}"/>
                </a:ext>
              </a:extLst>
            </p:cNvPr>
            <p:cNvCxnSpPr/>
            <p:nvPr/>
          </p:nvCxnSpPr>
          <p:spPr>
            <a:xfrm>
              <a:off x="223520" y="177800"/>
              <a:ext cx="11440160" cy="63652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A82AA77-338F-48EC-A44D-B4D8592B7F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840" y="194271"/>
              <a:ext cx="11328400" cy="629439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705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4FB3-5951-4834-B771-B45D6A750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Подготовка среды для работы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C6FB6-58CE-4623-BC61-CB896AFBF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Скачиваем </a:t>
            </a:r>
            <a:r>
              <a:rPr lang="en-US" dirty="0"/>
              <a:t>Python</a:t>
            </a:r>
          </a:p>
          <a:p>
            <a:r>
              <a:rPr lang="ru-RU" dirty="0"/>
              <a:t>Скачиваем свежую версию </a:t>
            </a:r>
            <a:r>
              <a:rPr lang="en-US" dirty="0"/>
              <a:t>R: </a:t>
            </a:r>
            <a:r>
              <a:rPr lang="en-US" dirty="0">
                <a:hlinkClick r:id="rId2"/>
              </a:rPr>
              <a:t>https://cran.r-project.org/bin/windows/base/</a:t>
            </a:r>
            <a:endParaRPr lang="ru-RU" dirty="0"/>
          </a:p>
          <a:p>
            <a:r>
              <a:rPr lang="ru-RU" dirty="0"/>
              <a:t>Скачиваем </a:t>
            </a:r>
            <a:r>
              <a:rPr lang="en-US" dirty="0"/>
              <a:t>VS Code: </a:t>
            </a:r>
            <a:r>
              <a:rPr lang="en-US" dirty="0">
                <a:hlinkClick r:id="rId3"/>
              </a:rPr>
              <a:t>https://code.visualstudio.com/</a:t>
            </a:r>
            <a:endParaRPr lang="ru-RU" dirty="0"/>
          </a:p>
          <a:p>
            <a:r>
              <a:rPr lang="ru-RU" dirty="0"/>
              <a:t>Устанавливаем</a:t>
            </a:r>
            <a:r>
              <a:rPr lang="en-US" dirty="0"/>
              <a:t> </a:t>
            </a:r>
            <a:r>
              <a:rPr lang="en-US" dirty="0" err="1"/>
              <a:t>Jupyter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https://pypi.org/project/jupyter/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https://marketplace.visualstudio.com/items?itemName=ms-toolsai.jupyter</a:t>
            </a:r>
            <a:endParaRPr lang="en-US" dirty="0"/>
          </a:p>
          <a:p>
            <a:r>
              <a:rPr lang="ru-RU" dirty="0"/>
              <a:t>Добавьте путь к </a:t>
            </a:r>
            <a:r>
              <a:rPr lang="en-US" dirty="0"/>
              <a:t>jupyter.exe </a:t>
            </a:r>
            <a:r>
              <a:rPr lang="ru-RU" dirty="0"/>
              <a:t>в переменную среды </a:t>
            </a:r>
            <a:r>
              <a:rPr lang="en-US" dirty="0"/>
              <a:t>PATH</a:t>
            </a:r>
          </a:p>
          <a:p>
            <a:r>
              <a:rPr lang="ru-RU" dirty="0"/>
              <a:t>Запускаем в папке с </a:t>
            </a:r>
            <a:r>
              <a:rPr lang="en-US" dirty="0"/>
              <a:t>R </a:t>
            </a:r>
            <a:r>
              <a:rPr lang="ru-RU" dirty="0"/>
              <a:t>консоль и пишем магическую команду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R</a:t>
            </a:r>
          </a:p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languageserver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('</a:t>
            </a:r>
            <a:r>
              <a:rPr lang="en-US" dirty="0" err="1"/>
              <a:t>devtools</a:t>
            </a:r>
            <a:r>
              <a:rPr lang="en-US" dirty="0"/>
              <a:t>')</a:t>
            </a:r>
          </a:p>
          <a:p>
            <a:pPr marL="0" indent="0">
              <a:buNone/>
            </a:pPr>
            <a:r>
              <a:rPr lang="en-US" dirty="0" err="1"/>
              <a:t>devtools</a:t>
            </a:r>
            <a:r>
              <a:rPr lang="en-US" dirty="0"/>
              <a:t>::</a:t>
            </a:r>
            <a:r>
              <a:rPr lang="en-US" dirty="0" err="1"/>
              <a:t>install_github</a:t>
            </a:r>
            <a:r>
              <a:rPr lang="en-US" dirty="0"/>
              <a:t>('</a:t>
            </a:r>
            <a:r>
              <a:rPr lang="en-US" dirty="0" err="1"/>
              <a:t>IRkernel</a:t>
            </a:r>
            <a:r>
              <a:rPr lang="en-US" dirty="0"/>
              <a:t>/</a:t>
            </a:r>
            <a:r>
              <a:rPr lang="en-US" dirty="0" err="1"/>
              <a:t>IRkernel</a:t>
            </a:r>
            <a:r>
              <a:rPr lang="en-US" dirty="0"/>
              <a:t>’)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IRkernel</a:t>
            </a:r>
            <a:r>
              <a:rPr lang="en-US" dirty="0"/>
              <a:t>::</a:t>
            </a:r>
            <a:r>
              <a:rPr lang="en-US" dirty="0" err="1"/>
              <a:t>installspec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A836D-ECF4-4381-BAA6-7FF327ECA716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071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825</Words>
  <Application>Microsoft Office PowerPoint</Application>
  <PresentationFormat>Widescreen</PresentationFormat>
  <Paragraphs>68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Rewiew of packages for R for market data downloading</vt:lpstr>
      <vt:lpstr>Rewiew of packages for R for market data downloading Обзор пакетов для R и Python для загрузки данных с финансовых бирж</vt:lpstr>
      <vt:lpstr>Самые популярные места для получение данных (по мнению автора)</vt:lpstr>
      <vt:lpstr>Что такое R?</vt:lpstr>
      <vt:lpstr>Что такое Python?</vt:lpstr>
      <vt:lpstr>Yahoo finance</vt:lpstr>
      <vt:lpstr>Google finance</vt:lpstr>
      <vt:lpstr>OANDA</vt:lpstr>
      <vt:lpstr>Подготовка среды для работы</vt:lpstr>
      <vt:lpstr>Результат подготовки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Rewiew of packages for R for market data downloading</dc:title>
  <dc:creator>Skiv Hisink</dc:creator>
  <cp:lastModifiedBy>Skiv Hisink</cp:lastModifiedBy>
  <cp:revision>9</cp:revision>
  <dcterms:created xsi:type="dcterms:W3CDTF">2023-11-20T15:08:01Z</dcterms:created>
  <dcterms:modified xsi:type="dcterms:W3CDTF">2023-11-20T18:02:37Z</dcterms:modified>
</cp:coreProperties>
</file>