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906000" cy="6858000" type="A4"/>
  <p:notesSz cx="9906000" cy="6858000"/>
  <p:embeddedFontLst>
    <p:embeddedFont>
      <p:font typeface="Calibri" panose="020F0502020204030204" pitchFamily="34" charset="0"/>
      <p:regular r:id="rId30"/>
      <p:bold r:id="rId31"/>
      <p:italic r:id="rId32"/>
      <p:boldItalic r:id="rId33"/>
    </p:embeddedFont>
    <p:embeddedFont>
      <p:font typeface="Helvetica Neue" panose="02000503000000020004"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hVe+nfZOr1kfqyuLMoSBwEJFH7U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7A7AF8-FEAD-4010-8FDF-1A15E3BD5965}">
  <a:tblStyle styleId="{B77A7AF8-FEAD-4010-8FDF-1A15E3BD5965}"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85"/>
  </p:normalViewPr>
  <p:slideViewPr>
    <p:cSldViewPr snapToGrid="0">
      <p:cViewPr varScale="1">
        <p:scale>
          <a:sx n="89" d="100"/>
          <a:sy n="89" d="100"/>
        </p:scale>
        <p:origin x="1384" y="176"/>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4292600" cy="3444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611813" y="0"/>
            <a:ext cx="4292600" cy="3444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281363" y="857250"/>
            <a:ext cx="3343275"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90600" y="3300413"/>
            <a:ext cx="7924800" cy="270033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4292600" cy="3444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611813" y="6513513"/>
            <a:ext cx="4292600" cy="3444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1:notes"/>
          <p:cNvSpPr txBox="1">
            <a:spLocks noGrp="1"/>
          </p:cNvSpPr>
          <p:nvPr>
            <p:ph type="body" idx="1"/>
          </p:nvPr>
        </p:nvSpPr>
        <p:spPr>
          <a:xfrm>
            <a:off x="990600" y="3300413"/>
            <a:ext cx="79248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 name="Google Shape;48;p1:notes"/>
          <p:cNvSpPr>
            <a:spLocks noGrp="1" noRot="1" noChangeAspect="1"/>
          </p:cNvSpPr>
          <p:nvPr>
            <p:ph type="sldImg" idx="2"/>
          </p:nvPr>
        </p:nvSpPr>
        <p:spPr>
          <a:xfrm>
            <a:off x="3281363" y="857250"/>
            <a:ext cx="3343275"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29:notes"/>
          <p:cNvSpPr txBox="1">
            <a:spLocks noGrp="1"/>
          </p:cNvSpPr>
          <p:nvPr>
            <p:ph type="body" idx="1"/>
          </p:nvPr>
        </p:nvSpPr>
        <p:spPr>
          <a:xfrm>
            <a:off x="990600" y="3300413"/>
            <a:ext cx="79248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29:notes"/>
          <p:cNvSpPr>
            <a:spLocks noGrp="1" noRot="1" noChangeAspect="1"/>
          </p:cNvSpPr>
          <p:nvPr>
            <p:ph type="sldImg" idx="2"/>
          </p:nvPr>
        </p:nvSpPr>
        <p:spPr>
          <a:xfrm>
            <a:off x="3281363" y="857250"/>
            <a:ext cx="3343275"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30:notes"/>
          <p:cNvSpPr txBox="1">
            <a:spLocks noGrp="1"/>
          </p:cNvSpPr>
          <p:nvPr>
            <p:ph type="body" idx="1"/>
          </p:nvPr>
        </p:nvSpPr>
        <p:spPr>
          <a:xfrm>
            <a:off x="990600" y="3300413"/>
            <a:ext cx="79248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30:notes"/>
          <p:cNvSpPr>
            <a:spLocks noGrp="1" noRot="1" noChangeAspect="1"/>
          </p:cNvSpPr>
          <p:nvPr>
            <p:ph type="sldImg" idx="2"/>
          </p:nvPr>
        </p:nvSpPr>
        <p:spPr>
          <a:xfrm>
            <a:off x="3281363" y="857250"/>
            <a:ext cx="3343275"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31:notes"/>
          <p:cNvSpPr txBox="1">
            <a:spLocks noGrp="1"/>
          </p:cNvSpPr>
          <p:nvPr>
            <p:ph type="body" idx="1"/>
          </p:nvPr>
        </p:nvSpPr>
        <p:spPr>
          <a:xfrm>
            <a:off x="990600" y="3300413"/>
            <a:ext cx="79248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31:notes"/>
          <p:cNvSpPr>
            <a:spLocks noGrp="1" noRot="1" noChangeAspect="1"/>
          </p:cNvSpPr>
          <p:nvPr>
            <p:ph type="sldImg" idx="2"/>
          </p:nvPr>
        </p:nvSpPr>
        <p:spPr>
          <a:xfrm>
            <a:off x="3281363" y="857250"/>
            <a:ext cx="3343275"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32:notes"/>
          <p:cNvSpPr txBox="1">
            <a:spLocks noGrp="1"/>
          </p:cNvSpPr>
          <p:nvPr>
            <p:ph type="body" idx="1"/>
          </p:nvPr>
        </p:nvSpPr>
        <p:spPr>
          <a:xfrm>
            <a:off x="990600" y="3300413"/>
            <a:ext cx="79248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32:notes"/>
          <p:cNvSpPr>
            <a:spLocks noGrp="1" noRot="1" noChangeAspect="1"/>
          </p:cNvSpPr>
          <p:nvPr>
            <p:ph type="sldImg" idx="2"/>
          </p:nvPr>
        </p:nvSpPr>
        <p:spPr>
          <a:xfrm>
            <a:off x="3281363" y="857250"/>
            <a:ext cx="3343275"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33:notes"/>
          <p:cNvSpPr txBox="1">
            <a:spLocks noGrp="1"/>
          </p:cNvSpPr>
          <p:nvPr>
            <p:ph type="body" idx="1"/>
          </p:nvPr>
        </p:nvSpPr>
        <p:spPr>
          <a:xfrm>
            <a:off x="990600" y="3300413"/>
            <a:ext cx="79248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33:notes"/>
          <p:cNvSpPr>
            <a:spLocks noGrp="1" noRot="1" noChangeAspect="1"/>
          </p:cNvSpPr>
          <p:nvPr>
            <p:ph type="sldImg" idx="2"/>
          </p:nvPr>
        </p:nvSpPr>
        <p:spPr>
          <a:xfrm>
            <a:off x="3281363" y="857250"/>
            <a:ext cx="3343275"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34:notes"/>
          <p:cNvSpPr txBox="1">
            <a:spLocks noGrp="1"/>
          </p:cNvSpPr>
          <p:nvPr>
            <p:ph type="body" idx="1"/>
          </p:nvPr>
        </p:nvSpPr>
        <p:spPr>
          <a:xfrm>
            <a:off x="990600" y="3300413"/>
            <a:ext cx="79248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34:notes"/>
          <p:cNvSpPr>
            <a:spLocks noGrp="1" noRot="1" noChangeAspect="1"/>
          </p:cNvSpPr>
          <p:nvPr>
            <p:ph type="sldImg" idx="2"/>
          </p:nvPr>
        </p:nvSpPr>
        <p:spPr>
          <a:xfrm>
            <a:off x="3281363" y="857250"/>
            <a:ext cx="3343200" cy="2314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35:notes"/>
          <p:cNvSpPr txBox="1">
            <a:spLocks noGrp="1"/>
          </p:cNvSpPr>
          <p:nvPr>
            <p:ph type="body" idx="1"/>
          </p:nvPr>
        </p:nvSpPr>
        <p:spPr>
          <a:xfrm>
            <a:off x="990600" y="3300413"/>
            <a:ext cx="79248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35:notes"/>
          <p:cNvSpPr>
            <a:spLocks noGrp="1" noRot="1" noChangeAspect="1"/>
          </p:cNvSpPr>
          <p:nvPr>
            <p:ph type="sldImg" idx="2"/>
          </p:nvPr>
        </p:nvSpPr>
        <p:spPr>
          <a:xfrm>
            <a:off x="3281363" y="857250"/>
            <a:ext cx="3343275"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1:notes"/>
          <p:cNvSpPr txBox="1">
            <a:spLocks noGrp="1"/>
          </p:cNvSpPr>
          <p:nvPr>
            <p:ph type="body" idx="1"/>
          </p:nvPr>
        </p:nvSpPr>
        <p:spPr>
          <a:xfrm>
            <a:off x="990600" y="3300413"/>
            <a:ext cx="79248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3" name="Google Shape;193;p11:notes"/>
          <p:cNvSpPr>
            <a:spLocks noGrp="1" noRot="1" noChangeAspect="1"/>
          </p:cNvSpPr>
          <p:nvPr>
            <p:ph type="sldImg" idx="2"/>
          </p:nvPr>
        </p:nvSpPr>
        <p:spPr>
          <a:xfrm>
            <a:off x="3281363" y="857250"/>
            <a:ext cx="33432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36:notes"/>
          <p:cNvSpPr txBox="1">
            <a:spLocks noGrp="1"/>
          </p:cNvSpPr>
          <p:nvPr>
            <p:ph type="body" idx="1"/>
          </p:nvPr>
        </p:nvSpPr>
        <p:spPr>
          <a:xfrm>
            <a:off x="990600" y="3300413"/>
            <a:ext cx="79248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36:notes"/>
          <p:cNvSpPr>
            <a:spLocks noGrp="1" noRot="1" noChangeAspect="1"/>
          </p:cNvSpPr>
          <p:nvPr>
            <p:ph type="sldImg" idx="2"/>
          </p:nvPr>
        </p:nvSpPr>
        <p:spPr>
          <a:xfrm>
            <a:off x="3281363" y="857250"/>
            <a:ext cx="3343275"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3:notes"/>
          <p:cNvSpPr txBox="1">
            <a:spLocks noGrp="1"/>
          </p:cNvSpPr>
          <p:nvPr>
            <p:ph type="body" idx="1"/>
          </p:nvPr>
        </p:nvSpPr>
        <p:spPr>
          <a:xfrm>
            <a:off x="990600" y="3300413"/>
            <a:ext cx="79248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3" name="Google Shape;213;p13:notes"/>
          <p:cNvSpPr>
            <a:spLocks noGrp="1" noRot="1" noChangeAspect="1"/>
          </p:cNvSpPr>
          <p:nvPr>
            <p:ph type="sldImg" idx="2"/>
          </p:nvPr>
        </p:nvSpPr>
        <p:spPr>
          <a:xfrm>
            <a:off x="3281363" y="857250"/>
            <a:ext cx="3343275"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990600" y="3300413"/>
            <a:ext cx="79248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 name="Google Shape;55;p2:notes"/>
          <p:cNvSpPr>
            <a:spLocks noGrp="1" noRot="1" noChangeAspect="1"/>
          </p:cNvSpPr>
          <p:nvPr>
            <p:ph type="sldImg" idx="2"/>
          </p:nvPr>
        </p:nvSpPr>
        <p:spPr>
          <a:xfrm>
            <a:off x="3281363" y="857250"/>
            <a:ext cx="3343275"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4:notes"/>
          <p:cNvSpPr txBox="1">
            <a:spLocks noGrp="1"/>
          </p:cNvSpPr>
          <p:nvPr>
            <p:ph type="body" idx="1"/>
          </p:nvPr>
        </p:nvSpPr>
        <p:spPr>
          <a:xfrm>
            <a:off x="990600" y="3300413"/>
            <a:ext cx="79248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7" name="Google Shape;227;p14:notes"/>
          <p:cNvSpPr>
            <a:spLocks noGrp="1" noRot="1" noChangeAspect="1"/>
          </p:cNvSpPr>
          <p:nvPr>
            <p:ph type="sldImg" idx="2"/>
          </p:nvPr>
        </p:nvSpPr>
        <p:spPr>
          <a:xfrm>
            <a:off x="3281363" y="857250"/>
            <a:ext cx="3343275"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6:notes"/>
          <p:cNvSpPr txBox="1">
            <a:spLocks noGrp="1"/>
          </p:cNvSpPr>
          <p:nvPr>
            <p:ph type="body" idx="1"/>
          </p:nvPr>
        </p:nvSpPr>
        <p:spPr>
          <a:xfrm>
            <a:off x="990600" y="3300413"/>
            <a:ext cx="79248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p16:notes"/>
          <p:cNvSpPr>
            <a:spLocks noGrp="1" noRot="1" noChangeAspect="1"/>
          </p:cNvSpPr>
          <p:nvPr>
            <p:ph type="sldImg" idx="2"/>
          </p:nvPr>
        </p:nvSpPr>
        <p:spPr>
          <a:xfrm>
            <a:off x="3281363" y="857250"/>
            <a:ext cx="3343275"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37:notes"/>
          <p:cNvSpPr txBox="1">
            <a:spLocks noGrp="1"/>
          </p:cNvSpPr>
          <p:nvPr>
            <p:ph type="body" idx="1"/>
          </p:nvPr>
        </p:nvSpPr>
        <p:spPr>
          <a:xfrm>
            <a:off x="990600" y="3300413"/>
            <a:ext cx="79248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37:notes"/>
          <p:cNvSpPr>
            <a:spLocks noGrp="1" noRot="1" noChangeAspect="1"/>
          </p:cNvSpPr>
          <p:nvPr>
            <p:ph type="sldImg" idx="2"/>
          </p:nvPr>
        </p:nvSpPr>
        <p:spPr>
          <a:xfrm>
            <a:off x="3281363" y="857250"/>
            <a:ext cx="3343275"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8:notes"/>
          <p:cNvSpPr txBox="1">
            <a:spLocks noGrp="1"/>
          </p:cNvSpPr>
          <p:nvPr>
            <p:ph type="body" idx="1"/>
          </p:nvPr>
        </p:nvSpPr>
        <p:spPr>
          <a:xfrm>
            <a:off x="990600" y="3300413"/>
            <a:ext cx="79248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0" name="Google Shape;250;p18:notes"/>
          <p:cNvSpPr>
            <a:spLocks noGrp="1" noRot="1" noChangeAspect="1"/>
          </p:cNvSpPr>
          <p:nvPr>
            <p:ph type="sldImg" idx="2"/>
          </p:nvPr>
        </p:nvSpPr>
        <p:spPr>
          <a:xfrm>
            <a:off x="3281363" y="857250"/>
            <a:ext cx="3343275"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7:notes"/>
          <p:cNvSpPr txBox="1">
            <a:spLocks noGrp="1"/>
          </p:cNvSpPr>
          <p:nvPr>
            <p:ph type="body" idx="1"/>
          </p:nvPr>
        </p:nvSpPr>
        <p:spPr>
          <a:xfrm>
            <a:off x="990600" y="3300413"/>
            <a:ext cx="79248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7" name="Google Shape;257;p17:notes"/>
          <p:cNvSpPr>
            <a:spLocks noGrp="1" noRot="1" noChangeAspect="1"/>
          </p:cNvSpPr>
          <p:nvPr>
            <p:ph type="sldImg" idx="2"/>
          </p:nvPr>
        </p:nvSpPr>
        <p:spPr>
          <a:xfrm>
            <a:off x="3281363" y="857250"/>
            <a:ext cx="3343275"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0:notes"/>
          <p:cNvSpPr txBox="1">
            <a:spLocks noGrp="1"/>
          </p:cNvSpPr>
          <p:nvPr>
            <p:ph type="body" idx="1"/>
          </p:nvPr>
        </p:nvSpPr>
        <p:spPr>
          <a:xfrm>
            <a:off x="990600" y="3300413"/>
            <a:ext cx="79248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4" name="Google Shape;264;p20:notes"/>
          <p:cNvSpPr>
            <a:spLocks noGrp="1" noRot="1" noChangeAspect="1"/>
          </p:cNvSpPr>
          <p:nvPr>
            <p:ph type="sldImg" idx="2"/>
          </p:nvPr>
        </p:nvSpPr>
        <p:spPr>
          <a:xfrm>
            <a:off x="3281363" y="857250"/>
            <a:ext cx="3343275"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1:notes"/>
          <p:cNvSpPr txBox="1">
            <a:spLocks noGrp="1"/>
          </p:cNvSpPr>
          <p:nvPr>
            <p:ph type="body" idx="1"/>
          </p:nvPr>
        </p:nvSpPr>
        <p:spPr>
          <a:xfrm>
            <a:off x="990600" y="3300413"/>
            <a:ext cx="79248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p21:notes"/>
          <p:cNvSpPr>
            <a:spLocks noGrp="1" noRot="1" noChangeAspect="1"/>
          </p:cNvSpPr>
          <p:nvPr>
            <p:ph type="sldImg" idx="2"/>
          </p:nvPr>
        </p:nvSpPr>
        <p:spPr>
          <a:xfrm>
            <a:off x="3281363" y="857250"/>
            <a:ext cx="3343275"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38:notes"/>
          <p:cNvSpPr txBox="1">
            <a:spLocks noGrp="1"/>
          </p:cNvSpPr>
          <p:nvPr>
            <p:ph type="body" idx="1"/>
          </p:nvPr>
        </p:nvSpPr>
        <p:spPr>
          <a:xfrm>
            <a:off x="990600" y="3300413"/>
            <a:ext cx="79248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38:notes"/>
          <p:cNvSpPr>
            <a:spLocks noGrp="1" noRot="1" noChangeAspect="1"/>
          </p:cNvSpPr>
          <p:nvPr>
            <p:ph type="sldImg" idx="2"/>
          </p:nvPr>
        </p:nvSpPr>
        <p:spPr>
          <a:xfrm>
            <a:off x="3281363" y="857250"/>
            <a:ext cx="3343275"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3:notes"/>
          <p:cNvSpPr txBox="1">
            <a:spLocks noGrp="1"/>
          </p:cNvSpPr>
          <p:nvPr>
            <p:ph type="body" idx="1"/>
          </p:nvPr>
        </p:nvSpPr>
        <p:spPr>
          <a:xfrm>
            <a:off x="990600" y="3300413"/>
            <a:ext cx="79248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 name="Google Shape;62;p3:notes"/>
          <p:cNvSpPr>
            <a:spLocks noGrp="1" noRot="1" noChangeAspect="1"/>
          </p:cNvSpPr>
          <p:nvPr>
            <p:ph type="sldImg" idx="2"/>
          </p:nvPr>
        </p:nvSpPr>
        <p:spPr>
          <a:xfrm>
            <a:off x="3281363" y="857250"/>
            <a:ext cx="3343275"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4:notes"/>
          <p:cNvSpPr txBox="1">
            <a:spLocks noGrp="1"/>
          </p:cNvSpPr>
          <p:nvPr>
            <p:ph type="body" idx="1"/>
          </p:nvPr>
        </p:nvSpPr>
        <p:spPr>
          <a:xfrm>
            <a:off x="990600" y="3300413"/>
            <a:ext cx="79248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 name="Google Shape;69;p4:notes"/>
          <p:cNvSpPr>
            <a:spLocks noGrp="1" noRot="1" noChangeAspect="1"/>
          </p:cNvSpPr>
          <p:nvPr>
            <p:ph type="sldImg" idx="2"/>
          </p:nvPr>
        </p:nvSpPr>
        <p:spPr>
          <a:xfrm>
            <a:off x="3281363" y="857250"/>
            <a:ext cx="3343275"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6:notes"/>
          <p:cNvSpPr txBox="1">
            <a:spLocks noGrp="1"/>
          </p:cNvSpPr>
          <p:nvPr>
            <p:ph type="body" idx="1"/>
          </p:nvPr>
        </p:nvSpPr>
        <p:spPr>
          <a:xfrm>
            <a:off x="990600" y="3300413"/>
            <a:ext cx="79248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Standard 拉出來 –mean就好 train eigenvector and testing eignvector</a:t>
            </a:r>
            <a:endParaRPr/>
          </a:p>
        </p:txBody>
      </p:sp>
      <p:sp>
        <p:nvSpPr>
          <p:cNvPr id="82" name="Google Shape;82;p6:notes"/>
          <p:cNvSpPr>
            <a:spLocks noGrp="1" noRot="1" noChangeAspect="1"/>
          </p:cNvSpPr>
          <p:nvPr>
            <p:ph type="sldImg" idx="2"/>
          </p:nvPr>
        </p:nvSpPr>
        <p:spPr>
          <a:xfrm>
            <a:off x="3281363" y="857250"/>
            <a:ext cx="3343275"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8:notes"/>
          <p:cNvSpPr txBox="1">
            <a:spLocks noGrp="1"/>
          </p:cNvSpPr>
          <p:nvPr>
            <p:ph type="body" idx="1"/>
          </p:nvPr>
        </p:nvSpPr>
        <p:spPr>
          <a:xfrm>
            <a:off x="990600" y="3300413"/>
            <a:ext cx="79248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8:notes"/>
          <p:cNvSpPr>
            <a:spLocks noGrp="1" noRot="1" noChangeAspect="1"/>
          </p:cNvSpPr>
          <p:nvPr>
            <p:ph type="sldImg" idx="2"/>
          </p:nvPr>
        </p:nvSpPr>
        <p:spPr>
          <a:xfrm>
            <a:off x="3281363" y="857250"/>
            <a:ext cx="3343275"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9:notes"/>
          <p:cNvSpPr txBox="1">
            <a:spLocks noGrp="1"/>
          </p:cNvSpPr>
          <p:nvPr>
            <p:ph type="body" idx="1"/>
          </p:nvPr>
        </p:nvSpPr>
        <p:spPr>
          <a:xfrm>
            <a:off x="990600" y="3300413"/>
            <a:ext cx="79248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9:notes"/>
          <p:cNvSpPr>
            <a:spLocks noGrp="1" noRot="1" noChangeAspect="1"/>
          </p:cNvSpPr>
          <p:nvPr>
            <p:ph type="sldImg" idx="2"/>
          </p:nvPr>
        </p:nvSpPr>
        <p:spPr>
          <a:xfrm>
            <a:off x="3281363" y="857250"/>
            <a:ext cx="3343275"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5:notes"/>
          <p:cNvSpPr txBox="1">
            <a:spLocks noGrp="1"/>
          </p:cNvSpPr>
          <p:nvPr>
            <p:ph type="body" idx="1"/>
          </p:nvPr>
        </p:nvSpPr>
        <p:spPr>
          <a:xfrm>
            <a:off x="990600" y="3300413"/>
            <a:ext cx="79248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15:notes"/>
          <p:cNvSpPr>
            <a:spLocks noGrp="1" noRot="1" noChangeAspect="1"/>
          </p:cNvSpPr>
          <p:nvPr>
            <p:ph type="sldImg" idx="2"/>
          </p:nvPr>
        </p:nvSpPr>
        <p:spPr>
          <a:xfrm>
            <a:off x="3281363" y="857250"/>
            <a:ext cx="3343275"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8:notes"/>
          <p:cNvSpPr txBox="1">
            <a:spLocks noGrp="1"/>
          </p:cNvSpPr>
          <p:nvPr>
            <p:ph type="body" idx="1"/>
          </p:nvPr>
        </p:nvSpPr>
        <p:spPr>
          <a:xfrm>
            <a:off x="990600" y="3300413"/>
            <a:ext cx="79248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8:notes"/>
          <p:cNvSpPr>
            <a:spLocks noGrp="1" noRot="1" noChangeAspect="1"/>
          </p:cNvSpPr>
          <p:nvPr>
            <p:ph type="sldImg" idx="2"/>
          </p:nvPr>
        </p:nvSpPr>
        <p:spPr>
          <a:xfrm>
            <a:off x="3281363" y="857250"/>
            <a:ext cx="3343275"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obj">
  <p:cSld name="OBJECT">
    <p:bg>
      <p:bgPr>
        <a:solidFill>
          <a:schemeClr val="lt1"/>
        </a:solidFill>
        <a:effectLst/>
      </p:bgPr>
    </p:bg>
    <p:spTree>
      <p:nvGrpSpPr>
        <p:cNvPr id="1" name="Shape 17"/>
        <p:cNvGrpSpPr/>
        <p:nvPr/>
      </p:nvGrpSpPr>
      <p:grpSpPr>
        <a:xfrm>
          <a:off x="0" y="0"/>
          <a:ext cx="0" cy="0"/>
          <a:chOff x="0" y="0"/>
          <a:chExt cx="0" cy="0"/>
        </a:xfrm>
      </p:grpSpPr>
      <p:sp>
        <p:nvSpPr>
          <p:cNvPr id="18" name="Google Shape;18;p23"/>
          <p:cNvSpPr txBox="1">
            <a:spLocks noGrp="1"/>
          </p:cNvSpPr>
          <p:nvPr>
            <p:ph type="dt" idx="10"/>
          </p:nvPr>
        </p:nvSpPr>
        <p:spPr>
          <a:xfrm>
            <a:off x="495300" y="6377940"/>
            <a:ext cx="227838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3"/>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lvl1pPr marL="38100" marR="0" lvl="0"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1pPr>
            <a:lvl2pPr marL="38100" marR="0" lvl="1"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2pPr>
            <a:lvl3pPr marL="38100" marR="0" lvl="2"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3pPr>
            <a:lvl4pPr marL="38100" marR="0" lvl="3"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4pPr>
            <a:lvl5pPr marL="38100" marR="0" lvl="4"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5pPr>
            <a:lvl6pPr marL="38100" marR="0" lvl="5"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6pPr>
            <a:lvl7pPr marL="38100" marR="0" lvl="6"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7pPr>
            <a:lvl8pPr marL="38100" marR="0" lvl="7"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8pPr>
            <a:lvl9pPr marL="38100" marR="0" lvl="8"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a:t>
            </a:fld>
            <a:endParaRPr/>
          </a:p>
        </p:txBody>
      </p:sp>
      <p:pic>
        <p:nvPicPr>
          <p:cNvPr id="20" name="Google Shape;20;p23"/>
          <p:cNvPicPr preferRelativeResize="0"/>
          <p:nvPr/>
        </p:nvPicPr>
        <p:blipFill rotWithShape="1">
          <a:blip r:embed="rId2">
            <a:alphaModFix/>
          </a:blip>
          <a:srcRect t="21093" r="27347"/>
          <a:stretch/>
        </p:blipFill>
        <p:spPr>
          <a:xfrm>
            <a:off x="7543800" y="0"/>
            <a:ext cx="2362199" cy="2565567"/>
          </a:xfrm>
          <a:prstGeom prst="rect">
            <a:avLst/>
          </a:prstGeom>
          <a:noFill/>
          <a:ln>
            <a:noFill/>
          </a:ln>
        </p:spPr>
      </p:pic>
      <p:pic>
        <p:nvPicPr>
          <p:cNvPr id="21" name="Google Shape;21;p23"/>
          <p:cNvPicPr preferRelativeResize="0"/>
          <p:nvPr/>
        </p:nvPicPr>
        <p:blipFill rotWithShape="1">
          <a:blip r:embed="rId3">
            <a:alphaModFix/>
          </a:blip>
          <a:srcRect/>
          <a:stretch/>
        </p:blipFill>
        <p:spPr>
          <a:xfrm>
            <a:off x="4495800" y="6098232"/>
            <a:ext cx="1351789" cy="62260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2"/>
        <p:cNvGrpSpPr/>
        <p:nvPr/>
      </p:nvGrpSpPr>
      <p:grpSpPr>
        <a:xfrm>
          <a:off x="0" y="0"/>
          <a:ext cx="0" cy="0"/>
          <a:chOff x="0" y="0"/>
          <a:chExt cx="0" cy="0"/>
        </a:xfrm>
      </p:grpSpPr>
      <p:sp>
        <p:nvSpPr>
          <p:cNvPr id="23" name="Google Shape;23;p24"/>
          <p:cNvSpPr txBox="1">
            <a:spLocks noGrp="1"/>
          </p:cNvSpPr>
          <p:nvPr>
            <p:ph type="title"/>
          </p:nvPr>
        </p:nvSpPr>
        <p:spPr>
          <a:xfrm>
            <a:off x="383540" y="352996"/>
            <a:ext cx="9138919" cy="6350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000" b="1" i="1">
                <a:solidFill>
                  <a:srgbClr val="00669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4"/>
          <p:cNvSpPr txBox="1">
            <a:spLocks noGrp="1"/>
          </p:cNvSpPr>
          <p:nvPr>
            <p:ph type="body" idx="1"/>
          </p:nvPr>
        </p:nvSpPr>
        <p:spPr>
          <a:xfrm>
            <a:off x="298450" y="1335087"/>
            <a:ext cx="9318625" cy="44323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b="0" i="0">
                <a:solidFill>
                  <a:schemeClr val="dk1"/>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5" name="Google Shape;25;p24"/>
          <p:cNvSpPr txBox="1">
            <a:spLocks noGrp="1"/>
          </p:cNvSpPr>
          <p:nvPr>
            <p:ph type="ftr" idx="11"/>
          </p:nvPr>
        </p:nvSpPr>
        <p:spPr>
          <a:xfrm>
            <a:off x="3368040" y="6377940"/>
            <a:ext cx="316992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4"/>
          <p:cNvSpPr txBox="1">
            <a:spLocks noGrp="1"/>
          </p:cNvSpPr>
          <p:nvPr>
            <p:ph type="dt" idx="10"/>
          </p:nvPr>
        </p:nvSpPr>
        <p:spPr>
          <a:xfrm>
            <a:off x="495300" y="6377940"/>
            <a:ext cx="227838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4"/>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lvl1pPr marL="38100" marR="0" lvl="0"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1pPr>
            <a:lvl2pPr marL="38100" marR="0" lvl="1"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2pPr>
            <a:lvl3pPr marL="38100" marR="0" lvl="2"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3pPr>
            <a:lvl4pPr marL="38100" marR="0" lvl="3"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4pPr>
            <a:lvl5pPr marL="38100" marR="0" lvl="4"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5pPr>
            <a:lvl6pPr marL="38100" marR="0" lvl="5"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6pPr>
            <a:lvl7pPr marL="38100" marR="0" lvl="6"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7pPr>
            <a:lvl8pPr marL="38100" marR="0" lvl="7"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8pPr>
            <a:lvl9pPr marL="38100" marR="0" lvl="8"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8"/>
        <p:cNvGrpSpPr/>
        <p:nvPr/>
      </p:nvGrpSpPr>
      <p:grpSpPr>
        <a:xfrm>
          <a:off x="0" y="0"/>
          <a:ext cx="0" cy="0"/>
          <a:chOff x="0" y="0"/>
          <a:chExt cx="0" cy="0"/>
        </a:xfrm>
      </p:grpSpPr>
      <p:sp>
        <p:nvSpPr>
          <p:cNvPr id="29" name="Google Shape;29;p25"/>
          <p:cNvSpPr txBox="1">
            <a:spLocks noGrp="1"/>
          </p:cNvSpPr>
          <p:nvPr>
            <p:ph type="ctrTitle"/>
          </p:nvPr>
        </p:nvSpPr>
        <p:spPr>
          <a:xfrm>
            <a:off x="742950" y="2125980"/>
            <a:ext cx="8420100" cy="144018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5"/>
          <p:cNvSpPr txBox="1">
            <a:spLocks noGrp="1"/>
          </p:cNvSpPr>
          <p:nvPr>
            <p:ph type="subTitle" idx="1"/>
          </p:nvPr>
        </p:nvSpPr>
        <p:spPr>
          <a:xfrm>
            <a:off x="1485900" y="3840480"/>
            <a:ext cx="6934200" cy="1714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5"/>
          <p:cNvSpPr txBox="1">
            <a:spLocks noGrp="1"/>
          </p:cNvSpPr>
          <p:nvPr>
            <p:ph type="ftr" idx="11"/>
          </p:nvPr>
        </p:nvSpPr>
        <p:spPr>
          <a:xfrm>
            <a:off x="3368040" y="6377940"/>
            <a:ext cx="3169920" cy="276999"/>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5"/>
          <p:cNvSpPr txBox="1">
            <a:spLocks noGrp="1"/>
          </p:cNvSpPr>
          <p:nvPr>
            <p:ph type="dt" idx="10"/>
          </p:nvPr>
        </p:nvSpPr>
        <p:spPr>
          <a:xfrm>
            <a:off x="495300" y="6377940"/>
            <a:ext cx="227838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5"/>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lvl1pPr marL="38100" marR="0" lvl="0"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1pPr>
            <a:lvl2pPr marL="38100" marR="0" lvl="1"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2pPr>
            <a:lvl3pPr marL="38100" marR="0" lvl="2"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3pPr>
            <a:lvl4pPr marL="38100" marR="0" lvl="3"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4pPr>
            <a:lvl5pPr marL="38100" marR="0" lvl="4"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5pPr>
            <a:lvl6pPr marL="38100" marR="0" lvl="5"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6pPr>
            <a:lvl7pPr marL="38100" marR="0" lvl="6"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7pPr>
            <a:lvl8pPr marL="38100" marR="0" lvl="7"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8pPr>
            <a:lvl9pPr marL="38100" marR="0" lvl="8"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4"/>
        <p:cNvGrpSpPr/>
        <p:nvPr/>
      </p:nvGrpSpPr>
      <p:grpSpPr>
        <a:xfrm>
          <a:off x="0" y="0"/>
          <a:ext cx="0" cy="0"/>
          <a:chOff x="0" y="0"/>
          <a:chExt cx="0" cy="0"/>
        </a:xfrm>
      </p:grpSpPr>
      <p:sp>
        <p:nvSpPr>
          <p:cNvPr id="35" name="Google Shape;35;p26"/>
          <p:cNvSpPr txBox="1">
            <a:spLocks noGrp="1"/>
          </p:cNvSpPr>
          <p:nvPr>
            <p:ph type="title"/>
          </p:nvPr>
        </p:nvSpPr>
        <p:spPr>
          <a:xfrm>
            <a:off x="383540" y="352996"/>
            <a:ext cx="9138919" cy="6350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000" b="1" i="1">
                <a:solidFill>
                  <a:srgbClr val="00669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6"/>
          <p:cNvSpPr txBox="1">
            <a:spLocks noGrp="1"/>
          </p:cNvSpPr>
          <p:nvPr>
            <p:ph type="body" idx="1"/>
          </p:nvPr>
        </p:nvSpPr>
        <p:spPr>
          <a:xfrm>
            <a:off x="495300" y="1577340"/>
            <a:ext cx="430911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 name="Google Shape;37;p26"/>
          <p:cNvSpPr txBox="1">
            <a:spLocks noGrp="1"/>
          </p:cNvSpPr>
          <p:nvPr>
            <p:ph type="body" idx="2"/>
          </p:nvPr>
        </p:nvSpPr>
        <p:spPr>
          <a:xfrm>
            <a:off x="5101590" y="1577340"/>
            <a:ext cx="430911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 name="Google Shape;38;p26"/>
          <p:cNvSpPr txBox="1">
            <a:spLocks noGrp="1"/>
          </p:cNvSpPr>
          <p:nvPr>
            <p:ph type="ftr" idx="11"/>
          </p:nvPr>
        </p:nvSpPr>
        <p:spPr>
          <a:xfrm>
            <a:off x="3368040" y="6377940"/>
            <a:ext cx="316992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6"/>
          <p:cNvSpPr txBox="1">
            <a:spLocks noGrp="1"/>
          </p:cNvSpPr>
          <p:nvPr>
            <p:ph type="dt" idx="10"/>
          </p:nvPr>
        </p:nvSpPr>
        <p:spPr>
          <a:xfrm>
            <a:off x="495300" y="6377940"/>
            <a:ext cx="227838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6"/>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lvl1pPr marL="38100" marR="0" lvl="0"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1pPr>
            <a:lvl2pPr marL="38100" marR="0" lvl="1"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2pPr>
            <a:lvl3pPr marL="38100" marR="0" lvl="2"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3pPr>
            <a:lvl4pPr marL="38100" marR="0" lvl="3"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4pPr>
            <a:lvl5pPr marL="38100" marR="0" lvl="4"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5pPr>
            <a:lvl6pPr marL="38100" marR="0" lvl="5"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6pPr>
            <a:lvl7pPr marL="38100" marR="0" lvl="6"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7pPr>
            <a:lvl8pPr marL="38100" marR="0" lvl="7"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8pPr>
            <a:lvl9pPr marL="38100" marR="0" lvl="8"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1"/>
        <p:cNvGrpSpPr/>
        <p:nvPr/>
      </p:nvGrpSpPr>
      <p:grpSpPr>
        <a:xfrm>
          <a:off x="0" y="0"/>
          <a:ext cx="0" cy="0"/>
          <a:chOff x="0" y="0"/>
          <a:chExt cx="0" cy="0"/>
        </a:xfrm>
      </p:grpSpPr>
      <p:sp>
        <p:nvSpPr>
          <p:cNvPr id="42" name="Google Shape;42;p27"/>
          <p:cNvSpPr txBox="1">
            <a:spLocks noGrp="1"/>
          </p:cNvSpPr>
          <p:nvPr>
            <p:ph type="title"/>
          </p:nvPr>
        </p:nvSpPr>
        <p:spPr>
          <a:xfrm>
            <a:off x="383540" y="352996"/>
            <a:ext cx="9138919" cy="6350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000" b="1" i="1">
                <a:solidFill>
                  <a:srgbClr val="00669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7"/>
          <p:cNvSpPr txBox="1">
            <a:spLocks noGrp="1"/>
          </p:cNvSpPr>
          <p:nvPr>
            <p:ph type="ftr" idx="11"/>
          </p:nvPr>
        </p:nvSpPr>
        <p:spPr>
          <a:xfrm>
            <a:off x="3368040" y="6377940"/>
            <a:ext cx="316992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7"/>
          <p:cNvSpPr txBox="1">
            <a:spLocks noGrp="1"/>
          </p:cNvSpPr>
          <p:nvPr>
            <p:ph type="dt" idx="10"/>
          </p:nvPr>
        </p:nvSpPr>
        <p:spPr>
          <a:xfrm>
            <a:off x="495300" y="6377940"/>
            <a:ext cx="227838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7"/>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lvl1pPr marL="38100" marR="0" lvl="0"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1pPr>
            <a:lvl2pPr marL="38100" marR="0" lvl="1"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2pPr>
            <a:lvl3pPr marL="38100" marR="0" lvl="2"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3pPr>
            <a:lvl4pPr marL="38100" marR="0" lvl="3"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4pPr>
            <a:lvl5pPr marL="38100" marR="0" lvl="4"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5pPr>
            <a:lvl6pPr marL="38100" marR="0" lvl="5"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6pPr>
            <a:lvl7pPr marL="38100" marR="0" lvl="6"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7pPr>
            <a:lvl8pPr marL="38100" marR="0" lvl="7"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8pPr>
            <a:lvl9pPr marL="38100" marR="0" lvl="8"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2"/>
          <p:cNvSpPr txBox="1">
            <a:spLocks noGrp="1"/>
          </p:cNvSpPr>
          <p:nvPr>
            <p:ph type="title"/>
          </p:nvPr>
        </p:nvSpPr>
        <p:spPr>
          <a:xfrm>
            <a:off x="383540" y="352996"/>
            <a:ext cx="9138919" cy="6350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4000" b="1" i="1" u="none" strike="noStrike" cap="none">
                <a:solidFill>
                  <a:srgbClr val="00669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2"/>
          <p:cNvSpPr txBox="1">
            <a:spLocks noGrp="1"/>
          </p:cNvSpPr>
          <p:nvPr>
            <p:ph type="body" idx="1"/>
          </p:nvPr>
        </p:nvSpPr>
        <p:spPr>
          <a:xfrm>
            <a:off x="298450" y="1335087"/>
            <a:ext cx="9318625" cy="443230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2" name="Google Shape;12;p22"/>
          <p:cNvSpPr txBox="1">
            <a:spLocks noGrp="1"/>
          </p:cNvSpPr>
          <p:nvPr>
            <p:ph type="ftr" idx="11"/>
          </p:nvPr>
        </p:nvSpPr>
        <p:spPr>
          <a:xfrm>
            <a:off x="3368040" y="6377940"/>
            <a:ext cx="316992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2"/>
          <p:cNvSpPr txBox="1">
            <a:spLocks noGrp="1"/>
          </p:cNvSpPr>
          <p:nvPr>
            <p:ph type="dt" idx="10"/>
          </p:nvPr>
        </p:nvSpPr>
        <p:spPr>
          <a:xfrm>
            <a:off x="495300" y="6377940"/>
            <a:ext cx="227838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2"/>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lvl1pPr marL="38100" marR="0" lvl="0" indent="0" algn="l" rtl="0">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1pPr>
            <a:lvl2pPr marL="38100" marR="0" lvl="1" indent="0" algn="l" rtl="0">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2pPr>
            <a:lvl3pPr marL="38100" marR="0" lvl="2" indent="0" algn="l" rtl="0">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3pPr>
            <a:lvl4pPr marL="38100" marR="0" lvl="3" indent="0" algn="l" rtl="0">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4pPr>
            <a:lvl5pPr marL="38100" marR="0" lvl="4" indent="0" algn="l" rtl="0">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5pPr>
            <a:lvl6pPr marL="38100" marR="0" lvl="5" indent="0" algn="l" rtl="0">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6pPr>
            <a:lvl7pPr marL="38100" marR="0" lvl="6" indent="0" algn="l" rtl="0">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7pPr>
            <a:lvl8pPr marL="38100" marR="0" lvl="7" indent="0" algn="l" rtl="0">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8pPr>
            <a:lvl9pPr marL="38100" marR="0" lvl="8" indent="0" algn="l" rtl="0">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a:t>
            </a:fld>
            <a:endParaRPr/>
          </a:p>
        </p:txBody>
      </p:sp>
      <p:pic>
        <p:nvPicPr>
          <p:cNvPr id="15" name="Google Shape;15;p22"/>
          <p:cNvPicPr preferRelativeResize="0"/>
          <p:nvPr/>
        </p:nvPicPr>
        <p:blipFill rotWithShape="1">
          <a:blip r:embed="rId7">
            <a:alphaModFix/>
          </a:blip>
          <a:srcRect/>
          <a:stretch/>
        </p:blipFill>
        <p:spPr>
          <a:xfrm>
            <a:off x="4575071" y="6035039"/>
            <a:ext cx="755857" cy="348133"/>
          </a:xfrm>
          <a:prstGeom prst="rect">
            <a:avLst/>
          </a:prstGeom>
          <a:noFill/>
          <a:ln>
            <a:noFill/>
          </a:ln>
        </p:spPr>
      </p:pic>
      <p:pic>
        <p:nvPicPr>
          <p:cNvPr id="16" name="Google Shape;16;p22"/>
          <p:cNvPicPr preferRelativeResize="0"/>
          <p:nvPr/>
        </p:nvPicPr>
        <p:blipFill rotWithShape="1">
          <a:blip r:embed="rId8">
            <a:alphaModFix/>
          </a:blip>
          <a:srcRect t="21093" r="27347"/>
          <a:stretch/>
        </p:blipFill>
        <p:spPr>
          <a:xfrm>
            <a:off x="7543800" y="0"/>
            <a:ext cx="2362199" cy="256556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1"/>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p>
            <a:pPr marL="38100" lvl="0" indent="0" algn="l" rtl="0">
              <a:lnSpc>
                <a:spcPct val="117857"/>
              </a:lnSpc>
              <a:spcBef>
                <a:spcPts val="0"/>
              </a:spcBef>
              <a:spcAft>
                <a:spcPts val="0"/>
              </a:spcAft>
              <a:buSzPts val="1400"/>
              <a:buNone/>
            </a:pPr>
            <a:fld id="{00000000-1234-1234-1234-123412341234}" type="slidenum">
              <a:rPr lang="en-US"/>
              <a:t>1</a:t>
            </a:fld>
            <a:endParaRPr/>
          </a:p>
        </p:txBody>
      </p:sp>
      <p:sp>
        <p:nvSpPr>
          <p:cNvPr id="51" name="Google Shape;51;p1"/>
          <p:cNvSpPr txBox="1"/>
          <p:nvPr/>
        </p:nvSpPr>
        <p:spPr>
          <a:xfrm>
            <a:off x="535940" y="1545024"/>
            <a:ext cx="9173100" cy="1503300"/>
          </a:xfrm>
          <a:prstGeom prst="rect">
            <a:avLst/>
          </a:prstGeom>
          <a:noFill/>
          <a:ln>
            <a:noFill/>
          </a:ln>
        </p:spPr>
        <p:txBody>
          <a:bodyPr spcFirstLastPara="1" wrap="square" lIns="0" tIns="12700" rIns="0" bIns="0" anchor="t" anchorCtr="0">
            <a:spAutoFit/>
          </a:bodyPr>
          <a:lstStyle/>
          <a:p>
            <a:pPr marL="12700" marR="5080" lvl="0" indent="0" algn="ctr" rtl="0">
              <a:lnSpc>
                <a:spcPct val="100000"/>
              </a:lnSpc>
              <a:spcBef>
                <a:spcPts val="0"/>
              </a:spcBef>
              <a:spcAft>
                <a:spcPts val="0"/>
              </a:spcAft>
              <a:buClr>
                <a:srgbClr val="000000"/>
              </a:buClr>
              <a:buSzPts val="4800"/>
              <a:buFont typeface="Arial"/>
              <a:buNone/>
            </a:pPr>
            <a:r>
              <a:rPr lang="en-US" sz="4800" b="0" i="0" u="none" strike="noStrike" cap="none">
                <a:solidFill>
                  <a:schemeClr val="dk1"/>
                </a:solidFill>
                <a:latin typeface="Calibri"/>
                <a:ea typeface="Calibri"/>
                <a:cs typeface="Calibri"/>
                <a:sym typeface="Calibri"/>
              </a:rPr>
              <a:t>HW4 </a:t>
            </a:r>
            <a:endParaRPr sz="4800" b="0" i="0" u="none" strike="noStrike" cap="none">
              <a:solidFill>
                <a:schemeClr val="dk1"/>
              </a:solidFill>
              <a:latin typeface="Calibri"/>
              <a:ea typeface="Calibri"/>
              <a:cs typeface="Calibri"/>
              <a:sym typeface="Calibri"/>
            </a:endParaRPr>
          </a:p>
          <a:p>
            <a:pPr marL="12700" marR="5080" lvl="0" indent="0" algn="ctr" rtl="0">
              <a:lnSpc>
                <a:spcPct val="100000"/>
              </a:lnSpc>
              <a:spcBef>
                <a:spcPts val="100"/>
              </a:spcBef>
              <a:spcAft>
                <a:spcPts val="0"/>
              </a:spcAft>
              <a:buClr>
                <a:srgbClr val="000000"/>
              </a:buClr>
              <a:buSzPts val="4800"/>
              <a:buFont typeface="Arial"/>
              <a:buNone/>
            </a:pPr>
            <a:r>
              <a:rPr lang="en-US" sz="4800" b="0" i="0" u="none" strike="noStrike" cap="none">
                <a:solidFill>
                  <a:schemeClr val="dk1"/>
                </a:solidFill>
                <a:latin typeface="Calibri"/>
                <a:ea typeface="Calibri"/>
                <a:cs typeface="Calibri"/>
                <a:sym typeface="Calibri"/>
              </a:rPr>
              <a:t>Principal Component Analysis</a:t>
            </a:r>
            <a:endParaRPr sz="1400" b="0" i="0" u="none" strike="noStrike" cap="none">
              <a:solidFill>
                <a:srgbClr val="000000"/>
              </a:solidFill>
              <a:latin typeface="Arial"/>
              <a:ea typeface="Arial"/>
              <a:cs typeface="Arial"/>
              <a:sym typeface="Arial"/>
            </a:endParaRPr>
          </a:p>
        </p:txBody>
      </p:sp>
      <p:sp>
        <p:nvSpPr>
          <p:cNvPr id="52" name="Google Shape;52;p1"/>
          <p:cNvSpPr txBox="1"/>
          <p:nvPr/>
        </p:nvSpPr>
        <p:spPr>
          <a:xfrm>
            <a:off x="3750945" y="3505200"/>
            <a:ext cx="2743200"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Chao Hsuan Lin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Po-Chih Kuo</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9"/>
          <p:cNvSpPr txBox="1">
            <a:spLocks noGrp="1"/>
          </p:cNvSpPr>
          <p:nvPr>
            <p:ph type="title"/>
          </p:nvPr>
        </p:nvSpPr>
        <p:spPr>
          <a:xfrm>
            <a:off x="383540" y="352996"/>
            <a:ext cx="9138919" cy="6350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PCA</a:t>
            </a:r>
            <a:endParaRPr/>
          </a:p>
        </p:txBody>
      </p:sp>
      <p:sp>
        <p:nvSpPr>
          <p:cNvPr id="127" name="Google Shape;127;p29"/>
          <p:cNvSpPr txBox="1">
            <a:spLocks noGrp="1"/>
          </p:cNvSpPr>
          <p:nvPr>
            <p:ph type="body" idx="1"/>
          </p:nvPr>
        </p:nvSpPr>
        <p:spPr>
          <a:xfrm>
            <a:off x="298450" y="1335087"/>
            <a:ext cx="7705239" cy="738664"/>
          </a:xfrm>
          <a:prstGeom prst="rect">
            <a:avLst/>
          </a:prstGeom>
          <a:noFill/>
          <a:ln>
            <a:noFill/>
          </a:ln>
        </p:spPr>
        <p:txBody>
          <a:bodyPr spcFirstLastPara="1" wrap="square" lIns="0" tIns="0" rIns="0" bIns="0" anchor="t" anchorCtr="0">
            <a:spAutoFit/>
          </a:bodyPr>
          <a:lstStyle/>
          <a:p>
            <a:pPr marL="457200" lvl="0" indent="-228600" algn="l" rtl="0">
              <a:lnSpc>
                <a:spcPct val="100000"/>
              </a:lnSpc>
              <a:spcBef>
                <a:spcPts val="0"/>
              </a:spcBef>
              <a:spcAft>
                <a:spcPts val="0"/>
              </a:spcAft>
              <a:buSzPts val="1400"/>
              <a:buNone/>
            </a:pPr>
            <a:r>
              <a:rPr lang="en-US" sz="2400" b="1"/>
              <a:t>Step3: Find the eigenvalues and eigenvectors of the   </a:t>
            </a:r>
            <a:endParaRPr/>
          </a:p>
          <a:p>
            <a:pPr marL="457200" lvl="0" indent="-228600" algn="l" rtl="0">
              <a:lnSpc>
                <a:spcPct val="100000"/>
              </a:lnSpc>
              <a:spcBef>
                <a:spcPts val="0"/>
              </a:spcBef>
              <a:spcAft>
                <a:spcPts val="0"/>
              </a:spcAft>
              <a:buSzPts val="1400"/>
              <a:buNone/>
            </a:pPr>
            <a:r>
              <a:rPr lang="en-US" sz="2400" b="1"/>
              <a:t>            </a:t>
            </a:r>
            <a:r>
              <a:rPr lang="en-US" sz="2400" b="1" u="none" strike="noStrike">
                <a:solidFill>
                  <a:srgbClr val="25282B"/>
                </a:solidFill>
                <a:latin typeface="Helvetica Neue"/>
                <a:ea typeface="Helvetica Neue"/>
                <a:cs typeface="Helvetica Neue"/>
                <a:sym typeface="Helvetica Neue"/>
              </a:rPr>
              <a:t>covariance matrix</a:t>
            </a:r>
            <a:endParaRPr sz="2400" b="1"/>
          </a:p>
        </p:txBody>
      </p:sp>
      <p:sp>
        <p:nvSpPr>
          <p:cNvPr id="128" name="Google Shape;128;p29"/>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p>
            <a:pPr marL="38100" lvl="0" indent="0" algn="l" rtl="0">
              <a:lnSpc>
                <a:spcPct val="117857"/>
              </a:lnSpc>
              <a:spcBef>
                <a:spcPts val="0"/>
              </a:spcBef>
              <a:spcAft>
                <a:spcPts val="0"/>
              </a:spcAft>
              <a:buSzPts val="1400"/>
              <a:buNone/>
            </a:pPr>
            <a:fld id="{00000000-1234-1234-1234-123412341234}" type="slidenum">
              <a:rPr lang="en-US"/>
              <a:t>10</a:t>
            </a:fld>
            <a:endParaRPr/>
          </a:p>
        </p:txBody>
      </p:sp>
      <p:pic>
        <p:nvPicPr>
          <p:cNvPr id="129" name="Google Shape;129;p29"/>
          <p:cNvPicPr preferRelativeResize="0"/>
          <p:nvPr/>
        </p:nvPicPr>
        <p:blipFill rotWithShape="1">
          <a:blip r:embed="rId3">
            <a:alphaModFix/>
          </a:blip>
          <a:srcRect/>
          <a:stretch/>
        </p:blipFill>
        <p:spPr>
          <a:xfrm>
            <a:off x="1103556" y="2584450"/>
            <a:ext cx="7010400" cy="1689100"/>
          </a:xfrm>
          <a:prstGeom prst="rect">
            <a:avLst/>
          </a:prstGeom>
          <a:noFill/>
          <a:ln>
            <a:noFill/>
          </a:ln>
        </p:spPr>
      </p:pic>
      <p:sp>
        <p:nvSpPr>
          <p:cNvPr id="130" name="Google Shape;130;p29"/>
          <p:cNvSpPr txBox="1"/>
          <p:nvPr/>
        </p:nvSpPr>
        <p:spPr>
          <a:xfrm>
            <a:off x="1342016" y="4649256"/>
            <a:ext cx="754380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25282B"/>
                </a:solidFill>
                <a:latin typeface="Helvetica Neue"/>
                <a:ea typeface="Helvetica Neue"/>
                <a:cs typeface="Helvetica Neue"/>
                <a:sym typeface="Helvetica Neue"/>
              </a:rPr>
              <a:t>We say that the column vector a is an </a:t>
            </a:r>
            <a:r>
              <a:rPr lang="en-US" sz="1400" b="1" i="1" u="none" strike="noStrike" cap="none">
                <a:solidFill>
                  <a:srgbClr val="25282B"/>
                </a:solidFill>
                <a:latin typeface="Helvetica Neue"/>
                <a:ea typeface="Helvetica Neue"/>
                <a:cs typeface="Helvetica Neue"/>
                <a:sym typeface="Helvetica Neue"/>
              </a:rPr>
              <a:t>eigenvector</a:t>
            </a:r>
            <a:r>
              <a:rPr lang="en-US" sz="1400" b="0" i="0" u="none" strike="noStrike" cap="none">
                <a:solidFill>
                  <a:srgbClr val="25282B"/>
                </a:solidFill>
                <a:latin typeface="Helvetica Neue"/>
                <a:ea typeface="Helvetica Neue"/>
                <a:cs typeface="Helvetica Neue"/>
                <a:sym typeface="Helvetica Neue"/>
              </a:rPr>
              <a:t> for the covariance matrix </a:t>
            </a:r>
            <a:r>
              <a:rPr lang="en-US" sz="1400" b="1" i="1" u="none" strike="noStrike" cap="none">
                <a:solidFill>
                  <a:srgbClr val="25282B"/>
                </a:solidFill>
                <a:latin typeface="Arial"/>
                <a:ea typeface="Arial"/>
                <a:cs typeface="Arial"/>
                <a:sym typeface="Arial"/>
              </a:rPr>
              <a:t>Cov</a:t>
            </a:r>
            <a:r>
              <a:rPr lang="en-US" sz="1400" b="0" i="0" u="none" strike="noStrike" cap="none">
                <a:solidFill>
                  <a:srgbClr val="25282B"/>
                </a:solidFill>
                <a:latin typeface="Helvetica Neue"/>
                <a:ea typeface="Helvetica Neue"/>
                <a:cs typeface="Helvetica Neue"/>
                <a:sym typeface="Helvetica Neue"/>
              </a:rPr>
              <a:t>, with </a:t>
            </a:r>
            <a:r>
              <a:rPr lang="en-US" sz="1400" b="1" i="1" u="none" strike="noStrike" cap="none">
                <a:solidFill>
                  <a:srgbClr val="25282B"/>
                </a:solidFill>
                <a:latin typeface="Helvetica Neue"/>
                <a:ea typeface="Helvetica Neue"/>
                <a:cs typeface="Helvetica Neue"/>
                <a:sym typeface="Helvetica Neue"/>
              </a:rPr>
              <a:t>eigenvalue</a:t>
            </a:r>
            <a:r>
              <a:rPr lang="en-US" sz="1400" b="0" i="0" u="none" strike="noStrike" cap="none">
                <a:solidFill>
                  <a:srgbClr val="25282B"/>
                </a:solidFill>
                <a:latin typeface="Helvetica Neue"/>
                <a:ea typeface="Helvetica Neue"/>
                <a:cs typeface="Helvetica Neue"/>
                <a:sym typeface="Helvetica Neue"/>
              </a:rPr>
              <a:t> </a:t>
            </a:r>
            <a:r>
              <a:rPr lang="en-US" sz="1400" b="0" i="0" u="none" strike="noStrike" cap="none">
                <a:solidFill>
                  <a:srgbClr val="25282B"/>
                </a:solidFill>
                <a:latin typeface="Arial"/>
                <a:ea typeface="Arial"/>
                <a:cs typeface="Arial"/>
                <a:sym typeface="Arial"/>
              </a:rPr>
              <a:t>λ</a:t>
            </a:r>
            <a:r>
              <a:rPr lang="en-US" sz="1400" b="0" i="0" u="none" strike="noStrike" cap="none">
                <a:solidFill>
                  <a:srgbClr val="25282B"/>
                </a:solidFill>
                <a:latin typeface="Helvetica Neue"/>
                <a:ea typeface="Helvetica Neue"/>
                <a:cs typeface="Helvetica Neue"/>
                <a:sym typeface="Helvetica Neue"/>
              </a:rPr>
              <a:t>.</a:t>
            </a:r>
            <a:endParaRPr sz="1400" b="0" i="0" u="none" strike="noStrike" cap="none">
              <a:solidFill>
                <a:srgbClr val="000000"/>
              </a:solidFill>
              <a:latin typeface="Arial"/>
              <a:ea typeface="Arial"/>
              <a:cs typeface="Arial"/>
              <a:sym typeface="Arial"/>
            </a:endParaRPr>
          </a:p>
        </p:txBody>
      </p:sp>
      <p:sp>
        <p:nvSpPr>
          <p:cNvPr id="131" name="Google Shape;131;p29"/>
          <p:cNvSpPr txBox="1"/>
          <p:nvPr/>
        </p:nvSpPr>
        <p:spPr>
          <a:xfrm>
            <a:off x="1197312" y="5370675"/>
            <a:ext cx="75114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a:solidFill>
                  <a:srgbClr val="FF0000"/>
                </a:solidFill>
                <a:latin typeface="Calibri"/>
                <a:ea typeface="Calibri"/>
                <a:cs typeface="Calibri"/>
                <a:sym typeface="Calibri"/>
              </a:rPr>
              <a:t>*Feel free to use the advanced functions for efficiency.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a:spLocks noGrp="1"/>
          </p:cNvSpPr>
          <p:nvPr>
            <p:ph type="title"/>
          </p:nvPr>
        </p:nvSpPr>
        <p:spPr>
          <a:xfrm>
            <a:off x="383540" y="352996"/>
            <a:ext cx="9138919" cy="6350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PCA</a:t>
            </a:r>
            <a:endParaRPr/>
          </a:p>
        </p:txBody>
      </p:sp>
      <p:sp>
        <p:nvSpPr>
          <p:cNvPr id="137" name="Google Shape;137;p30"/>
          <p:cNvSpPr txBox="1">
            <a:spLocks noGrp="1"/>
          </p:cNvSpPr>
          <p:nvPr>
            <p:ph type="body" idx="1"/>
          </p:nvPr>
        </p:nvSpPr>
        <p:spPr>
          <a:xfrm>
            <a:off x="298450" y="1335087"/>
            <a:ext cx="9318625" cy="646331"/>
          </a:xfrm>
          <a:prstGeom prst="rect">
            <a:avLst/>
          </a:prstGeom>
          <a:noFill/>
          <a:ln>
            <a:noFill/>
          </a:ln>
        </p:spPr>
        <p:txBody>
          <a:bodyPr spcFirstLastPara="1" wrap="square" lIns="0" tIns="0" rIns="0" bIns="0" anchor="t" anchorCtr="0">
            <a:spAutoFit/>
          </a:bodyPr>
          <a:lstStyle/>
          <a:p>
            <a:pPr marL="457200" lvl="0" indent="-228600" algn="l" rtl="0">
              <a:lnSpc>
                <a:spcPct val="100000"/>
              </a:lnSpc>
              <a:spcBef>
                <a:spcPts val="0"/>
              </a:spcBef>
              <a:spcAft>
                <a:spcPts val="0"/>
              </a:spcAft>
              <a:buSzPts val="1400"/>
              <a:buNone/>
            </a:pPr>
            <a:r>
              <a:rPr lang="en-US" sz="2400" b="1"/>
              <a:t>Step4: Projection</a:t>
            </a:r>
            <a:endParaRPr/>
          </a:p>
          <a:p>
            <a:pPr marL="457200" lvl="0" indent="-228600" algn="l" rtl="0">
              <a:lnSpc>
                <a:spcPct val="100000"/>
              </a:lnSpc>
              <a:spcBef>
                <a:spcPts val="0"/>
              </a:spcBef>
              <a:spcAft>
                <a:spcPts val="0"/>
              </a:spcAft>
              <a:buSzPts val="1400"/>
              <a:buNone/>
            </a:pPr>
            <a:endParaRPr/>
          </a:p>
        </p:txBody>
      </p:sp>
      <p:sp>
        <p:nvSpPr>
          <p:cNvPr id="138" name="Google Shape;138;p30"/>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p>
            <a:pPr marL="38100" lvl="0" indent="0" algn="l" rtl="0">
              <a:lnSpc>
                <a:spcPct val="117857"/>
              </a:lnSpc>
              <a:spcBef>
                <a:spcPts val="0"/>
              </a:spcBef>
              <a:spcAft>
                <a:spcPts val="0"/>
              </a:spcAft>
              <a:buSzPts val="1400"/>
              <a:buNone/>
            </a:pPr>
            <a:fld id="{00000000-1234-1234-1234-123412341234}" type="slidenum">
              <a:rPr lang="en-US"/>
              <a:t>11</a:t>
            </a:fld>
            <a:endParaRPr/>
          </a:p>
        </p:txBody>
      </p:sp>
      <p:sp>
        <p:nvSpPr>
          <p:cNvPr id="139" name="Google Shape;139;p30"/>
          <p:cNvSpPr txBox="1"/>
          <p:nvPr/>
        </p:nvSpPr>
        <p:spPr>
          <a:xfrm>
            <a:off x="623046" y="1798537"/>
            <a:ext cx="8659906"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chemeClr val="dk1"/>
                </a:solidFill>
                <a:latin typeface="Arial"/>
                <a:ea typeface="Arial"/>
                <a:cs typeface="Arial"/>
                <a:sym typeface="Arial"/>
              </a:rPr>
              <a:t>We will sort the eigenvectors by their corresponding eigenvalues, select the top few eigenvectors (principal components), and then project the data from its original coordinates onto these selected eigenvectors.</a:t>
            </a:r>
            <a:endParaRPr sz="1200" b="0" i="0" u="none" strike="noStrike" cap="none">
              <a:solidFill>
                <a:schemeClr val="dk1"/>
              </a:solidFill>
              <a:latin typeface="Arial"/>
              <a:ea typeface="Arial"/>
              <a:cs typeface="Arial"/>
              <a:sym typeface="Arial"/>
            </a:endParaRPr>
          </a:p>
        </p:txBody>
      </p:sp>
      <p:pic>
        <p:nvPicPr>
          <p:cNvPr id="140" name="Google Shape;140;p30"/>
          <p:cNvPicPr preferRelativeResize="0"/>
          <p:nvPr/>
        </p:nvPicPr>
        <p:blipFill rotWithShape="1">
          <a:blip r:embed="rId3">
            <a:alphaModFix/>
          </a:blip>
          <a:srcRect/>
          <a:stretch/>
        </p:blipFill>
        <p:spPr>
          <a:xfrm>
            <a:off x="3022555" y="2814200"/>
            <a:ext cx="3860887" cy="30497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1"/>
          <p:cNvSpPr txBox="1">
            <a:spLocks noGrp="1"/>
          </p:cNvSpPr>
          <p:nvPr>
            <p:ph type="title"/>
          </p:nvPr>
        </p:nvSpPr>
        <p:spPr>
          <a:xfrm>
            <a:off x="383540" y="352996"/>
            <a:ext cx="9138919" cy="6350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PCA</a:t>
            </a:r>
            <a:endParaRPr/>
          </a:p>
        </p:txBody>
      </p:sp>
      <p:sp>
        <p:nvSpPr>
          <p:cNvPr id="146" name="Google Shape;146;p31"/>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p>
            <a:pPr marL="38100" lvl="0" indent="0" algn="l" rtl="0">
              <a:lnSpc>
                <a:spcPct val="117857"/>
              </a:lnSpc>
              <a:spcBef>
                <a:spcPts val="0"/>
              </a:spcBef>
              <a:spcAft>
                <a:spcPts val="0"/>
              </a:spcAft>
              <a:buSzPts val="1400"/>
              <a:buNone/>
            </a:pPr>
            <a:fld id="{00000000-1234-1234-1234-123412341234}" type="slidenum">
              <a:rPr lang="en-US"/>
              <a:t>12</a:t>
            </a:fld>
            <a:endParaRPr/>
          </a:p>
        </p:txBody>
      </p:sp>
      <p:pic>
        <p:nvPicPr>
          <p:cNvPr id="147" name="Google Shape;147;p31"/>
          <p:cNvPicPr preferRelativeResize="0"/>
          <p:nvPr/>
        </p:nvPicPr>
        <p:blipFill rotWithShape="1">
          <a:blip r:embed="rId3">
            <a:alphaModFix/>
          </a:blip>
          <a:srcRect/>
          <a:stretch/>
        </p:blipFill>
        <p:spPr>
          <a:xfrm>
            <a:off x="5312710" y="1733550"/>
            <a:ext cx="3594100" cy="3416300"/>
          </a:xfrm>
          <a:prstGeom prst="rect">
            <a:avLst/>
          </a:prstGeom>
          <a:noFill/>
          <a:ln>
            <a:noFill/>
          </a:ln>
        </p:spPr>
      </p:pic>
      <p:pic>
        <p:nvPicPr>
          <p:cNvPr id="148" name="Google Shape;148;p31"/>
          <p:cNvPicPr preferRelativeResize="0"/>
          <p:nvPr/>
        </p:nvPicPr>
        <p:blipFill rotWithShape="1">
          <a:blip r:embed="rId4">
            <a:alphaModFix/>
          </a:blip>
          <a:srcRect/>
          <a:stretch/>
        </p:blipFill>
        <p:spPr>
          <a:xfrm>
            <a:off x="1214865" y="1733550"/>
            <a:ext cx="3340100" cy="3390900"/>
          </a:xfrm>
          <a:prstGeom prst="rect">
            <a:avLst/>
          </a:prstGeom>
          <a:noFill/>
          <a:ln>
            <a:noFill/>
          </a:ln>
        </p:spPr>
      </p:pic>
      <p:sp>
        <p:nvSpPr>
          <p:cNvPr id="149" name="Google Shape;149;p31"/>
          <p:cNvSpPr txBox="1"/>
          <p:nvPr/>
        </p:nvSpPr>
        <p:spPr>
          <a:xfrm>
            <a:off x="2480225" y="1129925"/>
            <a:ext cx="6210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dk1"/>
                </a:solidFill>
                <a:latin typeface="Calibri"/>
                <a:ea typeface="Calibri"/>
                <a:cs typeface="Calibri"/>
                <a:sym typeface="Calibri"/>
              </a:rPr>
              <a:t>Visualize the principle components with IRIS datasets</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2"/>
          <p:cNvSpPr txBox="1">
            <a:spLocks noGrp="1"/>
          </p:cNvSpPr>
          <p:nvPr>
            <p:ph type="title"/>
          </p:nvPr>
        </p:nvSpPr>
        <p:spPr>
          <a:xfrm>
            <a:off x="383540" y="352996"/>
            <a:ext cx="9138919" cy="6350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Sparse PCA</a:t>
            </a:r>
            <a:endParaRPr/>
          </a:p>
        </p:txBody>
      </p:sp>
      <p:sp>
        <p:nvSpPr>
          <p:cNvPr id="155" name="Google Shape;155;p32"/>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p>
            <a:pPr marL="38100" lvl="0" indent="0" algn="l" rtl="0">
              <a:lnSpc>
                <a:spcPct val="117857"/>
              </a:lnSpc>
              <a:spcBef>
                <a:spcPts val="0"/>
              </a:spcBef>
              <a:spcAft>
                <a:spcPts val="0"/>
              </a:spcAft>
              <a:buSzPts val="1400"/>
              <a:buNone/>
            </a:pPr>
            <a:fld id="{00000000-1234-1234-1234-123412341234}" type="slidenum">
              <a:rPr lang="en-US"/>
              <a:t>13</a:t>
            </a:fld>
            <a:endParaRPr/>
          </a:p>
        </p:txBody>
      </p:sp>
      <p:sp>
        <p:nvSpPr>
          <p:cNvPr id="156" name="Google Shape;156;p32"/>
          <p:cNvSpPr txBox="1"/>
          <p:nvPr/>
        </p:nvSpPr>
        <p:spPr>
          <a:xfrm>
            <a:off x="383540" y="1162994"/>
            <a:ext cx="7921500" cy="23088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400" b="0" i="0" u="none" strike="noStrike" cap="none">
                <a:solidFill>
                  <a:schemeClr val="dk1"/>
                </a:solidFill>
                <a:latin typeface="Arial"/>
                <a:ea typeface="Arial"/>
                <a:cs typeface="Arial"/>
                <a:sym typeface="Arial"/>
              </a:rPr>
              <a:t>Sparse PCA is a variation of Principal Component Analysis that emphasizes sparsity, encouraging a concise representation by focusing on a subset of key features. This makes the results more interpretable, especially in high-dimensional datasets.</a:t>
            </a:r>
            <a:endParaRPr sz="2400" b="0"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None/>
            </a:pPr>
            <a:endParaRPr sz="2400">
              <a:solidFill>
                <a:schemeClr val="dk1"/>
              </a:solidFill>
            </a:endParaRPr>
          </a:p>
        </p:txBody>
      </p:sp>
      <p:sp>
        <p:nvSpPr>
          <p:cNvPr id="157" name="Google Shape;157;p32"/>
          <p:cNvSpPr txBox="1"/>
          <p:nvPr/>
        </p:nvSpPr>
        <p:spPr>
          <a:xfrm>
            <a:off x="329615" y="3355535"/>
            <a:ext cx="49620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rgbClr val="000000"/>
                </a:solidFill>
                <a:latin typeface="Arial"/>
                <a:ea typeface="Arial"/>
                <a:cs typeface="Arial"/>
                <a:sym typeface="Arial"/>
              </a:rPr>
              <a:t>Step1: Centralize</a:t>
            </a:r>
            <a:endParaRPr/>
          </a:p>
        </p:txBody>
      </p:sp>
      <p:pic>
        <p:nvPicPr>
          <p:cNvPr id="158" name="Google Shape;158;p32"/>
          <p:cNvPicPr preferRelativeResize="0"/>
          <p:nvPr/>
        </p:nvPicPr>
        <p:blipFill rotWithShape="1">
          <a:blip r:embed="rId3">
            <a:alphaModFix/>
          </a:blip>
          <a:srcRect/>
          <a:stretch/>
        </p:blipFill>
        <p:spPr>
          <a:xfrm>
            <a:off x="3428999" y="3925681"/>
            <a:ext cx="2746907" cy="64633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3"/>
          <p:cNvSpPr txBox="1">
            <a:spLocks noGrp="1"/>
          </p:cNvSpPr>
          <p:nvPr>
            <p:ph type="title"/>
          </p:nvPr>
        </p:nvSpPr>
        <p:spPr>
          <a:xfrm>
            <a:off x="383540" y="352996"/>
            <a:ext cx="9138919" cy="6350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Sparse PCA</a:t>
            </a:r>
            <a:endParaRPr/>
          </a:p>
        </p:txBody>
      </p:sp>
      <p:sp>
        <p:nvSpPr>
          <p:cNvPr id="164" name="Google Shape;164;p33"/>
          <p:cNvSpPr txBox="1">
            <a:spLocks noGrp="1"/>
          </p:cNvSpPr>
          <p:nvPr>
            <p:ph type="body" idx="1"/>
          </p:nvPr>
        </p:nvSpPr>
        <p:spPr>
          <a:xfrm>
            <a:off x="298450" y="1335087"/>
            <a:ext cx="9318625" cy="369332"/>
          </a:xfrm>
          <a:prstGeom prst="rect">
            <a:avLst/>
          </a:prstGeom>
          <a:noFill/>
          <a:ln>
            <a:noFill/>
          </a:ln>
        </p:spPr>
        <p:txBody>
          <a:bodyPr spcFirstLastPara="1" wrap="square" lIns="0" tIns="0" rIns="0" bIns="0" anchor="t" anchorCtr="0">
            <a:spAutoFit/>
          </a:bodyPr>
          <a:lstStyle/>
          <a:p>
            <a:pPr marL="457200" lvl="0" indent="-228600" algn="l" rtl="0">
              <a:lnSpc>
                <a:spcPct val="100000"/>
              </a:lnSpc>
              <a:spcBef>
                <a:spcPts val="0"/>
              </a:spcBef>
              <a:spcAft>
                <a:spcPts val="0"/>
              </a:spcAft>
              <a:buSzPts val="1400"/>
              <a:buNone/>
            </a:pPr>
            <a:r>
              <a:rPr lang="en-US" sz="2400" b="1"/>
              <a:t>Step2: </a:t>
            </a:r>
            <a:r>
              <a:rPr lang="en-US" sz="2400" b="1" i="0" u="none" strike="noStrike">
                <a:solidFill>
                  <a:srgbClr val="000000"/>
                </a:solidFill>
                <a:latin typeface="Helvetica Neue"/>
                <a:ea typeface="Helvetica Neue"/>
                <a:cs typeface="Helvetica Neue"/>
                <a:sym typeface="Helvetica Neue"/>
              </a:rPr>
              <a:t>Initialize Components by SVD</a:t>
            </a:r>
            <a:endParaRPr sz="2400" b="1"/>
          </a:p>
        </p:txBody>
      </p:sp>
      <p:sp>
        <p:nvSpPr>
          <p:cNvPr id="165" name="Google Shape;165;p33"/>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p>
            <a:pPr marL="38100" lvl="0" indent="0" algn="l" rtl="0">
              <a:lnSpc>
                <a:spcPct val="117857"/>
              </a:lnSpc>
              <a:spcBef>
                <a:spcPts val="0"/>
              </a:spcBef>
              <a:spcAft>
                <a:spcPts val="0"/>
              </a:spcAft>
              <a:buSzPts val="1400"/>
              <a:buNone/>
            </a:pPr>
            <a:fld id="{00000000-1234-1234-1234-123412341234}" type="slidenum">
              <a:rPr lang="en-US"/>
              <a:t>14</a:t>
            </a:fld>
            <a:endParaRPr/>
          </a:p>
        </p:txBody>
      </p:sp>
      <p:sp>
        <p:nvSpPr>
          <p:cNvPr id="166" name="Google Shape;166;p33"/>
          <p:cNvSpPr txBox="1"/>
          <p:nvPr/>
        </p:nvSpPr>
        <p:spPr>
          <a:xfrm>
            <a:off x="4892180" y="2152178"/>
            <a:ext cx="3531765" cy="492443"/>
          </a:xfrm>
          <a:prstGeom prst="rect">
            <a:avLst/>
          </a:prstGeom>
          <a:blipFill rotWithShape="1">
            <a:blip r:embed="rId3">
              <a:alphaModFix/>
            </a:blip>
            <a:stretch>
              <a:fillRect l="-2865" r="-1074" b="-3499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sp>
        <p:nvSpPr>
          <p:cNvPr id="167" name="Google Shape;167;p33"/>
          <p:cNvSpPr txBox="1"/>
          <p:nvPr/>
        </p:nvSpPr>
        <p:spPr>
          <a:xfrm>
            <a:off x="1360415" y="2152178"/>
            <a:ext cx="3531765" cy="615553"/>
          </a:xfrm>
          <a:prstGeom prst="rect">
            <a:avLst/>
          </a:prstGeom>
          <a:blipFill rotWithShape="1">
            <a:blip r:embed="rId4">
              <a:alphaModFix/>
            </a:blip>
            <a:stretch>
              <a:fillRect l="-3942" t="-4081" b="-34691"/>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cxnSp>
        <p:nvCxnSpPr>
          <p:cNvPr id="168" name="Google Shape;168;p33"/>
          <p:cNvCxnSpPr/>
          <p:nvPr/>
        </p:nvCxnSpPr>
        <p:spPr>
          <a:xfrm>
            <a:off x="3598877" y="2474752"/>
            <a:ext cx="1090569" cy="0"/>
          </a:xfrm>
          <a:prstGeom prst="straightConnector1">
            <a:avLst/>
          </a:prstGeom>
          <a:noFill/>
          <a:ln w="9525" cap="flat" cmpd="sng">
            <a:solidFill>
              <a:schemeClr val="dk1"/>
            </a:solidFill>
            <a:prstDash val="solid"/>
            <a:round/>
            <a:headEnd type="none" w="sm" len="sm"/>
            <a:tailEnd type="triangle" w="med" len="med"/>
          </a:ln>
        </p:spPr>
      </p:cxnSp>
      <p:sp>
        <p:nvSpPr>
          <p:cNvPr id="169" name="Google Shape;169;p33"/>
          <p:cNvSpPr txBox="1"/>
          <p:nvPr/>
        </p:nvSpPr>
        <p:spPr>
          <a:xfrm>
            <a:off x="383540" y="3628605"/>
            <a:ext cx="496208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rgbClr val="000000"/>
                </a:solidFill>
                <a:latin typeface="Helvetica Neue"/>
                <a:ea typeface="Helvetica Neue"/>
                <a:cs typeface="Helvetica Neue"/>
                <a:sym typeface="Helvetica Neue"/>
              </a:rPr>
              <a:t>Step3: Iterative Thresholding</a:t>
            </a:r>
            <a:endParaRPr sz="2400" b="0" i="0" u="none" strike="noStrike" cap="none">
              <a:solidFill>
                <a:srgbClr val="000000"/>
              </a:solidFill>
              <a:latin typeface="Arial"/>
              <a:ea typeface="Arial"/>
              <a:cs typeface="Arial"/>
              <a:sym typeface="Arial"/>
            </a:endParaRPr>
          </a:p>
        </p:txBody>
      </p:sp>
      <p:pic>
        <p:nvPicPr>
          <p:cNvPr id="170" name="Google Shape;170;p33"/>
          <p:cNvPicPr preferRelativeResize="0"/>
          <p:nvPr/>
        </p:nvPicPr>
        <p:blipFill rotWithShape="1">
          <a:blip r:embed="rId5">
            <a:alphaModFix/>
          </a:blip>
          <a:srcRect/>
          <a:stretch/>
        </p:blipFill>
        <p:spPr>
          <a:xfrm>
            <a:off x="2273299" y="4456981"/>
            <a:ext cx="5359400" cy="571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4"/>
          <p:cNvSpPr txBox="1">
            <a:spLocks noGrp="1"/>
          </p:cNvSpPr>
          <p:nvPr>
            <p:ph type="title"/>
          </p:nvPr>
        </p:nvSpPr>
        <p:spPr>
          <a:xfrm>
            <a:off x="383540" y="352996"/>
            <a:ext cx="9138900" cy="6351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Sparse PCA</a:t>
            </a:r>
            <a:endParaRPr/>
          </a:p>
        </p:txBody>
      </p:sp>
      <p:sp>
        <p:nvSpPr>
          <p:cNvPr id="176" name="Google Shape;176;p34"/>
          <p:cNvSpPr txBox="1">
            <a:spLocks noGrp="1"/>
          </p:cNvSpPr>
          <p:nvPr>
            <p:ph type="body" idx="1"/>
          </p:nvPr>
        </p:nvSpPr>
        <p:spPr>
          <a:xfrm>
            <a:off x="298450" y="1335087"/>
            <a:ext cx="9318600" cy="369300"/>
          </a:xfrm>
          <a:prstGeom prst="rect">
            <a:avLst/>
          </a:prstGeom>
          <a:noFill/>
          <a:ln>
            <a:noFill/>
          </a:ln>
        </p:spPr>
        <p:txBody>
          <a:bodyPr spcFirstLastPara="1" wrap="square" lIns="0" tIns="0" rIns="0" bIns="0" anchor="t" anchorCtr="0">
            <a:spAutoFit/>
          </a:bodyPr>
          <a:lstStyle/>
          <a:p>
            <a:pPr marL="457200" lvl="0" indent="-228600" algn="l" rtl="0">
              <a:lnSpc>
                <a:spcPct val="100000"/>
              </a:lnSpc>
              <a:spcBef>
                <a:spcPts val="0"/>
              </a:spcBef>
              <a:spcAft>
                <a:spcPts val="0"/>
              </a:spcAft>
              <a:buSzPts val="1400"/>
              <a:buNone/>
            </a:pPr>
            <a:r>
              <a:rPr lang="en-US" sz="2400" b="1">
                <a:solidFill>
                  <a:srgbClr val="000000"/>
                </a:solidFill>
                <a:latin typeface="Helvetica Neue"/>
                <a:ea typeface="Helvetica Neue"/>
                <a:cs typeface="Helvetica Neue"/>
                <a:sym typeface="Helvetica Neue"/>
              </a:rPr>
              <a:t>Step4: </a:t>
            </a:r>
            <a:r>
              <a:rPr lang="en-US" sz="2400" b="1" i="0" u="none" strike="noStrike">
                <a:solidFill>
                  <a:srgbClr val="000000"/>
                </a:solidFill>
                <a:latin typeface="Helvetica Neue"/>
                <a:ea typeface="Helvetica Neue"/>
                <a:cs typeface="Helvetica Neue"/>
                <a:sym typeface="Helvetica Neue"/>
              </a:rPr>
              <a:t>Normalize Components:</a:t>
            </a:r>
            <a:endParaRPr sz="2400"/>
          </a:p>
        </p:txBody>
      </p:sp>
      <p:sp>
        <p:nvSpPr>
          <p:cNvPr id="177" name="Google Shape;177;p34"/>
          <p:cNvSpPr txBox="1">
            <a:spLocks noGrp="1"/>
          </p:cNvSpPr>
          <p:nvPr>
            <p:ph type="sldNum" idx="12"/>
          </p:nvPr>
        </p:nvSpPr>
        <p:spPr>
          <a:xfrm>
            <a:off x="9678733" y="6595426"/>
            <a:ext cx="175800" cy="224700"/>
          </a:xfrm>
          <a:prstGeom prst="rect">
            <a:avLst/>
          </a:prstGeom>
          <a:noFill/>
          <a:ln>
            <a:noFill/>
          </a:ln>
        </p:spPr>
        <p:txBody>
          <a:bodyPr spcFirstLastPara="1" wrap="square" lIns="0" tIns="0" rIns="0" bIns="0" anchor="t" anchorCtr="0">
            <a:spAutoFit/>
          </a:bodyPr>
          <a:lstStyle/>
          <a:p>
            <a:pPr marL="38100" lvl="0" indent="0" algn="l" rtl="0">
              <a:lnSpc>
                <a:spcPct val="117857"/>
              </a:lnSpc>
              <a:spcBef>
                <a:spcPts val="0"/>
              </a:spcBef>
              <a:spcAft>
                <a:spcPts val="0"/>
              </a:spcAft>
              <a:buSzPts val="1400"/>
              <a:buNone/>
            </a:pPr>
            <a:fld id="{00000000-1234-1234-1234-123412341234}" type="slidenum">
              <a:rPr lang="en-US"/>
              <a:t>15</a:t>
            </a:fld>
            <a:endParaRPr/>
          </a:p>
        </p:txBody>
      </p:sp>
      <p:pic>
        <p:nvPicPr>
          <p:cNvPr id="178" name="Google Shape;178;p34"/>
          <p:cNvPicPr preferRelativeResize="0"/>
          <p:nvPr/>
        </p:nvPicPr>
        <p:blipFill rotWithShape="1">
          <a:blip r:embed="rId3">
            <a:alphaModFix/>
          </a:blip>
          <a:srcRect/>
          <a:stretch/>
        </p:blipFill>
        <p:spPr>
          <a:xfrm>
            <a:off x="3831525" y="1925189"/>
            <a:ext cx="2242948" cy="1309641"/>
          </a:xfrm>
          <a:prstGeom prst="rect">
            <a:avLst/>
          </a:prstGeom>
          <a:noFill/>
          <a:ln>
            <a:noFill/>
          </a:ln>
        </p:spPr>
      </p:pic>
      <p:sp>
        <p:nvSpPr>
          <p:cNvPr id="179" name="Google Shape;179;p34"/>
          <p:cNvSpPr txBox="1"/>
          <p:nvPr/>
        </p:nvSpPr>
        <p:spPr>
          <a:xfrm>
            <a:off x="383540" y="2956440"/>
            <a:ext cx="38154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rgbClr val="000000"/>
                </a:solidFill>
                <a:latin typeface="Helvetica Neue"/>
                <a:ea typeface="Helvetica Neue"/>
                <a:cs typeface="Helvetica Neue"/>
                <a:sym typeface="Helvetica Neue"/>
              </a:rPr>
              <a:t>Step5: Repeat Iterations:</a:t>
            </a:r>
            <a:endParaRPr sz="2400" b="0" i="0" u="none" strike="noStrike" cap="none">
              <a:solidFill>
                <a:srgbClr val="000000"/>
              </a:solidFill>
              <a:latin typeface="Arial"/>
              <a:ea typeface="Arial"/>
              <a:cs typeface="Arial"/>
              <a:sym typeface="Arial"/>
            </a:endParaRPr>
          </a:p>
        </p:txBody>
      </p:sp>
      <p:sp>
        <p:nvSpPr>
          <p:cNvPr id="180" name="Google Shape;180;p34"/>
          <p:cNvSpPr txBox="1"/>
          <p:nvPr/>
        </p:nvSpPr>
        <p:spPr>
          <a:xfrm>
            <a:off x="697008" y="3449206"/>
            <a:ext cx="7835400" cy="923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Helvetica Neue"/>
                <a:ea typeface="Helvetica Neue"/>
                <a:cs typeface="Helvetica Neue"/>
                <a:sym typeface="Helvetica Neue"/>
              </a:rPr>
              <a:t>Repeat steps 3-4 for a specified number of iterations or until convergence based on the change in sum of squared differences (SSD) between origin data and projected data.</a:t>
            </a:r>
            <a:endParaRPr/>
          </a:p>
        </p:txBody>
      </p:sp>
      <p:sp>
        <p:nvSpPr>
          <p:cNvPr id="181" name="Google Shape;181;p34"/>
          <p:cNvSpPr txBox="1"/>
          <p:nvPr/>
        </p:nvSpPr>
        <p:spPr>
          <a:xfrm>
            <a:off x="697008" y="4510193"/>
            <a:ext cx="4382700" cy="938700"/>
          </a:xfrm>
          <a:prstGeom prst="rect">
            <a:avLst/>
          </a:prstGeom>
          <a:blipFill rotWithShape="1">
            <a:blip r:embed="rId4">
              <a:alphaModFix/>
            </a:blip>
            <a:stretch>
              <a:fillRect l="-1159" t="-161307" b="-234626"/>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sp>
        <p:nvSpPr>
          <p:cNvPr id="182" name="Google Shape;182;p34"/>
          <p:cNvSpPr txBox="1"/>
          <p:nvPr/>
        </p:nvSpPr>
        <p:spPr>
          <a:xfrm>
            <a:off x="5171090" y="4702617"/>
            <a:ext cx="3396000" cy="554100"/>
          </a:xfrm>
          <a:prstGeom prst="rect">
            <a:avLst/>
          </a:prstGeom>
          <a:blipFill rotWithShape="1">
            <a:blip r:embed="rId5">
              <a:alphaModFix/>
            </a:blip>
            <a:stretch>
              <a:fillRect t="-226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sp>
        <p:nvSpPr>
          <p:cNvPr id="183" name="Google Shape;183;p34"/>
          <p:cNvSpPr txBox="1"/>
          <p:nvPr/>
        </p:nvSpPr>
        <p:spPr>
          <a:xfrm>
            <a:off x="5202620" y="4979616"/>
            <a:ext cx="4960800" cy="391500"/>
          </a:xfrm>
          <a:prstGeom prst="rect">
            <a:avLst/>
          </a:prstGeom>
          <a:blipFill rotWithShape="1">
            <a:blip r:embed="rId6">
              <a:alphaModFix/>
            </a:blip>
            <a:stretch>
              <a:fillRect b="-967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5"/>
          <p:cNvSpPr txBox="1">
            <a:spLocks noGrp="1"/>
          </p:cNvSpPr>
          <p:nvPr>
            <p:ph type="title"/>
          </p:nvPr>
        </p:nvSpPr>
        <p:spPr>
          <a:xfrm>
            <a:off x="383540" y="352996"/>
            <a:ext cx="9138919" cy="6350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Data</a:t>
            </a:r>
            <a:endParaRPr/>
          </a:p>
        </p:txBody>
      </p:sp>
      <p:sp>
        <p:nvSpPr>
          <p:cNvPr id="189" name="Google Shape;189;p35"/>
          <p:cNvSpPr txBox="1">
            <a:spLocks noGrp="1"/>
          </p:cNvSpPr>
          <p:nvPr>
            <p:ph type="body" idx="1"/>
          </p:nvPr>
        </p:nvSpPr>
        <p:spPr>
          <a:xfrm>
            <a:off x="298450" y="1335087"/>
            <a:ext cx="9318625" cy="3354765"/>
          </a:xfrm>
          <a:prstGeom prst="rect">
            <a:avLst/>
          </a:prstGeom>
          <a:noFill/>
          <a:ln>
            <a:noFill/>
          </a:ln>
        </p:spPr>
        <p:txBody>
          <a:bodyPr spcFirstLastPara="1" wrap="square" lIns="0" tIns="0" rIns="0" bIns="0" anchor="t" anchorCtr="0">
            <a:spAutoFit/>
          </a:bodyPr>
          <a:lstStyle/>
          <a:p>
            <a:pPr marL="457200" lvl="0" indent="-228600" algn="l" rtl="0">
              <a:lnSpc>
                <a:spcPct val="100000"/>
              </a:lnSpc>
              <a:spcBef>
                <a:spcPts val="0"/>
              </a:spcBef>
              <a:spcAft>
                <a:spcPts val="0"/>
              </a:spcAft>
              <a:buSzPts val="1400"/>
              <a:buNone/>
            </a:pPr>
            <a:r>
              <a:rPr lang="en-US" sz="2800" b="1"/>
              <a:t>Basic Data:</a:t>
            </a:r>
            <a:endParaRPr/>
          </a:p>
          <a:p>
            <a:pPr marL="457200" lvl="0" indent="-228600" algn="l" rtl="0">
              <a:lnSpc>
                <a:spcPct val="100000"/>
              </a:lnSpc>
              <a:spcBef>
                <a:spcPts val="0"/>
              </a:spcBef>
              <a:spcAft>
                <a:spcPts val="0"/>
              </a:spcAft>
              <a:buSzPts val="1400"/>
              <a:buNone/>
            </a:pPr>
            <a:r>
              <a:rPr lang="en-US" sz="2400"/>
              <a:t>We will continue using the imbalanced MNIST dataset from HW3 as our</a:t>
            </a:r>
            <a:endParaRPr/>
          </a:p>
          <a:p>
            <a:pPr marL="457200" lvl="0" indent="-228600" algn="l" rtl="0">
              <a:lnSpc>
                <a:spcPct val="100000"/>
              </a:lnSpc>
              <a:spcBef>
                <a:spcPts val="0"/>
              </a:spcBef>
              <a:spcAft>
                <a:spcPts val="0"/>
              </a:spcAft>
              <a:buSzPts val="1400"/>
              <a:buNone/>
            </a:pPr>
            <a:r>
              <a:rPr lang="en-US" sz="2400"/>
              <a:t>basic dataset. </a:t>
            </a:r>
            <a:endParaRPr/>
          </a:p>
          <a:p>
            <a:pPr marL="457200" lvl="0" indent="-228600" algn="l" rtl="0">
              <a:lnSpc>
                <a:spcPct val="100000"/>
              </a:lnSpc>
              <a:spcBef>
                <a:spcPts val="0"/>
              </a:spcBef>
              <a:spcAft>
                <a:spcPts val="0"/>
              </a:spcAft>
              <a:buSzPts val="1400"/>
              <a:buNone/>
            </a:pPr>
            <a:endParaRPr/>
          </a:p>
          <a:p>
            <a:pPr marL="457200" lvl="0" indent="-228600" algn="l" rtl="0">
              <a:lnSpc>
                <a:spcPct val="100000"/>
              </a:lnSpc>
              <a:spcBef>
                <a:spcPts val="0"/>
              </a:spcBef>
              <a:spcAft>
                <a:spcPts val="0"/>
              </a:spcAft>
              <a:buSzPts val="1400"/>
              <a:buNone/>
            </a:pPr>
            <a:r>
              <a:rPr lang="en-US" sz="2800" b="1"/>
              <a:t>Advanced Data:</a:t>
            </a:r>
            <a:endParaRPr sz="2800"/>
          </a:p>
          <a:p>
            <a:pPr marL="457200" lvl="0" indent="-228600" algn="l" rtl="0">
              <a:lnSpc>
                <a:spcPct val="100000"/>
              </a:lnSpc>
              <a:spcBef>
                <a:spcPts val="0"/>
              </a:spcBef>
              <a:spcAft>
                <a:spcPts val="0"/>
              </a:spcAft>
              <a:buSzPts val="1400"/>
              <a:buNone/>
            </a:pPr>
            <a:r>
              <a:rPr lang="en-US" sz="2400"/>
              <a:t>For the advanced data, we'll also use the imbalanced MNIST dataset</a:t>
            </a:r>
            <a:endParaRPr/>
          </a:p>
          <a:p>
            <a:pPr marL="457200" lvl="0" indent="-228600" algn="l" rtl="0">
              <a:lnSpc>
                <a:spcPct val="100000"/>
              </a:lnSpc>
              <a:spcBef>
                <a:spcPts val="0"/>
              </a:spcBef>
              <a:spcAft>
                <a:spcPts val="0"/>
              </a:spcAft>
              <a:buSzPts val="1400"/>
              <a:buNone/>
            </a:pPr>
            <a:r>
              <a:rPr lang="en-US" sz="2400"/>
              <a:t>from HW3.</a:t>
            </a:r>
            <a:endParaRPr/>
          </a:p>
          <a:p>
            <a:pPr marL="457200" lvl="0" indent="-228600" algn="l" rtl="0">
              <a:lnSpc>
                <a:spcPct val="100000"/>
              </a:lnSpc>
              <a:spcBef>
                <a:spcPts val="0"/>
              </a:spcBef>
              <a:spcAft>
                <a:spcPts val="0"/>
              </a:spcAft>
              <a:buSzPts val="1400"/>
              <a:buNone/>
            </a:pPr>
            <a:r>
              <a:rPr lang="en-US" sz="2400"/>
              <a:t>However, to increase the challenge in the advanced part, we have</a:t>
            </a:r>
            <a:endParaRPr/>
          </a:p>
          <a:p>
            <a:pPr marL="457200" lvl="0" indent="-228600" algn="l" rtl="0">
              <a:lnSpc>
                <a:spcPct val="100000"/>
              </a:lnSpc>
              <a:spcBef>
                <a:spcPts val="0"/>
              </a:spcBef>
              <a:spcAft>
                <a:spcPts val="0"/>
              </a:spcAft>
              <a:buSzPts val="1400"/>
              <a:buNone/>
            </a:pPr>
            <a:r>
              <a:rPr lang="en-US" sz="2400"/>
              <a:t>introduced additional noise and applied rotational transformations.</a:t>
            </a:r>
            <a:endParaRPr sz="2400"/>
          </a:p>
        </p:txBody>
      </p:sp>
      <p:sp>
        <p:nvSpPr>
          <p:cNvPr id="190" name="Google Shape;190;p35"/>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p>
            <a:pPr marL="38100" lvl="0" indent="0" algn="l" rtl="0">
              <a:lnSpc>
                <a:spcPct val="117857"/>
              </a:lnSpc>
              <a:spcBef>
                <a:spcPts val="0"/>
              </a:spcBef>
              <a:spcAft>
                <a:spcPts val="0"/>
              </a:spcAft>
              <a:buSzPts val="1400"/>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1"/>
          <p:cNvSpPr txBox="1">
            <a:spLocks noGrp="1"/>
          </p:cNvSpPr>
          <p:nvPr>
            <p:ph type="title"/>
          </p:nvPr>
        </p:nvSpPr>
        <p:spPr>
          <a:xfrm>
            <a:off x="383540" y="352996"/>
            <a:ext cx="9138900" cy="6156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latin typeface="Calibri"/>
                <a:ea typeface="Calibri"/>
                <a:cs typeface="Calibri"/>
                <a:sym typeface="Calibri"/>
              </a:rPr>
              <a:t>Basic Data (Same as HW3)</a:t>
            </a:r>
            <a:endParaRPr/>
          </a:p>
        </p:txBody>
      </p:sp>
      <p:sp>
        <p:nvSpPr>
          <p:cNvPr id="196" name="Google Shape;196;p11"/>
          <p:cNvSpPr txBox="1">
            <a:spLocks noGrp="1"/>
          </p:cNvSpPr>
          <p:nvPr>
            <p:ph type="body" idx="1"/>
          </p:nvPr>
        </p:nvSpPr>
        <p:spPr>
          <a:xfrm>
            <a:off x="298450" y="1335087"/>
            <a:ext cx="9318600" cy="37557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2800" b="1"/>
              <a:t>Multi-class classification: MNIST handwritten digit dataset</a:t>
            </a:r>
            <a:endParaRPr/>
          </a:p>
          <a:p>
            <a:pPr marL="0" lvl="0" indent="0" algn="l" rtl="0">
              <a:lnSpc>
                <a:spcPct val="100000"/>
              </a:lnSpc>
              <a:spcBef>
                <a:spcPts val="0"/>
              </a:spcBef>
              <a:spcAft>
                <a:spcPts val="0"/>
              </a:spcAft>
              <a:buSzPts val="1400"/>
              <a:buNone/>
            </a:pPr>
            <a:br>
              <a:rPr lang="en-US" sz="2400"/>
            </a:br>
            <a:r>
              <a:rPr lang="en-US" sz="2400"/>
              <a:t>The MNIST dataset contains around 70,000 small square 28×28 pixels grayscale images of handwritten single digits between 0 and 9. We resampled it to make it into imbalanced dataset. </a:t>
            </a:r>
            <a:endParaRPr/>
          </a:p>
          <a:p>
            <a:pPr marL="0" lvl="0" indent="0" algn="l" rtl="0">
              <a:lnSpc>
                <a:spcPct val="100000"/>
              </a:lnSpc>
              <a:spcBef>
                <a:spcPts val="0"/>
              </a:spcBef>
              <a:spcAft>
                <a:spcPts val="0"/>
              </a:spcAft>
              <a:buSzPts val="1400"/>
              <a:buNone/>
            </a:pPr>
            <a:endParaRPr sz="2400"/>
          </a:p>
          <a:p>
            <a:pPr marL="0" lvl="0" indent="0" algn="l" rtl="0">
              <a:lnSpc>
                <a:spcPct val="100000"/>
              </a:lnSpc>
              <a:spcBef>
                <a:spcPts val="0"/>
              </a:spcBef>
              <a:spcAft>
                <a:spcPts val="0"/>
              </a:spcAft>
              <a:buSzPts val="1400"/>
              <a:buNone/>
            </a:pPr>
            <a:r>
              <a:rPr lang="en-US" sz="2400"/>
              <a:t>The details of the training set and testing set:</a:t>
            </a:r>
            <a:endParaRPr/>
          </a:p>
          <a:p>
            <a:pPr marL="285750" lvl="0" indent="-285750" algn="l" rtl="0">
              <a:lnSpc>
                <a:spcPct val="100000"/>
              </a:lnSpc>
              <a:spcBef>
                <a:spcPts val="0"/>
              </a:spcBef>
              <a:spcAft>
                <a:spcPts val="0"/>
              </a:spcAft>
              <a:buClr>
                <a:schemeClr val="dk1"/>
              </a:buClr>
              <a:buSzPts val="2400"/>
              <a:buFont typeface="Arial"/>
              <a:buChar char="•"/>
            </a:pPr>
            <a:r>
              <a:rPr lang="en-US" sz="2400"/>
              <a:t>shape of x_train: (31065, 28, 28)</a:t>
            </a:r>
            <a:endParaRPr/>
          </a:p>
          <a:p>
            <a:pPr marL="285750" lvl="0" indent="-285750" algn="l" rtl="0">
              <a:lnSpc>
                <a:spcPct val="100000"/>
              </a:lnSpc>
              <a:spcBef>
                <a:spcPts val="0"/>
              </a:spcBef>
              <a:spcAft>
                <a:spcPts val="0"/>
              </a:spcAft>
              <a:buClr>
                <a:schemeClr val="dk1"/>
              </a:buClr>
              <a:buSzPts val="2400"/>
              <a:buFont typeface="Arial"/>
              <a:buChar char="•"/>
            </a:pPr>
            <a:r>
              <a:rPr lang="en-US" sz="2400"/>
              <a:t>shape of y_train: (31065,)</a:t>
            </a:r>
            <a:endParaRPr/>
          </a:p>
          <a:p>
            <a:pPr marL="285750" lvl="0" indent="-285750" algn="l" rtl="0">
              <a:lnSpc>
                <a:spcPct val="100000"/>
              </a:lnSpc>
              <a:spcBef>
                <a:spcPts val="0"/>
              </a:spcBef>
              <a:spcAft>
                <a:spcPts val="0"/>
              </a:spcAft>
              <a:buClr>
                <a:schemeClr val="dk1"/>
              </a:buClr>
              <a:buSzPts val="2400"/>
              <a:buFont typeface="Arial"/>
              <a:buChar char="•"/>
            </a:pPr>
            <a:r>
              <a:rPr lang="en-US" sz="2400"/>
              <a:t>shape of x_test: (7767, 28, 28)</a:t>
            </a:r>
            <a:endParaRPr sz="2400"/>
          </a:p>
        </p:txBody>
      </p:sp>
      <p:pic>
        <p:nvPicPr>
          <p:cNvPr id="197" name="Google Shape;197;p11" descr="MNIST database - Wikipedia"/>
          <p:cNvPicPr preferRelativeResize="0"/>
          <p:nvPr/>
        </p:nvPicPr>
        <p:blipFill rotWithShape="1">
          <a:blip r:embed="rId3">
            <a:alphaModFix/>
          </a:blip>
          <a:srcRect/>
          <a:stretch/>
        </p:blipFill>
        <p:spPr>
          <a:xfrm>
            <a:off x="5943600" y="3429000"/>
            <a:ext cx="3816350" cy="2320915"/>
          </a:xfrm>
          <a:prstGeom prst="rect">
            <a:avLst/>
          </a:prstGeom>
          <a:noFill/>
          <a:ln>
            <a:noFill/>
          </a:ln>
        </p:spPr>
      </p:pic>
      <p:sp>
        <p:nvSpPr>
          <p:cNvPr id="198" name="Google Shape;198;p11"/>
          <p:cNvSpPr txBox="1">
            <a:spLocks noGrp="1"/>
          </p:cNvSpPr>
          <p:nvPr>
            <p:ph type="sldNum" idx="12"/>
          </p:nvPr>
        </p:nvSpPr>
        <p:spPr>
          <a:xfrm>
            <a:off x="9678733" y="6595426"/>
            <a:ext cx="175800" cy="224700"/>
          </a:xfrm>
          <a:prstGeom prst="rect">
            <a:avLst/>
          </a:prstGeom>
          <a:noFill/>
          <a:ln>
            <a:noFill/>
          </a:ln>
        </p:spPr>
        <p:txBody>
          <a:bodyPr spcFirstLastPara="1" wrap="square" lIns="0" tIns="0" rIns="0" bIns="0" anchor="t" anchorCtr="0">
            <a:spAutoFit/>
          </a:bodyPr>
          <a:lstStyle/>
          <a:p>
            <a:pPr marL="38100" lvl="0" indent="0" algn="l" rtl="0">
              <a:lnSpc>
                <a:spcPct val="117857"/>
              </a:lnSpc>
              <a:spcBef>
                <a:spcPts val="0"/>
              </a:spcBef>
              <a:spcAft>
                <a:spcPts val="0"/>
              </a:spcAft>
              <a:buSzPts val="1400"/>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6"/>
          <p:cNvSpPr txBox="1">
            <a:spLocks noGrp="1"/>
          </p:cNvSpPr>
          <p:nvPr>
            <p:ph type="title"/>
          </p:nvPr>
        </p:nvSpPr>
        <p:spPr>
          <a:xfrm>
            <a:off x="383540" y="352996"/>
            <a:ext cx="9138900" cy="6156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Advanced Data</a:t>
            </a:r>
            <a:endParaRPr/>
          </a:p>
        </p:txBody>
      </p:sp>
      <p:sp>
        <p:nvSpPr>
          <p:cNvPr id="204" name="Google Shape;204;p36"/>
          <p:cNvSpPr txBox="1">
            <a:spLocks noGrp="1"/>
          </p:cNvSpPr>
          <p:nvPr>
            <p:ph type="body" idx="1"/>
          </p:nvPr>
        </p:nvSpPr>
        <p:spPr>
          <a:xfrm>
            <a:off x="298450" y="1335088"/>
            <a:ext cx="9318625" cy="2648334"/>
          </a:xfrm>
          <a:prstGeom prst="rect">
            <a:avLst/>
          </a:prstGeom>
          <a:blipFill rotWithShape="1">
            <a:blip r:embed="rId3">
              <a:alphaModFix/>
            </a:blip>
            <a:stretch>
              <a:fillRect t="-3827" b="-3347"/>
            </a:stretch>
          </a:blipFill>
          <a:ln>
            <a:noFill/>
          </a:ln>
        </p:spPr>
        <p:txBody>
          <a:bodyPr spcFirstLastPara="1" wrap="square" lIns="0" tIns="0" rIns="0" bIns="0" anchor="t" anchorCtr="0">
            <a:spAutoFit/>
          </a:bodyPr>
          <a:lstStyle/>
          <a:p>
            <a:pPr marL="457200" lvl="0" indent="-228600" algn="l" rtl="0">
              <a:lnSpc>
                <a:spcPct val="100000"/>
              </a:lnSpc>
              <a:spcBef>
                <a:spcPts val="0"/>
              </a:spcBef>
              <a:spcAft>
                <a:spcPts val="0"/>
              </a:spcAft>
              <a:buSzPts val="1400"/>
              <a:buNone/>
            </a:pPr>
            <a:r>
              <a:rPr lang="en-US"/>
              <a:t> </a:t>
            </a:r>
            <a:endParaRPr/>
          </a:p>
        </p:txBody>
      </p:sp>
      <p:sp>
        <p:nvSpPr>
          <p:cNvPr id="205" name="Google Shape;205;p36"/>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p>
            <a:pPr marL="38100" lvl="0" indent="0" algn="l" rtl="0">
              <a:lnSpc>
                <a:spcPct val="117857"/>
              </a:lnSpc>
              <a:spcBef>
                <a:spcPts val="0"/>
              </a:spcBef>
              <a:spcAft>
                <a:spcPts val="0"/>
              </a:spcAft>
              <a:buSzPts val="1400"/>
              <a:buNone/>
            </a:pPr>
            <a:fld id="{00000000-1234-1234-1234-123412341234}" type="slidenum">
              <a:rPr lang="en-US"/>
              <a:t>18</a:t>
            </a:fld>
            <a:endParaRPr/>
          </a:p>
        </p:txBody>
      </p:sp>
      <p:pic>
        <p:nvPicPr>
          <p:cNvPr id="206" name="Google Shape;206;p36"/>
          <p:cNvPicPr preferRelativeResize="0"/>
          <p:nvPr/>
        </p:nvPicPr>
        <p:blipFill rotWithShape="1">
          <a:blip r:embed="rId4">
            <a:alphaModFix/>
          </a:blip>
          <a:srcRect/>
          <a:stretch/>
        </p:blipFill>
        <p:spPr>
          <a:xfrm>
            <a:off x="1066800" y="4585543"/>
            <a:ext cx="2485697" cy="2052705"/>
          </a:xfrm>
          <a:prstGeom prst="rect">
            <a:avLst/>
          </a:prstGeom>
          <a:noFill/>
          <a:ln>
            <a:noFill/>
          </a:ln>
        </p:spPr>
      </p:pic>
      <p:sp>
        <p:nvSpPr>
          <p:cNvPr id="207" name="Google Shape;207;p36"/>
          <p:cNvSpPr txBox="1"/>
          <p:nvPr/>
        </p:nvSpPr>
        <p:spPr>
          <a:xfrm>
            <a:off x="1135789" y="4161237"/>
            <a:ext cx="2456122"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Arial"/>
                <a:ea typeface="Arial"/>
                <a:cs typeface="Arial"/>
                <a:sym typeface="Arial"/>
              </a:rPr>
              <a:t>Original MNIST Dataset</a:t>
            </a:r>
            <a:endParaRPr sz="1600" b="1" i="0" u="none" strike="noStrike" cap="none">
              <a:solidFill>
                <a:srgbClr val="000000"/>
              </a:solidFill>
              <a:latin typeface="Arial"/>
              <a:ea typeface="Arial"/>
              <a:cs typeface="Arial"/>
              <a:sym typeface="Arial"/>
            </a:endParaRPr>
          </a:p>
        </p:txBody>
      </p:sp>
      <p:cxnSp>
        <p:nvCxnSpPr>
          <p:cNvPr id="208" name="Google Shape;208;p36"/>
          <p:cNvCxnSpPr/>
          <p:nvPr/>
        </p:nvCxnSpPr>
        <p:spPr>
          <a:xfrm>
            <a:off x="3993931" y="5402317"/>
            <a:ext cx="2123090" cy="0"/>
          </a:xfrm>
          <a:prstGeom prst="straightConnector1">
            <a:avLst/>
          </a:prstGeom>
          <a:noFill/>
          <a:ln w="9525" cap="flat" cmpd="sng">
            <a:solidFill>
              <a:schemeClr val="dk1"/>
            </a:solidFill>
            <a:prstDash val="solid"/>
            <a:round/>
            <a:headEnd type="none" w="sm" len="sm"/>
            <a:tailEnd type="triangle" w="med" len="med"/>
          </a:ln>
        </p:spPr>
      </p:cxnSp>
      <p:pic>
        <p:nvPicPr>
          <p:cNvPr id="209" name="Google Shape;209;p36"/>
          <p:cNvPicPr preferRelativeResize="0"/>
          <p:nvPr/>
        </p:nvPicPr>
        <p:blipFill rotWithShape="1">
          <a:blip r:embed="rId5">
            <a:alphaModFix/>
          </a:blip>
          <a:srcRect/>
          <a:stretch/>
        </p:blipFill>
        <p:spPr>
          <a:xfrm>
            <a:off x="6353503" y="4585543"/>
            <a:ext cx="2497726" cy="2052706"/>
          </a:xfrm>
          <a:prstGeom prst="rect">
            <a:avLst/>
          </a:prstGeom>
          <a:noFill/>
          <a:ln>
            <a:noFill/>
          </a:ln>
        </p:spPr>
      </p:pic>
      <p:sp>
        <p:nvSpPr>
          <p:cNvPr id="210" name="Google Shape;210;p36"/>
          <p:cNvSpPr txBox="1"/>
          <p:nvPr/>
        </p:nvSpPr>
        <p:spPr>
          <a:xfrm>
            <a:off x="6353503" y="4192014"/>
            <a:ext cx="496088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Transformed MNIST Dataset</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3"/>
          <p:cNvSpPr txBox="1">
            <a:spLocks noGrp="1"/>
          </p:cNvSpPr>
          <p:nvPr>
            <p:ph type="title"/>
          </p:nvPr>
        </p:nvSpPr>
        <p:spPr>
          <a:xfrm>
            <a:off x="383540" y="352996"/>
            <a:ext cx="9138919" cy="6350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latin typeface="Calibri"/>
                <a:ea typeface="Calibri"/>
                <a:cs typeface="Calibri"/>
                <a:sym typeface="Calibri"/>
              </a:rPr>
              <a:t>Items for you</a:t>
            </a:r>
            <a:endParaRPr/>
          </a:p>
        </p:txBody>
      </p:sp>
      <p:sp>
        <p:nvSpPr>
          <p:cNvPr id="216" name="Google Shape;216;p13"/>
          <p:cNvSpPr txBox="1">
            <a:spLocks noGrp="1"/>
          </p:cNvSpPr>
          <p:nvPr>
            <p:ph type="body" idx="1"/>
          </p:nvPr>
        </p:nvSpPr>
        <p:spPr>
          <a:xfrm>
            <a:off x="298450" y="1335087"/>
            <a:ext cx="9318600" cy="4802400"/>
          </a:xfrm>
          <a:prstGeom prst="rect">
            <a:avLst/>
          </a:prstGeom>
          <a:noFill/>
          <a:ln>
            <a:noFill/>
          </a:ln>
        </p:spPr>
        <p:txBody>
          <a:bodyPr spcFirstLastPara="1" wrap="square" lIns="0" tIns="0" rIns="0" bIns="0" anchor="t" anchorCtr="0">
            <a:spAutoFit/>
          </a:bodyPr>
          <a:lstStyle/>
          <a:p>
            <a:pPr marL="285750" lvl="0" indent="-285750" algn="l" rtl="0">
              <a:lnSpc>
                <a:spcPct val="100000"/>
              </a:lnSpc>
              <a:spcBef>
                <a:spcPts val="0"/>
              </a:spcBef>
              <a:spcAft>
                <a:spcPts val="0"/>
              </a:spcAft>
              <a:buClr>
                <a:schemeClr val="dk1"/>
              </a:buClr>
              <a:buSzPts val="2400"/>
              <a:buFont typeface="Arial"/>
              <a:buChar char="•"/>
            </a:pPr>
            <a:r>
              <a:rPr lang="en-US" sz="2400"/>
              <a:t>Template: </a:t>
            </a:r>
            <a:endParaRPr/>
          </a:p>
          <a:p>
            <a:pPr marL="742950" lvl="1" indent="-285750" algn="l" rtl="0">
              <a:lnSpc>
                <a:spcPct val="100000"/>
              </a:lnSpc>
              <a:spcBef>
                <a:spcPts val="0"/>
              </a:spcBef>
              <a:spcAft>
                <a:spcPts val="0"/>
              </a:spcAft>
              <a:buClr>
                <a:schemeClr val="dk1"/>
              </a:buClr>
              <a:buSzPts val="2400"/>
              <a:buFont typeface="Arial"/>
              <a:buChar char="•"/>
            </a:pPr>
            <a:r>
              <a:rPr lang="en-US" sz="2400"/>
              <a:t>HW4.ipynb</a:t>
            </a:r>
            <a:endParaRPr/>
          </a:p>
          <a:p>
            <a:pPr marL="742950" lvl="1" indent="-285750" algn="l" rtl="0">
              <a:lnSpc>
                <a:spcPct val="100000"/>
              </a:lnSpc>
              <a:spcBef>
                <a:spcPts val="0"/>
              </a:spcBef>
              <a:spcAft>
                <a:spcPts val="0"/>
              </a:spcAft>
              <a:buClr>
                <a:schemeClr val="dk1"/>
              </a:buClr>
              <a:buSzPts val="2400"/>
              <a:buFont typeface="Arial"/>
              <a:buChar char="•"/>
            </a:pPr>
            <a:r>
              <a:rPr lang="en-US" sz="2400"/>
              <a:t>PCA.ipynb</a:t>
            </a:r>
            <a:endParaRPr sz="2400"/>
          </a:p>
          <a:p>
            <a:pPr marL="742950" lvl="1" indent="-285750" algn="l" rtl="0">
              <a:lnSpc>
                <a:spcPct val="100000"/>
              </a:lnSpc>
              <a:spcBef>
                <a:spcPts val="0"/>
              </a:spcBef>
              <a:spcAft>
                <a:spcPts val="0"/>
              </a:spcAft>
              <a:buClr>
                <a:schemeClr val="dk1"/>
              </a:buClr>
              <a:buSzPts val="2400"/>
              <a:buFont typeface="Arial"/>
              <a:buChar char="•"/>
            </a:pPr>
            <a:r>
              <a:rPr lang="en-US" sz="2400"/>
              <a:t>Loss.ipynb</a:t>
            </a:r>
            <a:endParaRPr sz="2400"/>
          </a:p>
          <a:p>
            <a:pPr marL="742950" lvl="1" indent="-285750" algn="l" rtl="0">
              <a:lnSpc>
                <a:spcPct val="100000"/>
              </a:lnSpc>
              <a:spcBef>
                <a:spcPts val="0"/>
              </a:spcBef>
              <a:spcAft>
                <a:spcPts val="0"/>
              </a:spcAft>
              <a:buClr>
                <a:schemeClr val="dk1"/>
              </a:buClr>
              <a:buSzPts val="2400"/>
              <a:buFont typeface="Arial"/>
              <a:buChar char="•"/>
            </a:pPr>
            <a:r>
              <a:rPr lang="en-US" sz="2400"/>
              <a:t>Model.ipynb</a:t>
            </a:r>
            <a:endParaRPr sz="2400"/>
          </a:p>
          <a:p>
            <a:pPr marL="742950" lvl="1" indent="-285750" algn="l" rtl="0">
              <a:lnSpc>
                <a:spcPct val="100000"/>
              </a:lnSpc>
              <a:spcBef>
                <a:spcPts val="0"/>
              </a:spcBef>
              <a:spcAft>
                <a:spcPts val="0"/>
              </a:spcAft>
              <a:buClr>
                <a:schemeClr val="dk1"/>
              </a:buClr>
              <a:buSzPts val="2400"/>
              <a:buFont typeface="Arial"/>
              <a:buChar char="•"/>
            </a:pPr>
            <a:r>
              <a:rPr lang="en-US" sz="2400"/>
              <a:t>Trainer.ipynb</a:t>
            </a:r>
            <a:endParaRPr sz="2400"/>
          </a:p>
          <a:p>
            <a:pPr marL="742950" lvl="1" indent="-285750" algn="l" rtl="0">
              <a:lnSpc>
                <a:spcPct val="100000"/>
              </a:lnSpc>
              <a:spcBef>
                <a:spcPts val="0"/>
              </a:spcBef>
              <a:spcAft>
                <a:spcPts val="0"/>
              </a:spcAft>
              <a:buClr>
                <a:schemeClr val="dk1"/>
              </a:buClr>
              <a:buSzPts val="2400"/>
              <a:buFont typeface="Arial"/>
              <a:buChar char="•"/>
            </a:pPr>
            <a:r>
              <a:rPr lang="en-US" sz="2400"/>
              <a:t>Config.ipynb</a:t>
            </a:r>
            <a:endParaRPr sz="2400"/>
          </a:p>
          <a:p>
            <a:pPr marL="742950" lvl="1" indent="-285750" algn="l" rtl="0">
              <a:lnSpc>
                <a:spcPct val="100000"/>
              </a:lnSpc>
              <a:spcBef>
                <a:spcPts val="0"/>
              </a:spcBef>
              <a:spcAft>
                <a:spcPts val="0"/>
              </a:spcAft>
              <a:buClr>
                <a:schemeClr val="dk1"/>
              </a:buClr>
              <a:buSzPts val="2400"/>
              <a:buFont typeface="Arial"/>
              <a:buChar char="•"/>
            </a:pPr>
            <a:r>
              <a:rPr lang="en-US" sz="2400"/>
              <a:t>Data_preprocess.ipynb</a:t>
            </a:r>
            <a:endParaRPr sz="2400"/>
          </a:p>
          <a:p>
            <a:pPr marL="742950" lvl="1" indent="-285750" algn="l" rtl="0">
              <a:lnSpc>
                <a:spcPct val="100000"/>
              </a:lnSpc>
              <a:spcBef>
                <a:spcPts val="0"/>
              </a:spcBef>
              <a:spcAft>
                <a:spcPts val="0"/>
              </a:spcAft>
              <a:buClr>
                <a:schemeClr val="dk1"/>
              </a:buClr>
              <a:buSzPts val="2400"/>
              <a:buFont typeface="Arial"/>
              <a:buChar char="•"/>
            </a:pPr>
            <a:r>
              <a:rPr lang="en-US" sz="2400"/>
              <a:t>Utils.ipynb</a:t>
            </a:r>
            <a:endParaRPr sz="2400"/>
          </a:p>
          <a:p>
            <a:pPr marL="285750" lvl="0" indent="-285750" algn="l" rtl="0">
              <a:lnSpc>
                <a:spcPct val="100000"/>
              </a:lnSpc>
              <a:spcBef>
                <a:spcPts val="0"/>
              </a:spcBef>
              <a:spcAft>
                <a:spcPts val="0"/>
              </a:spcAft>
              <a:buClr>
                <a:schemeClr val="dk1"/>
              </a:buClr>
              <a:buSzPts val="2400"/>
              <a:buFont typeface="Arial"/>
              <a:buChar char="•"/>
            </a:pPr>
            <a:r>
              <a:rPr lang="en-US" sz="2400"/>
              <a:t>DATA: </a:t>
            </a:r>
            <a:endParaRPr/>
          </a:p>
          <a:p>
            <a:pPr marL="742950" lvl="1" indent="-285750" algn="l" rtl="0">
              <a:lnSpc>
                <a:spcPct val="100000"/>
              </a:lnSpc>
              <a:spcBef>
                <a:spcPts val="0"/>
              </a:spcBef>
              <a:spcAft>
                <a:spcPts val="0"/>
              </a:spcAft>
              <a:buClr>
                <a:schemeClr val="dk1"/>
              </a:buClr>
              <a:buSzPts val="2400"/>
              <a:buFont typeface="Arial"/>
              <a:buChar char="•"/>
            </a:pPr>
            <a:r>
              <a:rPr lang="en-US" sz="2400"/>
              <a:t>basic_data.npz</a:t>
            </a:r>
            <a:endParaRPr sz="2400"/>
          </a:p>
          <a:p>
            <a:pPr marL="742950" lvl="1" indent="-285750" algn="l" rtl="0">
              <a:lnSpc>
                <a:spcPct val="100000"/>
              </a:lnSpc>
              <a:spcBef>
                <a:spcPts val="0"/>
              </a:spcBef>
              <a:spcAft>
                <a:spcPts val="0"/>
              </a:spcAft>
              <a:buClr>
                <a:schemeClr val="dk1"/>
              </a:buClr>
              <a:buSzPts val="2400"/>
              <a:buFont typeface="Arial"/>
              <a:buChar char="•"/>
            </a:pPr>
            <a:r>
              <a:rPr lang="en-US" sz="2400"/>
              <a:t>advanced_dta.npz</a:t>
            </a:r>
            <a:endParaRPr sz="2400"/>
          </a:p>
          <a:p>
            <a:pPr marL="285750" lvl="0" indent="-285750" algn="l" rtl="0">
              <a:lnSpc>
                <a:spcPct val="100000"/>
              </a:lnSpc>
              <a:spcBef>
                <a:spcPts val="0"/>
              </a:spcBef>
              <a:spcAft>
                <a:spcPts val="0"/>
              </a:spcAft>
              <a:buClr>
                <a:schemeClr val="dk1"/>
              </a:buClr>
              <a:buSzPts val="2400"/>
              <a:buFont typeface="Arial"/>
              <a:buChar char="•"/>
            </a:pPr>
            <a:r>
              <a:rPr lang="en-US" sz="2400"/>
              <a:t>Sample output: sample_output.npy </a:t>
            </a:r>
            <a:endParaRPr/>
          </a:p>
        </p:txBody>
      </p:sp>
      <p:sp>
        <p:nvSpPr>
          <p:cNvPr id="217" name="Google Shape;217;p13"/>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p>
            <a:pPr marL="38100" lvl="0" indent="0" algn="l" rtl="0">
              <a:lnSpc>
                <a:spcPct val="117857"/>
              </a:lnSpc>
              <a:spcBef>
                <a:spcPts val="0"/>
              </a:spcBef>
              <a:spcAft>
                <a:spcPts val="0"/>
              </a:spcAft>
              <a:buSzPts val="1400"/>
              <a:buNone/>
            </a:pPr>
            <a:fld id="{00000000-1234-1234-1234-123412341234}" type="slidenum">
              <a:rPr lang="en-US"/>
              <a:t>19</a:t>
            </a:fld>
            <a:endParaRPr/>
          </a:p>
        </p:txBody>
      </p:sp>
      <p:sp>
        <p:nvSpPr>
          <p:cNvPr id="218" name="Google Shape;218;p13"/>
          <p:cNvSpPr/>
          <p:nvPr/>
        </p:nvSpPr>
        <p:spPr>
          <a:xfrm>
            <a:off x="2600587" y="1837189"/>
            <a:ext cx="324000" cy="469783"/>
          </a:xfrm>
          <a:prstGeom prst="rightBrace">
            <a:avLst>
              <a:gd name="adj1" fmla="val 8333"/>
              <a:gd name="adj2" fmla="val 50000"/>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19" name="Google Shape;219;p13"/>
          <p:cNvSpPr txBox="1"/>
          <p:nvPr/>
        </p:nvSpPr>
        <p:spPr>
          <a:xfrm>
            <a:off x="2924587" y="1837189"/>
            <a:ext cx="869149"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a:solidFill>
                  <a:srgbClr val="000000"/>
                </a:solidFill>
                <a:latin typeface="Arial"/>
                <a:ea typeface="Arial"/>
                <a:cs typeface="Arial"/>
                <a:sym typeface="Arial"/>
              </a:rPr>
              <a:t>HW4</a:t>
            </a:r>
            <a:endParaRPr sz="2400" b="0" i="0" u="none" strike="noStrike" cap="none">
              <a:solidFill>
                <a:srgbClr val="000000"/>
              </a:solidFill>
              <a:latin typeface="Arial"/>
              <a:ea typeface="Arial"/>
              <a:cs typeface="Arial"/>
              <a:sym typeface="Arial"/>
            </a:endParaRPr>
          </a:p>
        </p:txBody>
      </p:sp>
      <p:sp>
        <p:nvSpPr>
          <p:cNvPr id="220" name="Google Shape;220;p13"/>
          <p:cNvSpPr/>
          <p:nvPr/>
        </p:nvSpPr>
        <p:spPr>
          <a:xfrm>
            <a:off x="2853655" y="2574182"/>
            <a:ext cx="324000" cy="773025"/>
          </a:xfrm>
          <a:prstGeom prst="rightBrace">
            <a:avLst>
              <a:gd name="adj1" fmla="val 8333"/>
              <a:gd name="adj2" fmla="val 50000"/>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21" name="Google Shape;221;p13"/>
          <p:cNvSpPr txBox="1"/>
          <p:nvPr/>
        </p:nvSpPr>
        <p:spPr>
          <a:xfrm>
            <a:off x="3244767" y="2729861"/>
            <a:ext cx="869149"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a:solidFill>
                  <a:srgbClr val="000000"/>
                </a:solidFill>
                <a:latin typeface="Arial"/>
                <a:ea typeface="Arial"/>
                <a:cs typeface="Arial"/>
                <a:sym typeface="Arial"/>
              </a:rPr>
              <a:t>HW3</a:t>
            </a:r>
            <a:endParaRPr sz="2400" b="0" i="0" u="none" strike="noStrike" cap="none">
              <a:solidFill>
                <a:srgbClr val="000000"/>
              </a:solidFill>
              <a:latin typeface="Arial"/>
              <a:ea typeface="Arial"/>
              <a:cs typeface="Arial"/>
              <a:sym typeface="Arial"/>
            </a:endParaRPr>
          </a:p>
        </p:txBody>
      </p:sp>
      <p:sp>
        <p:nvSpPr>
          <p:cNvPr id="222" name="Google Shape;222;p13"/>
          <p:cNvSpPr/>
          <p:nvPr/>
        </p:nvSpPr>
        <p:spPr>
          <a:xfrm>
            <a:off x="4103755" y="3666475"/>
            <a:ext cx="324000" cy="919825"/>
          </a:xfrm>
          <a:prstGeom prst="rightBrace">
            <a:avLst>
              <a:gd name="adj1" fmla="val 8333"/>
              <a:gd name="adj2" fmla="val 50000"/>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23" name="Google Shape;223;p13"/>
          <p:cNvSpPr txBox="1"/>
          <p:nvPr/>
        </p:nvSpPr>
        <p:spPr>
          <a:xfrm>
            <a:off x="4436380" y="3895554"/>
            <a:ext cx="241123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a:solidFill>
                  <a:srgbClr val="FF0000"/>
                </a:solidFill>
                <a:latin typeface="Arial"/>
                <a:ea typeface="Arial"/>
                <a:cs typeface="Arial"/>
                <a:sym typeface="Arial"/>
              </a:rPr>
              <a:t>Helper functions</a:t>
            </a:r>
            <a:endParaRPr sz="2400" b="0" i="0" u="none" strike="noStrike" cap="none">
              <a:solidFill>
                <a:srgbClr val="FF0000"/>
              </a:solidFill>
              <a:latin typeface="Arial"/>
              <a:ea typeface="Arial"/>
              <a:cs typeface="Arial"/>
              <a:sym typeface="Arial"/>
            </a:endParaRPr>
          </a:p>
        </p:txBody>
      </p:sp>
      <p:sp>
        <p:nvSpPr>
          <p:cNvPr id="224" name="Google Shape;224;p13"/>
          <p:cNvSpPr txBox="1"/>
          <p:nvPr/>
        </p:nvSpPr>
        <p:spPr>
          <a:xfrm>
            <a:off x="4427750" y="4341150"/>
            <a:ext cx="52299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solidFill>
                  <a:srgbClr val="FF0000"/>
                </a:solidFill>
                <a:latin typeface="Calibri"/>
                <a:ea typeface="Calibri"/>
                <a:cs typeface="Calibri"/>
                <a:sym typeface="Calibri"/>
              </a:rPr>
              <a:t>!!Please do not modify these three files!!</a:t>
            </a:r>
            <a:endParaRPr sz="2000">
              <a:solidFill>
                <a:srgbClr val="FF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2"/>
          <p:cNvSpPr txBox="1">
            <a:spLocks noGrp="1"/>
          </p:cNvSpPr>
          <p:nvPr>
            <p:ph type="title"/>
          </p:nvPr>
        </p:nvSpPr>
        <p:spPr>
          <a:xfrm>
            <a:off x="383540" y="352996"/>
            <a:ext cx="9138919" cy="738664"/>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4800">
                <a:latin typeface="Calibri"/>
                <a:ea typeface="Calibri"/>
                <a:cs typeface="Calibri"/>
                <a:sym typeface="Calibri"/>
              </a:rPr>
              <a:t>Goal</a:t>
            </a:r>
            <a:endParaRPr/>
          </a:p>
        </p:txBody>
      </p:sp>
      <p:sp>
        <p:nvSpPr>
          <p:cNvPr id="58" name="Google Shape;58;p2"/>
          <p:cNvSpPr txBox="1">
            <a:spLocks noGrp="1"/>
          </p:cNvSpPr>
          <p:nvPr>
            <p:ph type="body" idx="1"/>
          </p:nvPr>
        </p:nvSpPr>
        <p:spPr>
          <a:xfrm>
            <a:off x="298450" y="1335087"/>
            <a:ext cx="9318625" cy="4432300"/>
          </a:xfrm>
          <a:prstGeom prst="rect">
            <a:avLst/>
          </a:prstGeom>
          <a:noFill/>
          <a:ln>
            <a:noFill/>
          </a:ln>
        </p:spPr>
        <p:txBody>
          <a:bodyPr spcFirstLastPara="1" wrap="square" lIns="0" tIns="0" rIns="0" bIns="0" anchor="t" anchorCtr="0">
            <a:normAutofit/>
          </a:bodyPr>
          <a:lstStyle/>
          <a:p>
            <a:pPr marL="285750" lvl="0" indent="-273050" algn="l" rtl="0">
              <a:lnSpc>
                <a:spcPct val="80000"/>
              </a:lnSpc>
              <a:spcBef>
                <a:spcPts val="0"/>
              </a:spcBef>
              <a:spcAft>
                <a:spcPts val="0"/>
              </a:spcAft>
              <a:buClr>
                <a:schemeClr val="dk1"/>
              </a:buClr>
              <a:buSzPts val="2600"/>
              <a:buChar char="•"/>
            </a:pPr>
            <a:r>
              <a:rPr lang="en-US" sz="2600">
                <a:latin typeface="Arial"/>
                <a:ea typeface="Arial"/>
                <a:cs typeface="Arial"/>
                <a:sym typeface="Arial"/>
              </a:rPr>
              <a:t>Implement basic PCA (Principal Component Analysis)</a:t>
            </a:r>
            <a:endParaRPr sz="1600">
              <a:latin typeface="Arial"/>
              <a:ea typeface="Arial"/>
              <a:cs typeface="Arial"/>
              <a:sym typeface="Arial"/>
            </a:endParaRPr>
          </a:p>
          <a:p>
            <a:pPr marL="0" lvl="0" indent="0" algn="l" rtl="0">
              <a:lnSpc>
                <a:spcPct val="80000"/>
              </a:lnSpc>
              <a:spcBef>
                <a:spcPts val="0"/>
              </a:spcBef>
              <a:spcAft>
                <a:spcPts val="0"/>
              </a:spcAft>
              <a:buClr>
                <a:schemeClr val="dk1"/>
              </a:buClr>
              <a:buSzPts val="2800"/>
              <a:buNone/>
            </a:pPr>
            <a:endParaRPr sz="2600">
              <a:latin typeface="Arial"/>
              <a:ea typeface="Arial"/>
              <a:cs typeface="Arial"/>
              <a:sym typeface="Arial"/>
            </a:endParaRPr>
          </a:p>
          <a:p>
            <a:pPr marL="285750" lvl="0" indent="-273050" algn="l" rtl="0">
              <a:lnSpc>
                <a:spcPct val="80000"/>
              </a:lnSpc>
              <a:spcBef>
                <a:spcPts val="0"/>
              </a:spcBef>
              <a:spcAft>
                <a:spcPts val="0"/>
              </a:spcAft>
              <a:buClr>
                <a:schemeClr val="dk1"/>
              </a:buClr>
              <a:buSzPts val="2600"/>
              <a:buChar char="•"/>
            </a:pPr>
            <a:r>
              <a:rPr lang="en-US" sz="2600" i="0" u="none" strike="noStrike">
                <a:solidFill>
                  <a:schemeClr val="dk1"/>
                </a:solidFill>
                <a:latin typeface="Arial"/>
                <a:ea typeface="Arial"/>
                <a:cs typeface="Arial"/>
                <a:sym typeface="Arial"/>
              </a:rPr>
              <a:t>Understand the key aspects of </a:t>
            </a:r>
            <a:r>
              <a:rPr lang="en-US" sz="2600">
                <a:latin typeface="Arial"/>
                <a:ea typeface="Arial"/>
                <a:cs typeface="Arial"/>
                <a:sym typeface="Arial"/>
              </a:rPr>
              <a:t>applying</a:t>
            </a:r>
            <a:r>
              <a:rPr lang="en-US" sz="2600" i="0" u="none" strike="noStrike">
                <a:solidFill>
                  <a:schemeClr val="dk1"/>
                </a:solidFill>
                <a:latin typeface="Arial"/>
                <a:ea typeface="Arial"/>
                <a:cs typeface="Arial"/>
                <a:sym typeface="Arial"/>
              </a:rPr>
              <a:t> PCA on both the training and testing datasets</a:t>
            </a:r>
            <a:endParaRPr sz="1600">
              <a:latin typeface="Arial"/>
              <a:ea typeface="Arial"/>
              <a:cs typeface="Arial"/>
              <a:sym typeface="Arial"/>
            </a:endParaRPr>
          </a:p>
          <a:p>
            <a:pPr marL="285750" lvl="0" indent="-107950" algn="l" rtl="0">
              <a:lnSpc>
                <a:spcPct val="80000"/>
              </a:lnSpc>
              <a:spcBef>
                <a:spcPts val="0"/>
              </a:spcBef>
              <a:spcAft>
                <a:spcPts val="0"/>
              </a:spcAft>
              <a:buClr>
                <a:schemeClr val="dk1"/>
              </a:buClr>
              <a:buSzPts val="2800"/>
              <a:buFont typeface="Arial"/>
              <a:buNone/>
            </a:pPr>
            <a:endParaRPr sz="2600" i="0" u="none" strike="noStrike">
              <a:solidFill>
                <a:schemeClr val="dk1"/>
              </a:solidFill>
              <a:latin typeface="Arial"/>
              <a:ea typeface="Arial"/>
              <a:cs typeface="Arial"/>
              <a:sym typeface="Arial"/>
            </a:endParaRPr>
          </a:p>
          <a:p>
            <a:pPr marL="285750" lvl="0" indent="-273050" algn="l" rtl="0">
              <a:lnSpc>
                <a:spcPct val="80000"/>
              </a:lnSpc>
              <a:spcBef>
                <a:spcPts val="0"/>
              </a:spcBef>
              <a:spcAft>
                <a:spcPts val="0"/>
              </a:spcAft>
              <a:buClr>
                <a:schemeClr val="dk1"/>
              </a:buClr>
              <a:buSzPts val="2600"/>
              <a:buChar char="•"/>
            </a:pPr>
            <a:r>
              <a:rPr lang="en-US" sz="2600">
                <a:latin typeface="Arial"/>
                <a:ea typeface="Arial"/>
                <a:cs typeface="Arial"/>
                <a:sym typeface="Arial"/>
              </a:rPr>
              <a:t>R</a:t>
            </a:r>
            <a:r>
              <a:rPr lang="en-US" sz="2600" i="0" u="none" strike="noStrike">
                <a:solidFill>
                  <a:schemeClr val="dk1"/>
                </a:solidFill>
                <a:latin typeface="Arial"/>
                <a:ea typeface="Arial"/>
                <a:cs typeface="Arial"/>
                <a:sym typeface="Arial"/>
              </a:rPr>
              <a:t>econstruct</a:t>
            </a:r>
            <a:r>
              <a:rPr lang="en-US" sz="2600">
                <a:latin typeface="Arial"/>
                <a:ea typeface="Arial"/>
                <a:cs typeface="Arial"/>
                <a:sym typeface="Arial"/>
              </a:rPr>
              <a:t> images</a:t>
            </a:r>
            <a:r>
              <a:rPr lang="en-US" sz="2600" i="0" u="none" strike="noStrike">
                <a:solidFill>
                  <a:schemeClr val="dk1"/>
                </a:solidFill>
                <a:latin typeface="Arial"/>
                <a:ea typeface="Arial"/>
                <a:cs typeface="Arial"/>
                <a:sym typeface="Arial"/>
              </a:rPr>
              <a:t> by using PCA and </a:t>
            </a:r>
            <a:r>
              <a:rPr lang="en-US" sz="2600">
                <a:latin typeface="Arial"/>
                <a:ea typeface="Arial"/>
                <a:cs typeface="Arial"/>
                <a:sym typeface="Arial"/>
              </a:rPr>
              <a:t>v</a:t>
            </a:r>
            <a:r>
              <a:rPr lang="en-US" sz="2600" i="0" u="none" strike="noStrike">
                <a:solidFill>
                  <a:schemeClr val="dk1"/>
                </a:solidFill>
                <a:latin typeface="Arial"/>
                <a:ea typeface="Arial"/>
                <a:cs typeface="Arial"/>
                <a:sym typeface="Arial"/>
              </a:rPr>
              <a:t>isualize the principal components</a:t>
            </a:r>
            <a:endParaRPr sz="2600" i="0" u="none" strike="noStrike">
              <a:solidFill>
                <a:schemeClr val="dk1"/>
              </a:solidFill>
              <a:latin typeface="Arial"/>
              <a:ea typeface="Arial"/>
              <a:cs typeface="Arial"/>
              <a:sym typeface="Arial"/>
            </a:endParaRPr>
          </a:p>
          <a:p>
            <a:pPr marL="0" lvl="0" indent="0" algn="l" rtl="0">
              <a:lnSpc>
                <a:spcPct val="80000"/>
              </a:lnSpc>
              <a:spcBef>
                <a:spcPts val="0"/>
              </a:spcBef>
              <a:spcAft>
                <a:spcPts val="0"/>
              </a:spcAft>
              <a:buClr>
                <a:schemeClr val="dk1"/>
              </a:buClr>
              <a:buSzPts val="2800"/>
              <a:buNone/>
            </a:pPr>
            <a:endParaRPr sz="1600">
              <a:latin typeface="Arial"/>
              <a:ea typeface="Arial"/>
              <a:cs typeface="Arial"/>
              <a:sym typeface="Arial"/>
            </a:endParaRPr>
          </a:p>
          <a:p>
            <a:pPr marL="285750" lvl="0" indent="-273050" algn="l" rtl="0">
              <a:lnSpc>
                <a:spcPct val="80000"/>
              </a:lnSpc>
              <a:spcBef>
                <a:spcPts val="0"/>
              </a:spcBef>
              <a:spcAft>
                <a:spcPts val="0"/>
              </a:spcAft>
              <a:buClr>
                <a:schemeClr val="dk1"/>
              </a:buClr>
              <a:buSzPts val="2600"/>
              <a:buChar char="•"/>
            </a:pPr>
            <a:r>
              <a:rPr lang="en-US" sz="2600" i="0" u="none" strike="noStrike">
                <a:solidFill>
                  <a:schemeClr val="dk1"/>
                </a:solidFill>
                <a:latin typeface="Arial"/>
                <a:ea typeface="Arial"/>
                <a:cs typeface="Arial"/>
                <a:sym typeface="Arial"/>
              </a:rPr>
              <a:t>Implement Sparse PCA (advanced section). </a:t>
            </a:r>
            <a:endParaRPr sz="1600">
              <a:latin typeface="Arial"/>
              <a:ea typeface="Arial"/>
              <a:cs typeface="Arial"/>
              <a:sym typeface="Arial"/>
            </a:endParaRPr>
          </a:p>
          <a:p>
            <a:pPr marL="285750" lvl="0" indent="-107950" algn="l" rtl="0">
              <a:lnSpc>
                <a:spcPct val="80000"/>
              </a:lnSpc>
              <a:spcBef>
                <a:spcPts val="0"/>
              </a:spcBef>
              <a:spcAft>
                <a:spcPts val="0"/>
              </a:spcAft>
              <a:buClr>
                <a:schemeClr val="dk1"/>
              </a:buClr>
              <a:buSzPts val="2800"/>
              <a:buFont typeface="Arial"/>
              <a:buNone/>
            </a:pPr>
            <a:endParaRPr sz="2600">
              <a:latin typeface="Arial"/>
              <a:ea typeface="Arial"/>
              <a:cs typeface="Arial"/>
              <a:sym typeface="Arial"/>
            </a:endParaRPr>
          </a:p>
          <a:p>
            <a:pPr marL="285750" lvl="0" indent="-273050" algn="l" rtl="0">
              <a:lnSpc>
                <a:spcPct val="80000"/>
              </a:lnSpc>
              <a:spcBef>
                <a:spcPts val="0"/>
              </a:spcBef>
              <a:spcAft>
                <a:spcPts val="0"/>
              </a:spcAft>
              <a:buClr>
                <a:schemeClr val="dk1"/>
              </a:buClr>
              <a:buSzPts val="2600"/>
              <a:buChar char="•"/>
            </a:pPr>
            <a:r>
              <a:rPr lang="en-US" sz="2600">
                <a:latin typeface="Arial"/>
                <a:ea typeface="Arial"/>
                <a:cs typeface="Arial"/>
                <a:sym typeface="Arial"/>
              </a:rPr>
              <a:t>Compare</a:t>
            </a:r>
            <a:r>
              <a:rPr lang="en-US" sz="2600" i="0" u="none" strike="noStrike">
                <a:solidFill>
                  <a:schemeClr val="dk1"/>
                </a:solidFill>
                <a:latin typeface="Arial"/>
                <a:ea typeface="Arial"/>
                <a:cs typeface="Arial"/>
                <a:sym typeface="Arial"/>
              </a:rPr>
              <a:t> the differences </a:t>
            </a:r>
            <a:r>
              <a:rPr lang="en-US" sz="2600">
                <a:latin typeface="Arial"/>
                <a:ea typeface="Arial"/>
                <a:cs typeface="Arial"/>
                <a:sym typeface="Arial"/>
              </a:rPr>
              <a:t>between</a:t>
            </a:r>
            <a:r>
              <a:rPr lang="en-US" sz="2600" i="0" u="none" strike="noStrike">
                <a:solidFill>
                  <a:schemeClr val="dk1"/>
                </a:solidFill>
                <a:latin typeface="Arial"/>
                <a:ea typeface="Arial"/>
                <a:cs typeface="Arial"/>
                <a:sym typeface="Arial"/>
              </a:rPr>
              <a:t> PCA and Sparse PCA.</a:t>
            </a:r>
            <a:endParaRPr sz="1600">
              <a:latin typeface="Arial"/>
              <a:ea typeface="Arial"/>
              <a:cs typeface="Arial"/>
              <a:sym typeface="Arial"/>
            </a:endParaRPr>
          </a:p>
        </p:txBody>
      </p:sp>
      <p:sp>
        <p:nvSpPr>
          <p:cNvPr id="59" name="Google Shape;59;p2"/>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p>
            <a:pPr marL="38100" lvl="0" indent="0" algn="l" rtl="0">
              <a:lnSpc>
                <a:spcPct val="117857"/>
              </a:lnSpc>
              <a:spcBef>
                <a:spcPts val="0"/>
              </a:spcBef>
              <a:spcAft>
                <a:spcPts val="0"/>
              </a:spcAft>
              <a:buSzPts val="1400"/>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4"/>
          <p:cNvSpPr txBox="1">
            <a:spLocks noGrp="1"/>
          </p:cNvSpPr>
          <p:nvPr>
            <p:ph type="title"/>
          </p:nvPr>
        </p:nvSpPr>
        <p:spPr>
          <a:xfrm>
            <a:off x="383540" y="352996"/>
            <a:ext cx="9138919" cy="6350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latin typeface="Calibri"/>
                <a:ea typeface="Calibri"/>
                <a:cs typeface="Calibri"/>
                <a:sym typeface="Calibri"/>
              </a:rPr>
              <a:t>Template</a:t>
            </a:r>
            <a:endParaRPr/>
          </a:p>
        </p:txBody>
      </p:sp>
      <p:sp>
        <p:nvSpPr>
          <p:cNvPr id="230" name="Google Shape;230;p14"/>
          <p:cNvSpPr txBox="1">
            <a:spLocks noGrp="1"/>
          </p:cNvSpPr>
          <p:nvPr>
            <p:ph type="body" idx="1"/>
          </p:nvPr>
        </p:nvSpPr>
        <p:spPr>
          <a:xfrm>
            <a:off x="298450" y="1335087"/>
            <a:ext cx="9318600" cy="32325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2400"/>
              <a:t>Except for the imported packages in the template, you cannot use any other packages.</a:t>
            </a:r>
            <a:endParaRPr/>
          </a:p>
          <a:p>
            <a:pPr marL="0" lvl="0" indent="0" algn="l" rtl="0">
              <a:lnSpc>
                <a:spcPct val="100000"/>
              </a:lnSpc>
              <a:spcBef>
                <a:spcPts val="0"/>
              </a:spcBef>
              <a:spcAft>
                <a:spcPts val="0"/>
              </a:spcAft>
              <a:buSzPts val="1400"/>
              <a:buNone/>
            </a:pPr>
            <a:endParaRPr sz="2400"/>
          </a:p>
          <a:p>
            <a:pPr marL="0" lvl="0" indent="0" algn="l" rtl="0">
              <a:lnSpc>
                <a:spcPct val="100000"/>
              </a:lnSpc>
              <a:spcBef>
                <a:spcPts val="0"/>
              </a:spcBef>
              <a:spcAft>
                <a:spcPts val="0"/>
              </a:spcAft>
              <a:buSzPts val="1400"/>
              <a:buNone/>
            </a:pPr>
            <a:endParaRPr sz="2400"/>
          </a:p>
          <a:p>
            <a:pPr marL="0" lvl="0" indent="0" algn="l" rtl="0">
              <a:lnSpc>
                <a:spcPct val="100000"/>
              </a:lnSpc>
              <a:spcBef>
                <a:spcPts val="0"/>
              </a:spcBef>
              <a:spcAft>
                <a:spcPts val="0"/>
              </a:spcAft>
              <a:buSzPts val="1400"/>
              <a:buNone/>
            </a:pPr>
            <a:endParaRPr sz="2400"/>
          </a:p>
          <a:p>
            <a:pPr marL="0" lvl="0" indent="0" algn="l" rtl="0">
              <a:lnSpc>
                <a:spcPct val="100000"/>
              </a:lnSpc>
              <a:spcBef>
                <a:spcPts val="0"/>
              </a:spcBef>
              <a:spcAft>
                <a:spcPts val="0"/>
              </a:spcAft>
              <a:buSzPts val="1400"/>
              <a:buNone/>
            </a:pPr>
            <a:endParaRPr sz="2400"/>
          </a:p>
          <a:p>
            <a:pPr marL="0" lvl="0" indent="0" algn="l" rtl="0">
              <a:lnSpc>
                <a:spcPct val="100000"/>
              </a:lnSpc>
              <a:spcBef>
                <a:spcPts val="0"/>
              </a:spcBef>
              <a:spcAft>
                <a:spcPts val="0"/>
              </a:spcAft>
              <a:buSzPts val="1400"/>
              <a:buNone/>
            </a:pPr>
            <a:endParaRPr sz="2400"/>
          </a:p>
          <a:p>
            <a:pPr marL="0" lvl="0" indent="0" algn="l" rtl="0">
              <a:lnSpc>
                <a:spcPct val="100000"/>
              </a:lnSpc>
              <a:spcBef>
                <a:spcPts val="0"/>
              </a:spcBef>
              <a:spcAft>
                <a:spcPts val="0"/>
              </a:spcAft>
              <a:buSzPts val="1400"/>
              <a:buNone/>
            </a:pPr>
            <a:endParaRPr sz="2400"/>
          </a:p>
          <a:p>
            <a:pPr marL="0" lvl="0" indent="0" algn="l" rtl="0">
              <a:lnSpc>
                <a:spcPct val="100000"/>
              </a:lnSpc>
              <a:spcBef>
                <a:spcPts val="0"/>
              </a:spcBef>
              <a:spcAft>
                <a:spcPts val="0"/>
              </a:spcAft>
              <a:buSzPts val="1400"/>
              <a:buNone/>
            </a:pPr>
            <a:endParaRPr/>
          </a:p>
        </p:txBody>
      </p:sp>
      <p:sp>
        <p:nvSpPr>
          <p:cNvPr id="231" name="Google Shape;231;p14"/>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p>
            <a:pPr marL="38100" lvl="0" indent="0" algn="l" rtl="0">
              <a:lnSpc>
                <a:spcPct val="117857"/>
              </a:lnSpc>
              <a:spcBef>
                <a:spcPts val="0"/>
              </a:spcBef>
              <a:spcAft>
                <a:spcPts val="0"/>
              </a:spcAft>
              <a:buSzPts val="1400"/>
              <a:buNone/>
            </a:pPr>
            <a:fld id="{00000000-1234-1234-1234-123412341234}" type="slidenum">
              <a:rPr lang="en-US"/>
              <a:t>20</a:t>
            </a:fld>
            <a:endParaRPr/>
          </a:p>
        </p:txBody>
      </p:sp>
      <p:pic>
        <p:nvPicPr>
          <p:cNvPr id="232" name="Google Shape;232;p14"/>
          <p:cNvPicPr preferRelativeResize="0"/>
          <p:nvPr/>
        </p:nvPicPr>
        <p:blipFill rotWithShape="1">
          <a:blip r:embed="rId3">
            <a:alphaModFix/>
          </a:blip>
          <a:srcRect/>
          <a:stretch/>
        </p:blipFill>
        <p:spPr>
          <a:xfrm>
            <a:off x="1576375" y="2590800"/>
            <a:ext cx="6762750" cy="1676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6"/>
          <p:cNvSpPr txBox="1">
            <a:spLocks noGrp="1"/>
          </p:cNvSpPr>
          <p:nvPr>
            <p:ph type="title"/>
          </p:nvPr>
        </p:nvSpPr>
        <p:spPr>
          <a:xfrm>
            <a:off x="383540" y="352996"/>
            <a:ext cx="9138900" cy="6156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latin typeface="Calibri"/>
                <a:ea typeface="Calibri"/>
                <a:cs typeface="Calibri"/>
                <a:sym typeface="Calibri"/>
              </a:rPr>
              <a:t>Output NPY File Format</a:t>
            </a:r>
            <a:endParaRPr/>
          </a:p>
        </p:txBody>
      </p:sp>
      <p:sp>
        <p:nvSpPr>
          <p:cNvPr id="238" name="Google Shape;238;p16"/>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p>
            <a:pPr marL="38100" lvl="0" indent="0" algn="l" rtl="0">
              <a:lnSpc>
                <a:spcPct val="117857"/>
              </a:lnSpc>
              <a:spcBef>
                <a:spcPts val="0"/>
              </a:spcBef>
              <a:spcAft>
                <a:spcPts val="0"/>
              </a:spcAft>
              <a:buSzPts val="1400"/>
              <a:buNone/>
            </a:pPr>
            <a:fld id="{00000000-1234-1234-1234-123412341234}" type="slidenum">
              <a:rPr lang="en-US"/>
              <a:t>21</a:t>
            </a:fld>
            <a:endParaRPr/>
          </a:p>
        </p:txBody>
      </p:sp>
      <p:sp>
        <p:nvSpPr>
          <p:cNvPr id="239" name="Google Shape;239;p16"/>
          <p:cNvSpPr txBox="1">
            <a:spLocks noGrp="1"/>
          </p:cNvSpPr>
          <p:nvPr>
            <p:ph type="body" idx="1"/>
          </p:nvPr>
        </p:nvSpPr>
        <p:spPr>
          <a:xfrm>
            <a:off x="298450" y="1001550"/>
            <a:ext cx="8521800" cy="3454200"/>
          </a:xfrm>
          <a:prstGeom prst="rect">
            <a:avLst/>
          </a:prstGeom>
          <a:noFill/>
          <a:ln>
            <a:noFill/>
          </a:ln>
        </p:spPr>
        <p:txBody>
          <a:bodyPr spcFirstLastPara="1" wrap="square" lIns="0" tIns="0" rIns="0" bIns="0" anchor="t" anchorCtr="0">
            <a:spAutoFit/>
          </a:bodyPr>
          <a:lstStyle/>
          <a:p>
            <a:pPr marL="285750" lvl="0" indent="-285750" algn="l" rtl="0">
              <a:lnSpc>
                <a:spcPct val="115000"/>
              </a:lnSpc>
              <a:spcBef>
                <a:spcPts val="0"/>
              </a:spcBef>
              <a:spcAft>
                <a:spcPts val="0"/>
              </a:spcAft>
              <a:buClr>
                <a:schemeClr val="dk1"/>
              </a:buClr>
              <a:buSzPts val="2200"/>
              <a:buFont typeface="Arial"/>
              <a:buChar char="•"/>
            </a:pPr>
            <a:r>
              <a:rPr lang="en-US" sz="2200">
                <a:latin typeface="Arial"/>
                <a:ea typeface="Arial"/>
                <a:cs typeface="Arial"/>
                <a:sym typeface="Arial"/>
              </a:rPr>
              <a:t>Named as “</a:t>
            </a:r>
            <a:r>
              <a:rPr lang="en-US" sz="2200" b="1">
                <a:latin typeface="Arial"/>
                <a:ea typeface="Arial"/>
                <a:cs typeface="Arial"/>
                <a:sym typeface="Arial"/>
              </a:rPr>
              <a:t>output.npy</a:t>
            </a:r>
            <a:r>
              <a:rPr lang="en-US" sz="2200">
                <a:latin typeface="Arial"/>
                <a:ea typeface="Arial"/>
                <a:cs typeface="Arial"/>
                <a:sym typeface="Arial"/>
              </a:rPr>
              <a:t>”</a:t>
            </a:r>
            <a:endParaRPr>
              <a:latin typeface="Arial"/>
              <a:ea typeface="Arial"/>
              <a:cs typeface="Arial"/>
              <a:sym typeface="Arial"/>
            </a:endParaRPr>
          </a:p>
          <a:p>
            <a:pPr marL="285750" lvl="0" indent="-285750" algn="l" rtl="0">
              <a:lnSpc>
                <a:spcPct val="115000"/>
              </a:lnSpc>
              <a:spcBef>
                <a:spcPts val="0"/>
              </a:spcBef>
              <a:spcAft>
                <a:spcPts val="0"/>
              </a:spcAft>
              <a:buClr>
                <a:schemeClr val="dk1"/>
              </a:buClr>
              <a:buSzPts val="2200"/>
              <a:buChar char="•"/>
            </a:pPr>
            <a:r>
              <a:rPr lang="en-US" sz="2200">
                <a:latin typeface="Arial"/>
                <a:ea typeface="Arial"/>
                <a:cs typeface="Arial"/>
                <a:sym typeface="Arial"/>
              </a:rPr>
              <a:t>This file is a dictionary that stores your output for each function and all the PCA classification prediction. Note that the hyperparameter and weights of both classifiers will also be stored in the output file to check whether your predictions come from the same classifier you submitted.</a:t>
            </a:r>
            <a:endParaRPr>
              <a:latin typeface="Arial"/>
              <a:ea typeface="Arial"/>
              <a:cs typeface="Arial"/>
              <a:sym typeface="Arial"/>
            </a:endParaRPr>
          </a:p>
          <a:p>
            <a:pPr marL="285750" lvl="0" indent="-273050" algn="l" rtl="0">
              <a:lnSpc>
                <a:spcPct val="115000"/>
              </a:lnSpc>
              <a:spcBef>
                <a:spcPts val="0"/>
              </a:spcBef>
              <a:spcAft>
                <a:spcPts val="0"/>
              </a:spcAft>
              <a:buClr>
                <a:schemeClr val="dk1"/>
              </a:buClr>
              <a:buSzPts val="2000"/>
              <a:buChar char="•"/>
            </a:pPr>
            <a:r>
              <a:rPr lang="en-US" sz="2200" i="0" u="none" strike="noStrike">
                <a:solidFill>
                  <a:srgbClr val="C00000"/>
                </a:solidFill>
                <a:latin typeface="Arial"/>
                <a:ea typeface="Arial"/>
                <a:cs typeface="Arial"/>
                <a:sym typeface="Arial"/>
              </a:rPr>
              <a:t>Please take note: unlike Assignment 3, in this file, you are required to provide a basic PCA prediction </a:t>
            </a:r>
            <a:r>
              <a:rPr lang="en-US" sz="2200">
                <a:solidFill>
                  <a:srgbClr val="C00000"/>
                </a:solidFill>
                <a:latin typeface="Arial"/>
                <a:ea typeface="Arial"/>
                <a:cs typeface="Arial"/>
                <a:sym typeface="Arial"/>
              </a:rPr>
              <a:t>and</a:t>
            </a:r>
            <a:r>
              <a:rPr lang="en-US" sz="2200" i="0" u="none" strike="noStrike">
                <a:solidFill>
                  <a:srgbClr val="C00000"/>
                </a:solidFill>
                <a:latin typeface="Arial"/>
                <a:ea typeface="Arial"/>
                <a:cs typeface="Arial"/>
                <a:sym typeface="Arial"/>
              </a:rPr>
              <a:t> advanced PCA prediction.</a:t>
            </a:r>
            <a:endParaRPr sz="1600">
              <a:solidFill>
                <a:srgbClr val="C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7"/>
          <p:cNvSpPr txBox="1">
            <a:spLocks noGrp="1"/>
          </p:cNvSpPr>
          <p:nvPr>
            <p:ph type="title"/>
          </p:nvPr>
        </p:nvSpPr>
        <p:spPr>
          <a:xfrm>
            <a:off x="383540" y="352996"/>
            <a:ext cx="9138919" cy="6350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latin typeface="Calibri"/>
                <a:ea typeface="Calibri"/>
                <a:cs typeface="Calibri"/>
                <a:sym typeface="Calibri"/>
              </a:rPr>
              <a:t>Output NPY File Format</a:t>
            </a:r>
            <a:endParaRPr/>
          </a:p>
        </p:txBody>
      </p:sp>
      <p:sp>
        <p:nvSpPr>
          <p:cNvPr id="245" name="Google Shape;245;p37"/>
          <p:cNvSpPr txBox="1">
            <a:spLocks noGrp="1"/>
          </p:cNvSpPr>
          <p:nvPr>
            <p:ph type="body" idx="1"/>
          </p:nvPr>
        </p:nvSpPr>
        <p:spPr>
          <a:xfrm>
            <a:off x="298450" y="1335087"/>
            <a:ext cx="9318625" cy="430887"/>
          </a:xfrm>
          <a:prstGeom prst="rect">
            <a:avLst/>
          </a:prstGeom>
          <a:noFill/>
          <a:ln>
            <a:noFill/>
          </a:ln>
        </p:spPr>
        <p:txBody>
          <a:bodyPr spcFirstLastPara="1" wrap="square" lIns="0" tIns="0" rIns="0" bIns="0" anchor="t" anchorCtr="0">
            <a:spAutoFit/>
          </a:bodyPr>
          <a:lstStyle/>
          <a:p>
            <a:pPr marL="457200" lvl="0" indent="-228600" algn="l" rtl="0">
              <a:lnSpc>
                <a:spcPct val="100000"/>
              </a:lnSpc>
              <a:spcBef>
                <a:spcPts val="0"/>
              </a:spcBef>
              <a:spcAft>
                <a:spcPts val="0"/>
              </a:spcAft>
              <a:buSzPts val="1400"/>
              <a:buNone/>
            </a:pPr>
            <a:r>
              <a:rPr lang="en-US" sz="2800" b="1"/>
              <a:t>Sample Output</a:t>
            </a:r>
            <a:endParaRPr sz="2800" b="1"/>
          </a:p>
        </p:txBody>
      </p:sp>
      <p:sp>
        <p:nvSpPr>
          <p:cNvPr id="246" name="Google Shape;246;p37"/>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p>
            <a:pPr marL="38100" lvl="0" indent="0" algn="l" rtl="0">
              <a:lnSpc>
                <a:spcPct val="117857"/>
              </a:lnSpc>
              <a:spcBef>
                <a:spcPts val="0"/>
              </a:spcBef>
              <a:spcAft>
                <a:spcPts val="0"/>
              </a:spcAft>
              <a:buSzPts val="1400"/>
              <a:buNone/>
            </a:pPr>
            <a:fld id="{00000000-1234-1234-1234-123412341234}" type="slidenum">
              <a:rPr lang="en-US"/>
              <a:t>22</a:t>
            </a:fld>
            <a:endParaRPr/>
          </a:p>
        </p:txBody>
      </p:sp>
      <p:pic>
        <p:nvPicPr>
          <p:cNvPr id="2" name="圖片 1">
            <a:extLst>
              <a:ext uri="{FF2B5EF4-FFF2-40B4-BE49-F238E27FC236}">
                <a16:creationId xmlns:a16="http://schemas.microsoft.com/office/drawing/2014/main" id="{2C97331C-7BE7-9E49-E7FA-D62CA146D9F5}"/>
              </a:ext>
            </a:extLst>
          </p:cNvPr>
          <p:cNvPicPr>
            <a:picLocks noChangeAspect="1"/>
          </p:cNvPicPr>
          <p:nvPr/>
        </p:nvPicPr>
        <p:blipFill>
          <a:blip r:embed="rId3"/>
          <a:stretch>
            <a:fillRect/>
          </a:stretch>
        </p:blipFill>
        <p:spPr>
          <a:xfrm>
            <a:off x="3095970" y="1335087"/>
            <a:ext cx="6003579" cy="51149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8"/>
          <p:cNvSpPr txBox="1">
            <a:spLocks noGrp="1"/>
          </p:cNvSpPr>
          <p:nvPr>
            <p:ph type="title"/>
          </p:nvPr>
        </p:nvSpPr>
        <p:spPr>
          <a:xfrm>
            <a:off x="383540" y="352996"/>
            <a:ext cx="9138919" cy="6350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latin typeface="Calibri"/>
                <a:ea typeface="Calibri"/>
                <a:cs typeface="Calibri"/>
                <a:sym typeface="Calibri"/>
              </a:rPr>
              <a:t>The Evaluation Metric</a:t>
            </a:r>
            <a:endParaRPr>
              <a:latin typeface="Calibri"/>
              <a:ea typeface="Calibri"/>
              <a:cs typeface="Calibri"/>
              <a:sym typeface="Calibri"/>
            </a:endParaRPr>
          </a:p>
        </p:txBody>
      </p:sp>
      <p:sp>
        <p:nvSpPr>
          <p:cNvPr id="253" name="Google Shape;253;p18"/>
          <p:cNvSpPr txBox="1">
            <a:spLocks noGrp="1"/>
          </p:cNvSpPr>
          <p:nvPr>
            <p:ph type="body" idx="1"/>
          </p:nvPr>
        </p:nvSpPr>
        <p:spPr>
          <a:xfrm>
            <a:off x="298450" y="1335087"/>
            <a:ext cx="9318600" cy="25860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2400"/>
              <a:t>In the basic and advanced function implementations, you will get a full score if your output is exactly the same as the standard answer, or else you will get a zero mark for each function implementation.</a:t>
            </a:r>
            <a:endParaRPr/>
          </a:p>
          <a:p>
            <a:pPr marL="0" lvl="0" indent="0" algn="l" rtl="0">
              <a:lnSpc>
                <a:spcPct val="100000"/>
              </a:lnSpc>
              <a:spcBef>
                <a:spcPts val="0"/>
              </a:spcBef>
              <a:spcAft>
                <a:spcPts val="0"/>
              </a:spcAft>
              <a:buSzPts val="1400"/>
              <a:buNone/>
            </a:pPr>
            <a:endParaRPr sz="2400"/>
          </a:p>
          <a:p>
            <a:pPr marL="0" lvl="0" indent="0" algn="l" rtl="0">
              <a:lnSpc>
                <a:spcPct val="100000"/>
              </a:lnSpc>
              <a:spcBef>
                <a:spcPts val="0"/>
              </a:spcBef>
              <a:spcAft>
                <a:spcPts val="0"/>
              </a:spcAft>
              <a:buSzPts val="1400"/>
              <a:buNone/>
            </a:pPr>
            <a:r>
              <a:rPr lang="en-US" sz="2400"/>
              <a:t>For the ranking part, we will use </a:t>
            </a:r>
            <a:r>
              <a:rPr lang="en-US" sz="2400" b="1"/>
              <a:t>F1 score</a:t>
            </a:r>
            <a:r>
              <a:rPr lang="en-US" sz="2400"/>
              <a:t> to evaluate your classifier.</a:t>
            </a:r>
            <a:endParaRPr/>
          </a:p>
          <a:p>
            <a:pPr marL="285750" lvl="0" indent="-285750" algn="l" rtl="0">
              <a:lnSpc>
                <a:spcPct val="100000"/>
              </a:lnSpc>
              <a:spcBef>
                <a:spcPts val="0"/>
              </a:spcBef>
              <a:spcAft>
                <a:spcPts val="0"/>
              </a:spcAft>
              <a:buClr>
                <a:schemeClr val="dk1"/>
              </a:buClr>
              <a:buSzPts val="2400"/>
              <a:buFont typeface="Arial"/>
              <a:buChar char="•"/>
            </a:pPr>
            <a:r>
              <a:rPr lang="en-US" sz="2400"/>
              <a:t>Ranking part: You will be compared with others who submit the advanced prediction.</a:t>
            </a:r>
            <a:endParaRPr/>
          </a:p>
        </p:txBody>
      </p:sp>
      <p:sp>
        <p:nvSpPr>
          <p:cNvPr id="254" name="Google Shape;254;p18"/>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p>
            <a:pPr marL="38100" lvl="0" indent="0" algn="l" rtl="0">
              <a:lnSpc>
                <a:spcPct val="117857"/>
              </a:lnSpc>
              <a:spcBef>
                <a:spcPts val="0"/>
              </a:spcBef>
              <a:spcAft>
                <a:spcPts val="0"/>
              </a:spcAft>
              <a:buSzPts val="1400"/>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7"/>
          <p:cNvSpPr txBox="1">
            <a:spLocks noGrp="1"/>
          </p:cNvSpPr>
          <p:nvPr>
            <p:ph type="title"/>
          </p:nvPr>
        </p:nvSpPr>
        <p:spPr>
          <a:xfrm>
            <a:off x="383540" y="352996"/>
            <a:ext cx="9138919" cy="6350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latin typeface="Calibri"/>
                <a:ea typeface="Calibri"/>
                <a:cs typeface="Calibri"/>
                <a:sym typeface="Calibri"/>
              </a:rPr>
              <a:t>Requirement</a:t>
            </a:r>
            <a:endParaRPr>
              <a:latin typeface="Calibri"/>
              <a:ea typeface="Calibri"/>
              <a:cs typeface="Calibri"/>
              <a:sym typeface="Calibri"/>
            </a:endParaRPr>
          </a:p>
        </p:txBody>
      </p:sp>
      <p:sp>
        <p:nvSpPr>
          <p:cNvPr id="260" name="Google Shape;260;p17"/>
          <p:cNvSpPr txBox="1">
            <a:spLocks noGrp="1"/>
          </p:cNvSpPr>
          <p:nvPr>
            <p:ph type="body" idx="1"/>
          </p:nvPr>
        </p:nvSpPr>
        <p:spPr>
          <a:xfrm>
            <a:off x="298450" y="1335087"/>
            <a:ext cx="9318600" cy="4433100"/>
          </a:xfrm>
          <a:prstGeom prst="rect">
            <a:avLst/>
          </a:prstGeom>
          <a:noFill/>
          <a:ln>
            <a:noFill/>
          </a:ln>
        </p:spPr>
        <p:txBody>
          <a:bodyPr spcFirstLastPara="1" wrap="square" lIns="0" tIns="0" rIns="0" bIns="0" anchor="t" anchorCtr="0">
            <a:spAutoFit/>
          </a:bodyPr>
          <a:lstStyle/>
          <a:p>
            <a:pPr marL="285750" lvl="0" indent="-285750" algn="l" rtl="0">
              <a:lnSpc>
                <a:spcPct val="100000"/>
              </a:lnSpc>
              <a:spcBef>
                <a:spcPts val="0"/>
              </a:spcBef>
              <a:spcAft>
                <a:spcPts val="0"/>
              </a:spcAft>
              <a:buClr>
                <a:schemeClr val="dk1"/>
              </a:buClr>
              <a:buSzPts val="2400"/>
              <a:buFont typeface="Arial"/>
              <a:buChar char="•"/>
            </a:pPr>
            <a:r>
              <a:rPr lang="en-US" sz="2400" dirty="0"/>
              <a:t>Do it individually! Not as a team! (team is for final project)</a:t>
            </a:r>
            <a:endParaRPr dirty="0"/>
          </a:p>
          <a:p>
            <a:pPr marL="285750" lvl="0" indent="-285750" algn="l" rtl="0">
              <a:lnSpc>
                <a:spcPct val="100000"/>
              </a:lnSpc>
              <a:spcBef>
                <a:spcPts val="0"/>
              </a:spcBef>
              <a:spcAft>
                <a:spcPts val="0"/>
              </a:spcAft>
              <a:buClr>
                <a:schemeClr val="dk1"/>
              </a:buClr>
              <a:buSzPts val="2400"/>
              <a:buFont typeface="Arial"/>
              <a:buChar char="•"/>
            </a:pPr>
            <a:r>
              <a:rPr lang="en-US" sz="2400" dirty="0"/>
              <a:t>Announce date: 2023/12/14</a:t>
            </a:r>
            <a:endParaRPr dirty="0"/>
          </a:p>
          <a:p>
            <a:pPr marL="285750" lvl="0" indent="-285750" algn="l" rtl="0">
              <a:lnSpc>
                <a:spcPct val="100000"/>
              </a:lnSpc>
              <a:spcBef>
                <a:spcPts val="0"/>
              </a:spcBef>
              <a:spcAft>
                <a:spcPts val="0"/>
              </a:spcAft>
              <a:buClr>
                <a:schemeClr val="dk1"/>
              </a:buClr>
              <a:buSzPts val="2400"/>
              <a:buFont typeface="Arial"/>
              <a:buChar char="•"/>
            </a:pPr>
            <a:r>
              <a:rPr lang="en-US" sz="2400" dirty="0"/>
              <a:t>Deadline:</a:t>
            </a:r>
            <a:r>
              <a:rPr lang="en-US" sz="2400" dirty="0">
                <a:solidFill>
                  <a:srgbClr val="FF0000"/>
                </a:solidFill>
              </a:rPr>
              <a:t> 2023/01/09 23:59 </a:t>
            </a:r>
            <a:r>
              <a:rPr lang="en-US" sz="2400" dirty="0"/>
              <a:t>(Late submission is not allowed!)</a:t>
            </a:r>
            <a:endParaRPr dirty="0"/>
          </a:p>
          <a:p>
            <a:pPr marL="285750" lvl="0" indent="-285750" algn="l" rtl="0">
              <a:lnSpc>
                <a:spcPct val="100000"/>
              </a:lnSpc>
              <a:spcBef>
                <a:spcPts val="0"/>
              </a:spcBef>
              <a:spcAft>
                <a:spcPts val="0"/>
              </a:spcAft>
              <a:buClr>
                <a:schemeClr val="dk1"/>
              </a:buClr>
              <a:buSzPts val="2400"/>
              <a:buFont typeface="Arial"/>
              <a:buChar char="•"/>
            </a:pPr>
            <a:r>
              <a:rPr lang="en-US" sz="2400" dirty="0"/>
              <a:t>Hand in your files in the following format (Do not compress them)</a:t>
            </a:r>
            <a:endParaRPr dirty="0"/>
          </a:p>
          <a:p>
            <a:pPr marL="742950" lvl="1" indent="-285750" algn="l" rtl="0">
              <a:lnSpc>
                <a:spcPct val="100000"/>
              </a:lnSpc>
              <a:spcBef>
                <a:spcPts val="0"/>
              </a:spcBef>
              <a:spcAft>
                <a:spcPts val="0"/>
              </a:spcAft>
              <a:buClr>
                <a:schemeClr val="dk1"/>
              </a:buClr>
              <a:buSzPts val="2400"/>
              <a:buFont typeface="Arial"/>
              <a:buChar char="•"/>
            </a:pPr>
            <a:r>
              <a:rPr lang="en-US" sz="2400" dirty="0"/>
              <a:t>HW4.ipynb			- </a:t>
            </a:r>
            <a:r>
              <a:rPr lang="en-US" sz="2400" dirty="0" err="1"/>
              <a:t>output.npy</a:t>
            </a:r>
            <a:endParaRPr sz="2400" dirty="0"/>
          </a:p>
          <a:p>
            <a:pPr marL="742950" lvl="1" indent="-285750" algn="l" rtl="0">
              <a:lnSpc>
                <a:spcPct val="100000"/>
              </a:lnSpc>
              <a:spcBef>
                <a:spcPts val="0"/>
              </a:spcBef>
              <a:spcAft>
                <a:spcPts val="0"/>
              </a:spcAft>
              <a:buClr>
                <a:schemeClr val="dk1"/>
              </a:buClr>
              <a:buSzPts val="2400"/>
              <a:buFont typeface="Arial"/>
              <a:buChar char="•"/>
            </a:pPr>
            <a:r>
              <a:rPr lang="en-US" sz="2400" dirty="0" err="1"/>
              <a:t>PCA.ipynb</a:t>
            </a:r>
            <a:r>
              <a:rPr lang="en-US" sz="2400" dirty="0"/>
              <a:t>			- </a:t>
            </a:r>
            <a:r>
              <a:rPr lang="en-US" sz="2400" dirty="0" err="1"/>
              <a:t>report.pdf</a:t>
            </a:r>
            <a:endParaRPr sz="2400" dirty="0"/>
          </a:p>
          <a:p>
            <a:pPr marL="742950" lvl="1" indent="-285750" algn="l" rtl="0">
              <a:lnSpc>
                <a:spcPct val="100000"/>
              </a:lnSpc>
              <a:spcBef>
                <a:spcPts val="0"/>
              </a:spcBef>
              <a:spcAft>
                <a:spcPts val="0"/>
              </a:spcAft>
              <a:buClr>
                <a:schemeClr val="dk1"/>
              </a:buClr>
              <a:buSzPts val="2400"/>
              <a:buFont typeface="Arial"/>
              <a:buChar char="•"/>
            </a:pPr>
            <a:r>
              <a:rPr lang="en-US" sz="2400" dirty="0" err="1"/>
              <a:t>Loss.ipynb</a:t>
            </a:r>
            <a:endParaRPr sz="2400" dirty="0"/>
          </a:p>
          <a:p>
            <a:pPr marL="742950" lvl="1" indent="-285750" algn="l" rtl="0">
              <a:lnSpc>
                <a:spcPct val="100000"/>
              </a:lnSpc>
              <a:spcBef>
                <a:spcPts val="0"/>
              </a:spcBef>
              <a:spcAft>
                <a:spcPts val="0"/>
              </a:spcAft>
              <a:buClr>
                <a:schemeClr val="dk1"/>
              </a:buClr>
              <a:buSzPts val="2400"/>
              <a:buFont typeface="Arial"/>
              <a:buChar char="•"/>
            </a:pPr>
            <a:r>
              <a:rPr lang="en-US" sz="2400" dirty="0" err="1"/>
              <a:t>Model.ipynb</a:t>
            </a:r>
            <a:endParaRPr sz="2400" dirty="0"/>
          </a:p>
          <a:p>
            <a:pPr marL="742950" lvl="1" indent="-285750" algn="l" rtl="0">
              <a:lnSpc>
                <a:spcPct val="100000"/>
              </a:lnSpc>
              <a:spcBef>
                <a:spcPts val="0"/>
              </a:spcBef>
              <a:spcAft>
                <a:spcPts val="0"/>
              </a:spcAft>
              <a:buClr>
                <a:schemeClr val="dk1"/>
              </a:buClr>
              <a:buSzPts val="2400"/>
              <a:buFont typeface="Arial"/>
              <a:buChar char="•"/>
            </a:pPr>
            <a:r>
              <a:rPr lang="en-US" sz="2400" dirty="0" err="1"/>
              <a:t>Trainer.ipynb</a:t>
            </a:r>
            <a:endParaRPr sz="2400" dirty="0"/>
          </a:p>
          <a:p>
            <a:pPr marL="742950" lvl="1" indent="-285750" algn="l" rtl="0">
              <a:lnSpc>
                <a:spcPct val="100000"/>
              </a:lnSpc>
              <a:spcBef>
                <a:spcPts val="0"/>
              </a:spcBef>
              <a:spcAft>
                <a:spcPts val="0"/>
              </a:spcAft>
              <a:buClr>
                <a:schemeClr val="dk1"/>
              </a:buClr>
              <a:buSzPts val="2400"/>
              <a:buFont typeface="Arial"/>
              <a:buChar char="•"/>
            </a:pPr>
            <a:r>
              <a:rPr lang="en-US" sz="2400" dirty="0" err="1"/>
              <a:t>Config.ipynb</a:t>
            </a:r>
            <a:endParaRPr sz="2400" dirty="0"/>
          </a:p>
          <a:p>
            <a:pPr marL="742950" lvl="1" indent="-285750" algn="l" rtl="0">
              <a:lnSpc>
                <a:spcPct val="100000"/>
              </a:lnSpc>
              <a:spcBef>
                <a:spcPts val="0"/>
              </a:spcBef>
              <a:spcAft>
                <a:spcPts val="0"/>
              </a:spcAft>
              <a:buClr>
                <a:schemeClr val="dk1"/>
              </a:buClr>
              <a:buSzPts val="2400"/>
              <a:buFont typeface="Arial"/>
              <a:buChar char="•"/>
            </a:pPr>
            <a:r>
              <a:rPr lang="en-US" sz="2400" dirty="0" err="1"/>
              <a:t>Data_preprocess.ipynb</a:t>
            </a:r>
            <a:endParaRPr sz="2400" dirty="0"/>
          </a:p>
          <a:p>
            <a:pPr marL="742950" lvl="1" indent="-285750" algn="l" rtl="0">
              <a:lnSpc>
                <a:spcPct val="100000"/>
              </a:lnSpc>
              <a:spcBef>
                <a:spcPts val="0"/>
              </a:spcBef>
              <a:spcAft>
                <a:spcPts val="0"/>
              </a:spcAft>
              <a:buClr>
                <a:schemeClr val="dk1"/>
              </a:buClr>
              <a:buSzPts val="2400"/>
              <a:buFont typeface="Arial"/>
              <a:buChar char="•"/>
            </a:pPr>
            <a:r>
              <a:rPr lang="en-US" sz="2400" dirty="0" err="1"/>
              <a:t>Utils.ipynb</a:t>
            </a:r>
            <a:endParaRPr dirty="0"/>
          </a:p>
        </p:txBody>
      </p:sp>
      <p:sp>
        <p:nvSpPr>
          <p:cNvPr id="261" name="Google Shape;261;p17"/>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p>
            <a:pPr marL="38100" lvl="0" indent="0" algn="l" rtl="0">
              <a:lnSpc>
                <a:spcPct val="117857"/>
              </a:lnSpc>
              <a:spcBef>
                <a:spcPts val="0"/>
              </a:spcBef>
              <a:spcAft>
                <a:spcPts val="0"/>
              </a:spcAft>
              <a:buSzPts val="1400"/>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0"/>
          <p:cNvSpPr txBox="1">
            <a:spLocks noGrp="1"/>
          </p:cNvSpPr>
          <p:nvPr>
            <p:ph type="title"/>
          </p:nvPr>
        </p:nvSpPr>
        <p:spPr>
          <a:xfrm>
            <a:off x="383540" y="352996"/>
            <a:ext cx="9138919" cy="6350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latin typeface="Calibri"/>
                <a:ea typeface="Calibri"/>
                <a:cs typeface="Calibri"/>
                <a:sym typeface="Calibri"/>
              </a:rPr>
              <a:t>Penalty</a:t>
            </a:r>
            <a:endParaRPr/>
          </a:p>
        </p:txBody>
      </p:sp>
      <p:sp>
        <p:nvSpPr>
          <p:cNvPr id="267" name="Google Shape;267;p20"/>
          <p:cNvSpPr txBox="1">
            <a:spLocks noGrp="1"/>
          </p:cNvSpPr>
          <p:nvPr>
            <p:ph type="body" idx="1"/>
          </p:nvPr>
        </p:nvSpPr>
        <p:spPr>
          <a:xfrm>
            <a:off x="298450" y="1335087"/>
            <a:ext cx="9318600" cy="36942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2400"/>
              <a:t>0 points if any of the following conditions:</a:t>
            </a:r>
            <a:endParaRPr/>
          </a:p>
          <a:p>
            <a:pPr marL="285750" lvl="0" indent="-285750" algn="l" rtl="0">
              <a:lnSpc>
                <a:spcPct val="100000"/>
              </a:lnSpc>
              <a:spcBef>
                <a:spcPts val="0"/>
              </a:spcBef>
              <a:spcAft>
                <a:spcPts val="0"/>
              </a:spcAft>
              <a:buClr>
                <a:schemeClr val="dk1"/>
              </a:buClr>
              <a:buSzPts val="2400"/>
              <a:buFont typeface="Arial"/>
              <a:buChar char="•"/>
            </a:pPr>
            <a:r>
              <a:rPr lang="en-US" sz="2400"/>
              <a:t>Plagiarism </a:t>
            </a:r>
            <a:endParaRPr/>
          </a:p>
          <a:p>
            <a:pPr marL="285750" lvl="0" indent="-285750" algn="l" rtl="0">
              <a:lnSpc>
                <a:spcPct val="100000"/>
              </a:lnSpc>
              <a:spcBef>
                <a:spcPts val="0"/>
              </a:spcBef>
              <a:spcAft>
                <a:spcPts val="0"/>
              </a:spcAft>
              <a:buClr>
                <a:schemeClr val="dk1"/>
              </a:buClr>
              <a:buSzPts val="2400"/>
              <a:buFont typeface="Arial"/>
              <a:buChar char="•"/>
            </a:pPr>
            <a:r>
              <a:rPr lang="en-US" sz="2400"/>
              <a:t>Late submission</a:t>
            </a:r>
            <a:endParaRPr/>
          </a:p>
          <a:p>
            <a:pPr marL="285750" lvl="0" indent="-285750" algn="l" rtl="0">
              <a:lnSpc>
                <a:spcPct val="100000"/>
              </a:lnSpc>
              <a:spcBef>
                <a:spcPts val="0"/>
              </a:spcBef>
              <a:spcAft>
                <a:spcPts val="0"/>
              </a:spcAft>
              <a:buClr>
                <a:schemeClr val="dk1"/>
              </a:buClr>
              <a:buSzPts val="2400"/>
              <a:buFont typeface="Arial"/>
              <a:buChar char="•"/>
            </a:pPr>
            <a:r>
              <a:rPr lang="en-US" sz="2400"/>
              <a:t>Not using template or import any other packages</a:t>
            </a:r>
            <a:endParaRPr/>
          </a:p>
          <a:p>
            <a:pPr marL="285750" lvl="0" indent="-285750" algn="l" rtl="0">
              <a:lnSpc>
                <a:spcPct val="100000"/>
              </a:lnSpc>
              <a:spcBef>
                <a:spcPts val="0"/>
              </a:spcBef>
              <a:spcAft>
                <a:spcPts val="0"/>
              </a:spcAft>
              <a:buClr>
                <a:schemeClr val="dk1"/>
              </a:buClr>
              <a:buSzPts val="2400"/>
              <a:buFont typeface="Arial"/>
              <a:buChar char="•"/>
            </a:pPr>
            <a:r>
              <a:rPr lang="en-US" sz="2400"/>
              <a:t>Incorrect input/output format</a:t>
            </a:r>
            <a:endParaRPr/>
          </a:p>
          <a:p>
            <a:pPr marL="285750" lvl="0" indent="-285750" algn="l" rtl="0">
              <a:lnSpc>
                <a:spcPct val="100000"/>
              </a:lnSpc>
              <a:spcBef>
                <a:spcPts val="0"/>
              </a:spcBef>
              <a:spcAft>
                <a:spcPts val="0"/>
              </a:spcAft>
              <a:buClr>
                <a:schemeClr val="dk1"/>
              </a:buClr>
              <a:buSzPts val="2400"/>
              <a:buFont typeface="Arial"/>
              <a:buChar char="•"/>
            </a:pPr>
            <a:r>
              <a:rPr lang="en-US" sz="2400"/>
              <a:t>Incorrect submission format </a:t>
            </a:r>
            <a:endParaRPr/>
          </a:p>
          <a:p>
            <a:pPr marL="285750" lvl="0" indent="-285750" algn="l" rtl="0">
              <a:lnSpc>
                <a:spcPct val="100000"/>
              </a:lnSpc>
              <a:spcBef>
                <a:spcPts val="0"/>
              </a:spcBef>
              <a:spcAft>
                <a:spcPts val="0"/>
              </a:spcAft>
              <a:buClr>
                <a:schemeClr val="dk1"/>
              </a:buClr>
              <a:buSzPts val="2400"/>
              <a:buFont typeface="Arial"/>
              <a:buChar char="•"/>
            </a:pPr>
            <a:r>
              <a:rPr lang="en-US" sz="2400"/>
              <a:t>Predictions mismatch (your predictions did not come from the same classifier you submitted)</a:t>
            </a:r>
            <a:endParaRPr sz="2400"/>
          </a:p>
          <a:p>
            <a:pPr marL="285750" lvl="0" indent="-285750" algn="l" rtl="0">
              <a:lnSpc>
                <a:spcPct val="100000"/>
              </a:lnSpc>
              <a:spcBef>
                <a:spcPts val="0"/>
              </a:spcBef>
              <a:spcAft>
                <a:spcPts val="0"/>
              </a:spcAft>
              <a:buSzPts val="2400"/>
              <a:buChar char="•"/>
            </a:pPr>
            <a:r>
              <a:rPr lang="en-US" sz="2400"/>
              <a:t>Directly copy code from ChatGPT</a:t>
            </a:r>
            <a:endParaRPr sz="2400"/>
          </a:p>
          <a:p>
            <a:pPr marL="285750" lvl="0" indent="-133350" algn="l" rtl="0">
              <a:lnSpc>
                <a:spcPct val="100000"/>
              </a:lnSpc>
              <a:spcBef>
                <a:spcPts val="0"/>
              </a:spcBef>
              <a:spcAft>
                <a:spcPts val="0"/>
              </a:spcAft>
              <a:buClr>
                <a:schemeClr val="dk1"/>
              </a:buClr>
              <a:buSzPts val="2400"/>
              <a:buFont typeface="Arial"/>
              <a:buNone/>
            </a:pPr>
            <a:endParaRPr sz="2400"/>
          </a:p>
        </p:txBody>
      </p:sp>
      <p:sp>
        <p:nvSpPr>
          <p:cNvPr id="268" name="Google Shape;268;p20"/>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p>
            <a:pPr marL="38100" lvl="0" indent="0" algn="l" rtl="0">
              <a:lnSpc>
                <a:spcPct val="117857"/>
              </a:lnSpc>
              <a:spcBef>
                <a:spcPts val="0"/>
              </a:spcBef>
              <a:spcAft>
                <a:spcPts val="0"/>
              </a:spcAft>
              <a:buSzPts val="1400"/>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1"/>
          <p:cNvSpPr txBox="1">
            <a:spLocks noGrp="1"/>
          </p:cNvSpPr>
          <p:nvPr>
            <p:ph type="title"/>
          </p:nvPr>
        </p:nvSpPr>
        <p:spPr>
          <a:xfrm>
            <a:off x="383540" y="352996"/>
            <a:ext cx="9138919" cy="6350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latin typeface="Calibri"/>
                <a:ea typeface="Calibri"/>
                <a:cs typeface="Calibri"/>
                <a:sym typeface="Calibri"/>
              </a:rPr>
              <a:t>Questions?</a:t>
            </a:r>
            <a:endParaRPr/>
          </a:p>
        </p:txBody>
      </p:sp>
      <p:sp>
        <p:nvSpPr>
          <p:cNvPr id="274" name="Google Shape;274;p21"/>
          <p:cNvSpPr txBox="1">
            <a:spLocks noGrp="1"/>
          </p:cNvSpPr>
          <p:nvPr>
            <p:ph type="body" idx="1"/>
          </p:nvPr>
        </p:nvSpPr>
        <p:spPr>
          <a:xfrm>
            <a:off x="298450" y="1335087"/>
            <a:ext cx="9318625" cy="738664"/>
          </a:xfrm>
          <a:prstGeom prst="rect">
            <a:avLst/>
          </a:prstGeom>
          <a:noFill/>
          <a:ln>
            <a:noFill/>
          </a:ln>
        </p:spPr>
        <p:txBody>
          <a:bodyPr spcFirstLastPara="1" wrap="square" lIns="0" tIns="0" rIns="0" bIns="0" anchor="t" anchorCtr="0">
            <a:spAutoFit/>
          </a:bodyPr>
          <a:lstStyle/>
          <a:p>
            <a:pPr marL="285750" lvl="0" indent="-285750" algn="l" rtl="0">
              <a:lnSpc>
                <a:spcPct val="100000"/>
              </a:lnSpc>
              <a:spcBef>
                <a:spcPts val="0"/>
              </a:spcBef>
              <a:spcAft>
                <a:spcPts val="0"/>
              </a:spcAft>
              <a:buClr>
                <a:schemeClr val="dk1"/>
              </a:buClr>
              <a:buSzPts val="2400"/>
              <a:buFont typeface="Arial"/>
              <a:buChar char="•"/>
            </a:pPr>
            <a:r>
              <a:rPr lang="en-US" sz="2400"/>
              <a:t>TA: Chao Hsuan Lin 林晁璿 (raylin89910@gmail.com)</a:t>
            </a:r>
            <a:endParaRPr sz="2400"/>
          </a:p>
          <a:p>
            <a:pPr marL="285750" lvl="0" indent="-285750" algn="l" rtl="0">
              <a:lnSpc>
                <a:spcPct val="100000"/>
              </a:lnSpc>
              <a:spcBef>
                <a:spcPts val="0"/>
              </a:spcBef>
              <a:spcAft>
                <a:spcPts val="0"/>
              </a:spcAft>
              <a:buClr>
                <a:schemeClr val="dk1"/>
              </a:buClr>
              <a:buSzPts val="2400"/>
              <a:buFont typeface="Arial"/>
              <a:buChar char="•"/>
            </a:pPr>
            <a:r>
              <a:rPr lang="en-US" sz="2400"/>
              <a:t>No debugging service</a:t>
            </a:r>
            <a:endParaRPr/>
          </a:p>
        </p:txBody>
      </p:sp>
      <p:sp>
        <p:nvSpPr>
          <p:cNvPr id="275" name="Google Shape;275;p21"/>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p>
            <a:pPr marL="38100" lvl="0" indent="0" algn="l" rtl="0">
              <a:lnSpc>
                <a:spcPct val="117857"/>
              </a:lnSpc>
              <a:spcBef>
                <a:spcPts val="0"/>
              </a:spcBef>
              <a:spcAft>
                <a:spcPts val="0"/>
              </a:spcAft>
              <a:buSzPts val="1400"/>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8"/>
          <p:cNvSpPr txBox="1">
            <a:spLocks noGrp="1"/>
          </p:cNvSpPr>
          <p:nvPr>
            <p:ph type="title"/>
          </p:nvPr>
        </p:nvSpPr>
        <p:spPr>
          <a:xfrm>
            <a:off x="383540" y="352996"/>
            <a:ext cx="9138919" cy="6350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Kind reminder</a:t>
            </a:r>
            <a:endParaRPr/>
          </a:p>
        </p:txBody>
      </p:sp>
      <p:sp>
        <p:nvSpPr>
          <p:cNvPr id="281" name="Google Shape;281;p38"/>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p>
            <a:pPr marL="38100" lvl="0" indent="0" algn="l" rtl="0">
              <a:lnSpc>
                <a:spcPct val="117857"/>
              </a:lnSpc>
              <a:spcBef>
                <a:spcPts val="0"/>
              </a:spcBef>
              <a:spcAft>
                <a:spcPts val="0"/>
              </a:spcAft>
              <a:buSzPts val="1400"/>
              <a:buNone/>
            </a:pPr>
            <a:fld id="{00000000-1234-1234-1234-123412341234}" type="slidenum">
              <a:rPr lang="en-US"/>
              <a:t>27</a:t>
            </a:fld>
            <a:endParaRPr/>
          </a:p>
        </p:txBody>
      </p:sp>
      <p:pic>
        <p:nvPicPr>
          <p:cNvPr id="282" name="Google Shape;282;p38" descr="一張含有 傢俱, 耶誕樹, 資料表, 室內 的圖片&#10;&#10;自動產生的描述"/>
          <p:cNvPicPr preferRelativeResize="0"/>
          <p:nvPr/>
        </p:nvPicPr>
        <p:blipFill rotWithShape="1">
          <a:blip r:embed="rId3">
            <a:alphaModFix/>
          </a:blip>
          <a:srcRect/>
          <a:stretch/>
        </p:blipFill>
        <p:spPr>
          <a:xfrm>
            <a:off x="1103109" y="2427287"/>
            <a:ext cx="3340100" cy="3340100"/>
          </a:xfrm>
          <a:prstGeom prst="rect">
            <a:avLst/>
          </a:prstGeom>
          <a:noFill/>
          <a:ln>
            <a:noFill/>
          </a:ln>
        </p:spPr>
      </p:pic>
      <p:pic>
        <p:nvPicPr>
          <p:cNvPr id="283" name="Google Shape;283;p38" descr="一張含有 服裝, 人的臉孔, 文字, 人員 的圖片&#10;&#10;自動產生的描述"/>
          <p:cNvPicPr preferRelativeResize="0"/>
          <p:nvPr/>
        </p:nvPicPr>
        <p:blipFill rotWithShape="1">
          <a:blip r:embed="rId4">
            <a:alphaModFix/>
          </a:blip>
          <a:srcRect l="9307" t="31686" r="9123" b="13881"/>
          <a:stretch/>
        </p:blipFill>
        <p:spPr>
          <a:xfrm>
            <a:off x="4443209" y="2626153"/>
            <a:ext cx="4707325" cy="314123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3"/>
          <p:cNvSpPr txBox="1">
            <a:spLocks noGrp="1"/>
          </p:cNvSpPr>
          <p:nvPr>
            <p:ph type="title"/>
          </p:nvPr>
        </p:nvSpPr>
        <p:spPr>
          <a:xfrm>
            <a:off x="383540" y="352996"/>
            <a:ext cx="9138919" cy="6350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latin typeface="Calibri"/>
                <a:ea typeface="Calibri"/>
                <a:cs typeface="Calibri"/>
                <a:sym typeface="Calibri"/>
              </a:rPr>
              <a:t>Grading Policy</a:t>
            </a:r>
            <a:endParaRPr/>
          </a:p>
        </p:txBody>
      </p:sp>
      <p:graphicFrame>
        <p:nvGraphicFramePr>
          <p:cNvPr id="65" name="Google Shape;65;p3"/>
          <p:cNvGraphicFramePr/>
          <p:nvPr/>
        </p:nvGraphicFramePr>
        <p:xfrm>
          <a:off x="383541" y="1979082"/>
          <a:ext cx="3000000" cy="3000000"/>
        </p:xfrm>
        <a:graphic>
          <a:graphicData uri="http://schemas.openxmlformats.org/drawingml/2006/table">
            <a:tbl>
              <a:tblPr firstRow="1" bandRow="1">
                <a:noFill/>
                <a:tableStyleId>{B77A7AF8-FEAD-4010-8FDF-1A15E3BD5965}</a:tableStyleId>
              </a:tblPr>
              <a:tblGrid>
                <a:gridCol w="7311125">
                  <a:extLst>
                    <a:ext uri="{9D8B030D-6E8A-4147-A177-3AD203B41FA5}">
                      <a16:colId xmlns:a16="http://schemas.microsoft.com/office/drawing/2014/main" val="20000"/>
                    </a:ext>
                  </a:extLst>
                </a:gridCol>
                <a:gridCol w="1827775">
                  <a:extLst>
                    <a:ext uri="{9D8B030D-6E8A-4147-A177-3AD203B41FA5}">
                      <a16:colId xmlns:a16="http://schemas.microsoft.com/office/drawing/2014/main" val="20001"/>
                    </a:ext>
                  </a:extLst>
                </a:gridCol>
              </a:tblGrid>
              <a:tr h="579975">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t>Item</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t>Score</a:t>
                      </a:r>
                      <a:endParaRPr sz="1400" u="none" strike="noStrike" cap="none"/>
                    </a:p>
                  </a:txBody>
                  <a:tcPr marL="91450" marR="91450" marT="45725" marB="45725"/>
                </a:tc>
                <a:extLst>
                  <a:ext uri="{0D108BD9-81ED-4DB2-BD59-A6C34878D82A}">
                    <a16:rowId xmlns:a16="http://schemas.microsoft.com/office/drawing/2014/main" val="10000"/>
                  </a:ext>
                </a:extLst>
              </a:tr>
              <a:tr h="579975">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t>Basic Implementation</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t>60%</a:t>
                      </a:r>
                      <a:endParaRPr sz="1400" u="none" strike="noStrike" cap="none"/>
                    </a:p>
                  </a:txBody>
                  <a:tcPr marL="91450" marR="91450" marT="45725" marB="45725"/>
                </a:tc>
                <a:extLst>
                  <a:ext uri="{0D108BD9-81ED-4DB2-BD59-A6C34878D82A}">
                    <a16:rowId xmlns:a16="http://schemas.microsoft.com/office/drawing/2014/main" val="10001"/>
                  </a:ext>
                </a:extLst>
              </a:tr>
              <a:tr h="579975">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t>Advanced Implementation</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t>30%</a:t>
                      </a:r>
                      <a:endParaRPr sz="1400" u="none" strike="noStrike" cap="none"/>
                    </a:p>
                  </a:txBody>
                  <a:tcPr marL="91450" marR="91450" marT="45725" marB="45725"/>
                </a:tc>
                <a:extLst>
                  <a:ext uri="{0D108BD9-81ED-4DB2-BD59-A6C34878D82A}">
                    <a16:rowId xmlns:a16="http://schemas.microsoft.com/office/drawing/2014/main" val="10002"/>
                  </a:ext>
                </a:extLst>
              </a:tr>
              <a:tr h="579975">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t>Basic &amp; Advanced Report</a:t>
                      </a:r>
                      <a:endParaRPr sz="2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t>10%</a:t>
                      </a:r>
                      <a:endParaRPr sz="1400" u="none" strike="noStrike" cap="none"/>
                    </a:p>
                  </a:txBody>
                  <a:tcPr marL="91450" marR="91450" marT="45725" marB="45725"/>
                </a:tc>
                <a:extLst>
                  <a:ext uri="{0D108BD9-81ED-4DB2-BD59-A6C34878D82A}">
                    <a16:rowId xmlns:a16="http://schemas.microsoft.com/office/drawing/2014/main" val="10003"/>
                  </a:ext>
                </a:extLst>
              </a:tr>
            </a:tbl>
          </a:graphicData>
        </a:graphic>
      </p:graphicFrame>
      <p:sp>
        <p:nvSpPr>
          <p:cNvPr id="66" name="Google Shape;66;p3"/>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p>
            <a:pPr marL="38100" lvl="0" indent="0" algn="l" rtl="0">
              <a:lnSpc>
                <a:spcPct val="117857"/>
              </a:lnSpc>
              <a:spcBef>
                <a:spcPts val="0"/>
              </a:spcBef>
              <a:spcAft>
                <a:spcPts val="0"/>
              </a:spcAft>
              <a:buSzPts val="1400"/>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4"/>
          <p:cNvSpPr txBox="1">
            <a:spLocks noGrp="1"/>
          </p:cNvSpPr>
          <p:nvPr>
            <p:ph type="title"/>
          </p:nvPr>
        </p:nvSpPr>
        <p:spPr>
          <a:xfrm>
            <a:off x="383540" y="352996"/>
            <a:ext cx="9138919" cy="61555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latin typeface="Calibri"/>
                <a:ea typeface="Calibri"/>
                <a:cs typeface="Calibri"/>
                <a:sym typeface="Calibri"/>
              </a:rPr>
              <a:t>Flow chart</a:t>
            </a:r>
            <a:endParaRPr/>
          </a:p>
        </p:txBody>
      </p:sp>
      <p:sp>
        <p:nvSpPr>
          <p:cNvPr id="72" name="Google Shape;72;p4"/>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p>
            <a:pPr marL="38100" lvl="0" indent="0" algn="l" rtl="0">
              <a:lnSpc>
                <a:spcPct val="117857"/>
              </a:lnSpc>
              <a:spcBef>
                <a:spcPts val="0"/>
              </a:spcBef>
              <a:spcAft>
                <a:spcPts val="0"/>
              </a:spcAft>
              <a:buSzPts val="1400"/>
              <a:buNone/>
            </a:pPr>
            <a:fld id="{00000000-1234-1234-1234-123412341234}" type="slidenum">
              <a:rPr lang="en-US"/>
              <a:t>4</a:t>
            </a:fld>
            <a:endParaRPr/>
          </a:p>
        </p:txBody>
      </p:sp>
      <p:pic>
        <p:nvPicPr>
          <p:cNvPr id="73" name="Google Shape;73;p4" descr="一張含有 文字, 螢幕擷取畫面, 字型, 設計 的圖片&#10;&#10;自動產生的描述"/>
          <p:cNvPicPr preferRelativeResize="0"/>
          <p:nvPr/>
        </p:nvPicPr>
        <p:blipFill rotWithShape="1">
          <a:blip r:embed="rId3">
            <a:alphaModFix/>
          </a:blip>
          <a:srcRect/>
          <a:stretch/>
        </p:blipFill>
        <p:spPr>
          <a:xfrm>
            <a:off x="2903265" y="1859893"/>
            <a:ext cx="6035784" cy="4089552"/>
          </a:xfrm>
          <a:prstGeom prst="rect">
            <a:avLst/>
          </a:prstGeom>
          <a:noFill/>
          <a:ln>
            <a:noFill/>
          </a:ln>
        </p:spPr>
      </p:pic>
      <p:sp>
        <p:nvSpPr>
          <p:cNvPr id="74" name="Google Shape;74;p4"/>
          <p:cNvSpPr txBox="1"/>
          <p:nvPr/>
        </p:nvSpPr>
        <p:spPr>
          <a:xfrm>
            <a:off x="805587" y="2484646"/>
            <a:ext cx="152400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Arial"/>
                <a:ea typeface="Arial"/>
                <a:cs typeface="Arial"/>
                <a:sym typeface="Arial"/>
              </a:rPr>
              <a:t>HW3:</a:t>
            </a:r>
            <a:endParaRPr/>
          </a:p>
        </p:txBody>
      </p:sp>
      <p:sp>
        <p:nvSpPr>
          <p:cNvPr id="75" name="Google Shape;75;p4"/>
          <p:cNvSpPr txBox="1"/>
          <p:nvPr/>
        </p:nvSpPr>
        <p:spPr>
          <a:xfrm>
            <a:off x="805587" y="4759709"/>
            <a:ext cx="152400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Arial"/>
                <a:ea typeface="Arial"/>
                <a:cs typeface="Arial"/>
                <a:sym typeface="Arial"/>
              </a:rPr>
              <a:t>HW4:</a:t>
            </a:r>
            <a:endParaRPr/>
          </a:p>
        </p:txBody>
      </p:sp>
      <p:sp>
        <p:nvSpPr>
          <p:cNvPr id="76" name="Google Shape;76;p4"/>
          <p:cNvSpPr/>
          <p:nvPr/>
        </p:nvSpPr>
        <p:spPr>
          <a:xfrm>
            <a:off x="4195482" y="4195482"/>
            <a:ext cx="839097" cy="1753963"/>
          </a:xfrm>
          <a:prstGeom prst="roundRect">
            <a:avLst>
              <a:gd name="adj" fmla="val 34616"/>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7" name="Google Shape;77;p4"/>
          <p:cNvSpPr txBox="1"/>
          <p:nvPr/>
        </p:nvSpPr>
        <p:spPr>
          <a:xfrm>
            <a:off x="5140375" y="1463925"/>
            <a:ext cx="2564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rgbClr val="FF0000"/>
                </a:solidFill>
                <a:latin typeface="Calibri"/>
                <a:ea typeface="Calibri"/>
                <a:cs typeface="Calibri"/>
                <a:sym typeface="Calibri"/>
              </a:rPr>
              <a:t>Custom neural networks</a:t>
            </a:r>
            <a:endParaRPr sz="1800">
              <a:solidFill>
                <a:srgbClr val="FF0000"/>
              </a:solidFill>
              <a:latin typeface="Calibri"/>
              <a:ea typeface="Calibri"/>
              <a:cs typeface="Calibri"/>
              <a:sym typeface="Calibri"/>
            </a:endParaRPr>
          </a:p>
        </p:txBody>
      </p:sp>
      <p:sp>
        <p:nvSpPr>
          <p:cNvPr id="78" name="Google Shape;78;p4"/>
          <p:cNvSpPr txBox="1"/>
          <p:nvPr/>
        </p:nvSpPr>
        <p:spPr>
          <a:xfrm>
            <a:off x="5140375" y="3791625"/>
            <a:ext cx="2564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dk1"/>
                </a:solidFill>
                <a:latin typeface="Calibri"/>
                <a:ea typeface="Calibri"/>
                <a:cs typeface="Calibri"/>
                <a:sym typeface="Calibri"/>
              </a:rPr>
              <a:t>Fixed neural networks</a:t>
            </a:r>
            <a:endParaRPr sz="1800">
              <a:solidFill>
                <a:schemeClr val="dk1"/>
              </a:solidFill>
              <a:latin typeface="Calibri"/>
              <a:ea typeface="Calibri"/>
              <a:cs typeface="Calibri"/>
              <a:sym typeface="Calibri"/>
            </a:endParaRPr>
          </a:p>
        </p:txBody>
      </p:sp>
      <p:sp>
        <p:nvSpPr>
          <p:cNvPr id="79" name="Google Shape;79;p4"/>
          <p:cNvSpPr txBox="1"/>
          <p:nvPr/>
        </p:nvSpPr>
        <p:spPr>
          <a:xfrm>
            <a:off x="2445700" y="3791625"/>
            <a:ext cx="2777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rgbClr val="FF0000"/>
                </a:solidFill>
                <a:latin typeface="Calibri"/>
                <a:ea typeface="Calibri"/>
                <a:cs typeface="Calibri"/>
                <a:sym typeface="Calibri"/>
              </a:rPr>
              <a:t>Custom feature extraction</a:t>
            </a:r>
            <a:endParaRPr sz="1800">
              <a:solidFill>
                <a:srgbClr val="FF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6"/>
          <p:cNvSpPr txBox="1">
            <a:spLocks noGrp="1"/>
          </p:cNvSpPr>
          <p:nvPr>
            <p:ph type="title"/>
          </p:nvPr>
        </p:nvSpPr>
        <p:spPr>
          <a:xfrm>
            <a:off x="383540" y="352996"/>
            <a:ext cx="9138919" cy="6350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latin typeface="Calibri"/>
                <a:ea typeface="Calibri"/>
                <a:cs typeface="Calibri"/>
                <a:sym typeface="Calibri"/>
              </a:rPr>
              <a:t>Basic Implementation (</a:t>
            </a:r>
            <a:r>
              <a:rPr lang="en-US">
                <a:solidFill>
                  <a:schemeClr val="dk2"/>
                </a:solidFill>
                <a:latin typeface="Calibri"/>
                <a:ea typeface="Calibri"/>
                <a:cs typeface="Calibri"/>
                <a:sym typeface="Calibri"/>
              </a:rPr>
              <a:t>60%)</a:t>
            </a:r>
            <a:endParaRPr>
              <a:solidFill>
                <a:schemeClr val="dk2"/>
              </a:solidFill>
            </a:endParaRPr>
          </a:p>
        </p:txBody>
      </p:sp>
      <p:sp>
        <p:nvSpPr>
          <p:cNvPr id="85" name="Google Shape;85;p6"/>
          <p:cNvSpPr txBox="1">
            <a:spLocks noGrp="1"/>
          </p:cNvSpPr>
          <p:nvPr>
            <p:ph type="body" idx="1"/>
          </p:nvPr>
        </p:nvSpPr>
        <p:spPr>
          <a:xfrm>
            <a:off x="298450" y="1335087"/>
            <a:ext cx="9318600" cy="49257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2800" b="0" i="0" u="sng">
                <a:solidFill>
                  <a:srgbClr val="212121"/>
                </a:solidFill>
              </a:rPr>
              <a:t>Basic PCA</a:t>
            </a:r>
            <a:endParaRPr u="sng"/>
          </a:p>
          <a:p>
            <a:pPr marL="342900" lvl="0" indent="-330200" algn="l" rtl="0">
              <a:lnSpc>
                <a:spcPct val="100000"/>
              </a:lnSpc>
              <a:spcBef>
                <a:spcPts val="0"/>
              </a:spcBef>
              <a:spcAft>
                <a:spcPts val="0"/>
              </a:spcAft>
              <a:buClr>
                <a:schemeClr val="dk1"/>
              </a:buClr>
              <a:buSzPts val="2200"/>
              <a:buFont typeface="Calibri"/>
              <a:buAutoNum type="arabicPeriod"/>
            </a:pPr>
            <a:r>
              <a:rPr lang="en-US" sz="2200"/>
              <a:t>Implement centering function. (5%)</a:t>
            </a:r>
            <a:endParaRPr sz="2200"/>
          </a:p>
          <a:p>
            <a:pPr marL="342900" lvl="0" indent="-330200" algn="l" rtl="0">
              <a:lnSpc>
                <a:spcPct val="100000"/>
              </a:lnSpc>
              <a:spcBef>
                <a:spcPts val="0"/>
              </a:spcBef>
              <a:spcAft>
                <a:spcPts val="0"/>
              </a:spcAft>
              <a:buClr>
                <a:schemeClr val="dk1"/>
              </a:buClr>
              <a:buSzPts val="2200"/>
              <a:buFont typeface="Calibri"/>
              <a:buAutoNum type="arabicPeriod"/>
            </a:pPr>
            <a:r>
              <a:rPr lang="en-US" sz="2200"/>
              <a:t>Implement covariance matrix computation. (10%) </a:t>
            </a:r>
            <a:endParaRPr sz="2200"/>
          </a:p>
          <a:p>
            <a:pPr marL="342900" lvl="0" indent="-330200" algn="l" rtl="0">
              <a:lnSpc>
                <a:spcPct val="100000"/>
              </a:lnSpc>
              <a:spcBef>
                <a:spcPts val="0"/>
              </a:spcBef>
              <a:spcAft>
                <a:spcPts val="0"/>
              </a:spcAft>
              <a:buClr>
                <a:schemeClr val="dk1"/>
              </a:buClr>
              <a:buSzPts val="2200"/>
              <a:buFont typeface="Calibri"/>
              <a:buAutoNum type="arabicPeriod"/>
            </a:pPr>
            <a:r>
              <a:rPr lang="en-US" sz="2200"/>
              <a:t>Calculate eigenvectors and eigenvalues.  (10%)</a:t>
            </a:r>
            <a:endParaRPr sz="2200"/>
          </a:p>
          <a:p>
            <a:pPr marL="342900" lvl="0" indent="-330200" algn="l" rtl="0">
              <a:lnSpc>
                <a:spcPct val="100000"/>
              </a:lnSpc>
              <a:spcBef>
                <a:spcPts val="0"/>
              </a:spcBef>
              <a:spcAft>
                <a:spcPts val="0"/>
              </a:spcAft>
              <a:buClr>
                <a:schemeClr val="dk1"/>
              </a:buClr>
              <a:buSzPts val="2200"/>
              <a:buFont typeface="Calibri"/>
              <a:buAutoNum type="arabicPeriod"/>
            </a:pPr>
            <a:r>
              <a:rPr lang="en-US" sz="2200"/>
              <a:t>Reduce the dimensions to two and generate scatter plots.</a:t>
            </a:r>
            <a:endParaRPr sz="2200"/>
          </a:p>
          <a:p>
            <a:pPr marL="457200" lvl="1" indent="0" algn="l" rtl="0">
              <a:lnSpc>
                <a:spcPct val="100000"/>
              </a:lnSpc>
              <a:spcBef>
                <a:spcPts val="0"/>
              </a:spcBef>
              <a:spcAft>
                <a:spcPts val="0"/>
              </a:spcAft>
              <a:buClr>
                <a:schemeClr val="dk1"/>
              </a:buClr>
              <a:buSzPts val="2400"/>
              <a:buNone/>
            </a:pPr>
            <a:r>
              <a:rPr lang="en-US" sz="2200"/>
              <a:t> (Training dataset  5%, Validation dataset 5%)</a:t>
            </a:r>
            <a:endParaRPr sz="2200"/>
          </a:p>
          <a:p>
            <a:pPr marL="342900" lvl="0" indent="-330200" algn="l" rtl="0">
              <a:lnSpc>
                <a:spcPct val="100000"/>
              </a:lnSpc>
              <a:spcBef>
                <a:spcPts val="0"/>
              </a:spcBef>
              <a:spcAft>
                <a:spcPts val="0"/>
              </a:spcAft>
              <a:buClr>
                <a:schemeClr val="dk1"/>
              </a:buClr>
              <a:buSzPts val="2200"/>
              <a:buFont typeface="Calibri"/>
              <a:buAutoNum type="arabicPeriod"/>
            </a:pPr>
            <a:r>
              <a:rPr lang="en-US" sz="2200"/>
              <a:t>Reconstruct image by using K components and compare with the original image (Training dataset 5%, Validation dataset 5%)</a:t>
            </a:r>
            <a:endParaRPr sz="2200"/>
          </a:p>
          <a:p>
            <a:pPr marL="342900" lvl="0" indent="-330200" algn="l" rtl="0">
              <a:lnSpc>
                <a:spcPct val="100000"/>
              </a:lnSpc>
              <a:spcBef>
                <a:spcPts val="0"/>
              </a:spcBef>
              <a:spcAft>
                <a:spcPts val="0"/>
              </a:spcAft>
              <a:buClr>
                <a:schemeClr val="dk1"/>
              </a:buClr>
              <a:buSzPts val="2200"/>
              <a:buFont typeface="Calibri"/>
              <a:buAutoNum type="arabicPeriod"/>
            </a:pPr>
            <a:r>
              <a:rPr lang="en-US" sz="2200">
                <a:solidFill>
                  <a:schemeClr val="dk1"/>
                </a:solidFill>
              </a:rPr>
              <a:t>Calculate the minimum # of principal components to cover 80% </a:t>
            </a:r>
            <a:endParaRPr sz="2200"/>
          </a:p>
          <a:p>
            <a:pPr marL="0" lvl="0" indent="0" algn="l" rtl="0">
              <a:lnSpc>
                <a:spcPct val="100000"/>
              </a:lnSpc>
              <a:spcBef>
                <a:spcPts val="0"/>
              </a:spcBef>
              <a:spcAft>
                <a:spcPts val="0"/>
              </a:spcAft>
              <a:buClr>
                <a:schemeClr val="dk1"/>
              </a:buClr>
              <a:buSzPts val="2400"/>
              <a:buNone/>
            </a:pPr>
            <a:r>
              <a:rPr lang="en-US" sz="2200">
                <a:solidFill>
                  <a:schemeClr val="dk1"/>
                </a:solidFill>
              </a:rPr>
              <a:t>     variance (5%) </a:t>
            </a:r>
            <a:endParaRPr sz="2200">
              <a:solidFill>
                <a:schemeClr val="dk1"/>
              </a:solidFill>
            </a:endParaRPr>
          </a:p>
          <a:p>
            <a:pPr marL="0" lvl="0" indent="0" algn="l" rtl="0">
              <a:lnSpc>
                <a:spcPct val="100000"/>
              </a:lnSpc>
              <a:spcBef>
                <a:spcPts val="0"/>
              </a:spcBef>
              <a:spcAft>
                <a:spcPts val="0"/>
              </a:spcAft>
              <a:buSzPts val="1400"/>
              <a:buNone/>
            </a:pPr>
            <a:r>
              <a:rPr lang="en-US" sz="2800" u="sng"/>
              <a:t>PCA + neural network for classification</a:t>
            </a:r>
            <a:endParaRPr sz="2800" u="sng"/>
          </a:p>
          <a:p>
            <a:pPr marL="342900" lvl="0" indent="-330200" algn="l" rtl="0">
              <a:lnSpc>
                <a:spcPct val="100000"/>
              </a:lnSpc>
              <a:spcBef>
                <a:spcPts val="0"/>
              </a:spcBef>
              <a:spcAft>
                <a:spcPts val="0"/>
              </a:spcAft>
              <a:buClr>
                <a:schemeClr val="dk1"/>
              </a:buClr>
              <a:buSzPts val="2200"/>
              <a:buFont typeface="Calibri"/>
              <a:buAutoNum type="arabicPeriod"/>
            </a:pPr>
            <a:r>
              <a:rPr lang="en-US" sz="2200"/>
              <a:t>Use PCA and the model from HW3 (advanced part) to train models on the imbalance MNIST dataset. (10%)</a:t>
            </a:r>
            <a:endParaRPr sz="2200"/>
          </a:p>
          <a:p>
            <a:pPr marL="0" lvl="0" indent="0" algn="l" rtl="0">
              <a:lnSpc>
                <a:spcPct val="100000"/>
              </a:lnSpc>
              <a:spcBef>
                <a:spcPts val="0"/>
              </a:spcBef>
              <a:spcAft>
                <a:spcPts val="0"/>
              </a:spcAft>
              <a:buClr>
                <a:schemeClr val="dk1"/>
              </a:buClr>
              <a:buSzPts val="2400"/>
              <a:buNone/>
            </a:pPr>
            <a:r>
              <a:rPr lang="en-US" sz="2200"/>
              <a:t>     (you will get the points for this part if the testing f1_score &gt; </a:t>
            </a:r>
            <a:r>
              <a:rPr lang="en-US" sz="2200">
                <a:solidFill>
                  <a:srgbClr val="FF0000"/>
                </a:solidFill>
              </a:rPr>
              <a:t>0.92</a:t>
            </a:r>
            <a:r>
              <a:rPr lang="en-US" sz="2200"/>
              <a:t>)</a:t>
            </a:r>
            <a:endParaRPr sz="2200"/>
          </a:p>
        </p:txBody>
      </p:sp>
      <p:sp>
        <p:nvSpPr>
          <p:cNvPr id="86" name="Google Shape;86;p6"/>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p>
            <a:pPr marL="38100" lvl="0" indent="0" algn="l" rtl="0">
              <a:lnSpc>
                <a:spcPct val="117857"/>
              </a:lnSpc>
              <a:spcBef>
                <a:spcPts val="0"/>
              </a:spcBef>
              <a:spcAft>
                <a:spcPts val="0"/>
              </a:spcAft>
              <a:buSzPts val="1400"/>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8"/>
          <p:cNvSpPr txBox="1">
            <a:spLocks noGrp="1"/>
          </p:cNvSpPr>
          <p:nvPr>
            <p:ph type="title"/>
          </p:nvPr>
        </p:nvSpPr>
        <p:spPr>
          <a:xfrm>
            <a:off x="383540" y="352996"/>
            <a:ext cx="9138919" cy="6350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latin typeface="Calibri"/>
                <a:ea typeface="Calibri"/>
                <a:cs typeface="Calibri"/>
                <a:sym typeface="Calibri"/>
              </a:rPr>
              <a:t>Advanced Implementation (30%)</a:t>
            </a:r>
            <a:endParaRPr>
              <a:latin typeface="Calibri"/>
              <a:ea typeface="Calibri"/>
              <a:cs typeface="Calibri"/>
              <a:sym typeface="Calibri"/>
            </a:endParaRPr>
          </a:p>
        </p:txBody>
      </p:sp>
      <p:sp>
        <p:nvSpPr>
          <p:cNvPr id="92" name="Google Shape;92;p8"/>
          <p:cNvSpPr txBox="1">
            <a:spLocks noGrp="1"/>
          </p:cNvSpPr>
          <p:nvPr>
            <p:ph type="body" idx="1"/>
          </p:nvPr>
        </p:nvSpPr>
        <p:spPr>
          <a:xfrm>
            <a:off x="298450" y="1335087"/>
            <a:ext cx="9318600" cy="47715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2800"/>
              <a:t>Sparse PCA</a:t>
            </a:r>
            <a:endParaRPr/>
          </a:p>
          <a:p>
            <a:pPr marL="0" lvl="0" indent="0" algn="l" rtl="0">
              <a:lnSpc>
                <a:spcPct val="100000"/>
              </a:lnSpc>
              <a:spcBef>
                <a:spcPts val="0"/>
              </a:spcBef>
              <a:spcAft>
                <a:spcPts val="0"/>
              </a:spcAft>
              <a:buSzPts val="1400"/>
              <a:buNone/>
            </a:pPr>
            <a:r>
              <a:rPr lang="en-US"/>
              <a:t>In advanced part, you are asked to implement Sparse PCA. </a:t>
            </a:r>
            <a:endParaRPr/>
          </a:p>
          <a:p>
            <a:pPr marL="0" lvl="0" indent="0" algn="l" rtl="0">
              <a:lnSpc>
                <a:spcPct val="100000"/>
              </a:lnSpc>
              <a:spcBef>
                <a:spcPts val="0"/>
              </a:spcBef>
              <a:spcAft>
                <a:spcPts val="0"/>
              </a:spcAft>
              <a:buSzPts val="1400"/>
              <a:buNone/>
            </a:pPr>
            <a:r>
              <a:rPr lang="en-US" sz="2400"/>
              <a:t>1. Initialize components (5%)</a:t>
            </a:r>
            <a:endParaRPr/>
          </a:p>
          <a:p>
            <a:pPr marL="0" lvl="0" indent="0" algn="l" rtl="0">
              <a:lnSpc>
                <a:spcPct val="100000"/>
              </a:lnSpc>
              <a:spcBef>
                <a:spcPts val="0"/>
              </a:spcBef>
              <a:spcAft>
                <a:spcPts val="0"/>
              </a:spcAft>
              <a:buSzPts val="1400"/>
              <a:buNone/>
            </a:pPr>
            <a:r>
              <a:rPr lang="en-US" sz="2400"/>
              <a:t>2. Iterative thresholding (5%)</a:t>
            </a:r>
            <a:endParaRPr sz="2400"/>
          </a:p>
          <a:p>
            <a:pPr marL="0" lvl="0" indent="0" algn="l" rtl="0">
              <a:lnSpc>
                <a:spcPct val="100000"/>
              </a:lnSpc>
              <a:spcBef>
                <a:spcPts val="0"/>
              </a:spcBef>
              <a:spcAft>
                <a:spcPts val="0"/>
              </a:spcAft>
              <a:buSzPts val="1400"/>
              <a:buNone/>
            </a:pPr>
            <a:r>
              <a:rPr lang="en-US" sz="2400"/>
              <a:t>3. Normalize components (5%)</a:t>
            </a:r>
            <a:endParaRPr sz="2400"/>
          </a:p>
          <a:p>
            <a:pPr marL="0" lvl="0" indent="0" algn="l" rtl="0">
              <a:lnSpc>
                <a:spcPct val="100000"/>
              </a:lnSpc>
              <a:spcBef>
                <a:spcPts val="0"/>
              </a:spcBef>
              <a:spcAft>
                <a:spcPts val="0"/>
              </a:spcAft>
              <a:buSzPts val="1400"/>
              <a:buNone/>
            </a:pPr>
            <a:r>
              <a:rPr lang="en-US" sz="2400"/>
              <a:t>4. Transform the data (5%)</a:t>
            </a:r>
            <a:endParaRPr sz="2400"/>
          </a:p>
          <a:p>
            <a:pPr marL="0" lvl="0" indent="0" algn="l" rtl="0">
              <a:lnSpc>
                <a:spcPct val="100000"/>
              </a:lnSpc>
              <a:spcBef>
                <a:spcPts val="0"/>
              </a:spcBef>
              <a:spcAft>
                <a:spcPts val="0"/>
              </a:spcAft>
              <a:buSzPts val="1400"/>
              <a:buNone/>
            </a:pPr>
            <a:endParaRPr sz="2400"/>
          </a:p>
          <a:p>
            <a:pPr marL="0" lvl="0" indent="0" algn="l" rtl="0">
              <a:lnSpc>
                <a:spcPct val="100000"/>
              </a:lnSpc>
              <a:spcBef>
                <a:spcPts val="0"/>
              </a:spcBef>
              <a:spcAft>
                <a:spcPts val="0"/>
              </a:spcAft>
              <a:buSzPts val="1400"/>
              <a:buNone/>
            </a:pPr>
            <a:r>
              <a:rPr lang="en-US" sz="2400"/>
              <a:t>Ranking (10%):</a:t>
            </a:r>
            <a:endParaRPr/>
          </a:p>
          <a:p>
            <a:pPr marL="342900" lvl="0" indent="-342900" algn="l" rtl="0">
              <a:lnSpc>
                <a:spcPct val="100000"/>
              </a:lnSpc>
              <a:spcBef>
                <a:spcPts val="0"/>
              </a:spcBef>
              <a:spcAft>
                <a:spcPts val="0"/>
              </a:spcAft>
              <a:buClr>
                <a:schemeClr val="dk1"/>
              </a:buClr>
              <a:buSzPts val="2400"/>
              <a:buFont typeface="Calibri"/>
              <a:buAutoNum type="arabicPeriod"/>
            </a:pPr>
            <a:r>
              <a:rPr lang="en-US" sz="2400"/>
              <a:t>Implement a multi-class classifier on the augmented MNIST dataset.</a:t>
            </a:r>
            <a:endParaRPr/>
          </a:p>
          <a:p>
            <a:pPr marL="342900" lvl="0" indent="-342900" algn="l" rtl="0">
              <a:lnSpc>
                <a:spcPct val="100000"/>
              </a:lnSpc>
              <a:spcBef>
                <a:spcPts val="0"/>
              </a:spcBef>
              <a:spcAft>
                <a:spcPts val="0"/>
              </a:spcAft>
              <a:buClr>
                <a:schemeClr val="dk1"/>
              </a:buClr>
              <a:buSzPts val="2400"/>
              <a:buFont typeface="Calibri"/>
              <a:buAutoNum type="arabicPeriod"/>
            </a:pPr>
            <a:r>
              <a:rPr lang="en-US" sz="2400"/>
              <a:t>Employ custom data preprocessing and dimensionality reduction techniques to enhance model performance.</a:t>
            </a:r>
            <a:endParaRPr/>
          </a:p>
          <a:p>
            <a:pPr marL="0" lvl="0" indent="0" algn="l" rtl="0">
              <a:lnSpc>
                <a:spcPct val="100000"/>
              </a:lnSpc>
              <a:spcBef>
                <a:spcPts val="0"/>
              </a:spcBef>
              <a:spcAft>
                <a:spcPts val="0"/>
              </a:spcAft>
              <a:buNone/>
            </a:pPr>
            <a:r>
              <a:rPr lang="en-US" sz="2400">
                <a:solidFill>
                  <a:srgbClr val="FF0000"/>
                </a:solidFill>
              </a:rPr>
              <a:t>*Importing pre-existing modules and altering the model's fundamental settings are not permitted.</a:t>
            </a:r>
            <a:endParaRPr>
              <a:solidFill>
                <a:srgbClr val="FF0000"/>
              </a:solidFill>
            </a:endParaRPr>
          </a:p>
        </p:txBody>
      </p:sp>
      <p:sp>
        <p:nvSpPr>
          <p:cNvPr id="93" name="Google Shape;93;p8"/>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p>
            <a:pPr marL="38100" lvl="0" indent="0" algn="l" rtl="0">
              <a:lnSpc>
                <a:spcPct val="117857"/>
              </a:lnSpc>
              <a:spcBef>
                <a:spcPts val="0"/>
              </a:spcBef>
              <a:spcAft>
                <a:spcPts val="0"/>
              </a:spcAft>
              <a:buSzPts val="1400"/>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9"/>
          <p:cNvSpPr txBox="1">
            <a:spLocks noGrp="1"/>
          </p:cNvSpPr>
          <p:nvPr>
            <p:ph type="title"/>
          </p:nvPr>
        </p:nvSpPr>
        <p:spPr>
          <a:xfrm>
            <a:off x="383540" y="352996"/>
            <a:ext cx="9138919" cy="6350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latin typeface="Calibri"/>
                <a:ea typeface="Calibri"/>
                <a:cs typeface="Calibri"/>
                <a:sym typeface="Calibri"/>
              </a:rPr>
              <a:t>Basic &amp; Advanced Report (10%)</a:t>
            </a:r>
            <a:endParaRPr/>
          </a:p>
        </p:txBody>
      </p:sp>
      <p:sp>
        <p:nvSpPr>
          <p:cNvPr id="99" name="Google Shape;99;p9"/>
          <p:cNvSpPr txBox="1">
            <a:spLocks noGrp="1"/>
          </p:cNvSpPr>
          <p:nvPr>
            <p:ph type="body" idx="1"/>
          </p:nvPr>
        </p:nvSpPr>
        <p:spPr>
          <a:xfrm>
            <a:off x="298450" y="1335087"/>
            <a:ext cx="9318600" cy="3694200"/>
          </a:xfrm>
          <a:prstGeom prst="rect">
            <a:avLst/>
          </a:prstGeom>
          <a:noFill/>
          <a:ln>
            <a:noFill/>
          </a:ln>
        </p:spPr>
        <p:txBody>
          <a:bodyPr spcFirstLastPara="1" wrap="square" lIns="0" tIns="0" rIns="0" bIns="0" anchor="t" anchorCtr="0">
            <a:spAutoFit/>
          </a:bodyPr>
          <a:lstStyle/>
          <a:p>
            <a:pPr marL="285750" lvl="0" indent="-285750" algn="l" rtl="0">
              <a:lnSpc>
                <a:spcPct val="100000"/>
              </a:lnSpc>
              <a:spcBef>
                <a:spcPts val="0"/>
              </a:spcBef>
              <a:spcAft>
                <a:spcPts val="0"/>
              </a:spcAft>
              <a:buClr>
                <a:schemeClr val="dk1"/>
              </a:buClr>
              <a:buSzPts val="2400"/>
              <a:buFont typeface="Arial"/>
              <a:buChar char="•"/>
            </a:pPr>
            <a:r>
              <a:rPr lang="en-US" sz="2400"/>
              <a:t>Describe what problems you encountered and how did you solve them when implementing the basic and advanced functions. (2%)</a:t>
            </a:r>
            <a:endParaRPr sz="2400"/>
          </a:p>
          <a:p>
            <a:pPr marL="285750" lvl="0" indent="-285750" algn="l" rtl="0">
              <a:lnSpc>
                <a:spcPct val="100000"/>
              </a:lnSpc>
              <a:spcBef>
                <a:spcPts val="0"/>
              </a:spcBef>
              <a:spcAft>
                <a:spcPts val="0"/>
              </a:spcAft>
              <a:buClr>
                <a:schemeClr val="dk1"/>
              </a:buClr>
              <a:buSzPts val="2400"/>
              <a:buFont typeface="Arial"/>
              <a:buChar char="•"/>
            </a:pPr>
            <a:r>
              <a:rPr lang="en-US" sz="2400"/>
              <a:t>Briefly describe how you implement the basic PCA. (3%)</a:t>
            </a:r>
            <a:endParaRPr/>
          </a:p>
          <a:p>
            <a:pPr marL="285750" lvl="0" indent="-285750" algn="l" rtl="0">
              <a:lnSpc>
                <a:spcPct val="100000"/>
              </a:lnSpc>
              <a:spcBef>
                <a:spcPts val="0"/>
              </a:spcBef>
              <a:spcAft>
                <a:spcPts val="0"/>
              </a:spcAft>
              <a:buClr>
                <a:schemeClr val="dk1"/>
              </a:buClr>
              <a:buSzPts val="2400"/>
              <a:buFont typeface="Arial"/>
              <a:buChar char="•"/>
            </a:pPr>
            <a:r>
              <a:rPr lang="en-US" sz="2400">
                <a:solidFill>
                  <a:schemeClr val="dk1"/>
                </a:solidFill>
              </a:rPr>
              <a:t>Plot eigenvectors and the reconstruct image (1%)</a:t>
            </a:r>
            <a:endParaRPr/>
          </a:p>
          <a:p>
            <a:pPr marL="285750" lvl="0" indent="-285750" algn="l" rtl="0">
              <a:lnSpc>
                <a:spcPct val="100000"/>
              </a:lnSpc>
              <a:spcBef>
                <a:spcPts val="0"/>
              </a:spcBef>
              <a:spcAft>
                <a:spcPts val="0"/>
              </a:spcAft>
              <a:buClr>
                <a:schemeClr val="dk1"/>
              </a:buClr>
              <a:buSzPts val="2400"/>
              <a:buFont typeface="Arial"/>
              <a:buChar char="•"/>
            </a:pPr>
            <a:r>
              <a:rPr lang="en-US" sz="2400">
                <a:solidFill>
                  <a:schemeClr val="dk1"/>
                </a:solidFill>
              </a:rPr>
              <a:t>Plot the distribution of eigenvalues (1%)</a:t>
            </a:r>
            <a:endParaRPr sz="2400"/>
          </a:p>
          <a:p>
            <a:pPr marL="285750" lvl="0" indent="-285750" algn="l" rtl="0">
              <a:lnSpc>
                <a:spcPct val="100000"/>
              </a:lnSpc>
              <a:spcBef>
                <a:spcPts val="0"/>
              </a:spcBef>
              <a:spcAft>
                <a:spcPts val="0"/>
              </a:spcAft>
              <a:buClr>
                <a:schemeClr val="dk1"/>
              </a:buClr>
              <a:buSzPts val="2400"/>
              <a:buFont typeface="Arial"/>
              <a:buChar char="•"/>
            </a:pPr>
            <a:r>
              <a:rPr lang="en-US" sz="2400"/>
              <a:t>Introduce the preprocessing/PCA methods you implemented in advanced part. (3%)</a:t>
            </a:r>
            <a:endParaRPr/>
          </a:p>
          <a:p>
            <a:pPr marL="285750" lvl="0" indent="-133350" algn="l" rtl="0">
              <a:lnSpc>
                <a:spcPct val="100000"/>
              </a:lnSpc>
              <a:spcBef>
                <a:spcPts val="0"/>
              </a:spcBef>
              <a:spcAft>
                <a:spcPts val="0"/>
              </a:spcAft>
              <a:buSzPts val="2400"/>
              <a:buNone/>
            </a:pPr>
            <a:endParaRPr sz="2400"/>
          </a:p>
          <a:p>
            <a:pPr marL="285750" lvl="0" indent="-285750" algn="l" rtl="0">
              <a:lnSpc>
                <a:spcPct val="100000"/>
              </a:lnSpc>
              <a:spcBef>
                <a:spcPts val="0"/>
              </a:spcBef>
              <a:spcAft>
                <a:spcPts val="0"/>
              </a:spcAft>
              <a:buClr>
                <a:schemeClr val="dk1"/>
              </a:buClr>
              <a:buSzPts val="2400"/>
              <a:buFont typeface="Arial"/>
              <a:buChar char="•"/>
            </a:pPr>
            <a:r>
              <a:rPr lang="en-US" sz="2400"/>
              <a:t>Do not exceed 1 page! </a:t>
            </a:r>
            <a:endParaRPr/>
          </a:p>
          <a:p>
            <a:pPr marL="285750" lvl="0" indent="-285750" algn="l" rtl="0">
              <a:lnSpc>
                <a:spcPct val="100000"/>
              </a:lnSpc>
              <a:spcBef>
                <a:spcPts val="0"/>
              </a:spcBef>
              <a:spcAft>
                <a:spcPts val="0"/>
              </a:spcAft>
              <a:buClr>
                <a:schemeClr val="dk1"/>
              </a:buClr>
              <a:buSzPts val="2400"/>
              <a:buFont typeface="Arial"/>
              <a:buChar char="•"/>
            </a:pPr>
            <a:r>
              <a:rPr lang="en-US" sz="2400">
                <a:solidFill>
                  <a:srgbClr val="FF0000"/>
                </a:solidFill>
              </a:rPr>
              <a:t>Name your report file as “</a:t>
            </a:r>
            <a:r>
              <a:rPr lang="en-US" sz="2400" b="1">
                <a:solidFill>
                  <a:srgbClr val="FF0000"/>
                </a:solidFill>
              </a:rPr>
              <a:t>report.pdf</a:t>
            </a:r>
            <a:r>
              <a:rPr lang="en-US" sz="2400">
                <a:solidFill>
                  <a:srgbClr val="FF0000"/>
                </a:solidFill>
              </a:rPr>
              <a:t>”.</a:t>
            </a:r>
            <a:endParaRPr>
              <a:solidFill>
                <a:srgbClr val="FF0000"/>
              </a:solidFill>
            </a:endParaRPr>
          </a:p>
        </p:txBody>
      </p:sp>
      <p:sp>
        <p:nvSpPr>
          <p:cNvPr id="100" name="Google Shape;100;p9"/>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p>
            <a:pPr marL="38100" lvl="0" indent="0" algn="l" rtl="0">
              <a:lnSpc>
                <a:spcPct val="117857"/>
              </a:lnSpc>
              <a:spcBef>
                <a:spcPts val="0"/>
              </a:spcBef>
              <a:spcAft>
                <a:spcPts val="0"/>
              </a:spcAft>
              <a:buSzPts val="1400"/>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383540" y="352996"/>
            <a:ext cx="9138919" cy="61555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PCA</a:t>
            </a:r>
            <a:endParaRPr/>
          </a:p>
        </p:txBody>
      </p:sp>
      <p:sp>
        <p:nvSpPr>
          <p:cNvPr id="106" name="Google Shape;106;p15"/>
          <p:cNvSpPr txBox="1">
            <a:spLocks noGrp="1"/>
          </p:cNvSpPr>
          <p:nvPr>
            <p:ph type="body" idx="1"/>
          </p:nvPr>
        </p:nvSpPr>
        <p:spPr>
          <a:xfrm>
            <a:off x="298450" y="1335087"/>
            <a:ext cx="9318625" cy="738664"/>
          </a:xfrm>
          <a:prstGeom prst="rect">
            <a:avLst/>
          </a:prstGeom>
          <a:noFill/>
          <a:ln>
            <a:noFill/>
          </a:ln>
        </p:spPr>
        <p:txBody>
          <a:bodyPr spcFirstLastPara="1" wrap="square" lIns="0" tIns="0" rIns="0" bIns="0" anchor="t" anchorCtr="0">
            <a:spAutoFit/>
          </a:bodyPr>
          <a:lstStyle/>
          <a:p>
            <a:pPr marL="457200" lvl="0" indent="-228600" algn="l" rtl="0">
              <a:lnSpc>
                <a:spcPct val="100000"/>
              </a:lnSpc>
              <a:spcBef>
                <a:spcPts val="0"/>
              </a:spcBef>
              <a:spcAft>
                <a:spcPts val="0"/>
              </a:spcAft>
              <a:buSzPts val="1400"/>
              <a:buNone/>
            </a:pPr>
            <a:r>
              <a:rPr lang="en-US" sz="2400" b="1"/>
              <a:t>Step1: Centralize</a:t>
            </a:r>
            <a:endParaRPr/>
          </a:p>
          <a:p>
            <a:pPr marL="457200" lvl="0" indent="-228600" algn="l" rtl="0">
              <a:lnSpc>
                <a:spcPct val="100000"/>
              </a:lnSpc>
              <a:spcBef>
                <a:spcPts val="0"/>
              </a:spcBef>
              <a:spcAft>
                <a:spcPts val="0"/>
              </a:spcAft>
              <a:buSzPts val="1400"/>
              <a:buNone/>
            </a:pPr>
            <a:endParaRPr sz="2400" b="1"/>
          </a:p>
        </p:txBody>
      </p:sp>
      <p:sp>
        <p:nvSpPr>
          <p:cNvPr id="107" name="Google Shape;107;p15"/>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p>
            <a:pPr marL="38100" lvl="0" indent="0" algn="l" rtl="0">
              <a:lnSpc>
                <a:spcPct val="117857"/>
              </a:lnSpc>
              <a:spcBef>
                <a:spcPts val="0"/>
              </a:spcBef>
              <a:spcAft>
                <a:spcPts val="0"/>
              </a:spcAft>
              <a:buSzPts val="1400"/>
              <a:buNone/>
            </a:pPr>
            <a:fld id="{00000000-1234-1234-1234-123412341234}" type="slidenum">
              <a:rPr lang="en-US"/>
              <a:t>8</a:t>
            </a:fld>
            <a:endParaRPr/>
          </a:p>
        </p:txBody>
      </p:sp>
      <p:sp>
        <p:nvSpPr>
          <p:cNvPr id="108" name="Google Shape;108;p15"/>
          <p:cNvSpPr txBox="1"/>
          <p:nvPr/>
        </p:nvSpPr>
        <p:spPr>
          <a:xfrm>
            <a:off x="645458" y="1889085"/>
            <a:ext cx="7885356"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We need to centralize features before PCA, to ensure that the mean of each feature is zero.</a:t>
            </a:r>
            <a:endParaRPr sz="1800" b="0" i="0" u="none" strike="noStrike" cap="none">
              <a:solidFill>
                <a:srgbClr val="000000"/>
              </a:solidFill>
              <a:latin typeface="Arial"/>
              <a:ea typeface="Arial"/>
              <a:cs typeface="Arial"/>
              <a:sym typeface="Arial"/>
            </a:endParaRPr>
          </a:p>
        </p:txBody>
      </p:sp>
      <p:sp>
        <p:nvSpPr>
          <p:cNvPr id="109" name="Google Shape;109;p15"/>
          <p:cNvSpPr txBox="1"/>
          <p:nvPr/>
        </p:nvSpPr>
        <p:spPr>
          <a:xfrm>
            <a:off x="1773334" y="4137919"/>
            <a:ext cx="70248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Arial"/>
                <a:ea typeface="Arial"/>
                <a:cs typeface="Arial"/>
                <a:sym typeface="Arial"/>
              </a:rPr>
              <a:t>Yes, just simple </a:t>
            </a:r>
            <a:r>
              <a:rPr lang="en-US" sz="1800" b="0" i="0" u="none" strike="noStrike" cap="none">
                <a:solidFill>
                  <a:srgbClr val="000000"/>
                </a:solidFill>
                <a:latin typeface="Arial"/>
                <a:ea typeface="Arial"/>
                <a:cs typeface="Arial"/>
                <a:sym typeface="Arial"/>
              </a:rPr>
              <a:t>centralize</a:t>
            </a:r>
            <a:r>
              <a:rPr lang="en-US" sz="1800" b="0" i="0" u="none" strike="noStrike" cap="none">
                <a:solidFill>
                  <a:schemeClr val="dk1"/>
                </a:solidFill>
                <a:latin typeface="Arial"/>
                <a:ea typeface="Arial"/>
                <a:cs typeface="Arial"/>
                <a:sym typeface="Arial"/>
              </a:rPr>
              <a:t>. Be cautious and ensure that </a:t>
            </a:r>
            <a:r>
              <a:rPr lang="en-US" sz="1800">
                <a:solidFill>
                  <a:schemeClr val="dk1"/>
                </a:solidFill>
              </a:rPr>
              <a:t>centralization</a:t>
            </a:r>
            <a:r>
              <a:rPr lang="en-US" sz="1800" b="0" i="0" u="none" strike="noStrike" cap="none">
                <a:solidFill>
                  <a:schemeClr val="dk1"/>
                </a:solidFill>
                <a:latin typeface="Arial"/>
                <a:ea typeface="Arial"/>
                <a:cs typeface="Arial"/>
                <a:sym typeface="Arial"/>
              </a:rPr>
              <a:t> is conducted along features rather than samples.</a:t>
            </a:r>
            <a:endParaRPr sz="1800" b="0" i="0" u="none" strike="noStrike" cap="none">
              <a:solidFill>
                <a:schemeClr val="dk1"/>
              </a:solidFill>
              <a:latin typeface="Arial"/>
              <a:ea typeface="Arial"/>
              <a:cs typeface="Arial"/>
              <a:sym typeface="Arial"/>
            </a:endParaRPr>
          </a:p>
        </p:txBody>
      </p:sp>
      <p:pic>
        <p:nvPicPr>
          <p:cNvPr id="110" name="Google Shape;110;p15"/>
          <p:cNvPicPr preferRelativeResize="0"/>
          <p:nvPr/>
        </p:nvPicPr>
        <p:blipFill rotWithShape="1">
          <a:blip r:embed="rId3">
            <a:alphaModFix/>
          </a:blip>
          <a:srcRect/>
          <a:stretch/>
        </p:blipFill>
        <p:spPr>
          <a:xfrm>
            <a:off x="3579546" y="3200399"/>
            <a:ext cx="2746907" cy="64633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8"/>
          <p:cNvSpPr txBox="1">
            <a:spLocks noGrp="1"/>
          </p:cNvSpPr>
          <p:nvPr>
            <p:ph type="title"/>
          </p:nvPr>
        </p:nvSpPr>
        <p:spPr>
          <a:xfrm>
            <a:off x="383540" y="352996"/>
            <a:ext cx="9138919" cy="6350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PCA</a:t>
            </a:r>
            <a:endParaRPr/>
          </a:p>
        </p:txBody>
      </p:sp>
      <p:sp>
        <p:nvSpPr>
          <p:cNvPr id="116" name="Google Shape;116;p28"/>
          <p:cNvSpPr txBox="1">
            <a:spLocks noGrp="1"/>
          </p:cNvSpPr>
          <p:nvPr>
            <p:ph type="body" idx="1"/>
          </p:nvPr>
        </p:nvSpPr>
        <p:spPr>
          <a:xfrm>
            <a:off x="298450" y="1335087"/>
            <a:ext cx="9318625" cy="369332"/>
          </a:xfrm>
          <a:prstGeom prst="rect">
            <a:avLst/>
          </a:prstGeom>
          <a:noFill/>
          <a:ln>
            <a:noFill/>
          </a:ln>
        </p:spPr>
        <p:txBody>
          <a:bodyPr spcFirstLastPara="1" wrap="square" lIns="0" tIns="0" rIns="0" bIns="0" anchor="t" anchorCtr="0">
            <a:spAutoFit/>
          </a:bodyPr>
          <a:lstStyle/>
          <a:p>
            <a:pPr marL="457200" lvl="0" indent="-228600" algn="l" rtl="0">
              <a:lnSpc>
                <a:spcPct val="100000"/>
              </a:lnSpc>
              <a:spcBef>
                <a:spcPts val="0"/>
              </a:spcBef>
              <a:spcAft>
                <a:spcPts val="0"/>
              </a:spcAft>
              <a:buSzPts val="1400"/>
              <a:buNone/>
            </a:pPr>
            <a:r>
              <a:rPr lang="en-US" sz="2400" b="1"/>
              <a:t>Step2: Covariance matrix computation </a:t>
            </a:r>
            <a:endParaRPr sz="2400" b="1"/>
          </a:p>
        </p:txBody>
      </p:sp>
      <p:sp>
        <p:nvSpPr>
          <p:cNvPr id="117" name="Google Shape;117;p28"/>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p>
            <a:pPr marL="38100" lvl="0" indent="0" algn="l" rtl="0">
              <a:lnSpc>
                <a:spcPct val="117857"/>
              </a:lnSpc>
              <a:spcBef>
                <a:spcPts val="0"/>
              </a:spcBef>
              <a:spcAft>
                <a:spcPts val="0"/>
              </a:spcAft>
              <a:buSzPts val="1400"/>
              <a:buNone/>
            </a:pPr>
            <a:fld id="{00000000-1234-1234-1234-123412341234}" type="slidenum">
              <a:rPr lang="en-US"/>
              <a:t>9</a:t>
            </a:fld>
            <a:endParaRPr/>
          </a:p>
        </p:txBody>
      </p:sp>
      <p:sp>
        <p:nvSpPr>
          <p:cNvPr id="118" name="Google Shape;118;p28"/>
          <p:cNvSpPr txBox="1"/>
          <p:nvPr/>
        </p:nvSpPr>
        <p:spPr>
          <a:xfrm>
            <a:off x="383539" y="2051510"/>
            <a:ext cx="7824545"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25282B"/>
                </a:solidFill>
                <a:latin typeface="Helvetica Neue"/>
                <a:ea typeface="Helvetica Neue"/>
                <a:cs typeface="Helvetica Neue"/>
                <a:sym typeface="Helvetica Neue"/>
              </a:rPr>
              <a:t>For each pair </a:t>
            </a:r>
            <a:r>
              <a:rPr lang="en-US" sz="2000" b="0" i="0" u="none" strike="noStrike" cap="none">
                <a:solidFill>
                  <a:srgbClr val="25282B"/>
                </a:solidFill>
                <a:latin typeface="Arial"/>
                <a:ea typeface="Arial"/>
                <a:cs typeface="Arial"/>
                <a:sym typeface="Arial"/>
              </a:rPr>
              <a:t>(x</a:t>
            </a:r>
            <a:r>
              <a:rPr lang="en-US" sz="2000" b="0" i="0" u="none" strike="noStrike" cap="none" baseline="-25000">
                <a:solidFill>
                  <a:srgbClr val="25282B"/>
                </a:solidFill>
                <a:latin typeface="Arial"/>
                <a:ea typeface="Arial"/>
                <a:cs typeface="Arial"/>
                <a:sym typeface="Arial"/>
              </a:rPr>
              <a:t>i</a:t>
            </a:r>
            <a:r>
              <a:rPr lang="en-US" sz="2000" b="0" i="0" u="none" strike="noStrike" cap="none">
                <a:solidFill>
                  <a:srgbClr val="25282B"/>
                </a:solidFill>
                <a:latin typeface="Arial"/>
                <a:ea typeface="Arial"/>
                <a:cs typeface="Arial"/>
                <a:sym typeface="Arial"/>
              </a:rPr>
              <a:t>,x</a:t>
            </a:r>
            <a:r>
              <a:rPr lang="en-US" sz="2000" b="0" i="0" u="none" strike="noStrike" cap="none" baseline="-25000">
                <a:solidFill>
                  <a:srgbClr val="25282B"/>
                </a:solidFill>
                <a:latin typeface="Arial"/>
                <a:ea typeface="Arial"/>
                <a:cs typeface="Arial"/>
                <a:sym typeface="Arial"/>
              </a:rPr>
              <a:t>j</a:t>
            </a:r>
            <a:r>
              <a:rPr lang="en-US" sz="2000" b="0" i="0" u="none" strike="noStrike" cap="none">
                <a:solidFill>
                  <a:srgbClr val="25282B"/>
                </a:solidFill>
                <a:latin typeface="Arial"/>
                <a:ea typeface="Arial"/>
                <a:cs typeface="Arial"/>
                <a:sym typeface="Arial"/>
              </a:rPr>
              <a:t>)</a:t>
            </a:r>
            <a:r>
              <a:rPr lang="en-US" sz="2000" b="0" i="0" u="none" strike="noStrike" cap="none">
                <a:solidFill>
                  <a:srgbClr val="25282B"/>
                </a:solidFill>
                <a:latin typeface="Helvetica Neue"/>
                <a:ea typeface="Helvetica Neue"/>
                <a:cs typeface="Helvetica Neue"/>
                <a:sym typeface="Helvetica Neue"/>
              </a:rPr>
              <a:t> of measurements we calculate the </a:t>
            </a:r>
            <a:r>
              <a:rPr lang="en-US" sz="2000" b="0" i="1" u="none" strike="noStrike" cap="none">
                <a:solidFill>
                  <a:srgbClr val="25282B"/>
                </a:solidFill>
                <a:latin typeface="Helvetica Neue"/>
                <a:ea typeface="Helvetica Neue"/>
                <a:cs typeface="Helvetica Neue"/>
                <a:sym typeface="Helvetica Neue"/>
              </a:rPr>
              <a:t>covariance</a:t>
            </a:r>
            <a:endParaRPr sz="2000" b="0" i="0" u="none" strike="noStrike" cap="none">
              <a:solidFill>
                <a:srgbClr val="000000"/>
              </a:solidFill>
              <a:latin typeface="Arial"/>
              <a:ea typeface="Arial"/>
              <a:cs typeface="Arial"/>
              <a:sym typeface="Arial"/>
            </a:endParaRPr>
          </a:p>
        </p:txBody>
      </p:sp>
      <p:pic>
        <p:nvPicPr>
          <p:cNvPr id="119" name="Google Shape;119;p28"/>
          <p:cNvPicPr preferRelativeResize="0"/>
          <p:nvPr/>
        </p:nvPicPr>
        <p:blipFill rotWithShape="1">
          <a:blip r:embed="rId3">
            <a:alphaModFix/>
          </a:blip>
          <a:srcRect/>
          <a:stretch/>
        </p:blipFill>
        <p:spPr>
          <a:xfrm>
            <a:off x="1155699" y="3686514"/>
            <a:ext cx="7594600" cy="1676400"/>
          </a:xfrm>
          <a:prstGeom prst="rect">
            <a:avLst/>
          </a:prstGeom>
          <a:noFill/>
          <a:ln>
            <a:noFill/>
          </a:ln>
        </p:spPr>
      </p:pic>
      <p:sp>
        <p:nvSpPr>
          <p:cNvPr id="120" name="Google Shape;120;p28"/>
          <p:cNvSpPr txBox="1"/>
          <p:nvPr/>
        </p:nvSpPr>
        <p:spPr>
          <a:xfrm>
            <a:off x="1202062" y="5446175"/>
            <a:ext cx="75114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a:solidFill>
                  <a:srgbClr val="FF0000"/>
                </a:solidFill>
                <a:latin typeface="Calibri"/>
                <a:ea typeface="Calibri"/>
                <a:cs typeface="Calibri"/>
                <a:sym typeface="Calibri"/>
              </a:rPr>
              <a:t>*Only basic matrix operations are permitted in this part.</a:t>
            </a:r>
            <a:endParaRPr/>
          </a:p>
        </p:txBody>
      </p:sp>
      <p:pic>
        <p:nvPicPr>
          <p:cNvPr id="121" name="Google Shape;121;p28"/>
          <p:cNvPicPr preferRelativeResize="0"/>
          <p:nvPr/>
        </p:nvPicPr>
        <p:blipFill>
          <a:blip r:embed="rId4">
            <a:alphaModFix/>
          </a:blip>
          <a:stretch>
            <a:fillRect/>
          </a:stretch>
        </p:blipFill>
        <p:spPr>
          <a:xfrm>
            <a:off x="2776075" y="2514025"/>
            <a:ext cx="4363351" cy="11101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1265</Words>
  <Application>Microsoft Macintosh PowerPoint</Application>
  <PresentationFormat>A4 紙張 (210x297 公釐)</PresentationFormat>
  <Paragraphs>208</Paragraphs>
  <Slides>27</Slides>
  <Notes>27</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27</vt:i4>
      </vt:variant>
    </vt:vector>
  </HeadingPairs>
  <TitlesOfParts>
    <vt:vector size="31" baseType="lpstr">
      <vt:lpstr>Calibri</vt:lpstr>
      <vt:lpstr>Arial</vt:lpstr>
      <vt:lpstr>Helvetica Neue</vt:lpstr>
      <vt:lpstr>Office Theme</vt:lpstr>
      <vt:lpstr>PowerPoint 簡報</vt:lpstr>
      <vt:lpstr>Goal</vt:lpstr>
      <vt:lpstr>Grading Policy</vt:lpstr>
      <vt:lpstr>Flow chart</vt:lpstr>
      <vt:lpstr>Basic Implementation (60%)</vt:lpstr>
      <vt:lpstr>Advanced Implementation (30%)</vt:lpstr>
      <vt:lpstr>Basic &amp; Advanced Report (10%)</vt:lpstr>
      <vt:lpstr>PCA</vt:lpstr>
      <vt:lpstr>PCA</vt:lpstr>
      <vt:lpstr>PCA</vt:lpstr>
      <vt:lpstr>PCA</vt:lpstr>
      <vt:lpstr>PCA</vt:lpstr>
      <vt:lpstr>Sparse PCA</vt:lpstr>
      <vt:lpstr>Sparse PCA</vt:lpstr>
      <vt:lpstr>Sparse PCA</vt:lpstr>
      <vt:lpstr>Data</vt:lpstr>
      <vt:lpstr>Basic Data (Same as HW3)</vt:lpstr>
      <vt:lpstr>Advanced Data</vt:lpstr>
      <vt:lpstr>Items for you</vt:lpstr>
      <vt:lpstr>Template</vt:lpstr>
      <vt:lpstr>Output NPY File Format</vt:lpstr>
      <vt:lpstr>Output NPY File Format</vt:lpstr>
      <vt:lpstr>The Evaluation Metric</vt:lpstr>
      <vt:lpstr>Requirement</vt:lpstr>
      <vt:lpstr>Penalty</vt:lpstr>
      <vt:lpstr>Questions?</vt:lpstr>
      <vt:lpstr>Kind reminder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Ruen-Rone Lee</dc:creator>
  <cp:lastModifiedBy>晁璿 林</cp:lastModifiedBy>
  <cp:revision>2</cp:revision>
  <dcterms:created xsi:type="dcterms:W3CDTF">2020-09-22T08:31:53Z</dcterms:created>
  <dcterms:modified xsi:type="dcterms:W3CDTF">2024-01-01T07:46:49Z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2020-04-15T00:00:00Z</vt:filetime>
  </property>
  <property fmtid="{D5CDD505-2E9C-101B-9397-08002B2CF9AE}" pid="3" name="Creator">
    <vt:lpwstr>Acrobat PDFMaker 17 for PowerPoint</vt:lpwstr>
  </property>
  <property fmtid="{D5CDD505-2E9C-101B-9397-08002B2CF9AE}" pid="4" name="LastSaved">
    <vt:filetime>2020-09-22T00:00:00Z</vt:filetime>
  </property>
</Properties>
</file>