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4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2.png" ContentType="image/png"/>
  <Override PartName="/ppt/media/image20.png" ContentType="image/png"/>
  <Override PartName="/ppt/media/image7.png" ContentType="image/png"/>
  <Override PartName="/ppt/media/image13.png" ContentType="image/png"/>
  <Override PartName="/ppt/media/image21.png" ContentType="image/png"/>
  <Override PartName="/ppt/media/image8.png" ContentType="image/png"/>
  <Override PartName="/ppt/media/image6.jpeg" ContentType="image/jpeg"/>
  <Override PartName="/ppt/media/image10.png" ContentType="image/png"/>
  <Override PartName="/ppt/media/image9.png" ContentType="image/png"/>
  <Override PartName="/ppt/media/image5.png" ContentType="image/png"/>
  <Override PartName="/ppt/media/image4.png" ContentType="image/png"/>
  <Override PartName="/ppt/media/image19.png" ContentType="image/png"/>
  <Override PartName="/ppt/media/image2.jpeg" ContentType="image/jpeg"/>
  <Override PartName="/ppt/media/image18.png" ContentType="image/png"/>
  <Override PartName="/ppt/media/image17.png" ContentType="image/png"/>
  <Override PartName="/ppt/media/image24.png" ContentType="image/png"/>
  <Override PartName="/ppt/media/image16.png" ContentType="image/png"/>
  <Override PartName="/ppt/media/image23.png" ContentType="image/png"/>
  <Override PartName="/ppt/media/image15.png" ContentType="image/png"/>
  <Override PartName="/ppt/media/image22.png" ContentType="image/png"/>
  <Override PartName="/ppt/media/image14.png" ContentType="image/png"/>
  <Override PartName="/ppt/media/image1.jpeg" ContentType="image/jpeg"/>
  <Override PartName="/ppt/media/image3.jpeg" ContentType="image/jpeg"/>
  <Override PartName="/ppt/media/image11.png" ContentType="image/pn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6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13.xml"/><Relationship Id="rId4" Type="http://schemas.openxmlformats.org/officeDocument/2006/relationships/slideMaster" Target="slideMasters/slideMaster1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77A7729-AABE-46CD-8A8E-7054263539A1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4B01298-46FD-4202-BE9F-40233B94011F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81C4CFC-BB77-4123-B061-503261D4CA83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800E825-ABC9-4482-A140-719AA12D3A7F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51600" y="4733280"/>
            <a:ext cx="770580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ECD7B75-2D03-494A-83BC-E18BABFE954D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908ECB-0631-4D47-A7D6-238148AC9DC7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089B82-E6E3-4B65-B86A-01F9F14BADD6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1215EF-AB5C-4D0A-9D18-A99237A8224B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432A88-E7D5-4097-A5B9-50C2051DEBD2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A7FEC0-3758-48D2-BA88-8FAD9DEEC2B6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9BCD685-3276-4764-8200-337E28645F1C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51600" y="4733280"/>
            <a:ext cx="770580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C93E4D-7CD7-4DE5-B774-8FA4B2508AE1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5770BB-B371-48B1-8523-802360E25A1D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0BD874-6ED2-4112-9C47-70B6871AF6C8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92F257-A028-46EF-8268-9F9212E5297C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EA8C46-AE4F-4724-B8EE-2974324A49FC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F0F7F2-5A4B-4253-A4A6-C3D0ED103B3B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6BDAA2-B739-4755-9C4A-630912FB238E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178735F-DBD1-47A2-A4EF-ED10548A1FD4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2AA9D38-789B-4CD7-B55E-5B1D673F5FAB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51600" y="4733280"/>
            <a:ext cx="770580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7FA1808-C4A8-480A-A05B-50379C025F7E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2380F03-56E8-454B-AD5C-102214C52B4B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CAA1768-9B0B-4271-9AB7-97EC60D63AAD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1F060A7-4A40-46C5-975D-EAF6E25354EC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310D3DC-C446-400F-A5FC-476BA90E4380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10;p2" descr=""/>
          <p:cNvPicPr/>
          <p:nvPr/>
        </p:nvPicPr>
        <p:blipFill>
          <a:blip r:embed="rId3"/>
          <a:srcRect l="98" t="0" r="98" b="0"/>
          <a:stretch/>
        </p:blipFill>
        <p:spPr>
          <a:xfrm>
            <a:off x="-18000" y="-10080"/>
            <a:ext cx="9194400" cy="518184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44640" y="1769040"/>
            <a:ext cx="7379280" cy="237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5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649570F-D0AB-4FCF-8A70-154472A849BF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1" name="Google Shape;31;p7" descr="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4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github.com/Skivius/otus-pg-adv/tree/master/diplom" TargetMode="External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ubTitle"/>
          </p:nvPr>
        </p:nvSpPr>
        <p:spPr>
          <a:xfrm>
            <a:off x="944640" y="4350600"/>
            <a:ext cx="8292960" cy="48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800" spc="-1" strike="noStrike">
                <a:solidFill>
                  <a:schemeClr val="lt1"/>
                </a:solidFill>
                <a:latin typeface="Roboto"/>
                <a:ea typeface="Roboto"/>
              </a:rPr>
              <a:t>otus.ru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title"/>
          </p:nvPr>
        </p:nvSpPr>
        <p:spPr>
          <a:xfrm>
            <a:off x="944640" y="1769040"/>
            <a:ext cx="7379280" cy="237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" sz="5600" spc="-1" strike="noStrike">
                <a:solidFill>
                  <a:schemeClr val="lt1"/>
                </a:solidFill>
                <a:latin typeface="Roboto"/>
                <a:ea typeface="Roboto"/>
              </a:rPr>
              <a:t>PostgreSQL Advanced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7960" cy="109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Наполнение БД - словари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500400" y="1143000"/>
            <a:ext cx="82274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Словари регистрируются функцией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create_reference_table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777240" y="1654560"/>
            <a:ext cx="5994000" cy="43236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a6099"/>
                </a:solidFill>
                <a:latin typeface="Courier New"/>
                <a:ea typeface="Source Han Sans CN"/>
              </a:rPr>
              <a:t>SELECT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 create_reference_table('</a:t>
            </a:r>
            <a:r>
              <a:rPr b="0" lang="en-US" sz="1200" spc="-1" strike="noStrike">
                <a:solidFill>
                  <a:srgbClr val="be480a"/>
                </a:solidFill>
                <a:latin typeface="Courier New"/>
                <a:ea typeface="Source Han Sans CN"/>
              </a:rPr>
              <a:t>dct_companies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');</a:t>
            </a:r>
            <a:br>
              <a:rPr sz="1200"/>
            </a:br>
            <a:r>
              <a:rPr b="0" lang="en-US" sz="1200" spc="-1" strike="noStrike">
                <a:solidFill>
                  <a:srgbClr val="2a6099"/>
                </a:solidFill>
                <a:latin typeface="Courier New"/>
                <a:ea typeface="Source Han Sans CN"/>
              </a:rPr>
              <a:t>SELECT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 create_reference_table('</a:t>
            </a:r>
            <a:r>
              <a:rPr b="0" lang="en-US" sz="1200" spc="-1" strike="noStrike">
                <a:solidFill>
                  <a:srgbClr val="be480a"/>
                </a:solidFill>
                <a:latin typeface="Courier New"/>
                <a:ea typeface="Source Han Sans CN"/>
              </a:rPr>
              <a:t>dct_accounts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');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685800" y="2378880"/>
            <a:ext cx="8227440" cy="81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finance=# select * from citus_tables;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table_name   | citus_table_type | distribution_column | colocation_id | table_size | shard_count | table_owner | access_method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---------------+------------------+---------------------+---------------+------------+-------------+-------------+---------------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dct_accounts  | reference        | &lt;none&gt;              |             2 | 24 kB      |           1 | postgres    | heap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dct_companies | reference        | &lt;none&gt;              |             2 | 48 kB      |           1 | postgres    | heap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(2 rows)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457200" y="3311280"/>
            <a:ext cx="82274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Наполняем обычными INSERT VALUES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685800" y="3886200"/>
            <a:ext cx="82274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INSERT INTO dct_companies (company_id, company_name, company_description, company_inn, company_kpp, parent_company_id, dttm_start, dttm_end) VALUES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(1, 'Банк', 'Главный банк', '55512342345', '555000123', null, '1900-01-01 00:00:00'::timestamp, '3000-12-31 00:00:00'::timestamp),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(2, 'Банк А', 'Банк А', '55512342346', '555000123', 1, '1900-01-01 00:00:00'::timestamp, '3000-12-31 00:00:00'::timestamp),</a:t>
            </a:r>
            <a:br>
              <a:rPr sz="800"/>
            </a:b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...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Google Shape;160;p 2" descr=""/>
          <p:cNvPicPr/>
          <p:nvPr/>
        </p:nvPicPr>
        <p:blipFill>
          <a:blip r:embed="rId1"/>
          <a:stretch/>
        </p:blipFill>
        <p:spPr>
          <a:xfrm>
            <a:off x="5943600" y="330840"/>
            <a:ext cx="618120" cy="61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7960" cy="109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Наполнение БД – основные данные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Google Shape;160;p 3" descr=""/>
          <p:cNvPicPr/>
          <p:nvPr/>
        </p:nvPicPr>
        <p:blipFill>
          <a:blip r:embed="rId1"/>
          <a:stretch/>
        </p:blipFill>
        <p:spPr>
          <a:xfrm>
            <a:off x="7837920" y="330840"/>
            <a:ext cx="618120" cy="618120"/>
          </a:xfrm>
          <a:prstGeom prst="rect">
            <a:avLst/>
          </a:prstGeom>
          <a:ln w="0">
            <a:noFill/>
          </a:ln>
        </p:spPr>
      </p:pic>
      <p:sp>
        <p:nvSpPr>
          <p:cNvPr id="166" name=""/>
          <p:cNvSpPr/>
          <p:nvPr/>
        </p:nvSpPr>
        <p:spPr>
          <a:xfrm>
            <a:off x="500400" y="1143000"/>
            <a:ext cx="8227440" cy="34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Таблицы с данными объявляем как PARTITION BY RANGE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Затем шардируем их функцией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create_distributed_table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, после чего шарды родительской таблицы появятся на воркерах.</a:t>
            </a: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Обратите внимание, что размер шарда = 0, т.к. каждый шард это родительская таблица для партиций, которая не содержит данных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777240" y="2380680"/>
            <a:ext cx="7365600" cy="43236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a6099"/>
                </a:solidFill>
                <a:latin typeface="Courier New"/>
                <a:ea typeface="Source Han Sans CN"/>
              </a:rPr>
              <a:t>SELECT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 create_distributed_table('</a:t>
            </a:r>
            <a:r>
              <a:rPr b="0" lang="en-US" sz="1200" spc="-1" strike="noStrike">
                <a:solidFill>
                  <a:srgbClr val="be480a"/>
                </a:solidFill>
                <a:latin typeface="Courier New"/>
                <a:ea typeface="Source Han Sans CN"/>
              </a:rPr>
              <a:t>acc_data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', '</a:t>
            </a:r>
            <a:r>
              <a:rPr b="0" lang="en-US" sz="1200" spc="-1" strike="noStrike">
                <a:solidFill>
                  <a:srgbClr val="be480a"/>
                </a:solidFill>
                <a:latin typeface="Courier New"/>
                <a:ea typeface="Source Han Sans CN"/>
              </a:rPr>
              <a:t>company_id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');</a:t>
            </a:r>
            <a:br>
              <a:rPr sz="1200"/>
            </a:br>
            <a:r>
              <a:rPr b="0" lang="en-US" sz="1200" spc="-1" strike="noStrike">
                <a:solidFill>
                  <a:srgbClr val="2a6099"/>
                </a:solidFill>
                <a:latin typeface="Courier New"/>
                <a:ea typeface="Source Han Sans CN"/>
              </a:rPr>
              <a:t>SELECT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 create_distributed_table('</a:t>
            </a:r>
            <a:r>
              <a:rPr b="0" lang="en-US" sz="1200" spc="-1" strike="noStrike">
                <a:solidFill>
                  <a:srgbClr val="be480a"/>
                </a:solidFill>
                <a:latin typeface="Courier New"/>
                <a:ea typeface="Source Han Sans CN"/>
              </a:rPr>
              <a:t>acc_aggregate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', '</a:t>
            </a:r>
            <a:r>
              <a:rPr b="0" lang="en-US" sz="1200" spc="-1" strike="noStrike">
                <a:solidFill>
                  <a:srgbClr val="be480a"/>
                </a:solidFill>
                <a:latin typeface="Courier New"/>
                <a:ea typeface="Source Han Sans CN"/>
              </a:rPr>
              <a:t>company_id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');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685800" y="2836080"/>
            <a:ext cx="8227440" cy="113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finance=# select * from citus_shards where table_name::text = 'acc_data';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table_name | shardid |   shard_name    | citus_table_type | colocation_id |    nodename    | nodeport | shard_size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------------+---------+-----------------+------------------+---------------+----------------+----------+------------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acc_data   |  102011 | acc_data_102011 | distributed      |             3 | citus-worker-1 |     5432 |          0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acc_data   |  102013 | acc_data_102013 | distributed      |             3 | citus-worker-1 |     5432 |          0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acc_data   |  102014 | acc_data_102014 | distributed      |             3 | citus-worker-1 |     5432 |          0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acc_data   |  102015 | acc_data_102015 | distributed      |             3 | citus-worker-1 |     5432 |          0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acc_data   |  102016 | acc_data_102016 | distributed      |             3 | citus-worker-2 |     5432 |          0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acc_data   |  102017 | acc_data_102017 | distributed      |             3 | citus-worker-1 |     5432 |          0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Google Shape;286;p 1" descr=""/>
          <p:cNvPicPr/>
          <p:nvPr/>
        </p:nvPicPr>
        <p:blipFill>
          <a:blip r:embed="rId2"/>
          <a:stretch/>
        </p:blipFill>
        <p:spPr>
          <a:xfrm>
            <a:off x="8085600" y="4276800"/>
            <a:ext cx="437760" cy="43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7960" cy="109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Наполнение БД – партиции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Google Shape;160;p 4" descr=""/>
          <p:cNvPicPr/>
          <p:nvPr/>
        </p:nvPicPr>
        <p:blipFill>
          <a:blip r:embed="rId1"/>
          <a:stretch/>
        </p:blipFill>
        <p:spPr>
          <a:xfrm>
            <a:off x="7837920" y="330840"/>
            <a:ext cx="618120" cy="618120"/>
          </a:xfrm>
          <a:prstGeom prst="rect">
            <a:avLst/>
          </a:prstGeom>
          <a:ln w="0">
            <a:noFill/>
          </a:ln>
        </p:spPr>
      </p:pic>
      <p:sp>
        <p:nvSpPr>
          <p:cNvPr id="172" name=""/>
          <p:cNvSpPr/>
          <p:nvPr/>
        </p:nvSpPr>
        <p:spPr>
          <a:xfrm>
            <a:off x="500400" y="1143000"/>
            <a:ext cx="822744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Теперь к уже шардированным таблицам применим функцию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partman.create_parent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с интервалом в 1 месяц которая создаст для каждого шарда партиции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4877280" y="1940760"/>
            <a:ext cx="3350160" cy="1414080"/>
          </a:xfrm>
          <a:prstGeom prst="rect">
            <a:avLst/>
          </a:prstGeom>
          <a:ln w="0">
            <a:noFill/>
          </a:ln>
        </p:spPr>
      </p:pic>
      <p:sp>
        <p:nvSpPr>
          <p:cNvPr id="174" name=""/>
          <p:cNvSpPr/>
          <p:nvPr/>
        </p:nvSpPr>
        <p:spPr>
          <a:xfrm>
            <a:off x="777240" y="2093400"/>
            <a:ext cx="3936600" cy="94860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a6099"/>
                </a:solidFill>
                <a:latin typeface="Courier New"/>
                <a:ea typeface="Source Han Sans CN"/>
              </a:rPr>
              <a:t>SELECT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 partman.create_parent(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      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p_parent_table := '</a:t>
            </a:r>
            <a:r>
              <a:rPr b="0" lang="en-US" sz="1200" spc="-1" strike="noStrike">
                <a:solidFill>
                  <a:srgbClr val="be480a"/>
                </a:solidFill>
                <a:latin typeface="Courier New"/>
                <a:ea typeface="Source Han Sans CN"/>
              </a:rPr>
              <a:t>public.acc_data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'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    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, p_control      := '</a:t>
            </a:r>
            <a:r>
              <a:rPr b="0" lang="en-US" sz="1200" spc="-1" strike="noStrike">
                <a:solidFill>
                  <a:srgbClr val="be480a"/>
                </a:solidFill>
                <a:latin typeface="Courier New"/>
                <a:ea typeface="Source Han Sans CN"/>
              </a:rPr>
              <a:t>transaction_dt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'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    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, p_interval     := '</a:t>
            </a:r>
            <a:r>
              <a:rPr b="0" lang="en-US" sz="1200" spc="-1" strike="noStrike">
                <a:solidFill>
                  <a:srgbClr val="be480a"/>
                </a:solidFill>
                <a:latin typeface="Courier New"/>
                <a:ea typeface="Source Han Sans CN"/>
              </a:rPr>
              <a:t>1 month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'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);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685800" y="3200400"/>
            <a:ext cx="5255640" cy="14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finance=# \d+ acc_data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...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Partitions: acc_data_p20230901 FOR VALUES FROM ('2023-09-01') TO ('2023-10-01'),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          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acc_data_p20231001 FOR VALUES FROM ('2023-10-01') TO ('2023-11-01'),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          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acc_data_p20231101 FOR VALUES FROM ('2023-11-01') TO ('2023-12-01'),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          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acc_data_p20231201 FOR VALUES FROM ('2023-12-01') TO ('2024-01-01'),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          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acc_data_p20240101 FOR VALUES FROM ('2024-01-01') TO ('2024-02-01'),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          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acc_data_p20240201 FOR VALUES FROM ('2024-02-01') TO ('2024-03-01'),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          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acc_data_p20240301 FOR VALUES FROM ('2024-03-01') TO ('2024-04-01'),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          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acc_data_p20240401 FOR VALUES FROM ('2024-04-01') TO ('2024-05-01'),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          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acc_data_p20240501 FOR VALUES FROM ('2024-05-01') TO ('2024-06-01'),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          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acc_data_default DEFAULT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7960" cy="109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Наполнение БД – работа с данными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Google Shape;160;p 5" descr=""/>
          <p:cNvPicPr/>
          <p:nvPr/>
        </p:nvPicPr>
        <p:blipFill>
          <a:blip r:embed="rId1"/>
          <a:stretch/>
        </p:blipFill>
        <p:spPr>
          <a:xfrm>
            <a:off x="7837920" y="330840"/>
            <a:ext cx="618120" cy="618120"/>
          </a:xfrm>
          <a:prstGeom prst="rect">
            <a:avLst/>
          </a:prstGeom>
          <a:ln w="0">
            <a:noFill/>
          </a:ln>
        </p:spPr>
      </p:pic>
      <p:sp>
        <p:nvSpPr>
          <p:cNvPr id="178" name=""/>
          <p:cNvSpPr/>
          <p:nvPr/>
        </p:nvSpPr>
        <p:spPr>
          <a:xfrm>
            <a:off x="500400" y="1143000"/>
            <a:ext cx="8227440" cy="187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Сгенерируем SQL-скриптом данные для каждой компании за 2023 год (получилось порядка 2 млн строк)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Данные легли в партицию acc_data_default, т.к. нужно было заранее создать партиции. После заливки можно применить функцию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partman.partition_data_proc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, которая сама создаст партиции и перенесёт в них данные из default.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685800" y="3087360"/>
            <a:ext cx="5255640" cy="171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finance=# call partman.partition_data_proc('public.acc_data');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NOTICE:  Loop: 1, Rows moved: 162897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NOTICE:  Loop: 2, Rows moved: 146892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NOTICE:  Loop: 3, Rows moved: 162773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NOTICE:  Loop: 4, Rows moved: 157443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NOTICE:  Loop: 5, Rows moved: 162969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NOTICE:  Loop: 6, Rows moved: 157308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NOTICE:  Loop: 7, Rows moved: 162634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NOTICE:  Loop: 8, Rows moved: 162567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NOTICE:  Total rows moved: 1275483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NOTICE:  Ensure to VACUUM ANALYZE the parent (and source table if used) after partitioning data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CALL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Time: 28139.298 ms (00:28.139)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7960" cy="109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Наполнение БД – работа с данными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Google Shape;160;p 6" descr=""/>
          <p:cNvPicPr/>
          <p:nvPr/>
        </p:nvPicPr>
        <p:blipFill>
          <a:blip r:embed="rId1"/>
          <a:stretch/>
        </p:blipFill>
        <p:spPr>
          <a:xfrm>
            <a:off x="7837920" y="330840"/>
            <a:ext cx="618120" cy="618120"/>
          </a:xfrm>
          <a:prstGeom prst="rect">
            <a:avLst/>
          </a:prstGeom>
          <a:ln w="0">
            <a:noFill/>
          </a:ln>
        </p:spPr>
      </p:pic>
      <p:sp>
        <p:nvSpPr>
          <p:cNvPr id="182" name=""/>
          <p:cNvSpPr/>
          <p:nvPr/>
        </p:nvSpPr>
        <p:spPr>
          <a:xfrm>
            <a:off x="500400" y="1143000"/>
            <a:ext cx="8227440" cy="6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Распределение данных по партициям можно вытащить комбинируя функции citus и таблицы pg_partman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685800" y="1812240"/>
            <a:ext cx="5255640" cy="29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finance=# SELECT logicalrelid AS name,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finance-#        pg_size_pretty(citus_table_size(logicalrelid)) AS size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finance-#   FROM pg_dist_partition WHERE logicalrelid::text like 'acc_data%';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name        |  size  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--------------------+---------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acc_data           | 0 bytes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acc_data_p20230901 | 12 MB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acc_data_p20231001 | 12 MB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acc_data_p20231101 | 12 MB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acc_data_p20231201 | 12 MB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acc_data_p20240101 | 256 kB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acc_data_p20240201 | 256 kB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acc_data_p20240301 | 256 kB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acc_data_p20240401 | 256 kB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acc_data_p20240501 | 256 kB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acc_data_default   | 400 kB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acc_data_p20230101 | 12 MB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acc_data_p20230201 | 11 MB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acc_data_p20230301 | 12 MB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acc_data_p20230401 | 12 MB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acc_data_p20230501 | 12 MB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acc_data_p20230601 | 12 MB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acc_data_p20230701 | 12 MB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acc_data_p20230801 | 12 MB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(19 rows)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7960" cy="109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Наполнение БД – привязка tenant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Google Shape;160;p 7" descr=""/>
          <p:cNvPicPr/>
          <p:nvPr/>
        </p:nvPicPr>
        <p:blipFill>
          <a:blip r:embed="rId1"/>
          <a:stretch/>
        </p:blipFill>
        <p:spPr>
          <a:xfrm>
            <a:off x="7837920" y="330840"/>
            <a:ext cx="618120" cy="618120"/>
          </a:xfrm>
          <a:prstGeom prst="rect">
            <a:avLst/>
          </a:prstGeom>
          <a:ln w="0">
            <a:noFill/>
          </a:ln>
        </p:spPr>
      </p:pic>
      <p:sp>
        <p:nvSpPr>
          <p:cNvPr id="186" name=""/>
          <p:cNvSpPr/>
          <p:nvPr/>
        </p:nvSpPr>
        <p:spPr>
          <a:xfrm>
            <a:off x="500400" y="1143000"/>
            <a:ext cx="8227440" cy="34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Для случая когда один из тенантов (например головная организация) содержит много данных можно выделить для него отдельный шард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800"/>
            </a:b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В результате выполнения шард, содержащий company_id = 1 разобъётся на три части: с хэшами до и после 1 и с хэшом точно соответствующим заданому значению (итого станет на два шарда больше)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Обратите внимание, что для выполнения функции изоляции потребуется выставить </a:t>
            </a:r>
            <a:r>
              <a:rPr b="0" lang="en-US" sz="1800" spc="-1" strike="noStrike">
                <a:solidFill>
                  <a:srgbClr val="be480a"/>
                </a:solidFill>
                <a:latin typeface="Arial"/>
              </a:rPr>
              <a:t>wal_level = logical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в конфиге на всех нодах,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а также необходимо указывать CASCADE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в случае если есть colocated таблицы.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813240" y="1851480"/>
            <a:ext cx="5994000" cy="34452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a6099"/>
                </a:solidFill>
                <a:latin typeface="Courier New"/>
                <a:ea typeface="Source Han Sans CN"/>
              </a:rPr>
              <a:t>SELECT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 isolate_tenant_to_new_shard('</a:t>
            </a:r>
            <a:r>
              <a:rPr b="0" lang="en-US" sz="1200" spc="-1" strike="noStrike">
                <a:solidFill>
                  <a:srgbClr val="be480a"/>
                </a:solidFill>
                <a:latin typeface="Courier New"/>
                <a:ea typeface="Source Han Sans CN"/>
              </a:rPr>
              <a:t>acc_data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', '</a:t>
            </a:r>
            <a:r>
              <a:rPr b="0" lang="en-US" sz="1200" spc="-1" strike="noStrike">
                <a:solidFill>
                  <a:srgbClr val="be480a"/>
                </a:solidFill>
                <a:latin typeface="Courier New"/>
                <a:ea typeface="Source Han Sans CN"/>
              </a:rPr>
              <a:t>1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', '</a:t>
            </a:r>
            <a:r>
              <a:rPr b="0" lang="en-US" sz="1200" spc="-1" strike="noStrike">
                <a:solidFill>
                  <a:srgbClr val="be480a"/>
                </a:solidFill>
                <a:latin typeface="Courier New"/>
                <a:ea typeface="Source Han Sans CN"/>
              </a:rPr>
              <a:t>CASCADE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');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88" name="Google Shape;286;p 2" descr=""/>
          <p:cNvPicPr/>
          <p:nvPr/>
        </p:nvPicPr>
        <p:blipFill>
          <a:blip r:embed="rId2"/>
          <a:stretch/>
        </p:blipFill>
        <p:spPr>
          <a:xfrm>
            <a:off x="7862400" y="3814200"/>
            <a:ext cx="437760" cy="43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7960" cy="109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Наполнение БД – перенос шардов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Google Shape;160;p 8" descr=""/>
          <p:cNvPicPr/>
          <p:nvPr/>
        </p:nvPicPr>
        <p:blipFill>
          <a:blip r:embed="rId1"/>
          <a:stretch/>
        </p:blipFill>
        <p:spPr>
          <a:xfrm>
            <a:off x="7837920" y="330840"/>
            <a:ext cx="618120" cy="618120"/>
          </a:xfrm>
          <a:prstGeom prst="rect">
            <a:avLst/>
          </a:prstGeom>
          <a:ln w="0">
            <a:noFill/>
          </a:ln>
        </p:spPr>
      </p:pic>
      <p:sp>
        <p:nvSpPr>
          <p:cNvPr id="191" name=""/>
          <p:cNvSpPr/>
          <p:nvPr/>
        </p:nvSpPr>
        <p:spPr>
          <a:xfrm>
            <a:off x="500400" y="1143000"/>
            <a:ext cx="8227440" cy="34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ource Han Sans CN"/>
              </a:rPr>
              <a:t>Чтобы ещё улучшить ситуацию для данных головной организации можно её выделенный шард перенести на отдельный воркер.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800"/>
            </a:br>
            <a:br>
              <a:rPr sz="1800"/>
            </a:br>
            <a:br>
              <a:rPr sz="1800"/>
            </a:b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ource Han Sans CN"/>
              </a:rPr>
              <a:t>Номер шарда возвращает функци изоляции либо его можно найти в таблице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Source Han Sans CN"/>
              </a:rPr>
              <a:t>citus_shards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ource Han Sans CN"/>
              </a:rPr>
              <a:t>Обратите внимание, что нельзя перенести много шардов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ource Han Sans CN"/>
              </a:rPr>
              <a:t>в одном SQL-запросе (возможность на текущий момент не поддерживается citus)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777240" y="1851480"/>
            <a:ext cx="4249800" cy="77652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a6099"/>
                </a:solidFill>
                <a:latin typeface="Courier New"/>
                <a:ea typeface="Source Han Sans CN"/>
              </a:rPr>
              <a:t>SELECT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 citus_move_shard_placement(</a:t>
            </a:r>
            <a:r>
              <a:rPr b="0" lang="en-US" sz="1200" spc="-1" strike="noStrike">
                <a:solidFill>
                  <a:srgbClr val="be480a"/>
                </a:solidFill>
                <a:latin typeface="Courier New"/>
                <a:ea typeface="Source Han Sans CN"/>
              </a:rPr>
              <a:t>102014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,</a:t>
            </a:r>
            <a:br>
              <a:rPr sz="1200"/>
            </a:b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   '</a:t>
            </a:r>
            <a:r>
              <a:rPr b="0" lang="en-US" sz="1200" spc="-1" strike="noStrike">
                <a:solidFill>
                  <a:srgbClr val="be480a"/>
                </a:solidFill>
                <a:latin typeface="Courier New"/>
                <a:ea typeface="Source Han Sans CN"/>
              </a:rPr>
              <a:t>citus-worker-2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', </a:t>
            </a:r>
            <a:r>
              <a:rPr b="0" lang="en-US" sz="1200" spc="-1" strike="noStrike">
                <a:solidFill>
                  <a:srgbClr val="be480a"/>
                </a:solidFill>
                <a:latin typeface="Courier New"/>
                <a:ea typeface="Source Han Sans CN"/>
              </a:rPr>
              <a:t>5432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,</a:t>
            </a:r>
            <a:br>
              <a:rPr sz="1200"/>
            </a:b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   '</a:t>
            </a:r>
            <a:r>
              <a:rPr b="0" lang="en-US" sz="1200" spc="-1" strike="noStrike">
                <a:solidFill>
                  <a:srgbClr val="be480a"/>
                </a:solidFill>
                <a:latin typeface="Courier New"/>
                <a:ea typeface="Source Han Sans CN"/>
              </a:rPr>
              <a:t>citus-worker-1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', </a:t>
            </a:r>
            <a:r>
              <a:rPr b="0" lang="en-US" sz="1200" spc="-1" strike="noStrike">
                <a:solidFill>
                  <a:srgbClr val="be480a"/>
                </a:solidFill>
                <a:latin typeface="Courier New"/>
                <a:ea typeface="Source Han Sans CN"/>
              </a:rPr>
              <a:t>5432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);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3" name="Google Shape;286;p 3" descr=""/>
          <p:cNvPicPr/>
          <p:nvPr/>
        </p:nvPicPr>
        <p:blipFill>
          <a:blip r:embed="rId2"/>
          <a:stretch/>
        </p:blipFill>
        <p:spPr>
          <a:xfrm>
            <a:off x="7893000" y="3747600"/>
            <a:ext cx="437760" cy="43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7960" cy="109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Холодное хранение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5" name="Google Shape;160;p 9" descr=""/>
          <p:cNvPicPr/>
          <p:nvPr/>
        </p:nvPicPr>
        <p:blipFill>
          <a:blip r:embed="rId1"/>
          <a:stretch/>
        </p:blipFill>
        <p:spPr>
          <a:xfrm>
            <a:off x="7837920" y="330840"/>
            <a:ext cx="618120" cy="618120"/>
          </a:xfrm>
          <a:prstGeom prst="rect">
            <a:avLst/>
          </a:prstGeom>
          <a:ln w="0">
            <a:noFill/>
          </a:ln>
        </p:spPr>
      </p:pic>
      <p:sp>
        <p:nvSpPr>
          <p:cNvPr id="196" name=""/>
          <p:cNvSpPr/>
          <p:nvPr/>
        </p:nvSpPr>
        <p:spPr>
          <a:xfrm>
            <a:off x="500400" y="1143000"/>
            <a:ext cx="8227440" cy="182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ource Han Sans CN"/>
              </a:rPr>
              <a:t>Поскольку сервис холодного хранения создан в том же облаке, настроим доступ к нему с координатора Citus без использования SSL</a:t>
            </a:r>
            <a:br>
              <a:rPr sz="1400"/>
            </a:br>
            <a:r>
              <a:rPr b="0" lang="en-US" sz="1400" spc="-1" strike="noStrike">
                <a:solidFill>
                  <a:srgbClr val="808080"/>
                </a:solidFill>
                <a:latin typeface="Arial"/>
                <a:ea typeface="Source Han Sans C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ource Han Sans CN"/>
              </a:rPr>
              <a:t>В сервисе postgresql через UI активируем расширение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Source Han Sans CN"/>
              </a:rPr>
              <a:t> postgres_fdw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ource Han Sans CN"/>
              </a:rPr>
              <a:t>, дадим роль mdb_admin (иначе не сможем его использовать)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ource Han Sans CN"/>
              </a:rPr>
              <a:t>Подключимся и создадим из БД холодного хранения коннект к Citus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457200" y="3200400"/>
            <a:ext cx="4341240" cy="14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finance=&gt; CREATE SERVER citus_fin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finance-&gt; FOREIGN DATA WRAPPER postgres_fdw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finance-&gt; OPTIONS (host '10.0.0.15', port '5432', dbname 'finance');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CREATE SERVER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finance=&gt; CREATE USER MAPPING FOR developer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finance-&gt; SERVER citus_fin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finance-&gt; OPTIONS (user 'postgres', password '*******');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CREATE USER MAPPING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2"/>
          <a:stretch/>
        </p:blipFill>
        <p:spPr>
          <a:xfrm>
            <a:off x="4925160" y="3178800"/>
            <a:ext cx="3531600" cy="150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7960" cy="109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Холодное хранение – загрузка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0" name="Google Shape;160;p 10" descr=""/>
          <p:cNvPicPr/>
          <p:nvPr/>
        </p:nvPicPr>
        <p:blipFill>
          <a:blip r:embed="rId1"/>
          <a:stretch/>
        </p:blipFill>
        <p:spPr>
          <a:xfrm>
            <a:off x="7837920" y="330840"/>
            <a:ext cx="618120" cy="618120"/>
          </a:xfrm>
          <a:prstGeom prst="rect">
            <a:avLst/>
          </a:prstGeom>
          <a:ln w="0">
            <a:noFill/>
          </a:ln>
        </p:spPr>
      </p:pic>
      <p:sp>
        <p:nvSpPr>
          <p:cNvPr id="201" name=""/>
          <p:cNvSpPr/>
          <p:nvPr/>
        </p:nvSpPr>
        <p:spPr>
          <a:xfrm>
            <a:off x="500400" y="1143000"/>
            <a:ext cx="8227440" cy="213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Для загрузки данных из кластера Citus создадим две таблицы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Внешнюю таблицу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citus_acc_data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командой CREATE FOREIGN TABLE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Партиционированную таблицу</a:t>
            </a:r>
            <a:br>
              <a:rPr sz="1800"/>
            </a:b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archdata.acc_data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с такой же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структурой что и на источнике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"/>
          <p:cNvSpPr/>
          <p:nvPr/>
        </p:nvSpPr>
        <p:spPr>
          <a:xfrm>
            <a:off x="782640" y="3465000"/>
            <a:ext cx="6266520" cy="114156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465a4"/>
                </a:solidFill>
                <a:latin typeface="Courier New"/>
                <a:ea typeface="Source Han Sans CN"/>
              </a:rPr>
              <a:t>insert into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 archdata.</a:t>
            </a:r>
            <a:r>
              <a:rPr b="0" lang="en-US" sz="1200" spc="-1" strike="noStrike">
                <a:solidFill>
                  <a:srgbClr val="be480a"/>
                </a:solidFill>
                <a:latin typeface="Courier New"/>
                <a:ea typeface="Source Han Sans CN"/>
              </a:rPr>
              <a:t>acc_data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(...)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465a4"/>
                </a:solidFill>
                <a:latin typeface="Courier New"/>
                <a:ea typeface="Source Han Sans CN"/>
              </a:rPr>
              <a:t>select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 ...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465a4"/>
                </a:solidFill>
                <a:latin typeface="Courier New"/>
                <a:ea typeface="Source Han Sans CN"/>
              </a:rPr>
              <a:t>from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 </a:t>
            </a:r>
            <a:r>
              <a:rPr b="0" lang="en-US" sz="1200" spc="-1" strike="noStrike">
                <a:solidFill>
                  <a:srgbClr val="be480a"/>
                </a:solidFill>
                <a:latin typeface="Courier New"/>
                <a:ea typeface="Source Han Sans CN"/>
              </a:rPr>
              <a:t>citus_acc_data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465a4"/>
                </a:solidFill>
                <a:latin typeface="Courier New"/>
                <a:ea typeface="Source Han Sans CN"/>
              </a:rPr>
              <a:t>where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 transaction_dt &gt;= '2023-01-01'::date</a:t>
            </a:r>
            <a:br>
              <a:rPr sz="1200"/>
            </a:br>
            <a:r>
              <a:rPr b="0" lang="en-US" sz="1200" spc="-1" strike="noStrike">
                <a:solidFill>
                  <a:srgbClr val="3465a4"/>
                </a:solidFill>
                <a:latin typeface="Courier New"/>
                <a:ea typeface="Source Han Sans CN"/>
              </a:rPr>
              <a:t>and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 transaction_dt &lt; '2023-01-01'::date + '1 month'::interval;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2"/>
          <a:stretch/>
        </p:blipFill>
        <p:spPr>
          <a:xfrm>
            <a:off x="4965120" y="1667160"/>
            <a:ext cx="3490920" cy="130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7960" cy="109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Холодное хранение – автоматизация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" name="Google Shape;160;p 11" descr=""/>
          <p:cNvPicPr/>
          <p:nvPr/>
        </p:nvPicPr>
        <p:blipFill>
          <a:blip r:embed="rId1"/>
          <a:stretch/>
        </p:blipFill>
        <p:spPr>
          <a:xfrm>
            <a:off x="8066520" y="330840"/>
            <a:ext cx="618120" cy="618120"/>
          </a:xfrm>
          <a:prstGeom prst="rect">
            <a:avLst/>
          </a:prstGeom>
          <a:ln w="0">
            <a:noFill/>
          </a:ln>
        </p:spPr>
      </p:pic>
      <p:sp>
        <p:nvSpPr>
          <p:cNvPr id="206" name=""/>
          <p:cNvSpPr/>
          <p:nvPr/>
        </p:nvSpPr>
        <p:spPr>
          <a:xfrm>
            <a:off x="500400" y="1143000"/>
            <a:ext cx="8227440" cy="213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Создадим bash-скрипт который исполняться на координаторе по расписанию и будет вызывать SQL на кластере холодного хранения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для переноса всех данных старше заданной даты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ource Han Sans CN"/>
              </a:rPr>
              <a:t>После переноса данных добавим в скрипт установку параметра retention = заданному количеству месяцев для таблички acc_data (24) и сделаем вызов процедуры run_maintenance для удаления партиций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"/>
          <p:cNvSpPr/>
          <p:nvPr/>
        </p:nvSpPr>
        <p:spPr>
          <a:xfrm>
            <a:off x="721800" y="2032200"/>
            <a:ext cx="4341240" cy="33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[postgres@citus-coord cold]$ ./move_to_cold_storage.sh 24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793800" y="3200400"/>
            <a:ext cx="6855840" cy="142596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465a4"/>
                </a:solidFill>
                <a:latin typeface="Courier New"/>
                <a:ea typeface="Source Han Sans CN"/>
              </a:rPr>
              <a:t>update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 partman.part_config </a:t>
            </a:r>
            <a:r>
              <a:rPr b="0" lang="en-US" sz="1200" spc="-1" strike="noStrike">
                <a:solidFill>
                  <a:srgbClr val="3465a4"/>
                </a:solidFill>
                <a:latin typeface="Courier New"/>
                <a:ea typeface="Source Han Sans CN"/>
              </a:rPr>
              <a:t>set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    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retention = '</a:t>
            </a:r>
            <a:r>
              <a:rPr b="0" lang="en-US" sz="1200" spc="-1" strike="noStrike">
                <a:solidFill>
                  <a:srgbClr val="be480a"/>
                </a:solidFill>
                <a:latin typeface="Courier New"/>
                <a:ea typeface="Source Han Sans CN"/>
              </a:rPr>
              <a:t>$months month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', 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    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retention_keep_index = '</a:t>
            </a:r>
            <a:r>
              <a:rPr b="0" lang="en-US" sz="1200" spc="-1" strike="noStrike">
                <a:solidFill>
                  <a:srgbClr val="be480a"/>
                </a:solidFill>
                <a:latin typeface="Courier New"/>
                <a:ea typeface="Source Han Sans CN"/>
              </a:rPr>
              <a:t>f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', </a:t>
            </a:r>
            <a:r>
              <a:rPr b="0" lang="en-US" sz="1200" spc="-1" strike="noStrike">
                <a:solidFill>
                  <a:srgbClr val="468a1a"/>
                </a:solidFill>
                <a:latin typeface="Courier New"/>
                <a:ea typeface="Source Han Sans CN"/>
              </a:rPr>
              <a:t>-- do not save indexes or partitions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    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retention_keep_table = '</a:t>
            </a:r>
            <a:r>
              <a:rPr b="0" lang="en-US" sz="1200" spc="-1" strike="noStrike">
                <a:solidFill>
                  <a:srgbClr val="be480a"/>
                </a:solidFill>
                <a:latin typeface="Courier New"/>
                <a:ea typeface="Source Han Sans CN"/>
              </a:rPr>
              <a:t>f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'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465a4"/>
                </a:solidFill>
                <a:latin typeface="Courier New"/>
                <a:ea typeface="Source Han Sans CN"/>
              </a:rPr>
              <a:t>where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 parent_table = '</a:t>
            </a:r>
            <a:r>
              <a:rPr b="0" lang="en-US" sz="1200" spc="-1" strike="noStrike">
                <a:solidFill>
                  <a:srgbClr val="be480a"/>
                </a:solidFill>
                <a:latin typeface="Courier New"/>
                <a:ea typeface="Source Han Sans CN"/>
              </a:rPr>
              <a:t>public.acc_data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';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465a4"/>
                </a:solidFill>
                <a:latin typeface="Courier New"/>
                <a:ea typeface="Source Han Sans CN"/>
              </a:rPr>
              <a:t>select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 partman.run_maintenance('</a:t>
            </a:r>
            <a:r>
              <a:rPr b="0" lang="en-US" sz="1200" spc="-1" strike="noStrike">
                <a:solidFill>
                  <a:srgbClr val="be480a"/>
                </a:solidFill>
                <a:latin typeface="Courier New"/>
                <a:ea typeface="Source Han Sans CN"/>
              </a:rPr>
              <a:t>public.acc_data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');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66800" y="1805040"/>
            <a:ext cx="7932960" cy="12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000" spc="-1" strike="noStrike">
                <a:solidFill>
                  <a:schemeClr val="dk1"/>
                </a:solidFill>
                <a:latin typeface="Roboto"/>
                <a:ea typeface="Roboto"/>
              </a:rPr>
              <a:t>Меня хорошо видно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000" spc="-1" strike="noStrike">
                <a:solidFill>
                  <a:schemeClr val="dk1"/>
                </a:solidFill>
                <a:latin typeface="Roboto"/>
                <a:ea typeface="Roboto"/>
              </a:rPr>
              <a:t>&amp;&amp; слышно?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Google Shape;76;p17" descr=""/>
          <p:cNvPicPr/>
          <p:nvPr/>
        </p:nvPicPr>
        <p:blipFill>
          <a:blip r:embed="rId1"/>
          <a:stretch/>
        </p:blipFill>
        <p:spPr>
          <a:xfrm>
            <a:off x="857160" y="3516120"/>
            <a:ext cx="524160" cy="524160"/>
          </a:xfrm>
          <a:prstGeom prst="rect">
            <a:avLst/>
          </a:prstGeom>
          <a:ln w="0">
            <a:noFill/>
          </a:ln>
        </p:spPr>
      </p:pic>
      <p:pic>
        <p:nvPicPr>
          <p:cNvPr id="124" name="Google Shape;77;p17" descr=""/>
          <p:cNvPicPr/>
          <p:nvPr/>
        </p:nvPicPr>
        <p:blipFill>
          <a:blip r:embed="rId2"/>
          <a:stretch/>
        </p:blipFill>
        <p:spPr>
          <a:xfrm>
            <a:off x="1584720" y="3516120"/>
            <a:ext cx="524160" cy="52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7960" cy="109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Холодное хранение – подключение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0" name="Google Shape;160;p 12" descr=""/>
          <p:cNvPicPr/>
          <p:nvPr/>
        </p:nvPicPr>
        <p:blipFill>
          <a:blip r:embed="rId1"/>
          <a:stretch/>
        </p:blipFill>
        <p:spPr>
          <a:xfrm>
            <a:off x="8066520" y="330840"/>
            <a:ext cx="618120" cy="618120"/>
          </a:xfrm>
          <a:prstGeom prst="rect">
            <a:avLst/>
          </a:prstGeom>
          <a:ln w="0">
            <a:noFill/>
          </a:ln>
        </p:spPr>
      </p:pic>
      <p:sp>
        <p:nvSpPr>
          <p:cNvPr id="211" name=""/>
          <p:cNvSpPr/>
          <p:nvPr/>
        </p:nvSpPr>
        <p:spPr>
          <a:xfrm>
            <a:off x="500400" y="1143000"/>
            <a:ext cx="8227440" cy="162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Теперь подключим данные холодного хранения обратно в citus чтобы к ним можно было удобно обращаться из одной базы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Создадим расширение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postgres_fdw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в базе finance на координаторе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Создадим внешнюю таблицу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cold_acc_data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подключив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archdata.acc_data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"/>
          <p:cNvSpPr/>
          <p:nvPr/>
        </p:nvSpPr>
        <p:spPr>
          <a:xfrm>
            <a:off x="829800" y="2971800"/>
            <a:ext cx="7084440" cy="159876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465a4"/>
                </a:solidFill>
                <a:latin typeface="Courier New"/>
                <a:ea typeface="Source Han Sans CN"/>
              </a:rPr>
              <a:t>select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 * </a:t>
            </a:r>
            <a:r>
              <a:rPr b="0" lang="en-US" sz="1200" spc="-1" strike="noStrike">
                <a:solidFill>
                  <a:srgbClr val="3465a4"/>
                </a:solidFill>
                <a:latin typeface="Courier New"/>
                <a:ea typeface="Source Han Sans CN"/>
              </a:rPr>
              <a:t>from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 (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  </a:t>
            </a:r>
            <a:r>
              <a:rPr b="0" lang="en-US" sz="1200" spc="-1" strike="noStrike">
                <a:solidFill>
                  <a:srgbClr val="3465a4"/>
                </a:solidFill>
                <a:latin typeface="Courier New"/>
                <a:ea typeface="Source Han Sans CN"/>
              </a:rPr>
              <a:t>select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 * </a:t>
            </a:r>
            <a:r>
              <a:rPr b="0" lang="en-US" sz="1200" spc="-1" strike="noStrike">
                <a:solidFill>
                  <a:srgbClr val="3465a4"/>
                </a:solidFill>
                <a:latin typeface="Courier New"/>
                <a:ea typeface="Source Han Sans CN"/>
              </a:rPr>
              <a:t>from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 </a:t>
            </a:r>
            <a:r>
              <a:rPr b="0" lang="en-US" sz="1200" spc="-1" strike="noStrike">
                <a:solidFill>
                  <a:srgbClr val="be480a"/>
                </a:solidFill>
                <a:latin typeface="Courier New"/>
                <a:ea typeface="Source Han Sans CN"/>
              </a:rPr>
              <a:t>acc_data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  </a:t>
            </a:r>
            <a:r>
              <a:rPr b="0" lang="en-US" sz="1200" spc="-1" strike="noStrike">
                <a:solidFill>
                  <a:srgbClr val="3465a4"/>
                </a:solidFill>
                <a:latin typeface="Courier New"/>
                <a:ea typeface="Source Han Sans CN"/>
              </a:rPr>
              <a:t>where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 transaction_dt </a:t>
            </a:r>
            <a:r>
              <a:rPr b="0" lang="en-US" sz="1200" spc="-1" strike="noStrike">
                <a:solidFill>
                  <a:srgbClr val="3465a4"/>
                </a:solidFill>
                <a:latin typeface="Courier New"/>
                <a:ea typeface="Source Han Sans CN"/>
              </a:rPr>
              <a:t>between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 '2023-01-01'::date </a:t>
            </a:r>
            <a:r>
              <a:rPr b="0" lang="en-US" sz="1200" spc="-1" strike="noStrike">
                <a:solidFill>
                  <a:srgbClr val="3465a4"/>
                </a:solidFill>
                <a:latin typeface="Courier New"/>
                <a:ea typeface="Source Han Sans CN"/>
              </a:rPr>
              <a:t>and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 '2023-01-02'::date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  </a:t>
            </a:r>
            <a:r>
              <a:rPr b="0" lang="en-US" sz="1200" spc="-1" strike="noStrike">
                <a:solidFill>
                  <a:srgbClr val="3465a4"/>
                </a:solidFill>
                <a:latin typeface="Courier New"/>
                <a:ea typeface="Source Han Sans CN"/>
              </a:rPr>
              <a:t>union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  </a:t>
            </a:r>
            <a:r>
              <a:rPr b="0" lang="en-US" sz="1200" spc="-1" strike="noStrike">
                <a:solidFill>
                  <a:srgbClr val="3465a4"/>
                </a:solidFill>
                <a:latin typeface="Courier New"/>
                <a:ea typeface="Source Han Sans CN"/>
              </a:rPr>
              <a:t>select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 * </a:t>
            </a:r>
            <a:r>
              <a:rPr b="0" lang="en-US" sz="1200" spc="-1" strike="noStrike">
                <a:solidFill>
                  <a:srgbClr val="3465a4"/>
                </a:solidFill>
                <a:latin typeface="Courier New"/>
                <a:ea typeface="Source Han Sans CN"/>
              </a:rPr>
              <a:t>from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 </a:t>
            </a:r>
            <a:r>
              <a:rPr b="0" lang="en-US" sz="1200" spc="-1" strike="noStrike">
                <a:solidFill>
                  <a:srgbClr val="be480a"/>
                </a:solidFill>
                <a:latin typeface="Courier New"/>
                <a:ea typeface="Source Han Sans CN"/>
              </a:rPr>
              <a:t>cold_acc_data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  </a:t>
            </a:r>
            <a:r>
              <a:rPr b="0" lang="en-US" sz="1200" spc="-1" strike="noStrike">
                <a:solidFill>
                  <a:srgbClr val="3465a4"/>
                </a:solidFill>
                <a:latin typeface="Courier New"/>
                <a:ea typeface="Source Han Sans CN"/>
              </a:rPr>
              <a:t>where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 transaction_dt </a:t>
            </a:r>
            <a:r>
              <a:rPr b="0" lang="en-US" sz="1200" spc="-1" strike="noStrike">
                <a:solidFill>
                  <a:srgbClr val="3465a4"/>
                </a:solidFill>
                <a:latin typeface="Courier New"/>
                <a:ea typeface="Source Han Sans CN"/>
              </a:rPr>
              <a:t>between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 '2023-01-01'::date </a:t>
            </a:r>
            <a:r>
              <a:rPr b="0" lang="en-US" sz="1200" spc="-1" strike="noStrike">
                <a:solidFill>
                  <a:srgbClr val="3465a4"/>
                </a:solidFill>
                <a:latin typeface="Courier New"/>
                <a:ea typeface="Source Han Sans CN"/>
              </a:rPr>
              <a:t>and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 '2023-01-02'::date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) v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465a4"/>
                </a:solidFill>
                <a:latin typeface="Courier New"/>
                <a:ea typeface="Source Han Sans CN"/>
              </a:rPr>
              <a:t>limit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 5;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7960" cy="109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Визуализация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rcRect l="0" t="44374" r="0" b="0"/>
          <a:stretch/>
        </p:blipFill>
        <p:spPr>
          <a:xfrm>
            <a:off x="4608000" y="2742480"/>
            <a:ext cx="4265640" cy="19155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215" name=""/>
          <p:cNvSpPr/>
          <p:nvPr/>
        </p:nvSpPr>
        <p:spPr>
          <a:xfrm>
            <a:off x="500400" y="1143000"/>
            <a:ext cx="5747400" cy="1112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Установим Apache Superset в docker-контейнере</a:t>
            </a:r>
            <a:br>
              <a:rPr sz="1800"/>
            </a:b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Настроим подключение к координатору Citus</a:t>
            </a:r>
            <a:br>
              <a:rPr sz="1800"/>
            </a:b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Добавим датасет, создадим дашборд и чарт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Google Shape;168;p 1" descr=""/>
          <p:cNvPicPr/>
          <p:nvPr/>
        </p:nvPicPr>
        <p:blipFill>
          <a:blip r:embed="rId2"/>
          <a:stretch/>
        </p:blipFill>
        <p:spPr>
          <a:xfrm>
            <a:off x="3657600" y="330840"/>
            <a:ext cx="618120" cy="618120"/>
          </a:xfrm>
          <a:prstGeom prst="rect">
            <a:avLst/>
          </a:prstGeom>
          <a:ln w="0">
            <a:noFill/>
          </a:ln>
        </p:spPr>
      </p:pic>
      <p:pic>
        <p:nvPicPr>
          <p:cNvPr id="217" name="" descr=""/>
          <p:cNvPicPr/>
          <p:nvPr/>
        </p:nvPicPr>
        <p:blipFill>
          <a:blip r:embed="rId3"/>
          <a:stretch/>
        </p:blipFill>
        <p:spPr>
          <a:xfrm>
            <a:off x="6213240" y="457200"/>
            <a:ext cx="2664000" cy="22838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218" name="" descr=""/>
          <p:cNvPicPr/>
          <p:nvPr/>
        </p:nvPicPr>
        <p:blipFill>
          <a:blip r:embed="rId4"/>
          <a:stretch/>
        </p:blipFill>
        <p:spPr>
          <a:xfrm>
            <a:off x="830520" y="2514600"/>
            <a:ext cx="3778920" cy="2143440"/>
          </a:xfrm>
          <a:prstGeom prst="rect">
            <a:avLst/>
          </a:prstGeom>
          <a:ln w="0">
            <a:solidFill>
              <a:srgbClr val="3465a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7960" cy="109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Планы по развитию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20" name="Google Shape;142;p25"/>
          <p:cNvGraphicFramePr/>
          <p:nvPr/>
        </p:nvGraphicFramePr>
        <p:xfrm>
          <a:off x="952560" y="1544040"/>
          <a:ext cx="7238160" cy="181116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Добавить отказоустойчивость в кластер Citus по схеме master-replica для всех узлов (под patroni + etcd)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Сделать скрипт для массового переноса шардов между воркерами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Сделать предварительное создание партиций в холодном хранении перед переносом данных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1" name=""/>
          <p:cNvSpPr/>
          <p:nvPr/>
        </p:nvSpPr>
        <p:spPr>
          <a:xfrm>
            <a:off x="914400" y="3657600"/>
            <a:ext cx="599112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Репозиторий проекта: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97a7"/>
                </a:solidFill>
                <a:uFillTx/>
                <a:latin typeface="Arial"/>
                <a:hlinkClick r:id="rId1"/>
              </a:rPr>
              <a:t>https://github.com/Skivius/otus-pg-adv/tree/master/diplom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900" spc="-1" strike="noStrike">
                <a:solidFill>
                  <a:schemeClr val="lt1"/>
                </a:solidFill>
                <a:latin typeface="Roboto"/>
                <a:ea typeface="Roboto"/>
              </a:rPr>
              <a:t>Спасибо за внимание!</a:t>
            </a:r>
            <a:br>
              <a:rPr sz="4900"/>
            </a:br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82;p18"/>
          <p:cNvSpPr/>
          <p:nvPr/>
        </p:nvSpPr>
        <p:spPr>
          <a:xfrm>
            <a:off x="630000" y="2716200"/>
            <a:ext cx="1031400" cy="1981080"/>
          </a:xfrm>
          <a:prstGeom prst="rect">
            <a:avLst/>
          </a:prstGeom>
          <a:solidFill>
            <a:srgbClr val="013d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Google Shape;83;p18"/>
          <p:cNvSpPr/>
          <p:nvPr/>
        </p:nvSpPr>
        <p:spPr>
          <a:xfrm>
            <a:off x="1069560" y="2963880"/>
            <a:ext cx="1505880" cy="148608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0400" y="821160"/>
            <a:ext cx="8517960" cy="1839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Защита проекта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br>
              <a:rPr sz="2000"/>
            </a:br>
            <a:r>
              <a:rPr b="1" lang="ru" sz="2000" spc="-1" strike="noStrike">
                <a:solidFill>
                  <a:schemeClr val="dk1"/>
                </a:solidFill>
                <a:latin typeface="Roboto"/>
                <a:ea typeface="Roboto"/>
              </a:rPr>
              <a:t>Построение шардированной базы данных на основе Сitus с использованием партиционирования и холодного хранения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3135600" y="2979000"/>
            <a:ext cx="5853960" cy="58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1500" spc="-1" strike="noStrike">
                <a:solidFill>
                  <a:srgbClr val="02418b"/>
                </a:solidFill>
                <a:latin typeface="Roboto"/>
                <a:ea typeface="Roboto"/>
              </a:rPr>
              <a:t>Антон Минкин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ubTitle"/>
          </p:nvPr>
        </p:nvSpPr>
        <p:spPr>
          <a:xfrm>
            <a:off x="3135600" y="3662640"/>
            <a:ext cx="5853960" cy="103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Руководитель отдела разработки баз данных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3277080" y="4114800"/>
            <a:ext cx="1292760" cy="43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07;p20"/>
          <p:cNvSpPr/>
          <p:nvPr/>
        </p:nvSpPr>
        <p:spPr>
          <a:xfrm>
            <a:off x="494640" y="455760"/>
            <a:ext cx="8517960" cy="130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Цели проекта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2" name="Google Shape;108;p20"/>
          <p:cNvGraphicFramePr/>
          <p:nvPr/>
        </p:nvGraphicFramePr>
        <p:xfrm>
          <a:off x="952560" y="2058840"/>
          <a:ext cx="7238160" cy="114264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4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Изучить совместную работу шардинга и партиций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4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Организовать холодное хранение данных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4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Улучшить навыки работы с Citus / pg_partman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33" name="Google Shape;279;p 1" descr=""/>
          <p:cNvPicPr/>
          <p:nvPr/>
        </p:nvPicPr>
        <p:blipFill>
          <a:blip r:embed="rId1"/>
          <a:stretch/>
        </p:blipFill>
        <p:spPr>
          <a:xfrm>
            <a:off x="3494160" y="455760"/>
            <a:ext cx="618480" cy="61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7960" cy="109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План работ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5" name="Google Shape;115;p21"/>
          <p:cNvGraphicFramePr/>
          <p:nvPr/>
        </p:nvGraphicFramePr>
        <p:xfrm>
          <a:off x="952560" y="1544040"/>
          <a:ext cx="7238160" cy="199476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Построить кластер Citus в облаке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Поднять отдельный кластер Postgres для холодного хранения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Сгенерировать данные в Citus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Сделать скрипт для переноса неактуальных даных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5.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Визуализировать данные из обоих хранилищ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36" name="Google Shape;216;p 1" descr=""/>
          <p:cNvPicPr/>
          <p:nvPr/>
        </p:nvPicPr>
        <p:blipFill>
          <a:blip r:embed="rId1"/>
          <a:stretch/>
        </p:blipFill>
        <p:spPr>
          <a:xfrm>
            <a:off x="3200400" y="294120"/>
            <a:ext cx="618120" cy="61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7960" cy="109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Используемые технологии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8" name="Google Shape;122;p22"/>
          <p:cNvGraphicFramePr/>
          <p:nvPr/>
        </p:nvGraphicFramePr>
        <p:xfrm>
          <a:off x="952560" y="1544040"/>
          <a:ext cx="7238160" cy="139104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PostgreSQL 16 + Citus 12.1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pg_partman 5.0, postgres_fdw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Apache Superset 3.0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Yandex Cloud managed service for PostgreSQL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39" name="Google Shape;245;p 1" descr=""/>
          <p:cNvPicPr/>
          <p:nvPr/>
        </p:nvPicPr>
        <p:blipFill>
          <a:blip r:embed="rId1"/>
          <a:stretch/>
        </p:blipFill>
        <p:spPr>
          <a:xfrm>
            <a:off x="6172200" y="330840"/>
            <a:ext cx="618120" cy="61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7960" cy="109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Создание кластеров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6400800" y="1143000"/>
            <a:ext cx="2283840" cy="34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В YA Cloud создан кластер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Сitus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из трёх машин на основе Centos Stream 8</a:t>
            </a:r>
            <a:br>
              <a:rPr sz="1800"/>
            </a:br>
            <a:br>
              <a:rPr sz="1800"/>
            </a:b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В YA Cloud создан кластер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PostgreSQL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на основе managed service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500400" y="1143000"/>
            <a:ext cx="5669640" cy="1879200"/>
          </a:xfrm>
          <a:prstGeom prst="rect">
            <a:avLst/>
          </a:prstGeom>
          <a:ln w="0"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500400" y="3200400"/>
            <a:ext cx="5027040" cy="1690200"/>
          </a:xfrm>
          <a:prstGeom prst="rect">
            <a:avLst/>
          </a:prstGeom>
          <a:ln w="0">
            <a:noFill/>
          </a:ln>
        </p:spPr>
      </p:pic>
      <p:pic>
        <p:nvPicPr>
          <p:cNvPr id="144" name="Google Shape;180;p 1" descr=""/>
          <p:cNvPicPr/>
          <p:nvPr/>
        </p:nvPicPr>
        <p:blipFill>
          <a:blip r:embed="rId3"/>
          <a:stretch/>
        </p:blipFill>
        <p:spPr>
          <a:xfrm>
            <a:off x="4800600" y="294120"/>
            <a:ext cx="618120" cy="61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7960" cy="109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Установка pg_partman в Citus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457200" y="1143000"/>
            <a:ext cx="8456040" cy="290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Расширение партмана необходимо установить </a:t>
            </a:r>
            <a:r>
              <a:rPr b="1" lang="en-US" sz="1800" spc="-1" strike="noStrike">
                <a:solidFill>
                  <a:srgbClr val="be480a"/>
                </a:solidFill>
                <a:latin typeface="Arial"/>
              </a:rPr>
              <a:t>на каждой ноде</a:t>
            </a:r>
            <a:br>
              <a:rPr sz="1800"/>
            </a:br>
            <a:br>
              <a:rPr sz="1800"/>
            </a:br>
            <a:br>
              <a:rPr sz="1800"/>
            </a:br>
            <a:r>
              <a:rPr b="1" lang="en-US" sz="1800" spc="-1" strike="noStrike">
                <a:solidFill>
                  <a:srgbClr val="be480a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ource Han Sans CN"/>
              </a:rPr>
              <a:t>После установки, </a:t>
            </a:r>
            <a:r>
              <a:rPr b="1" lang="en-US" sz="1800" spc="-1" strike="noStrike">
                <a:solidFill>
                  <a:srgbClr val="be480a"/>
                </a:solidFill>
                <a:latin typeface="Arial"/>
                <a:ea typeface="Source Han Sans CN"/>
              </a:rPr>
              <a:t>на каждой ноде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ource Han Sans CN"/>
              </a:rPr>
              <a:t> в postgresql.conf необходимо прописать библиотеку (нужен рестарт) и базу где будет работать расширение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ource Han Sans CN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ource Han Sans CN"/>
              </a:rPr>
              <a:t>Когда всё готово, </a:t>
            </a:r>
            <a:r>
              <a:rPr b="1" lang="en-US" sz="1800" spc="-1" strike="noStrike">
                <a:solidFill>
                  <a:srgbClr val="be480a"/>
                </a:solidFill>
                <a:latin typeface="Arial"/>
                <a:ea typeface="Source Han Sans CN"/>
              </a:rPr>
              <a:t>на координаторе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ource Han Sans CN"/>
              </a:rPr>
              <a:t> необходимо выполнить создание расширения и роли, раздать права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723600" y="1522800"/>
            <a:ext cx="6047640" cy="6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Source Han Sans CN"/>
              </a:rPr>
              <a:t>[anton@citus-coord ~]$ sudo dnf -y install pg_partman_16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Source Han Sans CN"/>
              </a:rPr>
              <a:t>[anton@citus-worker-1 ~]$ sudo dnf -y install pg_partman_16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Source Han Sans CN"/>
              </a:rPr>
              <a:t>[anton@citus-worker-2 ~]$ sudo dnf -y install pg_partman_16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723600" y="2827800"/>
            <a:ext cx="6047640" cy="4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shared_preload_libraries = 'citus,pg_partman_bgw'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pg_partman_bgw.dbname = 'finance'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777240" y="4065480"/>
            <a:ext cx="5994000" cy="776520"/>
          </a:xfrm>
          <a:prstGeom prst="rect">
            <a:avLst/>
          </a:prstGeom>
          <a:solidFill>
            <a:srgbClr val="3333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a6099"/>
                </a:solidFill>
                <a:latin typeface="Courier New"/>
                <a:ea typeface="Source Han Sans CN"/>
              </a:rPr>
              <a:t>CREATE SCHEMA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 partman;</a:t>
            </a:r>
            <a:br>
              <a:rPr sz="1200"/>
            </a:br>
            <a:r>
              <a:rPr b="0" lang="en-US" sz="1200" spc="-1" strike="noStrike">
                <a:solidFill>
                  <a:srgbClr val="2a6099"/>
                </a:solidFill>
                <a:latin typeface="Courier New"/>
                <a:ea typeface="Source Han Sans CN"/>
              </a:rPr>
              <a:t>CREATE EXTENSION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 pg_partman </a:t>
            </a:r>
            <a:r>
              <a:rPr b="0" lang="en-US" sz="1200" spc="-1" strike="noStrike">
                <a:solidFill>
                  <a:srgbClr val="2a6099"/>
                </a:solidFill>
                <a:latin typeface="Courier New"/>
                <a:ea typeface="Source Han Sans CN"/>
              </a:rPr>
              <a:t>SCHEMA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 partman;</a:t>
            </a:r>
            <a:br>
              <a:rPr sz="1200"/>
            </a:br>
            <a:r>
              <a:rPr b="0" lang="en-US" sz="1200" spc="-1" strike="noStrike">
                <a:solidFill>
                  <a:srgbClr val="2a6099"/>
                </a:solidFill>
                <a:latin typeface="Courier New"/>
                <a:ea typeface="Source Han Sans CN"/>
              </a:rPr>
              <a:t>CREATE ROLE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 partman_user </a:t>
            </a:r>
            <a:r>
              <a:rPr b="0" lang="en-US" sz="1200" spc="-1" strike="noStrike">
                <a:solidFill>
                  <a:srgbClr val="2a6099"/>
                </a:solidFill>
                <a:latin typeface="Courier New"/>
                <a:ea typeface="Source Han Sans CN"/>
              </a:rPr>
              <a:t>WITH LOGIN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;</a:t>
            </a:r>
            <a:br>
              <a:rPr sz="1200"/>
            </a:b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Source Han Sans CN"/>
              </a:rPr>
              <a:t>...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0" name="Google Shape;186;p 1" descr=""/>
          <p:cNvPicPr/>
          <p:nvPr/>
        </p:nvPicPr>
        <p:blipFill>
          <a:blip r:embed="rId1"/>
          <a:stretch/>
        </p:blipFill>
        <p:spPr>
          <a:xfrm>
            <a:off x="6694560" y="293760"/>
            <a:ext cx="618480" cy="61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7960" cy="109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Создание БД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500400" y="1143000"/>
            <a:ext cx="822744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Спроектируем простую схему из нескольких таблиц по теме финансовой отчетности группы компаний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829800" y="1909800"/>
            <a:ext cx="4350240" cy="2660040"/>
          </a:xfrm>
          <a:prstGeom prst="rect">
            <a:avLst/>
          </a:prstGeom>
          <a:ln w="0">
            <a:noFill/>
          </a:ln>
        </p:spPr>
      </p:pic>
      <p:sp>
        <p:nvSpPr>
          <p:cNvPr id="154" name=""/>
          <p:cNvSpPr/>
          <p:nvPr/>
        </p:nvSpPr>
        <p:spPr>
          <a:xfrm>
            <a:off x="5443200" y="1828800"/>
            <a:ext cx="3470040" cy="23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Ориентируемся на паттерн multi-tenant приложения, где в качестве тенанта выступает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company_id</a:t>
            </a:r>
            <a:br>
              <a:rPr sz="1800"/>
            </a:b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Для данных будем использовать range-партиционирование по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дате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с интервалом в месяц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500400" y="1143000"/>
            <a:ext cx="822744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Спроектируем простую схему из нескольких таблиц по теме финансовой отчетности группы компаний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Google Shape;160;p 1" descr=""/>
          <p:cNvPicPr/>
          <p:nvPr/>
        </p:nvPicPr>
        <p:blipFill>
          <a:blip r:embed="rId2"/>
          <a:stretch/>
        </p:blipFill>
        <p:spPr>
          <a:xfrm>
            <a:off x="3429000" y="330840"/>
            <a:ext cx="618120" cy="61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</TotalTime>
  <Application>LibreOffice/7.6.4.1$Linux_X86_64 LibreOffice_project/60$Build-1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2024-01-16T15:42:12Z</dcterms:modified>
  <cp:revision>112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