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8" r:id="rId2"/>
    <p:sldId id="259" r:id="rId3"/>
    <p:sldId id="279" r:id="rId4"/>
    <p:sldId id="260" r:id="rId5"/>
    <p:sldId id="261" r:id="rId6"/>
    <p:sldId id="264" r:id="rId7"/>
    <p:sldId id="312" r:id="rId8"/>
    <p:sldId id="289" r:id="rId9"/>
    <p:sldId id="288" r:id="rId10"/>
    <p:sldId id="283" r:id="rId11"/>
    <p:sldId id="290" r:id="rId12"/>
    <p:sldId id="265" r:id="rId13"/>
    <p:sldId id="272" r:id="rId14"/>
    <p:sldId id="267" r:id="rId15"/>
    <p:sldId id="281" r:id="rId16"/>
    <p:sldId id="268" r:id="rId17"/>
    <p:sldId id="282" r:id="rId18"/>
    <p:sldId id="284" r:id="rId19"/>
    <p:sldId id="286" r:id="rId20"/>
    <p:sldId id="285" r:id="rId21"/>
    <p:sldId id="287" r:id="rId22"/>
    <p:sldId id="313" r:id="rId23"/>
    <p:sldId id="314" r:id="rId24"/>
    <p:sldId id="273" r:id="rId25"/>
    <p:sldId id="274" r:id="rId26"/>
    <p:sldId id="277" r:id="rId27"/>
    <p:sldId id="278" r:id="rId28"/>
    <p:sldId id="263" r:id="rId29"/>
    <p:sldId id="269" r:id="rId30"/>
    <p:sldId id="294" r:id="rId31"/>
    <p:sldId id="291" r:id="rId32"/>
    <p:sldId id="280" r:id="rId33"/>
    <p:sldId id="316" r:id="rId34"/>
    <p:sldId id="317" r:id="rId35"/>
    <p:sldId id="270" r:id="rId36"/>
    <p:sldId id="318" r:id="rId37"/>
    <p:sldId id="319" r:id="rId38"/>
    <p:sldId id="296" r:id="rId39"/>
    <p:sldId id="297" r:id="rId40"/>
    <p:sldId id="298" r:id="rId41"/>
    <p:sldId id="300" r:id="rId42"/>
    <p:sldId id="295" r:id="rId43"/>
    <p:sldId id="301" r:id="rId44"/>
    <p:sldId id="302" r:id="rId45"/>
    <p:sldId id="299" r:id="rId46"/>
    <p:sldId id="303" r:id="rId47"/>
    <p:sldId id="304" r:id="rId48"/>
    <p:sldId id="307" r:id="rId49"/>
    <p:sldId id="305" r:id="rId50"/>
    <p:sldId id="306" r:id="rId51"/>
    <p:sldId id="310" r:id="rId52"/>
    <p:sldId id="311" r:id="rId53"/>
    <p:sldId id="276" r:id="rId54"/>
    <p:sldId id="271" r:id="rId55"/>
    <p:sldId id="275" r:id="rId56"/>
    <p:sldId id="315" r:id="rId57"/>
    <p:sldId id="321" r:id="rId58"/>
    <p:sldId id="320"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ddels stil 2 - uthevingsfar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81" autoAdjust="0"/>
    <p:restoredTop sz="70955" autoAdjust="0"/>
  </p:normalViewPr>
  <p:slideViewPr>
    <p:cSldViewPr snapToGrid="0" snapToObjects="1">
      <p:cViewPr varScale="1">
        <p:scale>
          <a:sx n="82" d="100"/>
          <a:sy n="82" d="100"/>
        </p:scale>
        <p:origin x="-2442" y="18"/>
      </p:cViewPr>
      <p:guideLst>
        <p:guide orient="horz" pos="3893"/>
        <p:guide pos="251"/>
      </p:guideLst>
    </p:cSldViewPr>
  </p:slideViewPr>
  <p:outlineViewPr>
    <p:cViewPr>
      <p:scale>
        <a:sx n="33" d="100"/>
        <a:sy n="33" d="100"/>
      </p:scale>
      <p:origin x="0" y="4044"/>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126" d="100"/>
          <a:sy n="126" d="100"/>
        </p:scale>
        <p:origin x="-49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BE57A7B-0609-4D25-AB3C-FD0CFE7E22FC}" type="datetimeFigureOut">
              <a:rPr lang="nb-NO"/>
              <a:pPr>
                <a:defRPr/>
              </a:pPr>
              <a:t>17.03.2015</a:t>
            </a:fld>
            <a:endParaRPr lang="en-US" dirty="0"/>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FA59208D-ADE4-4C18-AD4C-40D2E8A5574D}" type="slidenum">
              <a:rPr lang="en-US"/>
              <a:pPr>
                <a:defRPr/>
              </a:pPr>
              <a:t>‹#›</a:t>
            </a:fld>
            <a:endParaRPr lang="en-US" dirty="0"/>
          </a:p>
        </p:txBody>
      </p:sp>
    </p:spTree>
    <p:extLst>
      <p:ext uri="{BB962C8B-B14F-4D97-AF65-F5344CB8AC3E}">
        <p14:creationId xmlns:p14="http://schemas.microsoft.com/office/powerpoint/2010/main" val="295349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8FE0C639-DE15-43E8-9D5A-E8A3A0FBCFAA}" type="datetimeFigureOut">
              <a:rPr lang="nb-NO"/>
              <a:pPr>
                <a:defRPr/>
              </a:pPr>
              <a:t>17.03.2015</a:t>
            </a:fld>
            <a:endParaRPr lang="en-US" dirty="0"/>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noProof="0" smtClean="0"/>
              <a:t>Klikk for å redigere tekststiler i malen</a:t>
            </a:r>
          </a:p>
          <a:p>
            <a:pPr lvl="1"/>
            <a:r>
              <a:rPr lang="nb-NO" noProof="0" smtClean="0"/>
              <a:t>Andre nivå</a:t>
            </a:r>
          </a:p>
          <a:p>
            <a:pPr lvl="2"/>
            <a:r>
              <a:rPr lang="nb-NO" noProof="0" smtClean="0"/>
              <a:t>Tredje nivå</a:t>
            </a:r>
          </a:p>
          <a:p>
            <a:pPr lvl="3"/>
            <a:r>
              <a:rPr lang="nb-NO" noProof="0" smtClean="0"/>
              <a:t>Fjerde nivå</a:t>
            </a:r>
          </a:p>
          <a:p>
            <a:pPr lvl="4"/>
            <a:r>
              <a:rPr lang="nb-NO" noProof="0" smtClean="0"/>
              <a:t>Femte nivå</a:t>
            </a:r>
            <a:endParaRPr lang="en-US" noProof="0"/>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C5315F4B-708F-42A0-B38C-D5FF05C97E69}" type="slidenum">
              <a:rPr lang="en-US"/>
              <a:pPr>
                <a:defRPr/>
              </a:pPr>
              <a:t>‹#›</a:t>
            </a:fld>
            <a:endParaRPr lang="en-US" dirty="0"/>
          </a:p>
        </p:txBody>
      </p:sp>
    </p:spTree>
    <p:extLst>
      <p:ext uri="{BB962C8B-B14F-4D97-AF65-F5344CB8AC3E}">
        <p14:creationId xmlns:p14="http://schemas.microsoft.com/office/powerpoint/2010/main" val="146898649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eloper.nordicsemi.com/nRF51_SDK/nRF51_SDK_v8.x.x/doc/8.0.0/s120/html/a00674.html#ga416da7b3d6b3f2b84b6cedb605e44bfe" TargetMode="External"/><Relationship Id="rId7" Type="http://schemas.openxmlformats.org/officeDocument/2006/relationships/hyperlink" Target="http://developer.nordicsemi.com/nRF51_SDK/nRF51_SDK_v8.x.x/doc/8.0.0/s120/html/a00141.htm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developer.nordicsemi.com/nRF51_SDK/nRF51_SDK_v8.x.x/doc/8.0.0/s120/html/a00665.html" TargetMode="External"/><Relationship Id="rId5" Type="http://schemas.openxmlformats.org/officeDocument/2006/relationships/hyperlink" Target="http://developer.nordicsemi.com/nRF51_SDK/nRF51_SDK_v8.x.x/doc/8.0.0/s120/html/a00669.html#ga3126c8f560fd793097a8ee19dc9bf2f0" TargetMode="External"/><Relationship Id="rId4" Type="http://schemas.openxmlformats.org/officeDocument/2006/relationships/hyperlink" Target="http://developer.nordicsemi.com/nRF51_SDK/nRF51_SDK_v8.x.x/doc/8.0.0/s120/html/a00671.html#ga5a720f4da49fffa688f596d77951e5b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a:t>
            </a:fld>
            <a:endParaRPr lang="en-US" dirty="0"/>
          </a:p>
        </p:txBody>
      </p:sp>
    </p:spTree>
    <p:extLst>
      <p:ext uri="{BB962C8B-B14F-4D97-AF65-F5344CB8AC3E}">
        <p14:creationId xmlns:p14="http://schemas.microsoft.com/office/powerpoint/2010/main" val="250931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sd_ble_gattc_write</a:t>
            </a:r>
          </a:p>
          <a:p>
            <a:r>
              <a:rPr lang="nb-NO" dirty="0" smtClean="0"/>
              <a:t>Note: </a:t>
            </a:r>
            <a:r>
              <a:rPr lang="en-US" dirty="0" smtClean="0"/>
              <a:t>It is important to note that a write without response will &lt;b&gt;consume an application buffer&lt;/b&gt;, and will therefore generate a @ref BLE_EVT_TX_COMPLETE event when the packet has been transmitted. A write on the other hand will use the</a:t>
            </a:r>
            <a:r>
              <a:rPr lang="en-US" baseline="0" dirty="0" smtClean="0"/>
              <a:t> </a:t>
            </a:r>
            <a:r>
              <a:rPr lang="en-US" dirty="0" smtClean="0"/>
              <a:t>standard client internal buffer and thus will only generate a @ref BLE_GATTC_EVT_WRITE_RSP event as soon as the write response has been received from the peer. Please see the documentation of @ref sd_ble_tx_buffer_count_get for more details.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21</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p_uuid</a:t>
            </a:r>
            <a:r>
              <a:rPr lang="en-US" dirty="0" smtClean="0"/>
              <a:t>             Pointer to the UUID of the service to be discovered at the server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evt_handler</a:t>
            </a:r>
            <a:r>
              <a:rPr lang="en-US" dirty="0" smtClean="0"/>
              <a:t>        Event handler to be called by the DB discovery module when any event related to discovery of the registered service occurs.</a:t>
            </a:r>
            <a:endParaRPr lang="nb-NO" dirty="0" smtClean="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22</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smtClean="0"/>
              <a:t>https://devzone.nordicsemi.com/question/13718/ble_db_discovery_max_srv-implications/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23</a:t>
            </a:fld>
            <a:endParaRPr lang="en-US" dirty="0"/>
          </a:p>
        </p:txBody>
      </p:sp>
    </p:spTree>
    <p:extLst>
      <p:ext uri="{BB962C8B-B14F-4D97-AF65-F5344CB8AC3E}">
        <p14:creationId xmlns:p14="http://schemas.microsoft.com/office/powerpoint/2010/main" val="800652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Tips:</a:t>
            </a:r>
          </a:p>
          <a:p>
            <a:r>
              <a:rPr lang="nb-NO" dirty="0" smtClean="0"/>
              <a:t>ble_db_discovery.c</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24</a:t>
            </a:fld>
            <a:endParaRPr lang="en-US" dirty="0"/>
          </a:p>
        </p:txBody>
      </p:sp>
    </p:spTree>
    <p:extLst>
      <p:ext uri="{BB962C8B-B14F-4D97-AF65-F5344CB8AC3E}">
        <p14:creationId xmlns:p14="http://schemas.microsoft.com/office/powerpoint/2010/main" val="244920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NRF_RADIO_PRIORITY_HIGH</a:t>
            </a:r>
            <a:r>
              <a:rPr lang="en-US" dirty="0" smtClean="0"/>
              <a:t>  High (equal priority as the normal connection priority of the </a:t>
            </a:r>
            <a:r>
              <a:rPr lang="en-US" dirty="0" err="1" smtClean="0"/>
              <a:t>SoftDevice</a:t>
            </a:r>
            <a:r>
              <a:rPr lang="en-US" dirty="0" smtClean="0"/>
              <a:t> stack(s)). </a:t>
            </a:r>
          </a:p>
          <a:p>
            <a:r>
              <a:rPr lang="en-US" i="1" dirty="0" smtClean="0"/>
              <a:t>NRF_RADIO_PRIORITY_NORMAL</a:t>
            </a:r>
            <a:r>
              <a:rPr lang="en-US" dirty="0" smtClean="0"/>
              <a:t>  Normal (equal priority as the priority of secondary </a:t>
            </a:r>
            <a:r>
              <a:rPr lang="en-US" dirty="0" err="1" smtClean="0"/>
              <a:t>activites</a:t>
            </a:r>
            <a:r>
              <a:rPr lang="en-US" dirty="0" smtClean="0"/>
              <a:t> of the </a:t>
            </a:r>
            <a:r>
              <a:rPr lang="en-US" dirty="0" err="1" smtClean="0"/>
              <a:t>SoftDevice</a:t>
            </a:r>
            <a:r>
              <a:rPr lang="en-US" dirty="0" smtClean="0"/>
              <a:t> stack(s))</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29</a:t>
            </a:fld>
            <a:endParaRPr lang="en-US" dirty="0"/>
          </a:p>
        </p:txBody>
      </p:sp>
    </p:spTree>
    <p:extLst>
      <p:ext uri="{BB962C8B-B14F-4D97-AF65-F5344CB8AC3E}">
        <p14:creationId xmlns:p14="http://schemas.microsoft.com/office/powerpoint/2010/main" val="76764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b="0" i="0" u="none" strike="noStrike" kern="1200" baseline="0" dirty="0" smtClean="0">
                <a:solidFill>
                  <a:schemeClr val="tx1"/>
                </a:solidFill>
                <a:latin typeface="+mn-lt"/>
                <a:ea typeface="+mn-ea"/>
                <a:cs typeface="+mn-cs"/>
              </a:rPr>
              <a:t>The </a:t>
            </a:r>
            <a:r>
              <a:rPr lang="en-US" sz="1200" b="0" i="0" u="none" strike="noStrike" kern="1200" baseline="0" dirty="0" smtClean="0">
                <a:solidFill>
                  <a:schemeClr val="tx1"/>
                </a:solidFill>
                <a:latin typeface="+mn-lt"/>
                <a:ea typeface="+mn-ea"/>
                <a:cs typeface="+mn-cs"/>
              </a:rPr>
              <a:t>recommended practice is to set up a timer interrupt that expires before the timeslot expires, with enough</a:t>
            </a:r>
          </a:p>
          <a:p>
            <a:r>
              <a:rPr lang="en-US" sz="1200" b="0" i="0" u="none" strike="noStrike" kern="1200" baseline="0" dirty="0" smtClean="0">
                <a:solidFill>
                  <a:schemeClr val="tx1"/>
                </a:solidFill>
                <a:latin typeface="+mn-lt"/>
                <a:ea typeface="+mn-ea"/>
                <a:cs typeface="+mn-cs"/>
              </a:rPr>
              <a:t>time left of the timeslot to do any clean-up actions before the timeslot ends. Such a timer interrupt can also</a:t>
            </a:r>
          </a:p>
          <a:p>
            <a:r>
              <a:rPr lang="en-US" sz="1200" b="0" i="0" u="none" strike="noStrike" kern="1200" baseline="0" dirty="0" smtClean="0">
                <a:solidFill>
                  <a:schemeClr val="tx1"/>
                </a:solidFill>
                <a:latin typeface="+mn-lt"/>
                <a:ea typeface="+mn-ea"/>
                <a:cs typeface="+mn-cs"/>
              </a:rPr>
              <a:t>be used to request an extension of the timeslot, but there must still be enough time to clean up if the</a:t>
            </a:r>
          </a:p>
          <a:p>
            <a:r>
              <a:rPr lang="nb-NO" sz="1200" b="0" i="0" u="none" strike="noStrike" kern="1200" baseline="0" dirty="0" smtClean="0">
                <a:solidFill>
                  <a:schemeClr val="tx1"/>
                </a:solidFill>
                <a:latin typeface="+mn-lt"/>
                <a:ea typeface="+mn-ea"/>
                <a:cs typeface="+mn-cs"/>
              </a:rPr>
              <a:t>extension is not granted.</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30</a:t>
            </a:fld>
            <a:endParaRPr lang="en-US" dirty="0"/>
          </a:p>
        </p:txBody>
      </p:sp>
    </p:spTree>
    <p:extLst>
      <p:ext uri="{BB962C8B-B14F-4D97-AF65-F5344CB8AC3E}">
        <p14:creationId xmlns:p14="http://schemas.microsoft.com/office/powerpoint/2010/main" val="387008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sd_radio_session_open</a:t>
            </a:r>
            <a:endParaRPr lang="en-US" b="1" dirty="0" smtClean="0"/>
          </a:p>
          <a:p>
            <a:r>
              <a:rPr lang="en-US" dirty="0" smtClean="0"/>
              <a:t> Only one session can be open at a time.</a:t>
            </a:r>
          </a:p>
          <a:p>
            <a:r>
              <a:rPr lang="en-US" dirty="0" smtClean="0"/>
              <a:t> * @note </a:t>
            </a:r>
            <a:r>
              <a:rPr lang="en-US" dirty="0" err="1" smtClean="0"/>
              <a:t>p_radio_signal_callback</a:t>
            </a:r>
            <a:r>
              <a:rPr lang="en-US" dirty="0" smtClean="0"/>
              <a:t>(@ref NRF_RADIO_CALLBACK_SIGNAL_TYPE_START) will be called when the radio timeslot</a:t>
            </a:r>
          </a:p>
          <a:p>
            <a:r>
              <a:rPr lang="en-US" dirty="0" smtClean="0"/>
              <a:t> *       starts. From this point the NRF_RADIO and NRF_TIMER0 peripherals can be freely accessed</a:t>
            </a:r>
          </a:p>
          <a:p>
            <a:r>
              <a:rPr lang="en-US" dirty="0" smtClean="0"/>
              <a:t> *       by the application.</a:t>
            </a:r>
          </a:p>
          <a:p>
            <a:r>
              <a:rPr lang="en-US" dirty="0" smtClean="0"/>
              <a:t> * @note </a:t>
            </a:r>
            <a:r>
              <a:rPr lang="en-US" dirty="0" err="1" smtClean="0"/>
              <a:t>p_radio_signal_callback</a:t>
            </a:r>
            <a:r>
              <a:rPr lang="en-US" dirty="0" smtClean="0"/>
              <a:t>(@ref NRF_RADIO_CALLBACK_SIGNAL_TYPE_TIMER0) is called whenever the NRF_TIMER0</a:t>
            </a:r>
          </a:p>
          <a:p>
            <a:r>
              <a:rPr lang="en-US" dirty="0" smtClean="0"/>
              <a:t> *       interrupt occurs.</a:t>
            </a:r>
          </a:p>
          <a:p>
            <a:r>
              <a:rPr lang="en-US" dirty="0" smtClean="0"/>
              <a:t> * @note </a:t>
            </a:r>
            <a:r>
              <a:rPr lang="en-US" dirty="0" err="1" smtClean="0"/>
              <a:t>p_radio_signal_callback</a:t>
            </a:r>
            <a:r>
              <a:rPr lang="en-US" dirty="0" smtClean="0"/>
              <a:t>(@ref NRF_RADIO_CALLBACK_SIGNAL_TYPE_RADIO) is called whenever the NRF_RADIO</a:t>
            </a:r>
          </a:p>
          <a:p>
            <a:r>
              <a:rPr lang="en-US" dirty="0" smtClean="0"/>
              <a:t> *       interrupt occurs.</a:t>
            </a:r>
          </a:p>
          <a:p>
            <a:r>
              <a:rPr lang="en-US" dirty="0" smtClean="0"/>
              <a:t> * @note </a:t>
            </a:r>
            <a:r>
              <a:rPr lang="en-US" dirty="0" err="1" smtClean="0"/>
              <a:t>p_radio_signal_callback</a:t>
            </a:r>
            <a:r>
              <a:rPr lang="en-US" dirty="0" smtClean="0"/>
              <a:t>() will be called at ARM interrupt priority level 0. This</a:t>
            </a:r>
          </a:p>
          <a:p>
            <a:r>
              <a:rPr lang="en-US" dirty="0" smtClean="0"/>
              <a:t> *       implies that none of the </a:t>
            </a:r>
            <a:r>
              <a:rPr lang="en-US" dirty="0" err="1" smtClean="0"/>
              <a:t>sd</a:t>
            </a:r>
            <a:r>
              <a:rPr lang="en-US" dirty="0" smtClean="0"/>
              <a:t>_* API calls can be used from </a:t>
            </a:r>
            <a:r>
              <a:rPr lang="en-US" dirty="0" err="1" smtClean="0"/>
              <a:t>p_radio_signal_callback</a:t>
            </a:r>
            <a:r>
              <a:rPr lang="en-US" dirty="0" smtClean="0"/>
              <a:t>().</a:t>
            </a:r>
          </a:p>
          <a:p>
            <a:endParaRPr lang="en-US" dirty="0" smtClean="0"/>
          </a:p>
          <a:p>
            <a:r>
              <a:rPr lang="en-US" b="1" dirty="0" err="1" smtClean="0"/>
              <a:t>sd_radio_session_close</a:t>
            </a:r>
            <a:endParaRPr lang="en-US" b="1" dirty="0" smtClean="0"/>
          </a:p>
          <a:p>
            <a:r>
              <a:rPr lang="en-US" dirty="0" smtClean="0"/>
              <a:t> * @note Any current radio timeslot will be finished before the session is closed.</a:t>
            </a:r>
          </a:p>
          <a:p>
            <a:r>
              <a:rPr lang="en-US" dirty="0" smtClean="0"/>
              <a:t> * @note If a radio timeslot is scheduled when the session is closed, it will be canceled.</a:t>
            </a:r>
          </a:p>
          <a:p>
            <a:r>
              <a:rPr lang="en-US" dirty="0" smtClean="0"/>
              <a:t> * @note The application cannot consider the session closed until the @ref NRF_EVT_RADIO_SESSION_CLOSED</a:t>
            </a:r>
          </a:p>
          <a:p>
            <a:r>
              <a:rPr lang="en-US" dirty="0" smtClean="0"/>
              <a:t> *       event is received.</a:t>
            </a:r>
          </a:p>
          <a:p>
            <a:endParaRPr lang="en-US" dirty="0" smtClean="0"/>
          </a:p>
          <a:p>
            <a:r>
              <a:rPr lang="nb-NO" b="1" dirty="0" smtClean="0"/>
              <a:t>SD_RADIO_REQUEST</a:t>
            </a:r>
          </a:p>
          <a:p>
            <a:r>
              <a:rPr lang="en-US" b="0" dirty="0" smtClean="0"/>
              <a:t> * @note The request type is determined by </a:t>
            </a:r>
            <a:r>
              <a:rPr lang="en-US" b="0" dirty="0" err="1" smtClean="0"/>
              <a:t>p_request</a:t>
            </a:r>
            <a:r>
              <a:rPr lang="en-US" b="0" dirty="0" smtClean="0"/>
              <a:t>-&gt;</a:t>
            </a:r>
            <a:r>
              <a:rPr lang="en-US" b="0" dirty="0" err="1" smtClean="0"/>
              <a:t>request_type</a:t>
            </a:r>
            <a:r>
              <a:rPr lang="en-US" b="0" dirty="0" smtClean="0"/>
              <a:t>, and can be one of @ref NRF_RADIO_REQ_TYPE_EARLIEST</a:t>
            </a:r>
          </a:p>
          <a:p>
            <a:r>
              <a:rPr lang="en-US" b="0" dirty="0" smtClean="0"/>
              <a:t> *       and @ref NRF_RADIO_REQ_TYPE_NORMAL. The first request in a session must always be of type</a:t>
            </a:r>
          </a:p>
          <a:p>
            <a:r>
              <a:rPr lang="en-US" b="0" dirty="0" smtClean="0"/>
              <a:t> *       @ref NRF_RADIO_REQ_TYPE_EARLIEST.</a:t>
            </a:r>
          </a:p>
          <a:p>
            <a:r>
              <a:rPr lang="en-US" b="0" dirty="0" smtClean="0"/>
              <a:t> * @note For a normal request (@ref NRF_RADIO_REQ_TYPE_NORMAL), the start time of a radio timeslot is specified by</a:t>
            </a:r>
          </a:p>
          <a:p>
            <a:r>
              <a:rPr lang="en-US" b="0" dirty="0" smtClean="0"/>
              <a:t> *       </a:t>
            </a:r>
            <a:r>
              <a:rPr lang="en-US" b="0" dirty="0" err="1" smtClean="0"/>
              <a:t>p_request</a:t>
            </a:r>
            <a:r>
              <a:rPr lang="en-US" b="0" dirty="0" smtClean="0"/>
              <a:t>-&gt;</a:t>
            </a:r>
            <a:r>
              <a:rPr lang="en-US" b="0" dirty="0" err="1" smtClean="0"/>
              <a:t>distance_us</a:t>
            </a:r>
            <a:r>
              <a:rPr lang="en-US" b="0" dirty="0" smtClean="0"/>
              <a:t> and is given relative to the start of the previous timeslot. </a:t>
            </a:r>
          </a:p>
          <a:p>
            <a:r>
              <a:rPr lang="en-US" b="0" dirty="0" smtClean="0"/>
              <a:t> * @note A too small </a:t>
            </a:r>
            <a:r>
              <a:rPr lang="en-US" b="0" dirty="0" err="1" smtClean="0"/>
              <a:t>p_request</a:t>
            </a:r>
            <a:r>
              <a:rPr lang="en-US" b="0" dirty="0" smtClean="0"/>
              <a:t>-&gt;</a:t>
            </a:r>
            <a:r>
              <a:rPr lang="en-US" b="0" dirty="0" err="1" smtClean="0"/>
              <a:t>distance_us</a:t>
            </a:r>
            <a:r>
              <a:rPr lang="en-US" b="0" dirty="0" smtClean="0"/>
              <a:t> will lead to a @ref NRF_EVT_RADIO_BLOCKED event.</a:t>
            </a:r>
          </a:p>
          <a:p>
            <a:r>
              <a:rPr lang="en-US" b="0" dirty="0" smtClean="0"/>
              <a:t> * @note Timeslots scheduled too close will lead to a @ref NRF_EVT_RADIO_BLOCKED event.</a:t>
            </a:r>
          </a:p>
          <a:p>
            <a:r>
              <a:rPr lang="en-US" b="0" dirty="0" smtClean="0"/>
              <a:t> * @note See the </a:t>
            </a:r>
            <a:r>
              <a:rPr lang="en-US" b="0" dirty="0" err="1" smtClean="0"/>
              <a:t>SoftDevice</a:t>
            </a:r>
            <a:r>
              <a:rPr lang="en-US" b="0" dirty="0" smtClean="0"/>
              <a:t> Specification for more on radio timeslot scheduling, distances and lengths.</a:t>
            </a:r>
          </a:p>
          <a:p>
            <a:r>
              <a:rPr lang="en-US" b="0" dirty="0" smtClean="0"/>
              <a:t> * @note If an opportunity for the first radio timeslot is not found before 100ms after the call to this</a:t>
            </a:r>
          </a:p>
          <a:p>
            <a:r>
              <a:rPr lang="en-US" b="0" dirty="0" smtClean="0"/>
              <a:t> *       function, it is not scheduled, and instead a @ref NRF_EVT_RADIO_BLOCKED event is sent.</a:t>
            </a:r>
          </a:p>
          <a:p>
            <a:r>
              <a:rPr lang="en-US" b="0" dirty="0" smtClean="0"/>
              <a:t> *       The application may then try to schedule the first radio timeslot again.</a:t>
            </a:r>
          </a:p>
          <a:p>
            <a:r>
              <a:rPr lang="en-US" b="0" dirty="0" smtClean="0"/>
              <a:t> * @note Successful requests will result in </a:t>
            </a:r>
            <a:r>
              <a:rPr lang="en-US" b="0" dirty="0" err="1" smtClean="0"/>
              <a:t>nrf_radio_signal_callback_t</a:t>
            </a:r>
            <a:r>
              <a:rPr lang="en-US" b="0" dirty="0" smtClean="0"/>
              <a:t>(@ref NRF_RADIO_CALLBACK_SIGNAL_TYPE_START).</a:t>
            </a:r>
          </a:p>
          <a:p>
            <a:r>
              <a:rPr lang="en-US" b="0" dirty="0" smtClean="0"/>
              <a:t> *       Unsuccessful requests will result in a @ref NRF_EVT_RADIO_BLOCKED event, see @ref NRF_SOC_EVTS.</a:t>
            </a:r>
          </a:p>
          <a:p>
            <a:r>
              <a:rPr lang="en-US" b="0" dirty="0" smtClean="0"/>
              <a:t> * @note The jitter in the start time of the radio timeslots is +/- @ref NRF_RADIO_START_JITTER_US us.</a:t>
            </a:r>
          </a:p>
          <a:p>
            <a:r>
              <a:rPr lang="en-US" b="0" dirty="0" smtClean="0"/>
              <a:t> * @note The </a:t>
            </a:r>
            <a:r>
              <a:rPr lang="en-US" b="0" dirty="0" err="1" smtClean="0"/>
              <a:t>nrf_radio_signal_callback_t</a:t>
            </a:r>
            <a:r>
              <a:rPr lang="en-US" b="0" dirty="0" smtClean="0"/>
              <a:t>(@ref NRF_RADIO_CALLBACK_SIGNAL_TYPE_START) call has a latency relative to the</a:t>
            </a:r>
          </a:p>
          <a:p>
            <a:r>
              <a:rPr lang="en-US" b="0" dirty="0" smtClean="0"/>
              <a:t> *       specified radio timeslot start, but this does not affect the actual start time of the timeslot.</a:t>
            </a:r>
          </a:p>
          <a:p>
            <a:r>
              <a:rPr lang="en-US" b="0" dirty="0" smtClean="0"/>
              <a:t> * @note NRF_TIMER0 is reset at the start of the radio timeslot, and is clocked at 1MHz from the high frequency</a:t>
            </a:r>
          </a:p>
          <a:p>
            <a:r>
              <a:rPr lang="en-US" b="0" dirty="0" smtClean="0"/>
              <a:t> *       (16 MHz) clock source. If </a:t>
            </a:r>
            <a:r>
              <a:rPr lang="en-US" b="0" dirty="0" err="1" smtClean="0"/>
              <a:t>p_request</a:t>
            </a:r>
            <a:r>
              <a:rPr lang="en-US" b="0" dirty="0" smtClean="0"/>
              <a:t>-&gt;</a:t>
            </a:r>
            <a:r>
              <a:rPr lang="en-US" b="0" dirty="0" err="1" smtClean="0"/>
              <a:t>hfclk_force_xtal</a:t>
            </a:r>
            <a:r>
              <a:rPr lang="en-US" b="0" dirty="0" smtClean="0"/>
              <a:t> is true, the high frequency clock is </a:t>
            </a:r>
          </a:p>
          <a:p>
            <a:r>
              <a:rPr lang="en-US" b="0" dirty="0" smtClean="0"/>
              <a:t> *       guaranteed to be clocked from the external crystal.</a:t>
            </a:r>
          </a:p>
          <a:p>
            <a:r>
              <a:rPr lang="en-US" b="0" dirty="0" smtClean="0"/>
              <a:t> * @note The </a:t>
            </a:r>
            <a:r>
              <a:rPr lang="en-US" b="0" dirty="0" err="1" smtClean="0"/>
              <a:t>SoftDevice</a:t>
            </a:r>
            <a:r>
              <a:rPr lang="en-US" b="0" dirty="0" smtClean="0"/>
              <a:t> will neither access the NRF_RADIO peripheral nor the NRF_TIMER0 peripheral</a:t>
            </a:r>
          </a:p>
          <a:p>
            <a:r>
              <a:rPr lang="en-US" b="0" dirty="0" smtClean="0"/>
              <a:t> *       during the radio timeslot.</a:t>
            </a:r>
            <a:endParaRPr lang="nb-NO" b="0"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31</a:t>
            </a:fld>
            <a:endParaRPr lang="en-US" dirty="0"/>
          </a:p>
        </p:txBody>
      </p:sp>
    </p:spTree>
    <p:extLst>
      <p:ext uri="{BB962C8B-B14F-4D97-AF65-F5344CB8AC3E}">
        <p14:creationId xmlns:p14="http://schemas.microsoft.com/office/powerpoint/2010/main" val="14498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35</a:t>
            </a:fld>
            <a:endParaRPr lang="en-US" dirty="0"/>
          </a:p>
        </p:txBody>
      </p:sp>
    </p:spTree>
    <p:extLst>
      <p:ext uri="{BB962C8B-B14F-4D97-AF65-F5344CB8AC3E}">
        <p14:creationId xmlns:p14="http://schemas.microsoft.com/office/powerpoint/2010/main" val="247812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dm_init_param_t </a:t>
            </a:r>
          </a:p>
          <a:p>
            <a:r>
              <a:rPr lang="en-US" dirty="0" err="1" smtClean="0"/>
              <a:t>bool</a:t>
            </a:r>
            <a:r>
              <a:rPr lang="en-US" dirty="0" smtClean="0"/>
              <a:t> </a:t>
            </a:r>
            <a:r>
              <a:rPr lang="en-US" dirty="0" err="1" smtClean="0"/>
              <a:t>clear_persistent_data</a:t>
            </a:r>
            <a:r>
              <a:rPr lang="en-US" dirty="0" smtClean="0"/>
              <a:t>; /**&lt; Set to true in case the module should clear all persistent data.</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Instance. </a:t>
            </a:r>
          </a:p>
          <a:p>
            <a:r>
              <a:rPr lang="en-US" dirty="0" smtClean="0"/>
              <a:t>Application instance uniquely identifies an application. The identifier is allocated by the device manager when application registers with the module. The application is expected to identify itself with this instance identifier when initiating subsequent requests. Application should use the utility API </a:t>
            </a:r>
            <a:r>
              <a:rPr lang="en-US" dirty="0" err="1" smtClean="0">
                <a:hlinkClick r:id="rId3"/>
              </a:rPr>
              <a:t>dm_application_instance_set</a:t>
            </a:r>
            <a:r>
              <a:rPr lang="en-US" dirty="0" smtClean="0"/>
              <a:t> in order to set its application instance in </a:t>
            </a:r>
            <a:r>
              <a:rPr lang="en-US" dirty="0" err="1" smtClean="0"/>
              <a:t>dm_handle_t</a:t>
            </a:r>
            <a:r>
              <a:rPr lang="en-US" dirty="0" smtClean="0"/>
              <a:t> needed for all subsequent APIs. See also </a:t>
            </a:r>
            <a:r>
              <a:rPr lang="en-US" dirty="0" err="1" smtClean="0">
                <a:hlinkClick r:id="rId4"/>
              </a:rPr>
              <a:t>dm_register</a:t>
            </a:r>
            <a:r>
              <a:rPr lang="en-US" dirty="0" smtClean="0"/>
              <a:t>. </a:t>
            </a:r>
          </a:p>
          <a:p>
            <a:endParaRPr lang="en-US" dirty="0" smtClean="0"/>
          </a:p>
          <a:p>
            <a:r>
              <a:rPr lang="fr-FR" b="1" dirty="0" err="1" smtClean="0"/>
              <a:t>dm_application_param_t</a:t>
            </a:r>
            <a:r>
              <a:rPr lang="fr-FR" b="1" dirty="0" smtClean="0"/>
              <a:t> </a:t>
            </a:r>
            <a:endParaRPr lang="fr-FR" b="0" dirty="0" smtClean="0"/>
          </a:p>
          <a:p>
            <a:r>
              <a:rPr lang="nb-NO" dirty="0" smtClean="0">
                <a:hlinkClick r:id="rId5"/>
              </a:rPr>
              <a:t>dm_event_cb_t</a:t>
            </a:r>
            <a:r>
              <a:rPr lang="nb-NO" dirty="0" smtClean="0"/>
              <a:t> dm_application_param_t::evt_handler</a:t>
            </a:r>
          </a:p>
          <a:p>
            <a:r>
              <a:rPr lang="en-US" dirty="0" smtClean="0"/>
              <a:t>Event Handler to be registered. It will receive asynchronous notification from the module, see </a:t>
            </a:r>
            <a:r>
              <a:rPr lang="en-US" dirty="0" smtClean="0">
                <a:hlinkClick r:id="rId6"/>
              </a:rPr>
              <a:t>Device Manager Events</a:t>
            </a:r>
            <a:r>
              <a:rPr lang="en-US" dirty="0" smtClean="0"/>
              <a:t> for asynchronous events. </a:t>
            </a:r>
          </a:p>
          <a:p>
            <a:endParaRPr lang="en-US" dirty="0" smtClean="0"/>
          </a:p>
          <a:p>
            <a:r>
              <a:rPr lang="en-US" dirty="0" smtClean="0"/>
              <a:t>Event notification callback registered by application with the module. </a:t>
            </a:r>
          </a:p>
          <a:p>
            <a:r>
              <a:rPr lang="en-US" dirty="0" smtClean="0"/>
              <a:t>Event notification callback registered by application with the module when registering the module using </a:t>
            </a:r>
            <a:r>
              <a:rPr lang="en-US" dirty="0" err="1" smtClean="0">
                <a:hlinkClick r:id="rId4"/>
              </a:rPr>
              <a:t>dm_register</a:t>
            </a:r>
            <a:r>
              <a:rPr lang="en-US" dirty="0" smtClean="0"/>
              <a:t> API.</a:t>
            </a:r>
          </a:p>
          <a:p>
            <a:r>
              <a:rPr lang="en-US" dirty="0" smtClean="0"/>
              <a:t>Parameters [in]</a:t>
            </a:r>
            <a:r>
              <a:rPr lang="en-US" dirty="0" err="1" smtClean="0"/>
              <a:t>p_handleIdentifies</a:t>
            </a:r>
            <a:r>
              <a:rPr lang="en-US" dirty="0" smtClean="0"/>
              <a:t> the peer for which the event is being notified. [in]</a:t>
            </a:r>
            <a:r>
              <a:rPr lang="en-US" dirty="0" err="1" smtClean="0"/>
              <a:t>p_eventIdentifies</a:t>
            </a:r>
            <a:r>
              <a:rPr lang="en-US" dirty="0" smtClean="0"/>
              <a:t> the event, any associated parameters and parameter length. See </a:t>
            </a:r>
            <a:r>
              <a:rPr lang="en-US" dirty="0" smtClean="0">
                <a:hlinkClick r:id="rId6"/>
              </a:rPr>
              <a:t>Device Manager Events</a:t>
            </a:r>
            <a:r>
              <a:rPr lang="en-US" dirty="0" smtClean="0"/>
              <a:t> for details on event types and their significance. [</a:t>
            </a:r>
            <a:r>
              <a:rPr lang="en-US" dirty="0" err="1" smtClean="0"/>
              <a:t>in,out</a:t>
            </a:r>
            <a:r>
              <a:rPr lang="en-US" dirty="0" smtClean="0"/>
              <a:t>]</a:t>
            </a:r>
            <a:r>
              <a:rPr lang="en-US" dirty="0" err="1" smtClean="0"/>
              <a:t>event_resultProvide</a:t>
            </a:r>
            <a:r>
              <a:rPr lang="en-US" dirty="0" smtClean="0"/>
              <a:t> additional information on the event. In addition to SDK error codes there is also a return value indicating if maximum number of connections has been reached when connecting or bonding.</a:t>
            </a:r>
          </a:p>
          <a:p>
            <a:endParaRPr lang="en-US" b="1" dirty="0" smtClean="0"/>
          </a:p>
          <a:p>
            <a:r>
              <a:rPr lang="nb-NO" dirty="0" smtClean="0"/>
              <a:t>uint8_t dm_application_param_t::service_type</a:t>
            </a:r>
          </a:p>
          <a:p>
            <a:r>
              <a:rPr lang="en-US" dirty="0" smtClean="0"/>
              <a:t>Bit mask identifying services that the application intends to support for all peers.</a:t>
            </a:r>
            <a:endParaRPr lang="en-US" b="1" dirty="0" smtClean="0"/>
          </a:p>
          <a:p>
            <a:endParaRPr lang="en-US" b="1" dirty="0" smtClean="0"/>
          </a:p>
          <a:p>
            <a:r>
              <a:rPr lang="nb-NO" dirty="0" smtClean="0">
                <a:hlinkClick r:id="rId7"/>
              </a:rPr>
              <a:t>ble_gap_sec_params_t</a:t>
            </a:r>
            <a:r>
              <a:rPr lang="nb-NO" dirty="0" smtClean="0"/>
              <a:t> dm_application_param_t::sec_param</a:t>
            </a:r>
          </a:p>
          <a:p>
            <a:r>
              <a:rPr lang="nb-NO" dirty="0" smtClean="0"/>
              <a:t>GAP security parameters.</a:t>
            </a:r>
          </a:p>
          <a:p>
            <a:endParaRPr lang="en-US" b="1"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43</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6</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44</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smtClean="0"/>
              <a:t>In the SDK implementation this is Triggered by</a:t>
            </a:r>
          </a:p>
          <a:p>
            <a:r>
              <a:rPr lang="nb-NO" dirty="0" smtClean="0"/>
              <a:t>BLE_GAP_EVT_SEC_REQUEST</a:t>
            </a:r>
          </a:p>
          <a:p>
            <a:endParaRPr lang="nb-NO" dirty="0" smtClean="0"/>
          </a:p>
          <a:p>
            <a:r>
              <a:rPr lang="nb-NO" dirty="0" smtClean="0"/>
              <a:t>BLE_GATT_STATUS_ATTERR_INSUF_AUTHENTICATION</a:t>
            </a:r>
          </a:p>
          <a:p>
            <a:r>
              <a:rPr lang="nb-NO" dirty="0" smtClean="0"/>
              <a:t>BLE_GATT_STATUS_ATTERR_INSUF_ENCRYPTION</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45</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46</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47</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@note </a:t>
            </a:r>
          </a:p>
          <a:p>
            <a:r>
              <a:rPr lang="en-US" dirty="0" smtClean="0"/>
              <a:t>'</a:t>
            </a:r>
            <a:r>
              <a:rPr lang="en-US" dirty="0" err="1" smtClean="0"/>
              <a:t>addr_count</a:t>
            </a:r>
            <a:r>
              <a:rPr lang="en-US" dirty="0" smtClean="0"/>
              <a:t>' and '</a:t>
            </a:r>
            <a:r>
              <a:rPr lang="en-US" dirty="0" err="1" smtClean="0"/>
              <a:t>irk_count</a:t>
            </a:r>
            <a:r>
              <a:rPr lang="en-US" dirty="0" smtClean="0"/>
              <a:t>' fields of the structure should be populated with the maximum</a:t>
            </a:r>
            <a:r>
              <a:rPr lang="en-US" baseline="0" dirty="0" smtClean="0"/>
              <a:t> </a:t>
            </a:r>
            <a:r>
              <a:rPr lang="en-US" dirty="0" smtClean="0"/>
              <a:t>number of devices that the application wishes to request in the whitelist. </a:t>
            </a:r>
          </a:p>
          <a:p>
            <a:endParaRPr lang="en-US" dirty="0" smtClean="0"/>
          </a:p>
          <a:p>
            <a:r>
              <a:rPr lang="en-US" dirty="0" smtClean="0"/>
              <a:t>If the number of bonded devices is less than requested, the fields are updated with that number of devices.</a:t>
            </a:r>
          </a:p>
          <a:p>
            <a:endParaRPr lang="en-US" dirty="0" smtClean="0"/>
          </a:p>
          <a:p>
            <a:r>
              <a:rPr lang="en-US" dirty="0" smtClean="0"/>
              <a:t>If the number of devices are more than requested, the module will populate the list</a:t>
            </a:r>
            <a:r>
              <a:rPr lang="en-US" baseline="0" dirty="0" smtClean="0"/>
              <a:t> </a:t>
            </a:r>
            <a:r>
              <a:rPr lang="en-US" dirty="0" smtClean="0"/>
              <a:t>with devices in the order the bond was established with the peer devices. Also, if this routine is</a:t>
            </a:r>
            <a:r>
              <a:rPr lang="en-US" baseline="0" dirty="0" smtClean="0"/>
              <a:t> </a:t>
            </a:r>
            <a:r>
              <a:rPr lang="en-US" dirty="0" smtClean="0"/>
              <a:t>called when a connection exists with one or more peer devices,</a:t>
            </a:r>
            <a:r>
              <a:rPr lang="en-US" baseline="0" dirty="0" smtClean="0"/>
              <a:t> </a:t>
            </a:r>
            <a:r>
              <a:rPr lang="en-US" dirty="0" smtClean="0"/>
              <a:t>those connected devices are not added to the whitelist.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48</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49</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50</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51</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52</a:t>
            </a:fld>
            <a:endParaRPr lang="en-US" dirty="0"/>
          </a:p>
        </p:txBody>
      </p:sp>
    </p:spTree>
    <p:extLst>
      <p:ext uri="{BB962C8B-B14F-4D97-AF65-F5344CB8AC3E}">
        <p14:creationId xmlns:p14="http://schemas.microsoft.com/office/powerpoint/2010/main" val="3415983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53</a:t>
            </a:fld>
            <a:endParaRPr lang="en-US" dirty="0"/>
          </a:p>
        </p:txBody>
      </p:sp>
    </p:spTree>
    <p:extLst>
      <p:ext uri="{BB962C8B-B14F-4D97-AF65-F5344CB8AC3E}">
        <p14:creationId xmlns:p14="http://schemas.microsoft.com/office/powerpoint/2010/main" val="25484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p_scan_params Pointer to scan parameters structure</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7</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Two possible outcomes from scanning.</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8</a:t>
            </a:fld>
            <a:endParaRPr lang="en-US" dirty="0"/>
          </a:p>
        </p:txBody>
      </p:sp>
    </p:spTree>
    <p:extLst>
      <p:ext uri="{BB962C8B-B14F-4D97-AF65-F5344CB8AC3E}">
        <p14:creationId xmlns:p14="http://schemas.microsoft.com/office/powerpoint/2010/main" val="86350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nb-NO" dirty="0" smtClean="0"/>
              <a:t>From this we can see that the following advertising packets will be picked up by the scanning device: </a:t>
            </a:r>
            <a:r>
              <a:rPr lang="nb-NO" dirty="0" smtClean="0">
                <a:solidFill>
                  <a:srgbClr val="00B050"/>
                </a:solidFill>
              </a:rPr>
              <a:t>t=0 ch=37</a:t>
            </a:r>
            <a:r>
              <a:rPr lang="nb-NO" dirty="0" smtClean="0"/>
              <a:t>and </a:t>
            </a:r>
            <a:r>
              <a:rPr lang="nb-NO" dirty="0" smtClean="0">
                <a:solidFill>
                  <a:srgbClr val="0070C0"/>
                </a:solidFill>
              </a:rPr>
              <a:t>t=120 ch=39</a:t>
            </a:r>
            <a:r>
              <a:rPr lang="nb-NO" dirty="0" smtClean="0"/>
              <a:t>. Note that there is no hit in the second scan period and that the advertisements at t=40 and t=80 is not received by the scanner.</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9</a:t>
            </a:fld>
            <a:endParaRPr lang="en-US" dirty="0"/>
          </a:p>
        </p:txBody>
      </p:sp>
    </p:spTree>
    <p:extLst>
      <p:ext uri="{BB962C8B-B14F-4D97-AF65-F5344CB8AC3E}">
        <p14:creationId xmlns:p14="http://schemas.microsoft.com/office/powerpoint/2010/main" val="3483419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ble_gap_addr_t </a:t>
            </a:r>
            <a:r>
              <a:rPr lang="en-US" b="1" dirty="0" smtClean="0"/>
              <a:t>p_peer_addr</a:t>
            </a:r>
            <a:r>
              <a:rPr lang="en-US" dirty="0" smtClean="0"/>
              <a:t>   Pointer to peer address. If the selective bit is set in @ref ble_gap_scan_params_t, then this must be NULL.</a:t>
            </a:r>
          </a:p>
          <a:p>
            <a:r>
              <a:rPr lang="nb-NO" dirty="0" smtClean="0"/>
              <a:t>ble_gap_scan_params_t </a:t>
            </a:r>
            <a:r>
              <a:rPr lang="en-US" b="1" dirty="0" smtClean="0"/>
              <a:t>p_scan_params</a:t>
            </a:r>
            <a:r>
              <a:rPr lang="en-US" dirty="0" smtClean="0"/>
              <a:t> Pointer to scan parameters structure.</a:t>
            </a:r>
          </a:p>
          <a:p>
            <a:r>
              <a:rPr lang="nb-NO" dirty="0" smtClean="0"/>
              <a:t>ble_gap_conn_params_t </a:t>
            </a:r>
            <a:r>
              <a:rPr lang="en-US" b="1" dirty="0" smtClean="0"/>
              <a:t>p_conn_params</a:t>
            </a:r>
            <a:r>
              <a:rPr lang="en-US" dirty="0" smtClean="0"/>
              <a:t> Pointer to desired connection parameters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10</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Three possible</a:t>
            </a:r>
            <a:r>
              <a:rPr lang="nb-NO" baseline="0" dirty="0" smtClean="0"/>
              <a:t> outcomes</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11</a:t>
            </a:fld>
            <a:endParaRPr lang="en-US" dirty="0"/>
          </a:p>
        </p:txBody>
      </p:sp>
    </p:spTree>
    <p:extLst>
      <p:ext uri="{BB962C8B-B14F-4D97-AF65-F5344CB8AC3E}">
        <p14:creationId xmlns:p14="http://schemas.microsoft.com/office/powerpoint/2010/main" val="13001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sd_ble_gap_authenticate</a:t>
            </a:r>
          </a:p>
          <a:p>
            <a:r>
              <a:rPr lang="nb-NO" dirty="0" smtClean="0"/>
              <a:t>ble_gap_sec_params_t </a:t>
            </a:r>
            <a:r>
              <a:rPr lang="en-US" b="1" dirty="0" smtClean="0"/>
              <a:t>p_sec_params</a:t>
            </a:r>
            <a:r>
              <a:rPr lang="en-US" dirty="0" smtClean="0"/>
              <a:t> </a:t>
            </a:r>
          </a:p>
          <a:p>
            <a:r>
              <a:rPr lang="en-US" dirty="0" smtClean="0"/>
              <a:t>Pointer to the @ref ble_gap_sec_params_t structure with the security parameters to be used during the pairing procedure.</a:t>
            </a:r>
          </a:p>
          <a:p>
            <a:r>
              <a:rPr lang="en-US" dirty="0" smtClean="0"/>
              <a:t>* In the peripheral role, only the timeout, bond and mitm fields of this structure are used.</a:t>
            </a:r>
          </a:p>
          <a:p>
            <a:pPr marL="171450" indent="-171450">
              <a:buFont typeface="Arial" charset="0"/>
              <a:buChar char="•"/>
            </a:pPr>
            <a:r>
              <a:rPr lang="en-US" dirty="0" smtClean="0"/>
              <a:t>In the central role, this pointer may be NULL to reject a Security Request.</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endParaRPr lang="nb-NO" dirty="0" smtClean="0"/>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nb-NO" dirty="0" smtClean="0"/>
              <a:t>sd_ble_gap_conn_param_update</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ble_gap_conn_params_t </a:t>
            </a:r>
            <a:r>
              <a:rPr lang="en-US" b="1" dirty="0" smtClean="0"/>
              <a:t>p_conn_params</a:t>
            </a:r>
            <a:r>
              <a:rPr lang="en-US" dirty="0" smtClean="0"/>
              <a:t> </a:t>
            </a:r>
          </a:p>
          <a:p>
            <a:pPr marL="0" marR="0" indent="0" algn="l" defTabSz="457200" rtl="0" eaLnBrk="1" fontAlgn="base" latinLnBrk="0" hangingPunct="1">
              <a:lnSpc>
                <a:spcPct val="100000"/>
              </a:lnSpc>
              <a:spcBef>
                <a:spcPct val="30000"/>
              </a:spcBef>
              <a:spcAft>
                <a:spcPct val="0"/>
              </a:spcAft>
              <a:buClrTx/>
              <a:buSzTx/>
              <a:buFont typeface="Arial" charset="0"/>
              <a:buNone/>
              <a:tabLst/>
              <a:defRPr/>
            </a:pPr>
            <a:r>
              <a:rPr lang="en-US" dirty="0" smtClean="0"/>
              <a:t>Pointer to desired connection parameters. If NULL is provided on a peripheral role, the parameters in the PPCP characteristic of the GAP service will be used instead.</a:t>
            </a:r>
            <a:endParaRPr lang="nb-NO" dirty="0" smtClean="0"/>
          </a:p>
          <a:p>
            <a:pPr marL="0" indent="0">
              <a:buFont typeface="Arial" charset="0"/>
              <a:buNone/>
            </a:pPr>
            <a:endParaRPr lang="nb-NO" dirty="0" smtClean="0"/>
          </a:p>
          <a:p>
            <a:pPr marL="0" indent="0">
              <a:buFont typeface="Arial" charset="0"/>
              <a:buNone/>
            </a:pPr>
            <a:r>
              <a:rPr lang="nb-NO" dirty="0" smtClean="0"/>
              <a:t>sd_ble_gap_encrypt </a:t>
            </a:r>
          </a:p>
          <a:p>
            <a:pPr marL="0" indent="0">
              <a:buFont typeface="Arial" charset="0"/>
              <a:buNone/>
            </a:pPr>
            <a:r>
              <a:rPr lang="nb-NO" dirty="0" smtClean="0"/>
              <a:t>ble_gap_master_id_t </a:t>
            </a:r>
            <a:r>
              <a:rPr lang="nb-NO" b="1" dirty="0" smtClean="0"/>
              <a:t>p_master_id</a:t>
            </a:r>
            <a:r>
              <a:rPr lang="nb-NO" dirty="0" smtClean="0"/>
              <a:t> Pointer to a @ref ble_gap_master_id_t master identification structure.</a:t>
            </a:r>
          </a:p>
          <a:p>
            <a:pPr marL="0" indent="0">
              <a:buFont typeface="Arial" charset="0"/>
              <a:buNone/>
            </a:pPr>
            <a:r>
              <a:rPr lang="nb-NO" dirty="0" smtClean="0"/>
              <a:t>ble_gap_enc_info_t </a:t>
            </a:r>
            <a:r>
              <a:rPr lang="nb-NO" b="1" dirty="0" smtClean="0"/>
              <a:t>p_enc_info</a:t>
            </a:r>
            <a:r>
              <a:rPr lang="nb-NO" dirty="0" smtClean="0"/>
              <a:t>  Pointer to a @ref ble_gap_enc_info_t encryption information structur</a:t>
            </a:r>
          </a:p>
          <a:p>
            <a:pPr marL="0" indent="0">
              <a:buFont typeface="Arial" charset="0"/>
              <a:buNone/>
            </a:pPr>
            <a:r>
              <a:rPr lang="en-US" dirty="0" smtClean="0"/>
              <a:t>Note    Calling this function may result in the following event depending on the outcome and parameters: @ref BLE_GAP_EVT_CONN_SEC_UPDATE</a:t>
            </a:r>
          </a:p>
          <a:p>
            <a:pPr marL="0" indent="0">
              <a:buFont typeface="Arial" charset="0"/>
              <a:buNone/>
            </a:pP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12</a:t>
            </a:fld>
            <a:endParaRPr lang="en-US" dirty="0"/>
          </a:p>
        </p:txBody>
      </p:sp>
    </p:spTree>
    <p:extLst>
      <p:ext uri="{BB962C8B-B14F-4D97-AF65-F5344CB8AC3E}">
        <p14:creationId xmlns:p14="http://schemas.microsoft.com/office/powerpoint/2010/main" val="228437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SD_BLE_GATTC_PRIMARY_SERVICES_DISCOVER</a:t>
            </a:r>
          </a:p>
          <a:p>
            <a:r>
              <a:rPr lang="en-US" dirty="0" smtClean="0"/>
              <a:t>Note: If any of the discovered services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smtClean="0"/>
          </a:p>
          <a:p>
            <a:r>
              <a:rPr lang="nb-NO" dirty="0" smtClean="0"/>
              <a:t>SD_BLE_GATTC_RELATIONSHIPS_DISCOVER</a:t>
            </a:r>
          </a:p>
          <a:p>
            <a:r>
              <a:rPr lang="en-US" dirty="0" smtClean="0"/>
              <a:t>Note:</a:t>
            </a:r>
            <a:r>
              <a:rPr lang="en-US" baseline="0" dirty="0" smtClean="0"/>
              <a:t> </a:t>
            </a:r>
            <a:r>
              <a:rPr lang="en-US" dirty="0" smtClean="0"/>
              <a:t>If any of the discovered characteristics have 128-bit UUIDs which are not present in the table provided to ble_vs_uuids_assign, a UUID structure with</a:t>
            </a:r>
            <a:r>
              <a:rPr lang="en-US" baseline="0" dirty="0" smtClean="0"/>
              <a:t> </a:t>
            </a:r>
            <a:r>
              <a:rPr lang="en-US" dirty="0" smtClean="0"/>
              <a:t>type @ref BLE_UUID_TYPE_UNKNOWN will be received in the corresponding event</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17</a:t>
            </a:fld>
            <a:endParaRPr lang="en-US" dirty="0"/>
          </a:p>
        </p:txBody>
      </p:sp>
    </p:spTree>
    <p:extLst>
      <p:ext uri="{BB962C8B-B14F-4D97-AF65-F5344CB8AC3E}">
        <p14:creationId xmlns:p14="http://schemas.microsoft.com/office/powerpoint/2010/main" val="18928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2">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398463" y="3841249"/>
            <a:ext cx="8458200" cy="1085851"/>
          </a:xfrm>
        </p:spPr>
        <p:txBody>
          <a:bodyPr>
            <a:normAutofit/>
          </a:bodyPr>
          <a:lstStyle>
            <a:lvl1pPr>
              <a:defRPr sz="4600"/>
            </a:lvl1pPr>
          </a:lstStyle>
          <a:p>
            <a:r>
              <a:rPr lang="en-US" dirty="0" smtClean="0"/>
              <a:t>Presentation name</a:t>
            </a:r>
            <a:endParaRPr dirty="0"/>
          </a:p>
        </p:txBody>
      </p:sp>
      <p:sp>
        <p:nvSpPr>
          <p:cNvPr id="20" name="Subtitle 2"/>
          <p:cNvSpPr>
            <a:spLocks noGrp="1"/>
          </p:cNvSpPr>
          <p:nvPr>
            <p:ph type="subTitle" idx="1" hasCustomPrompt="1"/>
          </p:nvPr>
        </p:nvSpPr>
        <p:spPr>
          <a:xfrm>
            <a:off x="398463" y="4927100"/>
            <a:ext cx="8458200" cy="894580"/>
          </a:xfrm>
        </p:spPr>
        <p:txBody>
          <a:bodyPr>
            <a:normAutofit/>
          </a:bodyPr>
          <a:lstStyle>
            <a:lvl1pPr marL="0" indent="0" algn="l">
              <a:spcBef>
                <a:spcPct val="0"/>
              </a:spcBef>
              <a:buFont typeface="Wingdings 2" pitchFamily="18" charset="2"/>
              <a:buNone/>
              <a:defRPr sz="1600" baseline="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Subtitle – Try to keep main title short (one line only) and if necessary write a longer subtitle.</a:t>
            </a:r>
            <a:endParaRPr dirty="0"/>
          </a:p>
        </p:txBody>
      </p:sp>
      <p:sp>
        <p:nvSpPr>
          <p:cNvPr id="22" name="Rectangle 21"/>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3" name="Text Placeholder 30"/>
          <p:cNvSpPr>
            <a:spLocks noGrp="1"/>
          </p:cNvSpPr>
          <p:nvPr>
            <p:ph type="body" sz="quarter" idx="17" hasCustomPrompt="1"/>
          </p:nvPr>
        </p:nvSpPr>
        <p:spPr>
          <a:xfrm>
            <a:off x="5920740" y="326393"/>
            <a:ext cx="2934335" cy="419100"/>
          </a:xfrm>
          <a:noFill/>
        </p:spPr>
        <p:txBody>
          <a:bodyPr/>
          <a:lstStyle>
            <a:lvl1pPr marL="0" indent="0" algn="r">
              <a:buNone/>
              <a:defRPr sz="1200" baseline="0">
                <a:solidFill>
                  <a:schemeClr val="bg1"/>
                </a:solidFill>
              </a:defRPr>
            </a:lvl1pPr>
          </a:lstStyle>
          <a:p>
            <a:pPr lvl="0"/>
            <a:r>
              <a:rPr lang="en-US" dirty="0" smtClean="0"/>
              <a:t>PLACE / EVENT,  DATE</a:t>
            </a:r>
          </a:p>
        </p:txBody>
      </p:sp>
      <p:sp>
        <p:nvSpPr>
          <p:cNvPr id="24" name="Text Placeholder 27"/>
          <p:cNvSpPr>
            <a:spLocks noGrp="1"/>
          </p:cNvSpPr>
          <p:nvPr>
            <p:ph type="body" sz="quarter" idx="16" hasCustomPrompt="1"/>
          </p:nvPr>
        </p:nvSpPr>
        <p:spPr>
          <a:xfrm>
            <a:off x="321310" y="349255"/>
            <a:ext cx="3698875" cy="352424"/>
          </a:xfrm>
        </p:spPr>
        <p:txBody>
          <a:bodyPr/>
          <a:lstStyle>
            <a:lvl1pPr marL="0" indent="0">
              <a:buNone/>
              <a:defRPr sz="1050" baseline="0">
                <a:solidFill>
                  <a:schemeClr val="bg1"/>
                </a:solidFill>
              </a:defRPr>
            </a:lvl1pPr>
          </a:lstStyle>
          <a:p>
            <a:pPr lvl="0"/>
            <a:r>
              <a:rPr lang="en-US" dirty="0" smtClean="0"/>
              <a:t>Presenters Name</a:t>
            </a:r>
          </a:p>
        </p:txBody>
      </p:sp>
    </p:spTree>
    <p:extLst>
      <p:ext uri="{BB962C8B-B14F-4D97-AF65-F5344CB8AC3E}">
        <p14:creationId xmlns:p14="http://schemas.microsoft.com/office/powerpoint/2010/main" val="48239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contents w titles">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1" name="Text Placeholder 2"/>
          <p:cNvSpPr>
            <a:spLocks noGrp="1"/>
          </p:cNvSpPr>
          <p:nvPr>
            <p:ph type="body" idx="16"/>
          </p:nvPr>
        </p:nvSpPr>
        <p:spPr>
          <a:xfrm>
            <a:off x="465128" y="1901735"/>
            <a:ext cx="2638152"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2"/>
          <p:cNvSpPr>
            <a:spLocks noGrp="1"/>
          </p:cNvSpPr>
          <p:nvPr>
            <p:ph sz="half" idx="14"/>
          </p:nvPr>
        </p:nvSpPr>
        <p:spPr>
          <a:xfrm>
            <a:off x="307023" y="2541499"/>
            <a:ext cx="2801937"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7"/>
          </p:nvPr>
        </p:nvSpPr>
        <p:spPr>
          <a:xfrm>
            <a:off x="3328035" y="1901735"/>
            <a:ext cx="2651760"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2"/>
          <p:cNvSpPr>
            <a:spLocks noGrp="1"/>
          </p:cNvSpPr>
          <p:nvPr>
            <p:ph sz="half" idx="18"/>
          </p:nvPr>
        </p:nvSpPr>
        <p:spPr>
          <a:xfrm>
            <a:off x="3328035" y="2541499"/>
            <a:ext cx="2651760"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Text Placeholder 2"/>
          <p:cNvSpPr>
            <a:spLocks noGrp="1"/>
          </p:cNvSpPr>
          <p:nvPr>
            <p:ph type="body" idx="19"/>
          </p:nvPr>
        </p:nvSpPr>
        <p:spPr>
          <a:xfrm>
            <a:off x="6200777" y="1901735"/>
            <a:ext cx="2592869" cy="639763"/>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2"/>
          <p:cNvSpPr>
            <a:spLocks noGrp="1"/>
          </p:cNvSpPr>
          <p:nvPr>
            <p:ph sz="half" idx="20"/>
          </p:nvPr>
        </p:nvSpPr>
        <p:spPr>
          <a:xfrm>
            <a:off x="6200777" y="2541499"/>
            <a:ext cx="2592869" cy="3335426"/>
          </a:xfrm>
        </p:spPr>
        <p:txBody>
          <a:bodyPr>
            <a:normAutofit/>
          </a:bodyPr>
          <a:lstStyle>
            <a:lvl1pPr>
              <a:defRPr sz="14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9"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0"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 4 contents w titles">
    <p:spTree>
      <p:nvGrpSpPr>
        <p:cNvPr id="1" name=""/>
        <p:cNvGrpSpPr/>
        <p:nvPr/>
      </p:nvGrpSpPr>
      <p:grpSpPr>
        <a:xfrm>
          <a:off x="0" y="0"/>
          <a:ext cx="0" cy="0"/>
          <a:chOff x="0" y="0"/>
          <a:chExt cx="0" cy="0"/>
        </a:xfrm>
      </p:grpSpPr>
      <p:sp>
        <p:nvSpPr>
          <p:cNvPr id="20" name="Content Placeholder 2"/>
          <p:cNvSpPr>
            <a:spLocks noGrp="1"/>
          </p:cNvSpPr>
          <p:nvPr>
            <p:ph idx="16"/>
          </p:nvPr>
        </p:nvSpPr>
        <p:spPr>
          <a:xfrm>
            <a:off x="4742004" y="2858000"/>
            <a:ext cx="4051642"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Content Placeholder 2"/>
          <p:cNvSpPr>
            <a:spLocks noGrp="1"/>
          </p:cNvSpPr>
          <p:nvPr>
            <p:ph idx="19"/>
          </p:nvPr>
        </p:nvSpPr>
        <p:spPr>
          <a:xfrm>
            <a:off x="307023" y="2858000"/>
            <a:ext cx="4246444" cy="1299394"/>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8" name="Text Placeholder 2"/>
          <p:cNvSpPr>
            <a:spLocks noGrp="1"/>
          </p:cNvSpPr>
          <p:nvPr>
            <p:ph type="body" idx="1"/>
          </p:nvPr>
        </p:nvSpPr>
        <p:spPr>
          <a:xfrm>
            <a:off x="307023" y="2572812"/>
            <a:ext cx="4246443"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Text Placeholder 4"/>
          <p:cNvSpPr>
            <a:spLocks noGrp="1"/>
          </p:cNvSpPr>
          <p:nvPr>
            <p:ph type="body" sz="quarter" idx="3"/>
          </p:nvPr>
        </p:nvSpPr>
        <p:spPr>
          <a:xfrm>
            <a:off x="4741634" y="2572812"/>
            <a:ext cx="4052012" cy="303806"/>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Content Placeholder 2"/>
          <p:cNvSpPr>
            <a:spLocks noGrp="1"/>
          </p:cNvSpPr>
          <p:nvPr>
            <p:ph idx="20"/>
          </p:nvPr>
        </p:nvSpPr>
        <p:spPr>
          <a:xfrm>
            <a:off x="4742004" y="4641859"/>
            <a:ext cx="4051642"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2" name="Content Placeholder 2"/>
          <p:cNvSpPr>
            <a:spLocks noGrp="1"/>
          </p:cNvSpPr>
          <p:nvPr>
            <p:ph idx="21"/>
          </p:nvPr>
        </p:nvSpPr>
        <p:spPr>
          <a:xfrm>
            <a:off x="307023" y="4641859"/>
            <a:ext cx="4246444" cy="1287540"/>
          </a:xfrm>
        </p:spPr>
        <p:txBody>
          <a:bodyPr/>
          <a:lstStyle>
            <a:lvl1pPr>
              <a:spcBef>
                <a:spcPts val="400"/>
              </a:spcBef>
              <a:defRPr sz="1400"/>
            </a:lvl1pPr>
            <a:lvl2pPr>
              <a:spcBef>
                <a:spcPts val="400"/>
              </a:spcBef>
              <a:defRPr sz="1200"/>
            </a:lvl2pPr>
            <a:lvl3pPr>
              <a:spcBef>
                <a:spcPts val="400"/>
              </a:spcBef>
              <a:defRPr sz="1200"/>
            </a:lvl3pPr>
            <a:lvl4pPr>
              <a:spcBef>
                <a:spcPts val="400"/>
              </a:spcBef>
              <a:defRPr sz="1200"/>
            </a:lvl4pPr>
            <a:lvl5pPr>
              <a:spcBef>
                <a:spcPts val="400"/>
              </a:spcBef>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3" name="Text Placeholder 2"/>
          <p:cNvSpPr>
            <a:spLocks noGrp="1"/>
          </p:cNvSpPr>
          <p:nvPr>
            <p:ph type="body" idx="22"/>
          </p:nvPr>
        </p:nvSpPr>
        <p:spPr>
          <a:xfrm>
            <a:off x="307023" y="4378881"/>
            <a:ext cx="4246443"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4"/>
          <p:cNvSpPr>
            <a:spLocks noGrp="1"/>
          </p:cNvSpPr>
          <p:nvPr>
            <p:ph type="body" sz="quarter" idx="23"/>
          </p:nvPr>
        </p:nvSpPr>
        <p:spPr>
          <a:xfrm>
            <a:off x="4741634" y="4378881"/>
            <a:ext cx="4052012" cy="281595"/>
          </a:xfrm>
        </p:spPr>
        <p:txBody>
          <a:bodyPr anchor="b">
            <a:noAutofit/>
          </a:bodyPr>
          <a:lstStyle>
            <a:lvl1pPr marL="0" indent="0" algn="l">
              <a:spcBef>
                <a:spcPct val="0"/>
              </a:spcBef>
              <a:buNone/>
              <a:defRPr sz="1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1" name="Title 1"/>
          <p:cNvSpPr>
            <a:spLocks noGrp="1"/>
          </p:cNvSpPr>
          <p:nvPr>
            <p:ph type="title"/>
          </p:nvPr>
        </p:nvSpPr>
        <p:spPr>
          <a:xfrm>
            <a:off x="307023" y="914400"/>
            <a:ext cx="8486623" cy="1143000"/>
          </a:xfrm>
        </p:spPr>
        <p:txBody>
          <a:bodyPr/>
          <a:lstStyle/>
          <a:p>
            <a:r>
              <a:rPr lang="en-US" smtClean="0"/>
              <a:t>Click to edit Master title style</a:t>
            </a:r>
            <a:endParaRPr dirty="0"/>
          </a:p>
        </p:txBody>
      </p:sp>
      <p:sp>
        <p:nvSpPr>
          <p:cNvPr id="18" name="Rectangle 1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2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2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0005508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ntro nRF5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7023" y="2209800"/>
            <a:ext cx="8486623" cy="945230"/>
          </a:xfrm>
        </p:spPr>
        <p:txBody>
          <a:bodyPr/>
          <a:lstStyle>
            <a:lvl1pPr>
              <a:defRPr/>
            </a:lvl1pPr>
          </a:lstStyle>
          <a:p>
            <a:r>
              <a:rPr lang="en-US" dirty="0" smtClean="0"/>
              <a:t>Click to edit </a:t>
            </a:r>
            <a:br>
              <a:rPr lang="en-US" dirty="0" smtClean="0"/>
            </a:br>
            <a:r>
              <a:rPr lang="en-US" dirty="0" smtClean="0"/>
              <a:t>Master title style</a:t>
            </a:r>
            <a:endParaRPr dirty="0"/>
          </a:p>
        </p:txBody>
      </p:sp>
      <p:sp>
        <p:nvSpPr>
          <p:cNvPr id="11" name="Content Placeholder 2"/>
          <p:cNvSpPr>
            <a:spLocks noGrp="1"/>
          </p:cNvSpPr>
          <p:nvPr>
            <p:ph sz="half" idx="1"/>
          </p:nvPr>
        </p:nvSpPr>
        <p:spPr>
          <a:xfrm flipH="1">
            <a:off x="4762500" y="3288030"/>
            <a:ext cx="4031146"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3"/>
          </p:nvPr>
        </p:nvSpPr>
        <p:spPr>
          <a:xfrm>
            <a:off x="307024" y="3288030"/>
            <a:ext cx="4255452" cy="2641369"/>
          </a:xfrm>
        </p:spPr>
        <p:txBody>
          <a:bodyPr>
            <a:normAutofit/>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Picture Placeholder 9"/>
          <p:cNvSpPr>
            <a:spLocks noGrp="1"/>
          </p:cNvSpPr>
          <p:nvPr>
            <p:ph type="pic" sz="quarter" idx="16" hasCustomPrompt="1"/>
          </p:nvPr>
        </p:nvSpPr>
        <p:spPr>
          <a:xfrm>
            <a:off x="6111240" y="1120140"/>
            <a:ext cx="2682406" cy="980440"/>
          </a:xfrm>
        </p:spPr>
        <p:txBody>
          <a:bodyPr rtlCol="0">
            <a:normAutofit/>
          </a:bodyPr>
          <a:lstStyle>
            <a:lvl1pPr>
              <a:buNone/>
              <a:defRPr baseline="0"/>
            </a:lvl1pPr>
          </a:lstStyle>
          <a:p>
            <a:pPr lvl="0"/>
            <a:r>
              <a:rPr lang="en-US" noProof="0" dirty="0" smtClean="0"/>
              <a:t>Click icon to add picture   </a:t>
            </a:r>
            <a:endParaRPr noProof="0" dirty="0"/>
          </a:p>
        </p:txBody>
      </p:sp>
      <p:sp>
        <p:nvSpPr>
          <p:cNvPr id="14" name="Picture Placeholder 9"/>
          <p:cNvSpPr>
            <a:spLocks noGrp="1"/>
          </p:cNvSpPr>
          <p:nvPr>
            <p:ph type="pic" sz="quarter" idx="17"/>
          </p:nvPr>
        </p:nvSpPr>
        <p:spPr>
          <a:xfrm>
            <a:off x="3331113" y="1120140"/>
            <a:ext cx="2603694" cy="980440"/>
          </a:xfrm>
        </p:spPr>
        <p:txBody>
          <a:bodyPr rtlCol="0">
            <a:normAutofit/>
          </a:bodyPr>
          <a:lstStyle>
            <a:lvl1pPr>
              <a:buNone/>
              <a:defRPr/>
            </a:lvl1pPr>
          </a:lstStyle>
          <a:p>
            <a:pPr lvl="0"/>
            <a:r>
              <a:rPr lang="en-US" noProof="0" dirty="0" smtClean="0"/>
              <a:t>Click icon to add picture</a:t>
            </a:r>
            <a:endParaRPr noProof="0" dirty="0"/>
          </a:p>
        </p:txBody>
      </p:sp>
      <p:sp>
        <p:nvSpPr>
          <p:cNvPr id="15" name="Picture Placeholder 9"/>
          <p:cNvSpPr>
            <a:spLocks noGrp="1"/>
          </p:cNvSpPr>
          <p:nvPr>
            <p:ph type="pic" sz="quarter" idx="18"/>
          </p:nvPr>
        </p:nvSpPr>
        <p:spPr>
          <a:xfrm>
            <a:off x="307022" y="1120140"/>
            <a:ext cx="2832417" cy="980440"/>
          </a:xfrm>
        </p:spPr>
        <p:txBody>
          <a:bodyPr rtlCol="0">
            <a:normAutofit/>
          </a:bodyPr>
          <a:lstStyle>
            <a:lvl1pPr>
              <a:buNone/>
              <a:defRPr/>
            </a:lvl1pPr>
          </a:lstStyle>
          <a:p>
            <a:pPr lvl="0"/>
            <a:r>
              <a:rPr lang="en-US" noProof="0" dirty="0" smtClean="0"/>
              <a:t>Click icon to add picture</a:t>
            </a:r>
            <a:endParaRPr noProof="0" dirty="0"/>
          </a:p>
        </p:txBody>
      </p:sp>
      <p:sp>
        <p:nvSpPr>
          <p:cNvPr id="16" name="Rectangle 15"/>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8"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375306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45970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1">
    <p:spTree>
      <p:nvGrpSpPr>
        <p:cNvPr id="1" name=""/>
        <p:cNvGrpSpPr/>
        <p:nvPr/>
      </p:nvGrpSpPr>
      <p:grpSpPr>
        <a:xfrm>
          <a:off x="0" y="0"/>
          <a:ext cx="0" cy="0"/>
          <a:chOff x="0" y="0"/>
          <a:chExt cx="0" cy="0"/>
        </a:xfrm>
      </p:grpSpPr>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7"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1"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
        <p:nvSpPr>
          <p:cNvPr id="12" name="Title 1"/>
          <p:cNvSpPr>
            <a:spLocks noGrp="1"/>
          </p:cNvSpPr>
          <p:nvPr>
            <p:ph type="title"/>
          </p:nvPr>
        </p:nvSpPr>
        <p:spPr>
          <a:xfrm>
            <a:off x="307023" y="1120776"/>
            <a:ext cx="8397240" cy="936624"/>
          </a:xfrm>
        </p:spPr>
        <p:txBody>
          <a:bodyPr/>
          <a:lstStyle>
            <a:lvl1pPr>
              <a:defRPr/>
            </a:lvl1pPr>
          </a:lstStyle>
          <a:p>
            <a:r>
              <a:rPr lang="en-US" smtClean="0"/>
              <a:t>Click to edit Master title style</a:t>
            </a:r>
            <a:endParaRPr dirty="0"/>
          </a:p>
        </p:txBody>
      </p:sp>
      <p:sp>
        <p:nvSpPr>
          <p:cNvPr id="14"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idx="12"/>
          </p:nvPr>
        </p:nvSpPr>
        <p:spPr>
          <a:xfrm>
            <a:off x="4281488" y="2209802"/>
            <a:ext cx="442277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hoto, title, 1 content">
    <p:spTree>
      <p:nvGrpSpPr>
        <p:cNvPr id="1" name=""/>
        <p:cNvGrpSpPr/>
        <p:nvPr/>
      </p:nvGrpSpPr>
      <p:grpSpPr>
        <a:xfrm>
          <a:off x="0" y="0"/>
          <a:ext cx="0" cy="0"/>
          <a:chOff x="0" y="0"/>
          <a:chExt cx="0" cy="0"/>
        </a:xfrm>
      </p:grpSpPr>
      <p:sp>
        <p:nvSpPr>
          <p:cNvPr id="2" name="Title 1"/>
          <p:cNvSpPr>
            <a:spLocks noGrp="1"/>
          </p:cNvSpPr>
          <p:nvPr>
            <p:ph type="title"/>
          </p:nvPr>
        </p:nvSpPr>
        <p:spPr>
          <a:xfrm>
            <a:off x="2330825" y="1120776"/>
            <a:ext cx="6363595" cy="936624"/>
          </a:xfrm>
        </p:spPr>
        <p:txBody>
          <a:bodyPr/>
          <a:lstStyle/>
          <a:p>
            <a:r>
              <a:rPr lang="en-US" smtClean="0"/>
              <a:t>Click to edit Master title style</a:t>
            </a:r>
            <a:endParaRPr dirty="0"/>
          </a:p>
        </p:txBody>
      </p:sp>
      <p:sp>
        <p:nvSpPr>
          <p:cNvPr id="3" name="Content Placeholder 2"/>
          <p:cNvSpPr>
            <a:spLocks noGrp="1"/>
          </p:cNvSpPr>
          <p:nvPr>
            <p:ph idx="1"/>
          </p:nvPr>
        </p:nvSpPr>
        <p:spPr>
          <a:xfrm>
            <a:off x="2330825" y="2152651"/>
            <a:ext cx="6363595" cy="3743326"/>
          </a:xfrm>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Picture Placeholder 8"/>
          <p:cNvSpPr>
            <a:spLocks noGrp="1"/>
          </p:cNvSpPr>
          <p:nvPr>
            <p:ph type="pic" sz="quarter" idx="13"/>
          </p:nvPr>
        </p:nvSpPr>
        <p:spPr>
          <a:xfrm>
            <a:off x="398463" y="1120775"/>
            <a:ext cx="1669732" cy="4775201"/>
          </a:xfrm>
        </p:spPr>
        <p:txBody>
          <a:bodyPr rtlCol="0">
            <a:normAutofit/>
          </a:bodyPr>
          <a:lstStyle>
            <a:lvl1pPr>
              <a:buNone/>
              <a:defRPr baseline="0"/>
            </a:lvl1pPr>
          </a:lstStyle>
          <a:p>
            <a:pPr lvl="0"/>
            <a:r>
              <a:rPr lang="en-US" noProof="0" dirty="0" smtClean="0"/>
              <a:t>Click icon to add picture</a:t>
            </a:r>
            <a:endParaRPr noProof="0" dirty="0"/>
          </a:p>
        </p:txBody>
      </p:sp>
      <p:sp>
        <p:nvSpPr>
          <p:cNvPr id="13" name="Slide Number Placeholder 2"/>
          <p:cNvSpPr txBox="1">
            <a:spLocks/>
          </p:cNvSpPr>
          <p:nvPr userDrawn="1"/>
        </p:nvSpPr>
        <p:spPr>
          <a:xfrm>
            <a:off x="8183006" y="267489"/>
            <a:ext cx="595172"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1" kern="1200">
                <a:solidFill>
                  <a:schemeClr val="bg1"/>
                </a:solidFill>
                <a:latin typeface="+mj-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75FC88E-5E7B-485A-9F37-AB992AC6987C}" type="slidenum">
              <a:rPr lang="nb-NO" smtClean="0"/>
              <a:pPr/>
              <a:t>‹#›</a:t>
            </a:fld>
            <a:endParaRPr lang="nb-NO" dirty="0"/>
          </a:p>
        </p:txBody>
      </p:sp>
      <p:sp>
        <p:nvSpPr>
          <p:cNvPr id="11" name="Rectangle 10"/>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2" name="Title 1"/>
          <p:cNvSpPr>
            <a:spLocks noGrp="1"/>
          </p:cNvSpPr>
          <p:nvPr>
            <p:ph type="title"/>
          </p:nvPr>
        </p:nvSpPr>
        <p:spPr>
          <a:xfrm>
            <a:off x="307023" y="1120775"/>
            <a:ext cx="3845877" cy="921385"/>
          </a:xfrm>
        </p:spPr>
        <p:txBody>
          <a:bodyPr/>
          <a:lstStyle>
            <a:lvl1pPr algn="l">
              <a:defRPr sz="3200" b="0"/>
            </a:lvl1pPr>
          </a:lstStyle>
          <a:p>
            <a:r>
              <a:rPr lang="en-US" smtClean="0"/>
              <a:t>Click to edit Master title style</a:t>
            </a:r>
            <a:endParaRPr dirty="0"/>
          </a:p>
        </p:txBody>
      </p:sp>
      <p:sp>
        <p:nvSpPr>
          <p:cNvPr id="10" name="Picture Placeholder 9"/>
          <p:cNvSpPr>
            <a:spLocks noGrp="1"/>
          </p:cNvSpPr>
          <p:nvPr>
            <p:ph type="pic" sz="quarter" idx="13"/>
          </p:nvPr>
        </p:nvSpPr>
        <p:spPr>
          <a:xfrm>
            <a:off x="4366260" y="1120776"/>
            <a:ext cx="4335780" cy="4746624"/>
          </a:xfrm>
        </p:spPr>
        <p:txBody>
          <a:bodyPr rtlCol="0">
            <a:normAutofit/>
          </a:bodyPr>
          <a:lstStyle>
            <a:lvl1pPr>
              <a:buNone/>
              <a:defRPr/>
            </a:lvl1pPr>
          </a:lstStyle>
          <a:p>
            <a:pPr lvl="0"/>
            <a:r>
              <a:rPr lang="en-US" noProof="0" dirty="0" smtClean="0"/>
              <a:t>Click icon to add picture</a:t>
            </a:r>
            <a:endParaRPr noProof="0" dirty="0"/>
          </a:p>
        </p:txBody>
      </p:sp>
      <p:sp>
        <p:nvSpPr>
          <p:cNvPr id="12" name="Content Placeholder 2"/>
          <p:cNvSpPr>
            <a:spLocks noGrp="1"/>
          </p:cNvSpPr>
          <p:nvPr>
            <p:ph idx="19"/>
          </p:nvPr>
        </p:nvSpPr>
        <p:spPr>
          <a:xfrm>
            <a:off x="307023" y="2133600"/>
            <a:ext cx="3845877" cy="3733800"/>
          </a:xfrm>
        </p:spPr>
        <p:txBody>
          <a:bodyPr/>
          <a:lstStyle>
            <a:lvl1pPr>
              <a:spcBef>
                <a:spcPts val="400"/>
              </a:spcBef>
              <a:defRPr sz="1800"/>
            </a:lvl1pPr>
            <a:lvl2pPr>
              <a:spcBef>
                <a:spcPts val="400"/>
              </a:spcBef>
              <a:defRPr sz="1600"/>
            </a:lvl2pPr>
            <a:lvl3pPr>
              <a:spcBef>
                <a:spcPts val="400"/>
              </a:spcBef>
              <a:defRPr sz="1600"/>
            </a:lvl3pPr>
            <a:lvl4pPr>
              <a:spcBef>
                <a:spcPts val="400"/>
              </a:spcBef>
              <a:defRPr sz="1600"/>
            </a:lvl4pPr>
            <a:lvl5pPr>
              <a:spcBef>
                <a:spcPts val="4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Rectangle 7"/>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3"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4"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533978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0040" y="914400"/>
            <a:ext cx="8473606"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20041" y="2209802"/>
            <a:ext cx="8473605"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148686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8"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2"/>
          <p:cNvSpPr>
            <a:spLocks noGrp="1"/>
          </p:cNvSpPr>
          <p:nvPr>
            <p:ph idx="1"/>
          </p:nvPr>
        </p:nvSpPr>
        <p:spPr>
          <a:xfrm>
            <a:off x="307023" y="2551113"/>
            <a:ext cx="8486623"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Rectangle 9"/>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2"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7023" y="914400"/>
            <a:ext cx="8486624" cy="1143000"/>
          </a:xfrm>
        </p:spPr>
        <p:txBody>
          <a:bodyPr/>
          <a:lstStyle/>
          <a:p>
            <a:r>
              <a:rPr lang="en-US" smtClean="0"/>
              <a:t>Click to edit Master title style</a:t>
            </a:r>
            <a:endParaRPr dirty="0"/>
          </a:p>
        </p:txBody>
      </p:sp>
      <p:sp>
        <p:nvSpPr>
          <p:cNvPr id="3" name="Content Placeholder 2"/>
          <p:cNvSpPr>
            <a:spLocks noGrp="1"/>
          </p:cNvSpPr>
          <p:nvPr>
            <p:ph idx="1"/>
          </p:nvPr>
        </p:nvSpPr>
        <p:spPr>
          <a:xfrm>
            <a:off x="307023" y="2209802"/>
            <a:ext cx="3722051"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209802"/>
            <a:ext cx="4512158" cy="3667123"/>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Rectangle 8"/>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2"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3"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7192524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 and 2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023" y="2551113"/>
            <a:ext cx="3722051"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idx="12"/>
          </p:nvPr>
        </p:nvSpPr>
        <p:spPr>
          <a:xfrm>
            <a:off x="4281489" y="2551113"/>
            <a:ext cx="4512158" cy="332581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Title 1"/>
          <p:cNvSpPr>
            <a:spLocks noGrp="1"/>
          </p:cNvSpPr>
          <p:nvPr>
            <p:ph type="title"/>
          </p:nvPr>
        </p:nvSpPr>
        <p:spPr>
          <a:xfrm>
            <a:off x="307023" y="914400"/>
            <a:ext cx="8486623" cy="1143000"/>
          </a:xfrm>
        </p:spPr>
        <p:txBody>
          <a:bodyPr/>
          <a:lstStyle>
            <a:lvl1pPr>
              <a:defRPr/>
            </a:lvl1pPr>
          </a:lstStyle>
          <a:p>
            <a:r>
              <a:rPr lang="en-US" smtClean="0"/>
              <a:t>Click to edit Master title style</a:t>
            </a:r>
            <a:endParaRPr dirty="0"/>
          </a:p>
        </p:txBody>
      </p:sp>
      <p:sp>
        <p:nvSpPr>
          <p:cNvPr id="12" name="Text Placeholder 2"/>
          <p:cNvSpPr>
            <a:spLocks noGrp="1"/>
          </p:cNvSpPr>
          <p:nvPr>
            <p:ph type="body" idx="18"/>
          </p:nvPr>
        </p:nvSpPr>
        <p:spPr>
          <a:xfrm>
            <a:off x="307023" y="1796861"/>
            <a:ext cx="8486623" cy="515314"/>
          </a:xfrm>
        </p:spPr>
        <p:txBody>
          <a:bodyPr anchor="b">
            <a:noAutofit/>
          </a:bodyPr>
          <a:lstStyle>
            <a:lvl1pPr marL="0" indent="0" algn="l">
              <a:spcBef>
                <a:spcPct val="0"/>
              </a:spcBef>
              <a:buNone/>
              <a:defRPr sz="1800" b="0" i="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Rectangle 12"/>
          <p:cNvSpPr/>
          <p:nvPr userDrawn="1"/>
        </p:nvSpPr>
        <p:spPr>
          <a:xfrm>
            <a:off x="0" y="1"/>
            <a:ext cx="9144000" cy="835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14" name="Slide Number Placeholder 2"/>
          <p:cNvSpPr>
            <a:spLocks noGrp="1"/>
          </p:cNvSpPr>
          <p:nvPr>
            <p:ph type="sldNum" sz="quarter" idx="4"/>
          </p:nvPr>
        </p:nvSpPr>
        <p:spPr>
          <a:xfrm>
            <a:off x="8122753" y="290195"/>
            <a:ext cx="670893" cy="365125"/>
          </a:xfrm>
          <a:prstGeom prst="rect">
            <a:avLst/>
          </a:prstGeom>
        </p:spPr>
        <p:txBody>
          <a:bodyPr vert="horz" lIns="91440" tIns="45720" rIns="91440" bIns="45720" rtlCol="0" anchor="ctr"/>
          <a:lstStyle>
            <a:lvl1pPr algn="r">
              <a:defRPr sz="1200" b="1">
                <a:solidFill>
                  <a:schemeClr val="bg1"/>
                </a:solidFill>
                <a:latin typeface="+mj-lt"/>
              </a:defRPr>
            </a:lvl1pPr>
          </a:lstStyle>
          <a:p>
            <a:fld id="{675FC88E-5E7B-485A-9F37-AB992AC6987C}" type="slidenum">
              <a:rPr lang="nb-NO" smtClean="0"/>
              <a:pPr/>
              <a:t>‹#›</a:t>
            </a:fld>
            <a:endParaRPr lang="nb-NO" dirty="0"/>
          </a:p>
        </p:txBody>
      </p:sp>
      <p:sp>
        <p:nvSpPr>
          <p:cNvPr id="15" name="Footer Placeholder 12"/>
          <p:cNvSpPr>
            <a:spLocks noGrp="1"/>
          </p:cNvSpPr>
          <p:nvPr>
            <p:ph type="ftr" sz="quarter" idx="15"/>
          </p:nvPr>
        </p:nvSpPr>
        <p:spPr>
          <a:xfrm>
            <a:off x="307023" y="336452"/>
            <a:ext cx="2895600" cy="254206"/>
          </a:xfrm>
        </p:spPr>
        <p:txBody>
          <a:bodyPr/>
          <a:lstStyle>
            <a:lvl1pPr algn="l">
              <a:defRPr/>
            </a:lvl1pPr>
          </a:lstStyle>
          <a:p>
            <a:r>
              <a:rPr lang="en-US" dirty="0" smtClean="0"/>
              <a:t>PRESENTATION TITLE</a:t>
            </a:r>
            <a:endParaRPr lang="nb-NO" dirty="0"/>
          </a:p>
        </p:txBody>
      </p:sp>
    </p:spTree>
    <p:extLst>
      <p:ext uri="{BB962C8B-B14F-4D97-AF65-F5344CB8AC3E}">
        <p14:creationId xmlns:p14="http://schemas.microsoft.com/office/powerpoint/2010/main" val="21595007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nb-NO" dirty="0" smtClean="0"/>
              <a:t>Title</a:t>
            </a:r>
            <a:endParaRPr lang="en-US" dirty="0" smtClean="0"/>
          </a:p>
        </p:txBody>
      </p:sp>
      <p:sp>
        <p:nvSpPr>
          <p:cNvPr id="1027" name="Text Placeholder 2"/>
          <p:cNvSpPr>
            <a:spLocks noGrp="1"/>
          </p:cNvSpPr>
          <p:nvPr>
            <p:ph type="body" idx="1"/>
          </p:nvPr>
        </p:nvSpPr>
        <p:spPr bwMode="auto">
          <a:xfrm>
            <a:off x="457200" y="2209802"/>
            <a:ext cx="6508750" cy="1897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en-US" dirty="0" smtClean="0"/>
          </a:p>
        </p:txBody>
      </p:sp>
      <p:sp>
        <p:nvSpPr>
          <p:cNvPr id="10" name="Footer Placeholder 9"/>
          <p:cNvSpPr>
            <a:spLocks noGrp="1"/>
          </p:cNvSpPr>
          <p:nvPr>
            <p:ph type="ftr" sz="quarter" idx="3"/>
          </p:nvPr>
        </p:nvSpPr>
        <p:spPr>
          <a:xfrm>
            <a:off x="5972175" y="6470445"/>
            <a:ext cx="2895600" cy="254206"/>
          </a:xfrm>
          <a:prstGeom prst="rect">
            <a:avLst/>
          </a:prstGeom>
        </p:spPr>
        <p:txBody>
          <a:bodyPr vert="horz" lIns="91440" tIns="45720" rIns="91440" bIns="45720" rtlCol="0" anchor="t" anchorCtr="0"/>
          <a:lstStyle>
            <a:lvl1pPr algn="r">
              <a:defRPr sz="1200">
                <a:solidFill>
                  <a:schemeClr val="bg1"/>
                </a:solidFill>
                <a:latin typeface="Calibri" pitchFamily="34" charset="0"/>
              </a:defRPr>
            </a:lvl1pPr>
          </a:lstStyle>
          <a:p>
            <a:r>
              <a:rPr lang="en-US" dirty="0" smtClean="0"/>
              <a:t>PRESENTATION TITLE</a:t>
            </a:r>
            <a:endParaRPr lang="nb-NO" dirty="0"/>
          </a:p>
        </p:txBody>
      </p:sp>
      <p:sp>
        <p:nvSpPr>
          <p:cNvPr id="13" name="Slide Number Placeholder 2"/>
          <p:cNvSpPr>
            <a:spLocks noGrp="1"/>
          </p:cNvSpPr>
          <p:nvPr>
            <p:ph type="sldNum" sz="quarter" idx="4"/>
          </p:nvPr>
        </p:nvSpPr>
        <p:spPr>
          <a:xfrm>
            <a:off x="6734175" y="6058003"/>
            <a:ext cx="2133600" cy="365125"/>
          </a:xfrm>
          <a:prstGeom prst="rect">
            <a:avLst/>
          </a:prstGeom>
        </p:spPr>
        <p:txBody>
          <a:bodyPr vert="horz" lIns="91440" tIns="45720" rIns="91440" bIns="45720" rtlCol="0" anchor="ctr"/>
          <a:lstStyle>
            <a:lvl1pPr algn="r">
              <a:defRPr sz="1200" b="1">
                <a:solidFill>
                  <a:srgbClr val="0070C0"/>
                </a:solidFill>
                <a:latin typeface="+mj-lt"/>
              </a:defRPr>
            </a:lvl1pPr>
          </a:lstStyle>
          <a:p>
            <a:fld id="{675FC88E-5E7B-485A-9F37-AB992AC6987C}" type="slidenum">
              <a:rPr lang="nb-NO" smtClean="0"/>
              <a:pPr/>
              <a:t>‹#›</a:t>
            </a:fld>
            <a:endParaRPr lang="nb-NO" dirty="0"/>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4151" y="5716355"/>
            <a:ext cx="1943100" cy="1373093"/>
          </a:xfrm>
          <a:prstGeom prst="rect">
            <a:avLst/>
          </a:prstGeom>
        </p:spPr>
      </p:pic>
    </p:spTree>
  </p:cSld>
  <p:clrMap bg1="lt1" tx1="dk1" bg2="lt2" tx2="dk2" accent1="accent1" accent2="accent2" accent3="accent3" accent4="accent4" accent5="accent5" accent6="accent6" hlink="hlink" folHlink="folHlink"/>
  <p:sldLayoutIdLst>
    <p:sldLayoutId id="2147483728" r:id="rId1"/>
    <p:sldLayoutId id="2147483737" r:id="rId2"/>
    <p:sldLayoutId id="2147483687" r:id="rId3"/>
    <p:sldLayoutId id="2147483685" r:id="rId4"/>
    <p:sldLayoutId id="2147483724" r:id="rId5"/>
    <p:sldLayoutId id="2147483730" r:id="rId6"/>
    <p:sldLayoutId id="2147483690" r:id="rId7"/>
    <p:sldLayoutId id="2147483732" r:id="rId8"/>
    <p:sldLayoutId id="2147483735" r:id="rId9"/>
    <p:sldLayoutId id="2147483688" r:id="rId10"/>
    <p:sldLayoutId id="2147483731" r:id="rId11"/>
    <p:sldLayoutId id="2147483736" r:id="rId12"/>
  </p:sldLayoutIdLst>
  <p:timing>
    <p:tnLst>
      <p:par>
        <p:cTn id="1" dur="indefinite" restart="never" nodeType="tmRoot"/>
      </p:par>
    </p:tnLst>
  </p:timing>
  <p:hf hdr="0"/>
  <p:txStyles>
    <p:titleStyle>
      <a:lvl1pPr algn="l" rtl="0" eaLnBrk="1" fontAlgn="base" hangingPunct="1">
        <a:spcBef>
          <a:spcPct val="0"/>
        </a:spcBef>
        <a:spcAft>
          <a:spcPct val="0"/>
        </a:spcAft>
        <a:defRPr sz="3200" kern="1200">
          <a:solidFill>
            <a:schemeClr val="accent1"/>
          </a:solidFill>
          <a:latin typeface="+mj-lt"/>
          <a:ea typeface="+mj-ea"/>
          <a:cs typeface="+mj-cs"/>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3200">
          <a:solidFill>
            <a:schemeClr val="accent1"/>
          </a:solidFill>
          <a:latin typeface="Arial" charset="0"/>
        </a:defRPr>
      </a:lvl6pPr>
      <a:lvl7pPr marL="914400" algn="l" rtl="0" eaLnBrk="1" fontAlgn="base" hangingPunct="1">
        <a:spcBef>
          <a:spcPct val="0"/>
        </a:spcBef>
        <a:spcAft>
          <a:spcPct val="0"/>
        </a:spcAft>
        <a:defRPr sz="3200">
          <a:solidFill>
            <a:schemeClr val="accent1"/>
          </a:solidFill>
          <a:latin typeface="Arial" charset="0"/>
        </a:defRPr>
      </a:lvl7pPr>
      <a:lvl8pPr marL="1371600" algn="l" rtl="0" eaLnBrk="1" fontAlgn="base" hangingPunct="1">
        <a:spcBef>
          <a:spcPct val="0"/>
        </a:spcBef>
        <a:spcAft>
          <a:spcPct val="0"/>
        </a:spcAft>
        <a:defRPr sz="3200">
          <a:solidFill>
            <a:schemeClr val="accent1"/>
          </a:solidFill>
          <a:latin typeface="Arial" charset="0"/>
        </a:defRPr>
      </a:lvl8pPr>
      <a:lvl9pPr marL="1828800" algn="l" rtl="0" eaLnBrk="1" fontAlgn="base" hangingPunct="1">
        <a:spcBef>
          <a:spcPct val="0"/>
        </a:spcBef>
        <a:spcAft>
          <a:spcPct val="0"/>
        </a:spcAft>
        <a:defRPr sz="3200">
          <a:solidFill>
            <a:schemeClr val="accent1"/>
          </a:solidFill>
          <a:latin typeface="Arial" charset="0"/>
        </a:defRPr>
      </a:lvl9pPr>
    </p:titleStyle>
    <p:bodyStyle>
      <a:lvl1pPr marL="228600" indent="-228600" algn="l" rtl="0" eaLnBrk="1" fontAlgn="base" hangingPunct="1">
        <a:spcBef>
          <a:spcPts val="500"/>
        </a:spcBef>
        <a:spcAft>
          <a:spcPct val="0"/>
        </a:spcAft>
        <a:buClr>
          <a:schemeClr val="accent1"/>
        </a:buClr>
        <a:buSzPct val="100000"/>
        <a:buFont typeface="Wingdings 2" pitchFamily="18" charset="2"/>
        <a:buChar char="¡"/>
        <a:defRPr kern="1200">
          <a:solidFill>
            <a:schemeClr val="tx2"/>
          </a:solidFill>
          <a:latin typeface="+mn-lt"/>
          <a:ea typeface="+mn-ea"/>
          <a:cs typeface="+mn-cs"/>
        </a:defRPr>
      </a:lvl1pPr>
      <a:lvl2pPr marL="457200" indent="-228600" algn="l" rtl="0" eaLnBrk="1" fontAlgn="base" hangingPunct="1">
        <a:spcBef>
          <a:spcPts val="20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2pPr>
      <a:lvl3pPr marL="6858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3pPr>
      <a:lvl4pPr marL="914400" indent="-228600" algn="l" rtl="0" eaLnBrk="1" fontAlgn="base" hangingPunct="1">
        <a:spcBef>
          <a:spcPts val="0"/>
        </a:spcBef>
        <a:spcAft>
          <a:spcPct val="0"/>
        </a:spcAft>
        <a:buClr>
          <a:srgbClr val="0E4367"/>
        </a:buClr>
        <a:buSzPct val="100000"/>
        <a:buFont typeface="Wingdings 2" pitchFamily="18" charset="2"/>
        <a:buChar char="¡"/>
        <a:defRPr sz="1600" kern="1200">
          <a:solidFill>
            <a:schemeClr val="tx2"/>
          </a:solidFill>
          <a:latin typeface="+mn-lt"/>
          <a:ea typeface="+mn-ea"/>
          <a:cs typeface="+mn-cs"/>
        </a:defRPr>
      </a:lvl4pPr>
      <a:lvl5pPr marL="1143000" indent="-228600" algn="l" rtl="0" eaLnBrk="1" fontAlgn="base" hangingPunct="1">
        <a:spcBef>
          <a:spcPts val="0"/>
        </a:spcBef>
        <a:spcAft>
          <a:spcPct val="0"/>
        </a:spcAft>
        <a:buClr>
          <a:schemeClr val="accent1"/>
        </a:buClr>
        <a:buSzPct val="100000"/>
        <a:buFont typeface="Wingdings 2" pitchFamily="18" charset="2"/>
        <a:buChar char="¡"/>
        <a:defRPr sz="16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kjerve/nRF51-S130-H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S130 Training</a:t>
            </a:r>
            <a:endParaRPr lang="nb-NO" dirty="0"/>
          </a:p>
        </p:txBody>
      </p:sp>
      <p:sp>
        <p:nvSpPr>
          <p:cNvPr id="3" name="Subtitle 2"/>
          <p:cNvSpPr>
            <a:spLocks noGrp="1"/>
          </p:cNvSpPr>
          <p:nvPr>
            <p:ph type="subTitle" idx="1"/>
          </p:nvPr>
        </p:nvSpPr>
        <p:spPr/>
        <p:txBody>
          <a:bodyPr/>
          <a:lstStyle/>
          <a:p>
            <a:r>
              <a:rPr lang="nb-NO" dirty="0" smtClean="0"/>
              <a:t>An introduction of the S130 Softdevice</a:t>
            </a:r>
            <a:endParaRPr lang="nb-NO" dirty="0"/>
          </a:p>
        </p:txBody>
      </p:sp>
      <p:sp>
        <p:nvSpPr>
          <p:cNvPr id="4" name="Text Placeholder 3"/>
          <p:cNvSpPr>
            <a:spLocks noGrp="1"/>
          </p:cNvSpPr>
          <p:nvPr>
            <p:ph type="body" sz="quarter" idx="17"/>
          </p:nvPr>
        </p:nvSpPr>
        <p:spPr/>
        <p:txBody>
          <a:bodyPr/>
          <a:lstStyle/>
          <a:p>
            <a:r>
              <a:rPr lang="nb-NO" dirty="0" smtClean="0"/>
              <a:t>Hong Kong / March / 2015</a:t>
            </a:r>
            <a:endParaRPr lang="nb-NO" dirty="0"/>
          </a:p>
        </p:txBody>
      </p:sp>
      <p:sp>
        <p:nvSpPr>
          <p:cNvPr id="5" name="Text Placeholder 4"/>
          <p:cNvSpPr>
            <a:spLocks noGrp="1"/>
          </p:cNvSpPr>
          <p:nvPr>
            <p:ph type="body" sz="quarter" idx="16"/>
          </p:nvPr>
        </p:nvSpPr>
        <p:spPr/>
        <p:txBody>
          <a:bodyPr/>
          <a:lstStyle/>
          <a:p>
            <a:r>
              <a:rPr lang="nb-NO" dirty="0" smtClean="0"/>
              <a:t>Runar B. Skjerve	</a:t>
            </a:r>
            <a:endParaRPr lang="nb-NO" dirty="0"/>
          </a:p>
        </p:txBody>
      </p:sp>
    </p:spTree>
    <p:extLst>
      <p:ext uri="{BB962C8B-B14F-4D97-AF65-F5344CB8AC3E}">
        <p14:creationId xmlns:p14="http://schemas.microsoft.com/office/powerpoint/2010/main" val="305552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3" name="Content Placeholder 2"/>
          <p:cNvSpPr>
            <a:spLocks noGrp="1"/>
          </p:cNvSpPr>
          <p:nvPr>
            <p:ph idx="1"/>
          </p:nvPr>
        </p:nvSpPr>
        <p:spPr/>
        <p:txBody>
          <a:bodyPr/>
          <a:lstStyle/>
          <a:p>
            <a:r>
              <a:rPr lang="nb-NO" dirty="0" smtClean="0"/>
              <a:t>sd_ble_gap_connect (</a:t>
            </a:r>
            <a:r>
              <a:rPr lang="nb-NO" dirty="0"/>
              <a:t>ble_gap_addr_t, ble_gap_scan_params_t, ble_gap_conn_params_t)</a:t>
            </a:r>
          </a:p>
          <a:p>
            <a:pPr lvl="1"/>
            <a:r>
              <a:rPr lang="en-US" dirty="0"/>
              <a:t>Create a connection (GAP Link Establishment</a:t>
            </a:r>
            <a:r>
              <a:rPr lang="en-US" dirty="0" smtClean="0"/>
              <a:t>).</a:t>
            </a:r>
          </a:p>
          <a:p>
            <a:pPr lvl="1"/>
            <a:r>
              <a:rPr lang="en-US" dirty="0" smtClean="0"/>
              <a:t>Results in BLE_GAP_EVT_CONNECTED</a:t>
            </a:r>
            <a:endParaRPr lang="nb-NO" dirty="0"/>
          </a:p>
          <a:p>
            <a:r>
              <a:rPr lang="nb-NO" dirty="0"/>
              <a:t>sd_ble_gap_connect_cancel (void)</a:t>
            </a:r>
          </a:p>
          <a:p>
            <a:pPr lvl="1"/>
            <a:r>
              <a:rPr lang="nb-NO" dirty="0"/>
              <a:t>Cancel a connection establishment</a:t>
            </a:r>
            <a:r>
              <a:rPr lang="nb-NO" dirty="0" smtClean="0"/>
              <a:t>.</a:t>
            </a:r>
          </a:p>
          <a:p>
            <a:pPr lvl="1"/>
            <a:r>
              <a:rPr lang="nb-NO" dirty="0" smtClean="0"/>
              <a:t>Alternatively BLE_GAP_EVT_TIMEOUT {BLE_GAP_TIMEOUT_SRC_CONN}</a:t>
            </a:r>
          </a:p>
          <a:p>
            <a:r>
              <a:rPr lang="nb-NO" dirty="0"/>
              <a:t>sd_ble_gap_disconnect (conn_handle,hci_status_code )</a:t>
            </a:r>
            <a:endParaRPr lang="nb-NO" dirty="0" smtClean="0"/>
          </a:p>
          <a:p>
            <a:pPr lvl="1"/>
            <a:r>
              <a:rPr lang="en-US" dirty="0"/>
              <a:t>This call initiates the disconnection </a:t>
            </a:r>
            <a:r>
              <a:rPr lang="en-US" dirty="0" smtClean="0"/>
              <a:t>procedure.</a:t>
            </a:r>
          </a:p>
          <a:p>
            <a:pPr lvl="1"/>
            <a:r>
              <a:rPr lang="en-US" dirty="0" smtClean="0"/>
              <a:t>Results </a:t>
            </a:r>
            <a:r>
              <a:rPr lang="en-US" dirty="0"/>
              <a:t>in  BLE_GAP_EVT_DISCONNECTED </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10</a:t>
            </a:fld>
            <a:endParaRPr lang="nb-NO" dirty="0"/>
          </a:p>
        </p:txBody>
      </p:sp>
      <p:sp>
        <p:nvSpPr>
          <p:cNvPr id="5" name="Footer Placeholder 4"/>
          <p:cNvSpPr>
            <a:spLocks noGrp="1"/>
          </p:cNvSpPr>
          <p:nvPr>
            <p:ph type="ftr" sz="quarter" idx="15"/>
          </p:nvPr>
        </p:nvSpPr>
        <p:spPr/>
        <p:txBody>
          <a:bodyPr/>
          <a:lstStyle/>
          <a:p>
            <a:r>
              <a:rPr lang="nb-NO" dirty="0"/>
              <a:t>S130 - GAP</a:t>
            </a:r>
          </a:p>
        </p:txBody>
      </p:sp>
    </p:spTree>
    <p:extLst>
      <p:ext uri="{BB962C8B-B14F-4D97-AF65-F5344CB8AC3E}">
        <p14:creationId xmlns:p14="http://schemas.microsoft.com/office/powerpoint/2010/main" val="1255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Connecting</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11</a:t>
            </a:fld>
            <a:endParaRPr lang="nb-NO" dirty="0"/>
          </a:p>
        </p:txBody>
      </p:sp>
      <p:sp>
        <p:nvSpPr>
          <p:cNvPr id="5" name="Footer Placeholder 4"/>
          <p:cNvSpPr>
            <a:spLocks noGrp="1"/>
          </p:cNvSpPr>
          <p:nvPr>
            <p:ph type="ftr" sz="quarter" idx="15"/>
          </p:nvPr>
        </p:nvSpPr>
        <p:spPr/>
        <p:txBody>
          <a:bodyPr/>
          <a:lstStyle/>
          <a:p>
            <a:r>
              <a:rPr lang="nb-NO" dirty="0"/>
              <a:t>S130 - GAP</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4432" y="2209800"/>
            <a:ext cx="6804974"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08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Different API uses depending on role</a:t>
            </a:r>
            <a:endParaRPr lang="nb-NO" dirty="0"/>
          </a:p>
        </p:txBody>
      </p:sp>
      <p:sp>
        <p:nvSpPr>
          <p:cNvPr id="3" name="Content Placeholder 2"/>
          <p:cNvSpPr>
            <a:spLocks noGrp="1"/>
          </p:cNvSpPr>
          <p:nvPr>
            <p:ph idx="1"/>
          </p:nvPr>
        </p:nvSpPr>
        <p:spPr/>
        <p:txBody>
          <a:bodyPr>
            <a:normAutofit/>
          </a:bodyPr>
          <a:lstStyle/>
          <a:p>
            <a:r>
              <a:rPr lang="nb-NO" dirty="0"/>
              <a:t>sd_ble_gap_authenticate (conn_handle, ble_gap_sec_params_t)</a:t>
            </a:r>
            <a:endParaRPr lang="nb-NO" dirty="0" smtClean="0"/>
          </a:p>
          <a:p>
            <a:pPr lvl="1"/>
            <a:r>
              <a:rPr lang="en-US" dirty="0"/>
              <a:t>In the central role, this function will send an SMP Pairing Request, otherwise in the peripheral role, an SMP Security Request will be sent.</a:t>
            </a:r>
            <a:endParaRPr lang="nb-NO" dirty="0"/>
          </a:p>
          <a:p>
            <a:r>
              <a:rPr lang="nb-NO" dirty="0"/>
              <a:t>sd_ble_gap_conn_param_update (conn_handle, ble_gap_conn_params_t)</a:t>
            </a:r>
            <a:endParaRPr lang="nb-NO" dirty="0" smtClean="0"/>
          </a:p>
          <a:p>
            <a:pPr lvl="1"/>
            <a:r>
              <a:rPr lang="en-US" dirty="0"/>
              <a:t>In the central role this will initiate a Link Layer connection parameter update </a:t>
            </a:r>
            <a:r>
              <a:rPr lang="en-US" dirty="0" smtClean="0"/>
              <a:t>procedure</a:t>
            </a:r>
          </a:p>
          <a:p>
            <a:pPr lvl="1"/>
            <a:r>
              <a:rPr lang="en-US" dirty="0"/>
              <a:t>In the peripheral role, this will send the corresponding L2CAP request and wait for the central to perform the procedure. In both cases, and regardless of success or failure, the application will be informed of the result with a @ref BLE_GAP_EVT_CONN_PARAM_UPDATE event </a:t>
            </a:r>
            <a:endParaRPr lang="en-US" dirty="0" smtClean="0"/>
          </a:p>
          <a:p>
            <a:r>
              <a:rPr lang="nb-NO" dirty="0"/>
              <a:t>sd_ble_gap_encrypt </a:t>
            </a:r>
            <a:r>
              <a:rPr lang="nb-NO" dirty="0" smtClean="0"/>
              <a:t>(conn_handle</a:t>
            </a:r>
            <a:r>
              <a:rPr lang="nb-NO" dirty="0"/>
              <a:t>, </a:t>
            </a:r>
            <a:r>
              <a:rPr lang="nb-NO" dirty="0" smtClean="0"/>
              <a:t>ble_gap_master_id_t, ble_gap_enc_info_t)</a:t>
            </a:r>
          </a:p>
          <a:p>
            <a:pPr lvl="1"/>
            <a:r>
              <a:rPr lang="en-US" dirty="0" smtClean="0"/>
              <a:t>In </a:t>
            </a:r>
            <a:r>
              <a:rPr lang="en-US" dirty="0"/>
              <a:t>the central role, this function will initiate the encryption procedure using the encryption information </a:t>
            </a:r>
            <a:r>
              <a:rPr lang="en-US" dirty="0" smtClean="0"/>
              <a:t>provided </a:t>
            </a:r>
            <a:r>
              <a:rPr lang="nb-NO" dirty="0"/>
              <a:t>(only central)</a:t>
            </a:r>
          </a:p>
          <a:p>
            <a:pPr lvl="1"/>
            <a:endParaRPr lang="en-US" dirty="0" smtClean="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12</a:t>
            </a:fld>
            <a:endParaRPr lang="nb-NO" dirty="0"/>
          </a:p>
        </p:txBody>
      </p:sp>
      <p:sp>
        <p:nvSpPr>
          <p:cNvPr id="5" name="Footer Placeholder 4"/>
          <p:cNvSpPr>
            <a:spLocks noGrp="1"/>
          </p:cNvSpPr>
          <p:nvPr>
            <p:ph type="ftr" sz="quarter" idx="15"/>
          </p:nvPr>
        </p:nvSpPr>
        <p:spPr/>
        <p:txBody>
          <a:bodyPr/>
          <a:lstStyle/>
          <a:p>
            <a:r>
              <a:rPr lang="nb-NO" dirty="0"/>
              <a:t>S130 </a:t>
            </a:r>
            <a:r>
              <a:rPr lang="nb-NO" dirty="0" smtClean="0"/>
              <a:t>API - GAP</a:t>
            </a:r>
            <a:endParaRPr lang="nb-NO" dirty="0"/>
          </a:p>
        </p:txBody>
      </p:sp>
    </p:spTree>
    <p:extLst>
      <p:ext uri="{BB962C8B-B14F-4D97-AF65-F5344CB8AC3E}">
        <p14:creationId xmlns:p14="http://schemas.microsoft.com/office/powerpoint/2010/main" val="19850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Task_1 </a:t>
            </a:r>
            <a:r>
              <a:rPr lang="nb-NO" dirty="0" smtClean="0"/>
              <a:t>: Master connection</a:t>
            </a:r>
            <a:endParaRPr lang="nb-NO" dirty="0"/>
          </a:p>
        </p:txBody>
      </p:sp>
      <p:sp>
        <p:nvSpPr>
          <p:cNvPr id="3" name="Content Placeholder 2"/>
          <p:cNvSpPr>
            <a:spLocks noGrp="1"/>
          </p:cNvSpPr>
          <p:nvPr>
            <p:ph idx="1"/>
          </p:nvPr>
        </p:nvSpPr>
        <p:spPr/>
        <p:txBody>
          <a:bodyPr/>
          <a:lstStyle/>
          <a:p>
            <a:r>
              <a:rPr lang="nb-NO" dirty="0"/>
              <a:t>Task_1: </a:t>
            </a:r>
            <a:r>
              <a:rPr lang="nb-NO" dirty="0" smtClean="0"/>
              <a:t>Scan </a:t>
            </a:r>
            <a:r>
              <a:rPr lang="nb-NO" dirty="0"/>
              <a:t>for and connect to a </a:t>
            </a:r>
            <a:r>
              <a:rPr lang="nb-NO" dirty="0" smtClean="0"/>
              <a:t>peripheral.</a:t>
            </a:r>
          </a:p>
          <a:p>
            <a:pPr lvl="1"/>
            <a:r>
              <a:rPr lang="nb-NO" dirty="0" smtClean="0"/>
              <a:t>Set </a:t>
            </a:r>
            <a:r>
              <a:rPr lang="nb-NO" dirty="0"/>
              <a:t>up HRM example with </a:t>
            </a:r>
            <a:r>
              <a:rPr lang="nb-NO" dirty="0" smtClean="0"/>
              <a:t>a personal </a:t>
            </a:r>
            <a:r>
              <a:rPr lang="nb-NO" dirty="0"/>
              <a:t>device name </a:t>
            </a:r>
            <a:r>
              <a:rPr lang="nb-NO" dirty="0" smtClean="0"/>
              <a:t>as </a:t>
            </a:r>
            <a:r>
              <a:rPr lang="nb-NO" dirty="0"/>
              <a:t>peripheral</a:t>
            </a:r>
            <a:r>
              <a:rPr lang="nb-NO" dirty="0" smtClean="0"/>
              <a:t>. (From SDK 8.0.0)</a:t>
            </a:r>
            <a:endParaRPr lang="nb-NO" dirty="0"/>
          </a:p>
          <a:p>
            <a:pPr lvl="1"/>
            <a:r>
              <a:rPr lang="nb-NO" dirty="0" smtClean="0"/>
              <a:t>Use the task 1 Start project with S120 v2.0.0.</a:t>
            </a:r>
          </a:p>
          <a:p>
            <a:pPr lvl="2"/>
            <a:r>
              <a:rPr lang="nb-NO" dirty="0" smtClean="0"/>
              <a:t>Place this in the central example folder SDK 8.0.0</a:t>
            </a:r>
          </a:p>
          <a:p>
            <a:pPr lvl="1"/>
            <a:r>
              <a:rPr lang="nb-NO" dirty="0" smtClean="0"/>
              <a:t>Tasks are marked @todo in the code</a:t>
            </a:r>
          </a:p>
          <a:p>
            <a:pPr lvl="1"/>
            <a:r>
              <a:rPr lang="nb-NO" dirty="0" smtClean="0"/>
              <a:t>@todo 5: add timeout for connect, start scanning again on timeout. </a:t>
            </a:r>
          </a:p>
          <a:p>
            <a:pPr lvl="1"/>
            <a:endParaRPr lang="nb-NO" dirty="0"/>
          </a:p>
          <a:p>
            <a:r>
              <a:rPr lang="nb-NO" dirty="0" smtClean="0"/>
              <a:t>Tip: ENABLE_DEBUG_LOG_SUPPORT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13</a:t>
            </a:fld>
            <a:endParaRPr lang="nb-NO" dirty="0"/>
          </a:p>
        </p:txBody>
      </p:sp>
      <p:sp>
        <p:nvSpPr>
          <p:cNvPr id="5" name="Footer Placeholder 4"/>
          <p:cNvSpPr>
            <a:spLocks noGrp="1"/>
          </p:cNvSpPr>
          <p:nvPr>
            <p:ph type="ftr" sz="quarter" idx="15"/>
          </p:nvPr>
        </p:nvSpPr>
        <p:spPr/>
        <p:txBody>
          <a:bodyPr/>
          <a:lstStyle/>
          <a:p>
            <a:r>
              <a:rPr lang="en-US" dirty="0" smtClean="0"/>
              <a:t>Hands on</a:t>
            </a:r>
            <a:endParaRPr lang="nb-NO" dirty="0"/>
          </a:p>
        </p:txBody>
      </p:sp>
    </p:spTree>
    <p:extLst>
      <p:ext uri="{BB962C8B-B14F-4D97-AF65-F5344CB8AC3E}">
        <p14:creationId xmlns:p14="http://schemas.microsoft.com/office/powerpoint/2010/main" val="2841020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server</a:t>
            </a:r>
            <a:endParaRPr lang="nb-NO" dirty="0"/>
          </a:p>
        </p:txBody>
      </p:sp>
      <p:sp>
        <p:nvSpPr>
          <p:cNvPr id="3" name="Content Placeholder 2"/>
          <p:cNvSpPr>
            <a:spLocks noGrp="1"/>
          </p:cNvSpPr>
          <p:nvPr>
            <p:ph idx="1"/>
          </p:nvPr>
        </p:nvSpPr>
        <p:spPr/>
        <p:txBody>
          <a:bodyPr>
            <a:normAutofit fontScale="92500" lnSpcReduction="10000"/>
          </a:bodyPr>
          <a:lstStyle/>
          <a:p>
            <a:r>
              <a:rPr lang="nb-NO" dirty="0" smtClean="0"/>
              <a:t>Similar to S110 v8.0.0 </a:t>
            </a:r>
            <a:r>
              <a:rPr lang="nb-NO" dirty="0"/>
              <a:t>a</a:t>
            </a:r>
            <a:r>
              <a:rPr lang="nb-NO" dirty="0" smtClean="0"/>
              <a:t>nd has multilink capabilities</a:t>
            </a:r>
          </a:p>
          <a:p>
            <a:r>
              <a:rPr lang="nb-NO" dirty="0" smtClean="0"/>
              <a:t>Multilink related changes from S110 v7.1.0 to S110 v8.0.0:</a:t>
            </a:r>
          </a:p>
          <a:p>
            <a:pPr lvl="1"/>
            <a:r>
              <a:rPr lang="en-US" b="1" dirty="0"/>
              <a:t>The GATTS set and get operations for local values have changed:</a:t>
            </a:r>
          </a:p>
          <a:p>
            <a:pPr lvl="1"/>
            <a:r>
              <a:rPr lang="en-US" dirty="0"/>
              <a:t>The new function prototypes require a connection handle (since this is required for certain multi-value attributes) and also use a new structure </a:t>
            </a:r>
            <a:r>
              <a:rPr lang="en-US" dirty="0" smtClean="0"/>
              <a:t>bl</a:t>
            </a:r>
            <a:r>
              <a:rPr lang="nb-NO" dirty="0" smtClean="0"/>
              <a:t>e_gatts_value_t </a:t>
            </a:r>
            <a:r>
              <a:rPr lang="nb-NO" dirty="0"/>
              <a:t>for parameter input:</a:t>
            </a:r>
          </a:p>
          <a:p>
            <a:pPr lvl="2"/>
            <a:r>
              <a:rPr lang="nb-NO" dirty="0"/>
              <a:t>sd_ble_gatts_value_set(uint16_t conn_handle, uint16_t handle, ble_gatts_value_t *p_value)</a:t>
            </a:r>
          </a:p>
          <a:p>
            <a:pPr lvl="2"/>
            <a:r>
              <a:rPr lang="nb-NO" dirty="0"/>
              <a:t>sd_ble_gatts_value_get(uint16_t conn_handle, uint16_t handle, ble_gatts_value_t *p_value)</a:t>
            </a:r>
          </a:p>
          <a:p>
            <a:pPr lvl="1"/>
            <a:r>
              <a:rPr lang="en-US" b="1" dirty="0"/>
              <a:t>The GATTS set and get operations for system attributes have changed:</a:t>
            </a:r>
          </a:p>
          <a:p>
            <a:pPr lvl="1"/>
            <a:r>
              <a:rPr lang="en-US" dirty="0"/>
              <a:t>The new function prototypes include an additional parameter, flags, to allow for partial retrieval or storage of system attributes. If the </a:t>
            </a:r>
            <a:r>
              <a:rPr lang="en-US" dirty="0" smtClean="0"/>
              <a:t>application does </a:t>
            </a:r>
            <a:r>
              <a:rPr lang="en-US" dirty="0"/>
              <a:t>not want to make use of this new functionality, it can simply set the flags parameter to 0.</a:t>
            </a:r>
          </a:p>
          <a:p>
            <a:pPr lvl="2"/>
            <a:r>
              <a:rPr lang="nb-NO" dirty="0"/>
              <a:t>sd_ble_gatts_sys_attr_set(uint16_t conn_handle, uint8_t const *p_sys_attr_data, uint16_t </a:t>
            </a:r>
            <a:r>
              <a:rPr lang="nb-NO" dirty="0" smtClean="0"/>
              <a:t>len, uint32_t </a:t>
            </a:r>
            <a:r>
              <a:rPr lang="nb-NO" dirty="0"/>
              <a:t>flags)</a:t>
            </a:r>
          </a:p>
          <a:p>
            <a:pPr lvl="2"/>
            <a:r>
              <a:rPr lang="nb-NO" dirty="0"/>
              <a:t>sd_ble_gatts_sys_attr_get(uint16_t conn_handle, uint8_t *p_sys_attr_data, uint16_t *p_len, </a:t>
            </a:r>
            <a:r>
              <a:rPr lang="nb-NO" dirty="0" smtClean="0"/>
              <a:t>uint32_t flags)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14</a:t>
            </a:fld>
            <a:endParaRPr lang="nb-NO" dirty="0"/>
          </a:p>
        </p:txBody>
      </p:sp>
      <p:sp>
        <p:nvSpPr>
          <p:cNvPr id="5" name="Footer Placeholder 4"/>
          <p:cNvSpPr>
            <a:spLocks noGrp="1"/>
          </p:cNvSpPr>
          <p:nvPr>
            <p:ph type="ftr" sz="quarter" idx="15"/>
          </p:nvPr>
        </p:nvSpPr>
        <p:spPr/>
        <p:txBody>
          <a:bodyPr/>
          <a:lstStyle/>
          <a:p>
            <a:r>
              <a:rPr lang="nb-NO" dirty="0"/>
              <a:t>S130 API - </a:t>
            </a:r>
            <a:r>
              <a:rPr lang="nb-NO" dirty="0" smtClean="0"/>
              <a:t>GATT</a:t>
            </a:r>
            <a:endParaRPr lang="nb-NO" dirty="0"/>
          </a:p>
        </p:txBody>
      </p:sp>
    </p:spTree>
    <p:extLst>
      <p:ext uri="{BB962C8B-B14F-4D97-AF65-F5344CB8AC3E}">
        <p14:creationId xmlns:p14="http://schemas.microsoft.com/office/powerpoint/2010/main" val="217852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multilink capabilities</a:t>
            </a:r>
            <a:endParaRPr lang="nb-NO" dirty="0"/>
          </a:p>
        </p:txBody>
      </p:sp>
      <p:sp>
        <p:nvSpPr>
          <p:cNvPr id="3" name="Content Placeholder 2"/>
          <p:cNvSpPr>
            <a:spLocks noGrp="1"/>
          </p:cNvSpPr>
          <p:nvPr>
            <p:ph idx="1"/>
          </p:nvPr>
        </p:nvSpPr>
        <p:spPr/>
        <p:txBody>
          <a:bodyPr/>
          <a:lstStyle/>
          <a:p>
            <a:r>
              <a:rPr lang="en-US" dirty="0" smtClean="0"/>
              <a:t>GATTS and GATTC functions require </a:t>
            </a:r>
            <a:r>
              <a:rPr lang="en-US" dirty="0"/>
              <a:t>a connection </a:t>
            </a:r>
            <a:r>
              <a:rPr lang="en-US" dirty="0" smtClean="0"/>
              <a:t>handle to identify connection</a:t>
            </a:r>
          </a:p>
          <a:p>
            <a:pPr lvl="1"/>
            <a:r>
              <a:rPr lang="en-US" dirty="0" smtClean="0"/>
              <a:t>Also implemented in S110 v8.0.0</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11066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a:t>
            </a:r>
            <a:endParaRPr lang="nb-NO" dirty="0"/>
          </a:p>
        </p:txBody>
      </p:sp>
      <p:sp>
        <p:nvSpPr>
          <p:cNvPr id="3" name="Content Placeholder 2"/>
          <p:cNvSpPr>
            <a:spLocks noGrp="1"/>
          </p:cNvSpPr>
          <p:nvPr>
            <p:ph idx="1"/>
          </p:nvPr>
        </p:nvSpPr>
        <p:spPr/>
        <p:txBody>
          <a:bodyPr>
            <a:normAutofit/>
          </a:bodyPr>
          <a:lstStyle/>
          <a:p>
            <a:r>
              <a:rPr lang="nb-NO" dirty="0" smtClean="0"/>
              <a:t>sd_ble_gattc_primary_services_discover</a:t>
            </a:r>
          </a:p>
          <a:p>
            <a:r>
              <a:rPr lang="nb-NO" dirty="0" smtClean="0"/>
              <a:t>sd_ble_gattc_relationships_discover</a:t>
            </a:r>
          </a:p>
          <a:p>
            <a:r>
              <a:rPr lang="nb-NO" dirty="0" smtClean="0"/>
              <a:t>sd_ble_gattc_characteristics_discover</a:t>
            </a:r>
          </a:p>
          <a:p>
            <a:r>
              <a:rPr lang="nb-NO" dirty="0" smtClean="0"/>
              <a:t>sd_ble_gattc_descriptors_discover</a:t>
            </a:r>
          </a:p>
          <a:p>
            <a:r>
              <a:rPr lang="nb-NO" dirty="0" smtClean="0"/>
              <a:t>sd_ble_gattc_char_value_by_uuid_read</a:t>
            </a:r>
          </a:p>
          <a:p>
            <a:r>
              <a:rPr lang="nb-NO" dirty="0" smtClean="0"/>
              <a:t>sd_ble_gattc_read</a:t>
            </a:r>
          </a:p>
          <a:p>
            <a:r>
              <a:rPr lang="nb-NO" dirty="0" smtClean="0"/>
              <a:t>sd_ble_gattc_char_values_read</a:t>
            </a:r>
          </a:p>
          <a:p>
            <a:r>
              <a:rPr lang="nb-NO" dirty="0" smtClean="0"/>
              <a:t>sd_ble_gattc_write</a:t>
            </a:r>
          </a:p>
          <a:p>
            <a:r>
              <a:rPr lang="nb-NO" dirty="0"/>
              <a:t>sd_ble_gattc_hv_confirm</a:t>
            </a:r>
          </a:p>
        </p:txBody>
      </p:sp>
      <p:sp>
        <p:nvSpPr>
          <p:cNvPr id="4" name="Slide Number Placeholder 3"/>
          <p:cNvSpPr>
            <a:spLocks noGrp="1"/>
          </p:cNvSpPr>
          <p:nvPr>
            <p:ph type="sldNum" sz="quarter" idx="4"/>
          </p:nvPr>
        </p:nvSpPr>
        <p:spPr/>
        <p:txBody>
          <a:bodyPr/>
          <a:lstStyle/>
          <a:p>
            <a:fld id="{675FC88E-5E7B-485A-9F37-AB992AC6987C}" type="slidenum">
              <a:rPr lang="nb-NO" smtClean="0"/>
              <a:pPr/>
              <a:t>16</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322577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Client - discovery</a:t>
            </a:r>
            <a:endParaRPr lang="nb-NO" dirty="0"/>
          </a:p>
        </p:txBody>
      </p:sp>
      <p:sp>
        <p:nvSpPr>
          <p:cNvPr id="3" name="Content Placeholder 2"/>
          <p:cNvSpPr>
            <a:spLocks noGrp="1"/>
          </p:cNvSpPr>
          <p:nvPr>
            <p:ph idx="1"/>
          </p:nvPr>
        </p:nvSpPr>
        <p:spPr/>
        <p:txBody>
          <a:bodyPr/>
          <a:lstStyle/>
          <a:p>
            <a:r>
              <a:rPr lang="nb-NO" dirty="0"/>
              <a:t>sd_ble_gattc_primary_services_discover (conn_handle, start_handle, ble_uuid_t)</a:t>
            </a:r>
          </a:p>
          <a:p>
            <a:pPr lvl="1"/>
            <a:r>
              <a:rPr lang="en-US" dirty="0"/>
              <a:t>This function initiates a Primary Service discovery, starting from the supplied handle. </a:t>
            </a:r>
          </a:p>
          <a:p>
            <a:pPr lvl="1"/>
            <a:r>
              <a:rPr lang="en-US" dirty="0"/>
              <a:t>If the last service has not been reached, this must be called again with an updated start handle value to continue the search</a:t>
            </a:r>
            <a:r>
              <a:rPr lang="en-US" dirty="0" smtClean="0"/>
              <a:t>.</a:t>
            </a:r>
          </a:p>
          <a:p>
            <a:r>
              <a:rPr lang="nb-NO" dirty="0"/>
              <a:t>sd_ble_gattc_relationships_discover (conn_handle, ble_gattc_handle_range_t)</a:t>
            </a:r>
          </a:p>
          <a:p>
            <a:pPr lvl="1"/>
            <a:r>
              <a:rPr lang="en-US" dirty="0"/>
              <a:t>This function initiates the Find Included Services </a:t>
            </a:r>
            <a:r>
              <a:rPr lang="en-US" dirty="0" smtClean="0"/>
              <a:t>sub-procedure.</a:t>
            </a:r>
          </a:p>
          <a:p>
            <a:pPr lvl="1"/>
            <a:r>
              <a:rPr lang="en-US" dirty="0" smtClean="0"/>
              <a:t>If </a:t>
            </a:r>
            <a:r>
              <a:rPr lang="en-US" dirty="0"/>
              <a:t>the last included service has not been reached, this must be called again with an updated handle range to continue the search</a:t>
            </a:r>
            <a:r>
              <a:rPr lang="en-US"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17</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5258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GATT Client - discovery</a:t>
            </a:r>
          </a:p>
        </p:txBody>
      </p:sp>
      <p:sp>
        <p:nvSpPr>
          <p:cNvPr id="3" name="Content Placeholder 2"/>
          <p:cNvSpPr>
            <a:spLocks noGrp="1"/>
          </p:cNvSpPr>
          <p:nvPr>
            <p:ph idx="1"/>
          </p:nvPr>
        </p:nvSpPr>
        <p:spPr/>
        <p:txBody>
          <a:bodyPr/>
          <a:lstStyle/>
          <a:p>
            <a:r>
              <a:rPr lang="nb-NO" dirty="0"/>
              <a:t>sd_ble_gattc_characteristics_discover</a:t>
            </a:r>
            <a:r>
              <a:rPr lang="nb-NO" dirty="0" smtClean="0"/>
              <a:t>(conn_handle</a:t>
            </a:r>
            <a:r>
              <a:rPr lang="nb-NO" dirty="0"/>
              <a:t>, ble_gattc_handle_range_t)</a:t>
            </a:r>
          </a:p>
          <a:p>
            <a:pPr lvl="1"/>
            <a:r>
              <a:rPr lang="en-US" dirty="0"/>
              <a:t>This function initiates a Characteristic discovery </a:t>
            </a:r>
            <a:r>
              <a:rPr lang="en-US" dirty="0" smtClean="0"/>
              <a:t>procedure.</a:t>
            </a:r>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r>
              <a:rPr lang="en-US" dirty="0" smtClean="0"/>
              <a:t>.</a:t>
            </a:r>
          </a:p>
          <a:p>
            <a:r>
              <a:rPr lang="nb-NO" dirty="0"/>
              <a:t>sd_ble_gattc_descriptors_discover </a:t>
            </a:r>
            <a:r>
              <a:rPr lang="nb-NO" dirty="0" smtClean="0"/>
              <a:t>(conn_handle</a:t>
            </a:r>
            <a:r>
              <a:rPr lang="nb-NO" dirty="0"/>
              <a:t>, </a:t>
            </a:r>
            <a:r>
              <a:rPr lang="nb-NO" dirty="0" smtClean="0"/>
              <a:t>ble_gattc_handle_range_t)</a:t>
            </a:r>
            <a:endParaRPr lang="nb-NO" dirty="0"/>
          </a:p>
          <a:p>
            <a:pPr lvl="1"/>
            <a:r>
              <a:rPr lang="en-US" dirty="0"/>
              <a:t>This function initiates the Characteristic Descriptor discovery </a:t>
            </a:r>
            <a:r>
              <a:rPr lang="en-US" dirty="0" smtClean="0"/>
              <a:t>procedure.</a:t>
            </a:r>
          </a:p>
          <a:p>
            <a:pPr lvl="1"/>
            <a:r>
              <a:rPr lang="en-US" dirty="0" smtClean="0"/>
              <a:t>If </a:t>
            </a:r>
            <a:r>
              <a:rPr lang="en-US" dirty="0"/>
              <a:t>the last Descriptor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18</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99123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 discovery</a:t>
            </a:r>
          </a:p>
        </p:txBody>
      </p:sp>
      <p:sp>
        <p:nvSpPr>
          <p:cNvPr id="3" name="Content Placeholder 2"/>
          <p:cNvSpPr>
            <a:spLocks noGrp="1"/>
          </p:cNvSpPr>
          <p:nvPr>
            <p:ph idx="1"/>
          </p:nvPr>
        </p:nvSpPr>
        <p:spPr/>
        <p:txBody>
          <a:bodyPr/>
          <a:lstStyle/>
          <a:p>
            <a:r>
              <a:rPr lang="nb-NO" dirty="0" smtClean="0"/>
              <a:t>sd_ble_gattc_char_value_by_uuid_read (conn_handle</a:t>
            </a:r>
            <a:r>
              <a:rPr lang="nb-NO" dirty="0"/>
              <a:t>, </a:t>
            </a:r>
            <a:r>
              <a:rPr lang="nb-NO" dirty="0" smtClean="0"/>
              <a:t>ble_uuid_t, ble_gattc_handle_range_t)</a:t>
            </a:r>
          </a:p>
          <a:p>
            <a:pPr lvl="1"/>
            <a:r>
              <a:rPr lang="en-US" dirty="0"/>
              <a:t>This function initiates the Read using Characteristic UUID procedure. </a:t>
            </a:r>
            <a:endParaRPr lang="en-US" dirty="0" smtClean="0"/>
          </a:p>
          <a:p>
            <a:pPr lvl="1"/>
            <a:r>
              <a:rPr lang="en-US" dirty="0" smtClean="0"/>
              <a:t>If </a:t>
            </a:r>
            <a:r>
              <a:rPr lang="en-US" dirty="0"/>
              <a:t>the last Characteristic has not been </a:t>
            </a:r>
            <a:r>
              <a:rPr lang="en-US" dirty="0" smtClean="0"/>
              <a:t>reached, this </a:t>
            </a:r>
            <a:r>
              <a:rPr lang="en-US" dirty="0"/>
              <a:t>must be called again with an updated handle range to continue the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19</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911535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b-NO" dirty="0" smtClean="0"/>
              <a:t>S130 subjects</a:t>
            </a:r>
            <a:endParaRPr lang="nb-NO" dirty="0"/>
          </a:p>
        </p:txBody>
      </p:sp>
      <p:sp>
        <p:nvSpPr>
          <p:cNvPr id="5" name="Content Placeholder 4"/>
          <p:cNvSpPr>
            <a:spLocks noGrp="1"/>
          </p:cNvSpPr>
          <p:nvPr>
            <p:ph idx="1"/>
          </p:nvPr>
        </p:nvSpPr>
        <p:spPr/>
        <p:txBody>
          <a:bodyPr/>
          <a:lstStyle/>
          <a:p>
            <a:r>
              <a:rPr lang="en-US" dirty="0"/>
              <a:t>S130 </a:t>
            </a:r>
            <a:r>
              <a:rPr lang="en-US" dirty="0" smtClean="0"/>
              <a:t>Softdevice </a:t>
            </a:r>
            <a:r>
              <a:rPr lang="en-US" i="1" dirty="0"/>
              <a:t>(2 days hands on workshop covering)</a:t>
            </a:r>
            <a:endParaRPr lang="nb-NO" dirty="0"/>
          </a:p>
          <a:p>
            <a:pPr lvl="0"/>
            <a:r>
              <a:rPr lang="en-US" dirty="0"/>
              <a:t>Harmonized API between S110, S120 and S130</a:t>
            </a:r>
            <a:endParaRPr lang="nb-NO" dirty="0"/>
          </a:p>
          <a:p>
            <a:pPr lvl="0"/>
            <a:r>
              <a:rPr lang="en-US" dirty="0"/>
              <a:t>S120/S130 API : Master-specific commands and messages</a:t>
            </a:r>
            <a:endParaRPr lang="nb-NO" dirty="0"/>
          </a:p>
          <a:p>
            <a:pPr lvl="0"/>
            <a:r>
              <a:rPr lang="en-US" dirty="0"/>
              <a:t>Master multi-link scheduling (RF activity, using S120 ?)</a:t>
            </a:r>
            <a:endParaRPr lang="nb-NO" dirty="0"/>
          </a:p>
          <a:p>
            <a:pPr lvl="0"/>
            <a:r>
              <a:rPr lang="en-US" dirty="0"/>
              <a:t>Concurrent Master and Slave scheduling</a:t>
            </a:r>
            <a:endParaRPr lang="nb-NO" dirty="0"/>
          </a:p>
          <a:p>
            <a:pPr lvl="0"/>
            <a:r>
              <a:rPr lang="en-US" dirty="0"/>
              <a:t>Additional RF activity (proprietary) impact</a:t>
            </a:r>
            <a:endParaRPr lang="nb-NO" dirty="0"/>
          </a:p>
          <a:p>
            <a:pPr lvl="0"/>
            <a:r>
              <a:rPr lang="en-US" dirty="0"/>
              <a:t>GATT multi-client/server capabilities</a:t>
            </a:r>
            <a:endParaRPr lang="nb-NO" dirty="0"/>
          </a:p>
          <a:p>
            <a:pPr lvl="0"/>
            <a:r>
              <a:rPr lang="en-US" dirty="0"/>
              <a:t>Device Manager</a:t>
            </a:r>
            <a:endParaRPr lang="nb-NO" dirty="0"/>
          </a:p>
          <a:p>
            <a:pPr lvl="0"/>
            <a:r>
              <a:rPr lang="en-US" dirty="0"/>
              <a:t>Current consumption calculation and considerations</a:t>
            </a:r>
            <a:endParaRPr lang="nb-NO" dirty="0"/>
          </a:p>
          <a:p>
            <a:endParaRPr lang="nb-NO" dirty="0"/>
          </a:p>
        </p:txBody>
      </p:sp>
      <p:sp>
        <p:nvSpPr>
          <p:cNvPr id="2" name="Slide Number Placeholder 1"/>
          <p:cNvSpPr>
            <a:spLocks noGrp="1"/>
          </p:cNvSpPr>
          <p:nvPr>
            <p:ph type="sldNum" sz="quarter" idx="4"/>
          </p:nvPr>
        </p:nvSpPr>
        <p:spPr/>
        <p:txBody>
          <a:bodyPr/>
          <a:lstStyle/>
          <a:p>
            <a:fld id="{675FC88E-5E7B-485A-9F37-AB992AC6987C}" type="slidenum">
              <a:rPr lang="nb-NO" smtClean="0"/>
              <a:pPr/>
              <a:t>2</a:t>
            </a:fld>
            <a:endParaRPr lang="nb-NO" dirty="0"/>
          </a:p>
        </p:txBody>
      </p:sp>
      <p:sp>
        <p:nvSpPr>
          <p:cNvPr id="3" name="Footer Placeholder 2"/>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1471409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Reading value</a:t>
            </a:r>
            <a:endParaRPr lang="nb-NO" dirty="0"/>
          </a:p>
        </p:txBody>
      </p:sp>
      <p:sp>
        <p:nvSpPr>
          <p:cNvPr id="3" name="Content Placeholder 2"/>
          <p:cNvSpPr>
            <a:spLocks noGrp="1"/>
          </p:cNvSpPr>
          <p:nvPr>
            <p:ph idx="1"/>
          </p:nvPr>
        </p:nvSpPr>
        <p:spPr/>
        <p:txBody>
          <a:bodyPr/>
          <a:lstStyle/>
          <a:p>
            <a:r>
              <a:rPr lang="nb-NO" dirty="0"/>
              <a:t>sd_ble_gattc_read </a:t>
            </a:r>
            <a:r>
              <a:rPr lang="nb-NO" dirty="0" smtClean="0"/>
              <a:t>(conn_handle</a:t>
            </a:r>
            <a:r>
              <a:rPr lang="nb-NO" dirty="0"/>
              <a:t>, </a:t>
            </a:r>
            <a:r>
              <a:rPr lang="nb-NO" dirty="0" smtClean="0"/>
              <a:t>handle</a:t>
            </a:r>
            <a:r>
              <a:rPr lang="nb-NO" dirty="0"/>
              <a:t>, </a:t>
            </a:r>
            <a:r>
              <a:rPr lang="nb-NO" dirty="0" smtClean="0"/>
              <a:t>offset)</a:t>
            </a:r>
          </a:p>
          <a:p>
            <a:pPr lvl="1"/>
            <a:r>
              <a:rPr lang="en-US" dirty="0"/>
              <a:t>This function initiates a GATT Read (Long) Characteristic or Descriptor </a:t>
            </a:r>
            <a:r>
              <a:rPr lang="en-US" dirty="0" smtClean="0"/>
              <a:t>procedure.</a:t>
            </a:r>
          </a:p>
          <a:p>
            <a:pPr lvl="1"/>
            <a:r>
              <a:rPr lang="en-US" dirty="0" smtClean="0"/>
              <a:t>If </a:t>
            </a:r>
            <a:r>
              <a:rPr lang="en-US" dirty="0"/>
              <a:t>the Characteristic or </a:t>
            </a:r>
            <a:r>
              <a:rPr lang="en-US" dirty="0" smtClean="0"/>
              <a:t>Descriptor to </a:t>
            </a:r>
            <a:r>
              <a:rPr lang="en-US" dirty="0"/>
              <a:t>be read is longer than GATT_MTU - 1, this function must be called multiple times with appropriate offset to read the </a:t>
            </a:r>
            <a:r>
              <a:rPr lang="en-US" dirty="0" smtClean="0"/>
              <a:t>complete </a:t>
            </a:r>
            <a:r>
              <a:rPr lang="en-US" dirty="0"/>
              <a:t>value.</a:t>
            </a:r>
            <a:endParaRPr lang="nb-NO" dirty="0"/>
          </a:p>
          <a:p>
            <a:r>
              <a:rPr lang="nb-NO" dirty="0" smtClean="0"/>
              <a:t>sd_ble_gattc_char_values_read</a:t>
            </a:r>
            <a:r>
              <a:rPr lang="nb-NO" dirty="0"/>
              <a:t>(conn_handle, handle, handle_count)</a:t>
            </a:r>
          </a:p>
          <a:p>
            <a:pPr lvl="1"/>
            <a:r>
              <a:rPr lang="en-US" dirty="0"/>
              <a:t>This function initiates a GATT Read Multiple Characteristic Values procedure.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20</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2601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a:t>
            </a:r>
            <a:r>
              <a:rPr lang="nb-NO" dirty="0"/>
              <a:t>Client </a:t>
            </a:r>
            <a:r>
              <a:rPr lang="nb-NO" dirty="0" smtClean="0"/>
              <a:t>– Writing and confirming</a:t>
            </a:r>
            <a:endParaRPr lang="nb-NO" dirty="0"/>
          </a:p>
        </p:txBody>
      </p:sp>
      <p:sp>
        <p:nvSpPr>
          <p:cNvPr id="3" name="Content Placeholder 2"/>
          <p:cNvSpPr>
            <a:spLocks noGrp="1"/>
          </p:cNvSpPr>
          <p:nvPr>
            <p:ph idx="1"/>
          </p:nvPr>
        </p:nvSpPr>
        <p:spPr/>
        <p:txBody>
          <a:bodyPr/>
          <a:lstStyle/>
          <a:p>
            <a:r>
              <a:rPr lang="nb-NO" dirty="0"/>
              <a:t>sd_ble_gattc_write (conn_handle, </a:t>
            </a:r>
            <a:r>
              <a:rPr lang="nb-NO" dirty="0" smtClean="0"/>
              <a:t>ble_gattc_write_params_t)</a:t>
            </a:r>
          </a:p>
          <a:p>
            <a:pPr lvl="1"/>
            <a:r>
              <a:rPr lang="en-US" dirty="0"/>
              <a:t>This function can perform all write procedures described in GATT. </a:t>
            </a:r>
            <a:endParaRPr lang="nb-NO" dirty="0"/>
          </a:p>
          <a:p>
            <a:r>
              <a:rPr lang="nb-NO" dirty="0"/>
              <a:t>sd_ble_gattc_hv_confirm </a:t>
            </a:r>
            <a:r>
              <a:rPr lang="nb-NO" dirty="0" smtClean="0"/>
              <a:t>(conn_handle</a:t>
            </a:r>
            <a:r>
              <a:rPr lang="nb-NO" dirty="0"/>
              <a:t>, </a:t>
            </a:r>
            <a:r>
              <a:rPr lang="nb-NO" dirty="0" smtClean="0"/>
              <a:t>handle</a:t>
            </a:r>
            <a:r>
              <a:rPr lang="nb-NO" dirty="0"/>
              <a:t>)</a:t>
            </a:r>
            <a:endParaRPr lang="nb-NO" dirty="0" smtClean="0"/>
          </a:p>
          <a:p>
            <a:pPr lvl="1"/>
            <a:r>
              <a:rPr lang="en-US" dirty="0"/>
              <a:t>Send a Handle Value Confirmation to the GATT </a:t>
            </a:r>
            <a:r>
              <a:rPr lang="en-US" dirty="0" smtClean="0"/>
              <a:t>Server</a:t>
            </a:r>
          </a:p>
          <a:p>
            <a:endParaRPr lang="en-US" dirty="0"/>
          </a:p>
          <a:p>
            <a:r>
              <a:rPr lang="en-US" dirty="0" smtClean="0"/>
              <a:t>Message sequence charts in SDK documentation</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21</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1114369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a:t>ble_db_discovery_init (void)</a:t>
            </a:r>
          </a:p>
          <a:p>
            <a:pPr lvl="1"/>
            <a:r>
              <a:rPr lang="nb-NO" dirty="0"/>
              <a:t>Function for initializing the DB Discovery module.</a:t>
            </a:r>
          </a:p>
          <a:p>
            <a:r>
              <a:rPr lang="nb-NO" dirty="0" smtClean="0"/>
              <a:t>ble_db_discovery_close </a:t>
            </a:r>
            <a:r>
              <a:rPr lang="nb-NO" dirty="0"/>
              <a:t>(void)</a:t>
            </a:r>
          </a:p>
          <a:p>
            <a:pPr lvl="1"/>
            <a:r>
              <a:rPr lang="nb-NO" dirty="0"/>
              <a:t>Function for closing the DB Discovery module</a:t>
            </a:r>
            <a:r>
              <a:rPr lang="nb-NO" dirty="0" smtClean="0"/>
              <a:t>.</a:t>
            </a:r>
          </a:p>
          <a:p>
            <a:pPr lvl="1"/>
            <a:r>
              <a:rPr lang="en-US" dirty="0"/>
              <a:t>This function will clear up any internal variables and states maintained by </a:t>
            </a:r>
            <a:r>
              <a:rPr lang="en-US" dirty="0" smtClean="0"/>
              <a:t>the module.</a:t>
            </a:r>
          </a:p>
          <a:p>
            <a:pPr lvl="1"/>
            <a:r>
              <a:rPr lang="en-US" dirty="0" smtClean="0"/>
              <a:t>Call </a:t>
            </a:r>
            <a:r>
              <a:rPr lang="en-US" dirty="0" err="1"/>
              <a:t>ble_db_discovery_init</a:t>
            </a:r>
            <a:r>
              <a:rPr lang="en-US" dirty="0"/>
              <a:t> </a:t>
            </a:r>
            <a:r>
              <a:rPr lang="en-US" dirty="0" smtClean="0"/>
              <a:t>again to </a:t>
            </a:r>
            <a:r>
              <a:rPr lang="en-US" dirty="0"/>
              <a:t>re-use the module after calling this function</a:t>
            </a:r>
            <a:r>
              <a:rPr lang="en-US" dirty="0" smtClean="0"/>
              <a:t>,</a:t>
            </a:r>
          </a:p>
          <a:p>
            <a:r>
              <a:rPr lang="nb-NO" dirty="0" smtClean="0"/>
              <a:t>ble_db_discovery_evt_register </a:t>
            </a:r>
            <a:r>
              <a:rPr lang="nb-NO" dirty="0"/>
              <a:t>(ble_uuid_t, ble_db_discovery_evt_handler_t)</a:t>
            </a:r>
          </a:p>
          <a:p>
            <a:pPr lvl="1"/>
            <a:r>
              <a:rPr lang="nb-NO" dirty="0"/>
              <a:t>Function for registering with the DB Discovery module</a:t>
            </a:r>
            <a:r>
              <a:rPr lang="nb-NO" dirty="0" smtClean="0"/>
              <a:t>.</a:t>
            </a:r>
          </a:p>
          <a:p>
            <a:pPr lvl="1"/>
            <a:r>
              <a:rPr lang="en-US" dirty="0"/>
              <a:t>The total number of services that can be discovered by this module is </a:t>
            </a:r>
            <a:r>
              <a:rPr lang="en-US" dirty="0" smtClean="0"/>
              <a:t>BLE_DB_DISCOVERY_MAX_SRV.</a:t>
            </a:r>
          </a:p>
          <a:p>
            <a:pPr lvl="1"/>
            <a:r>
              <a:rPr lang="en-US" dirty="0" smtClean="0"/>
              <a:t>This </a:t>
            </a:r>
            <a:r>
              <a:rPr lang="en-US" dirty="0"/>
              <a:t>effectively means that the maximum number of registrations possible is equal to the BLE_DB_DISCOVERY_MAX_SRV.</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22</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429110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Database discovery module</a:t>
            </a:r>
            <a:endParaRPr lang="nb-NO" dirty="0"/>
          </a:p>
        </p:txBody>
      </p:sp>
      <p:sp>
        <p:nvSpPr>
          <p:cNvPr id="3" name="Content Placeholder 2"/>
          <p:cNvSpPr>
            <a:spLocks noGrp="1"/>
          </p:cNvSpPr>
          <p:nvPr>
            <p:ph idx="1"/>
          </p:nvPr>
        </p:nvSpPr>
        <p:spPr/>
        <p:txBody>
          <a:bodyPr>
            <a:normAutofit/>
          </a:bodyPr>
          <a:lstStyle/>
          <a:p>
            <a:r>
              <a:rPr lang="nb-NO" dirty="0" smtClean="0"/>
              <a:t>ble_db_discovery_start </a:t>
            </a:r>
            <a:r>
              <a:rPr lang="nb-NO" dirty="0"/>
              <a:t>(ble_db_discovery_t, conn_handle)</a:t>
            </a:r>
          </a:p>
          <a:p>
            <a:pPr lvl="1"/>
            <a:r>
              <a:rPr lang="nb-NO" dirty="0"/>
              <a:t>Function for starting the discovery of the </a:t>
            </a:r>
            <a:r>
              <a:rPr lang="nb-NO" dirty="0" smtClean="0"/>
              <a:t>Attribute table at </a:t>
            </a:r>
            <a:r>
              <a:rPr lang="nb-NO" dirty="0"/>
              <a:t>the server.</a:t>
            </a:r>
          </a:p>
          <a:p>
            <a:r>
              <a:rPr lang="nb-NO" dirty="0" smtClean="0"/>
              <a:t>ble_db_discovery_on_ble_evt </a:t>
            </a:r>
            <a:r>
              <a:rPr lang="nb-NO" dirty="0"/>
              <a:t>(ble_db_discovery_t, const ble_evt_t)</a:t>
            </a:r>
          </a:p>
          <a:p>
            <a:pPr lvl="1"/>
            <a:r>
              <a:rPr lang="nb-NO" dirty="0"/>
              <a:t>Function for handling the Application's BLE Stack events</a:t>
            </a:r>
            <a:r>
              <a:rPr lang="nb-NO" dirty="0" smtClean="0"/>
              <a:t>.</a:t>
            </a:r>
          </a:p>
          <a:p>
            <a:endParaRPr lang="nb-NO" dirty="0"/>
          </a:p>
          <a:p>
            <a:r>
              <a:rPr lang="nb-NO" dirty="0" smtClean="0"/>
              <a:t>Message sequence chart in SDK documentation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23</a:t>
            </a:fld>
            <a:endParaRPr lang="nb-NO" dirty="0"/>
          </a:p>
        </p:txBody>
      </p:sp>
      <p:sp>
        <p:nvSpPr>
          <p:cNvPr id="5" name="Footer Placeholder 4"/>
          <p:cNvSpPr>
            <a:spLocks noGrp="1"/>
          </p:cNvSpPr>
          <p:nvPr>
            <p:ph type="ftr" sz="quarter" idx="15"/>
          </p:nvPr>
        </p:nvSpPr>
        <p:spPr/>
        <p:txBody>
          <a:bodyPr/>
          <a:lstStyle/>
          <a:p>
            <a:r>
              <a:rPr lang="en-US" dirty="0" smtClean="0"/>
              <a:t>S130 API - GATT</a:t>
            </a:r>
            <a:endParaRPr lang="nb-NO" dirty="0"/>
          </a:p>
        </p:txBody>
      </p:sp>
    </p:spTree>
    <p:extLst>
      <p:ext uri="{BB962C8B-B14F-4D97-AF65-F5344CB8AC3E}">
        <p14:creationId xmlns:p14="http://schemas.microsoft.com/office/powerpoint/2010/main" val="3059054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Tasks 2: Master GATT Client</a:t>
            </a:r>
            <a:endParaRPr lang="nb-NO" dirty="0"/>
          </a:p>
        </p:txBody>
      </p:sp>
      <p:sp>
        <p:nvSpPr>
          <p:cNvPr id="3" name="Content Placeholder 2"/>
          <p:cNvSpPr>
            <a:spLocks noGrp="1"/>
          </p:cNvSpPr>
          <p:nvPr>
            <p:ph idx="1"/>
          </p:nvPr>
        </p:nvSpPr>
        <p:spPr/>
        <p:txBody>
          <a:bodyPr/>
          <a:lstStyle/>
          <a:p>
            <a:r>
              <a:rPr lang="nb-NO" dirty="0" smtClean="0"/>
              <a:t>Rename the Target device in the example</a:t>
            </a:r>
          </a:p>
          <a:p>
            <a:pPr lvl="1"/>
            <a:r>
              <a:rPr lang="nb-NO" dirty="0" smtClean="0"/>
              <a:t>The example should be placed in SDK 8.0.0 in the Central example folder</a:t>
            </a:r>
          </a:p>
          <a:p>
            <a:r>
              <a:rPr lang="nb-NO" dirty="0" smtClean="0"/>
              <a:t>Use the Multilink peripheral code and use this as peripheral device</a:t>
            </a:r>
          </a:p>
          <a:p>
            <a:pPr lvl="1"/>
            <a:r>
              <a:rPr lang="nb-NO" dirty="0" smtClean="0"/>
              <a:t>Rename the peripheral</a:t>
            </a:r>
          </a:p>
          <a:p>
            <a:r>
              <a:rPr lang="nb-NO" dirty="0" smtClean="0"/>
              <a:t>Tasks are marked with @todo in the code</a:t>
            </a:r>
          </a:p>
        </p:txBody>
      </p:sp>
      <p:sp>
        <p:nvSpPr>
          <p:cNvPr id="4" name="Slide Number Placeholder 3"/>
          <p:cNvSpPr>
            <a:spLocks noGrp="1"/>
          </p:cNvSpPr>
          <p:nvPr>
            <p:ph type="sldNum" sz="quarter" idx="4"/>
          </p:nvPr>
        </p:nvSpPr>
        <p:spPr/>
        <p:txBody>
          <a:bodyPr/>
          <a:lstStyle/>
          <a:p>
            <a:fld id="{675FC88E-5E7B-485A-9F37-AB992AC6987C}" type="slidenum">
              <a:rPr lang="nb-NO" smtClean="0"/>
              <a:pPr/>
              <a:t>24</a:t>
            </a:fld>
            <a:endParaRPr lang="nb-NO" dirty="0"/>
          </a:p>
        </p:txBody>
      </p:sp>
      <p:sp>
        <p:nvSpPr>
          <p:cNvPr id="5" name="Footer Placeholder 4"/>
          <p:cNvSpPr>
            <a:spLocks noGrp="1"/>
          </p:cNvSpPr>
          <p:nvPr>
            <p:ph type="ftr" sz="quarter" idx="15"/>
          </p:nvPr>
        </p:nvSpPr>
        <p:spPr/>
        <p:txBody>
          <a:bodyPr/>
          <a:lstStyle/>
          <a:p>
            <a:r>
              <a:rPr lang="en-US" dirty="0"/>
              <a:t>Hands on</a:t>
            </a:r>
            <a:endParaRPr lang="nb-NO" dirty="0"/>
          </a:p>
        </p:txBody>
      </p:sp>
    </p:spTree>
    <p:extLst>
      <p:ext uri="{BB962C8B-B14F-4D97-AF65-F5344CB8AC3E}">
        <p14:creationId xmlns:p14="http://schemas.microsoft.com/office/powerpoint/2010/main" val="2640539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a:t>
            </a:r>
            <a:r>
              <a:rPr lang="nb-NO" dirty="0"/>
              <a:t>3</a:t>
            </a:r>
            <a:r>
              <a:rPr lang="nb-NO" dirty="0" smtClean="0"/>
              <a:t>:</a:t>
            </a:r>
            <a:endParaRPr lang="nb-NO" dirty="0"/>
          </a:p>
        </p:txBody>
      </p:sp>
      <p:sp>
        <p:nvSpPr>
          <p:cNvPr id="3" name="Content Placeholder 2"/>
          <p:cNvSpPr>
            <a:spLocks noGrp="1"/>
          </p:cNvSpPr>
          <p:nvPr>
            <p:ph idx="1"/>
          </p:nvPr>
        </p:nvSpPr>
        <p:spPr/>
        <p:txBody>
          <a:bodyPr/>
          <a:lstStyle/>
          <a:p>
            <a:r>
              <a:rPr lang="nb-NO" dirty="0" smtClean="0"/>
              <a:t>Use your Finished version of Task 2 and connet to multiple peripherals</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38243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2</a:t>
            </a:r>
            <a:endParaRPr lang="nb-NO" dirty="0"/>
          </a:p>
        </p:txBody>
      </p:sp>
      <p:sp>
        <p:nvSpPr>
          <p:cNvPr id="3" name="Content Placeholder 2"/>
          <p:cNvSpPr>
            <a:spLocks noGrp="1"/>
          </p:cNvSpPr>
          <p:nvPr>
            <p:ph idx="1"/>
          </p:nvPr>
        </p:nvSpPr>
        <p:spPr/>
        <p:txBody>
          <a:bodyPr/>
          <a:lstStyle/>
          <a:p>
            <a:r>
              <a:rPr lang="nb-NO" dirty="0" smtClean="0"/>
              <a:t>Scheduling</a:t>
            </a:r>
          </a:p>
          <a:p>
            <a:r>
              <a:rPr lang="nb-NO" dirty="0"/>
              <a:t>Radio timeslot </a:t>
            </a:r>
            <a:r>
              <a:rPr lang="nb-NO" dirty="0" smtClean="0"/>
              <a:t>API</a:t>
            </a:r>
          </a:p>
          <a:p>
            <a:r>
              <a:rPr lang="nb-NO" dirty="0"/>
              <a:t>Task 3</a:t>
            </a:r>
            <a:r>
              <a:rPr lang="nb-NO" dirty="0" smtClean="0"/>
              <a:t>:</a:t>
            </a:r>
          </a:p>
          <a:p>
            <a:r>
              <a:rPr lang="nb-NO" dirty="0"/>
              <a:t>Device </a:t>
            </a:r>
            <a:r>
              <a:rPr lang="nb-NO" dirty="0" smtClean="0"/>
              <a:t>manager</a:t>
            </a:r>
          </a:p>
          <a:p>
            <a:r>
              <a:rPr lang="nb-NO" dirty="0"/>
              <a:t>Task 4: Device manager </a:t>
            </a:r>
            <a:r>
              <a:rPr lang="nb-NO" dirty="0" smtClean="0"/>
              <a:t>peripheral</a:t>
            </a:r>
          </a:p>
          <a:p>
            <a:r>
              <a:rPr lang="nb-NO" dirty="0"/>
              <a:t>Task 5: Device manger </a:t>
            </a:r>
            <a:r>
              <a:rPr lang="nb-NO" dirty="0" smtClean="0"/>
              <a:t>central</a:t>
            </a:r>
          </a:p>
          <a:p>
            <a:r>
              <a:rPr lang="nb-NO" dirty="0"/>
              <a:t>Current consumption and calculation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26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816276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smtClean="0"/>
              <a:t>Common Softdevice API</a:t>
            </a:r>
          </a:p>
          <a:p>
            <a:r>
              <a:rPr lang="nb-NO" dirty="0" smtClean="0"/>
              <a:t>Scanning</a:t>
            </a:r>
          </a:p>
          <a:p>
            <a:r>
              <a:rPr lang="nb-NO" dirty="0" smtClean="0"/>
              <a:t>Connection esthablishment</a:t>
            </a:r>
          </a:p>
          <a:p>
            <a:r>
              <a:rPr lang="nb-NO" dirty="0" smtClean="0"/>
              <a:t>GATT Client</a:t>
            </a:r>
          </a:p>
          <a:p>
            <a:r>
              <a:rPr lang="nb-NO" dirty="0" smtClean="0"/>
              <a:t>Database Discovery</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0273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Time multiplexing</a:t>
            </a:r>
          </a:p>
          <a:p>
            <a:pPr lvl="1"/>
            <a:r>
              <a:rPr lang="nb-NO" dirty="0" smtClean="0"/>
              <a:t>Central role links are placed so they don’t overlap.</a:t>
            </a:r>
          </a:p>
          <a:p>
            <a:r>
              <a:rPr lang="nb-NO" dirty="0" smtClean="0"/>
              <a:t>Equal priorities are given to central and peripheral role</a:t>
            </a:r>
          </a:p>
          <a:p>
            <a:pPr lvl="1"/>
            <a:r>
              <a:rPr lang="nb-NO" dirty="0"/>
              <a:t>The Peripheral role link can come on top of central role so one of them could be </a:t>
            </a:r>
            <a:r>
              <a:rPr lang="nb-NO" dirty="0" smtClean="0"/>
              <a:t>blocked</a:t>
            </a:r>
          </a:p>
          <a:p>
            <a:pPr lvl="1"/>
            <a:r>
              <a:rPr lang="nb-NO" dirty="0" smtClean="0"/>
              <a:t>Both roles start with the same priority</a:t>
            </a:r>
          </a:p>
          <a:p>
            <a:pPr lvl="1"/>
            <a:r>
              <a:rPr lang="nb-NO" dirty="0" smtClean="0"/>
              <a:t>Priorities are raised 4 connection events before connection timeout</a:t>
            </a:r>
          </a:p>
          <a:p>
            <a:pPr lvl="1"/>
            <a:r>
              <a:rPr lang="nb-NO" dirty="0" smtClean="0"/>
              <a:t>Peripheral role links have extra priorities in certain cases</a:t>
            </a:r>
          </a:p>
          <a:p>
            <a:pPr lvl="2"/>
            <a:r>
              <a:rPr lang="nb-NO" dirty="0" smtClean="0"/>
              <a:t>Highest priority cannot be blocked</a:t>
            </a:r>
          </a:p>
          <a:p>
            <a:pPr lvl="2"/>
            <a:r>
              <a:rPr lang="nb-NO" dirty="0" smtClean="0"/>
              <a:t>Connection parameter updates</a:t>
            </a:r>
          </a:p>
          <a:p>
            <a:pPr lvl="2"/>
            <a:r>
              <a:rPr lang="nb-NO" dirty="0" smtClean="0"/>
              <a:t>Channel map updates?</a:t>
            </a:r>
            <a:endParaRPr lang="nb-NO" dirty="0"/>
          </a:p>
          <a:p>
            <a:pPr lvl="1"/>
            <a:endParaRPr lang="nb-NO" dirty="0" smtClean="0"/>
          </a:p>
          <a:p>
            <a:r>
              <a:rPr lang="nb-NO" dirty="0" smtClean="0"/>
              <a:t>Details in SDS</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28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7515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lnSpcReduction="10000"/>
          </a:bodyPr>
          <a:lstStyle/>
          <a:p>
            <a:r>
              <a:rPr lang="nb-NO" dirty="0" smtClean="0"/>
              <a:t>Allows an application to schedule 2.4 GHz radio while using the softdevice</a:t>
            </a:r>
          </a:p>
          <a:p>
            <a:r>
              <a:rPr lang="nb-NO" dirty="0" smtClean="0"/>
              <a:t>Normaly blocked pripherals are available for the length of the timeslot</a:t>
            </a:r>
          </a:p>
          <a:p>
            <a:pPr lvl="1"/>
            <a:r>
              <a:rPr lang="nb-NO" dirty="0" smtClean="0"/>
              <a:t>RADIO, TIMER0, CCM, AAR and PPI</a:t>
            </a:r>
          </a:p>
          <a:p>
            <a:r>
              <a:rPr lang="nb-NO" dirty="0"/>
              <a:t>A timeslot can be requested at Normal or High </a:t>
            </a:r>
            <a:r>
              <a:rPr lang="nb-NO" dirty="0" smtClean="0"/>
              <a:t>priority</a:t>
            </a:r>
          </a:p>
          <a:p>
            <a:pPr lvl="1"/>
            <a:r>
              <a:rPr lang="en-US" dirty="0" smtClean="0"/>
              <a:t>If </a:t>
            </a:r>
            <a:r>
              <a:rPr lang="en-US" dirty="0"/>
              <a:t>the requested timeslot collides with an already scheduled activity with equal or higher </a:t>
            </a:r>
            <a:r>
              <a:rPr lang="en-US" dirty="0" smtClean="0"/>
              <a:t>priority, the </a:t>
            </a:r>
            <a:r>
              <a:rPr lang="en-US" dirty="0"/>
              <a:t>request will be </a:t>
            </a:r>
            <a:r>
              <a:rPr lang="en-US" dirty="0" smtClean="0"/>
              <a:t>blocked</a:t>
            </a:r>
          </a:p>
          <a:p>
            <a:pPr lvl="1"/>
            <a:r>
              <a:rPr lang="en-US" dirty="0" smtClean="0"/>
              <a:t>If </a:t>
            </a:r>
            <a:r>
              <a:rPr lang="en-US" dirty="0"/>
              <a:t>a later arriving activity of higher priority causes a collision, the request will </a:t>
            </a:r>
            <a:r>
              <a:rPr lang="en-US" dirty="0" smtClean="0"/>
              <a:t>be canceled </a:t>
            </a:r>
            <a:r>
              <a:rPr lang="en-US" dirty="0"/>
              <a:t>and the scheduled timeslot revoked. </a:t>
            </a:r>
            <a:endParaRPr lang="en-US" dirty="0" smtClean="0"/>
          </a:p>
          <a:p>
            <a:pPr lvl="1"/>
            <a:r>
              <a:rPr lang="en-US" dirty="0" smtClean="0"/>
              <a:t>A </a:t>
            </a:r>
            <a:r>
              <a:rPr lang="en-US" dirty="0"/>
              <a:t>timeslot that has already started cannot </a:t>
            </a:r>
            <a:r>
              <a:rPr lang="en-US" dirty="0" smtClean="0"/>
              <a:t>be interrupted </a:t>
            </a:r>
            <a:r>
              <a:rPr lang="en-US" dirty="0"/>
              <a:t>or </a:t>
            </a:r>
            <a:r>
              <a:rPr lang="en-US" dirty="0" smtClean="0"/>
              <a:t>canceled.</a:t>
            </a:r>
          </a:p>
          <a:p>
            <a:pPr lvl="1"/>
            <a:r>
              <a:rPr lang="en-US" dirty="0" smtClean="0"/>
              <a:t>Timeslots </a:t>
            </a:r>
            <a:r>
              <a:rPr lang="en-US" dirty="0"/>
              <a:t>requested at high priority will cancel other activities scheduled at </a:t>
            </a:r>
            <a:r>
              <a:rPr lang="en-US" dirty="0" smtClean="0"/>
              <a:t>lower priorities </a:t>
            </a:r>
            <a:r>
              <a:rPr lang="en-US" dirty="0"/>
              <a:t>in case of a collision. </a:t>
            </a:r>
            <a:endParaRPr lang="en-US" dirty="0" smtClean="0"/>
          </a:p>
          <a:p>
            <a:r>
              <a:rPr lang="en-US" dirty="0" smtClean="0"/>
              <a:t>Note: Shorter </a:t>
            </a:r>
            <a:r>
              <a:rPr lang="en-US" dirty="0"/>
              <a:t>timeslots are easier to fit into the schedule</a:t>
            </a:r>
            <a:r>
              <a:rPr lang="en-US" dirty="0" smtClean="0"/>
              <a:t>.</a:t>
            </a:r>
          </a:p>
          <a:p>
            <a:pPr lvl="1"/>
            <a:r>
              <a:rPr lang="en-US" dirty="0" smtClean="0"/>
              <a:t>Can be extended </a:t>
            </a:r>
          </a:p>
        </p:txBody>
      </p:sp>
      <p:sp>
        <p:nvSpPr>
          <p:cNvPr id="4" name="Slide Number Placeholder 3"/>
          <p:cNvSpPr>
            <a:spLocks noGrp="1"/>
          </p:cNvSpPr>
          <p:nvPr>
            <p:ph type="sldNum" sz="quarter" idx="4"/>
          </p:nvPr>
        </p:nvSpPr>
        <p:spPr/>
        <p:txBody>
          <a:bodyPr/>
          <a:lstStyle/>
          <a:p>
            <a:fld id="{675FC88E-5E7B-485A-9F37-AB992AC6987C}" type="slidenum">
              <a:rPr lang="nb-NO" smtClean="0"/>
              <a:pPr/>
              <a:t>29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31787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Day 1</a:t>
            </a:r>
            <a:endParaRPr lang="nb-NO" dirty="0"/>
          </a:p>
        </p:txBody>
      </p:sp>
      <p:sp>
        <p:nvSpPr>
          <p:cNvPr id="3" name="Content Placeholder 2"/>
          <p:cNvSpPr>
            <a:spLocks noGrp="1"/>
          </p:cNvSpPr>
          <p:nvPr>
            <p:ph idx="1"/>
          </p:nvPr>
        </p:nvSpPr>
        <p:spPr/>
        <p:txBody>
          <a:bodyPr/>
          <a:lstStyle/>
          <a:p>
            <a:r>
              <a:rPr lang="nb-NO" dirty="0"/>
              <a:t>S</a:t>
            </a:r>
            <a:r>
              <a:rPr lang="nb-NO" dirty="0" smtClean="0"/>
              <a:t>oftdevice API</a:t>
            </a:r>
          </a:p>
          <a:p>
            <a:r>
              <a:rPr lang="nb-NO" dirty="0"/>
              <a:t>Central specific commands and </a:t>
            </a:r>
            <a:r>
              <a:rPr lang="nb-NO" dirty="0" smtClean="0"/>
              <a:t>Events</a:t>
            </a:r>
          </a:p>
          <a:p>
            <a:r>
              <a:rPr lang="nb-NO" dirty="0"/>
              <a:t>Task_1 : Master </a:t>
            </a:r>
            <a:r>
              <a:rPr lang="nb-NO" dirty="0" smtClean="0"/>
              <a:t>- connection </a:t>
            </a:r>
          </a:p>
          <a:p>
            <a:r>
              <a:rPr lang="nb-NO" dirty="0"/>
              <a:t>GATT S</a:t>
            </a:r>
            <a:r>
              <a:rPr lang="nb-NO" dirty="0" smtClean="0"/>
              <a:t>erver</a:t>
            </a:r>
          </a:p>
          <a:p>
            <a:r>
              <a:rPr lang="nb-NO" dirty="0"/>
              <a:t>GATT </a:t>
            </a:r>
            <a:r>
              <a:rPr lang="nb-NO" dirty="0" smtClean="0"/>
              <a:t>Client</a:t>
            </a:r>
          </a:p>
          <a:p>
            <a:r>
              <a:rPr lang="nb-NO" dirty="0" smtClean="0"/>
              <a:t>Tasks 2 and 3: </a:t>
            </a:r>
            <a:r>
              <a:rPr lang="nb-NO" dirty="0"/>
              <a:t>Master </a:t>
            </a:r>
            <a:r>
              <a:rPr lang="nb-NO" dirty="0" smtClean="0"/>
              <a:t> - GATT Client</a:t>
            </a:r>
          </a:p>
          <a:p>
            <a:pPr marL="0" indent="0">
              <a:buNone/>
            </a:pPr>
            <a:endParaRPr lang="nb-NO" dirty="0" smtClean="0"/>
          </a:p>
          <a:p>
            <a:r>
              <a:rPr lang="nb-NO" dirty="0" smtClean="0">
                <a:hlinkClick r:id="rId3"/>
              </a:rPr>
              <a:t>https</a:t>
            </a:r>
            <a:r>
              <a:rPr lang="nb-NO" dirty="0">
                <a:hlinkClick r:id="rId3"/>
              </a:rPr>
              <a:t>://</a:t>
            </a:r>
            <a:r>
              <a:rPr lang="nb-NO" dirty="0" smtClean="0">
                <a:hlinkClick r:id="rId3"/>
              </a:rPr>
              <a:t>github.com/Skjerve/nRF51-S130-HK</a:t>
            </a:r>
            <a:endParaRPr lang="nb-NO" dirty="0" smtClean="0"/>
          </a:p>
          <a:p>
            <a:pPr lvl="1"/>
            <a:r>
              <a:rPr lang="nb-NO" dirty="0"/>
              <a:t>Presentation and tasks will be released </a:t>
            </a:r>
            <a:r>
              <a:rPr lang="nb-NO" dirty="0" smtClean="0"/>
              <a:t>here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3324907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a:t>The application is responsible for keeping track of timing within the timeslot and ensuring that </a:t>
            </a:r>
            <a:r>
              <a:rPr lang="en-US" dirty="0" smtClean="0"/>
              <a:t>the application’s </a:t>
            </a:r>
            <a:r>
              <a:rPr lang="en-US" dirty="0"/>
              <a:t>use of the peripherals does not last for longer than the granted timeslot</a:t>
            </a:r>
            <a:r>
              <a:rPr lang="en-US" dirty="0" smtClean="0"/>
              <a:t>.</a:t>
            </a:r>
          </a:p>
          <a:p>
            <a:pPr lvl="1"/>
            <a:r>
              <a:rPr lang="en-US" dirty="0" smtClean="0"/>
              <a:t>TIME0 run at from zero, 1 MHz</a:t>
            </a:r>
          </a:p>
          <a:p>
            <a:pPr lvl="1"/>
            <a:r>
              <a:rPr lang="en-US" dirty="0" smtClean="0"/>
              <a:t>Recommended to set up a timer interrupt to end the session</a:t>
            </a:r>
          </a:p>
          <a:p>
            <a:r>
              <a:rPr lang="en-US" dirty="0" smtClean="0"/>
              <a:t>The signal handler runs at </a:t>
            </a:r>
            <a:r>
              <a:rPr lang="en-US" dirty="0" err="1" smtClean="0"/>
              <a:t>LowerStack</a:t>
            </a:r>
            <a:r>
              <a:rPr lang="en-US" dirty="0" smtClean="0"/>
              <a:t> priority</a:t>
            </a:r>
          </a:p>
          <a:p>
            <a:pPr lvl="1"/>
            <a:r>
              <a:rPr lang="en-US" dirty="0" smtClean="0"/>
              <a:t>Cannot be interrupted by other activity</a:t>
            </a:r>
          </a:p>
          <a:p>
            <a:pPr lvl="1"/>
            <a:r>
              <a:rPr lang="en-US" dirty="0" smtClean="0"/>
              <a:t>Use only for real time signal handling</a:t>
            </a:r>
          </a:p>
          <a:p>
            <a:r>
              <a:rPr lang="en-US" dirty="0" smtClean="0"/>
              <a:t>Described in the Softdevice specification (S120 v2.1).</a:t>
            </a:r>
          </a:p>
          <a:p>
            <a:pPr lvl="1"/>
            <a:r>
              <a:rPr lang="en-US" dirty="0" smtClean="0"/>
              <a:t>Time slot usage examples</a:t>
            </a:r>
          </a:p>
        </p:txBody>
      </p:sp>
      <p:sp>
        <p:nvSpPr>
          <p:cNvPr id="4" name="Slide Number Placeholder 3"/>
          <p:cNvSpPr>
            <a:spLocks noGrp="1"/>
          </p:cNvSpPr>
          <p:nvPr>
            <p:ph type="sldNum" sz="quarter" idx="4"/>
          </p:nvPr>
        </p:nvSpPr>
        <p:spPr/>
        <p:txBody>
          <a:bodyPr/>
          <a:lstStyle/>
          <a:p>
            <a:fld id="{675FC88E-5E7B-485A-9F37-AB992AC6987C}" type="slidenum">
              <a:rPr lang="nb-NO" smtClean="0"/>
              <a:pPr/>
              <a:t>30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539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Radio timeslot API</a:t>
            </a:r>
            <a:endParaRPr lang="nb-NO" dirty="0"/>
          </a:p>
        </p:txBody>
      </p:sp>
      <p:sp>
        <p:nvSpPr>
          <p:cNvPr id="3" name="Content Placeholder 2"/>
          <p:cNvSpPr>
            <a:spLocks noGrp="1"/>
          </p:cNvSpPr>
          <p:nvPr>
            <p:ph idx="1"/>
          </p:nvPr>
        </p:nvSpPr>
        <p:spPr/>
        <p:txBody>
          <a:bodyPr>
            <a:normAutofit/>
          </a:bodyPr>
          <a:lstStyle/>
          <a:p>
            <a:r>
              <a:rPr lang="en-US" dirty="0" err="1" smtClean="0"/>
              <a:t>sd_radio_session_open</a:t>
            </a:r>
            <a:r>
              <a:rPr lang="en-US" dirty="0" smtClean="0"/>
              <a:t>(</a:t>
            </a:r>
            <a:r>
              <a:rPr lang="en-US" dirty="0" err="1" smtClean="0"/>
              <a:t>nrf_radio_signal_callback_t</a:t>
            </a:r>
            <a:r>
              <a:rPr lang="en-US" dirty="0" smtClean="0"/>
              <a:t>)</a:t>
            </a:r>
          </a:p>
          <a:p>
            <a:pPr lvl="1"/>
            <a:r>
              <a:rPr lang="en-US" dirty="0" smtClean="0"/>
              <a:t>Open </a:t>
            </a:r>
            <a:r>
              <a:rPr lang="en-US" dirty="0"/>
              <a:t>a timeslot session</a:t>
            </a:r>
            <a:r>
              <a:rPr lang="en-US" dirty="0" smtClean="0"/>
              <a:t>.</a:t>
            </a:r>
          </a:p>
          <a:p>
            <a:pPr lvl="1"/>
            <a:r>
              <a:rPr lang="en-US" dirty="0" smtClean="0"/>
              <a:t>The callback is used for signaling</a:t>
            </a:r>
            <a:endParaRPr lang="en-US" dirty="0"/>
          </a:p>
          <a:p>
            <a:r>
              <a:rPr lang="en-US" dirty="0" err="1" smtClean="0"/>
              <a:t>sd_radio_session_close</a:t>
            </a:r>
            <a:r>
              <a:rPr lang="en-US" dirty="0" smtClean="0"/>
              <a:t>(void)</a:t>
            </a:r>
          </a:p>
          <a:p>
            <a:pPr lvl="1"/>
            <a:r>
              <a:rPr lang="en-US" dirty="0" smtClean="0"/>
              <a:t>Close </a:t>
            </a:r>
            <a:r>
              <a:rPr lang="en-US" dirty="0"/>
              <a:t>a timeslot session.</a:t>
            </a:r>
          </a:p>
          <a:p>
            <a:r>
              <a:rPr lang="nb-NO" dirty="0"/>
              <a:t>sd_radio_request(nrf_radio_request_t)</a:t>
            </a:r>
            <a:endParaRPr lang="nb-NO" dirty="0" smtClean="0"/>
          </a:p>
          <a:p>
            <a:pPr lvl="1"/>
            <a:r>
              <a:rPr lang="nb-NO" dirty="0" smtClean="0"/>
              <a:t>Request </a:t>
            </a:r>
            <a:r>
              <a:rPr lang="nb-NO" dirty="0"/>
              <a:t>a timeslot</a:t>
            </a:r>
            <a:r>
              <a:rPr lang="nb-NO" dirty="0" smtClean="0"/>
              <a:t>.</a:t>
            </a:r>
          </a:p>
          <a:p>
            <a:r>
              <a:rPr lang="en-US" dirty="0" smtClean="0"/>
              <a:t>Examples:</a:t>
            </a:r>
          </a:p>
          <a:p>
            <a:pPr lvl="1"/>
            <a:r>
              <a:rPr lang="en-US" dirty="0" err="1" smtClean="0"/>
              <a:t>experimental_ble_app_multiactivity_beacon</a:t>
            </a:r>
            <a:r>
              <a:rPr lang="en-US" dirty="0" smtClean="0"/>
              <a:t> </a:t>
            </a:r>
            <a:r>
              <a:rPr lang="en-US" dirty="0"/>
              <a:t>in SDK </a:t>
            </a:r>
            <a:r>
              <a:rPr lang="en-US" dirty="0" smtClean="0"/>
              <a:t>8.0.0</a:t>
            </a:r>
          </a:p>
          <a:p>
            <a:pPr lvl="1"/>
            <a:r>
              <a:rPr lang="en-US" dirty="0" smtClean="0"/>
              <a:t>nRF51-multi-role-conn-observer-advertiser on </a:t>
            </a:r>
            <a:r>
              <a:rPr lang="en-US" dirty="0" err="1" smtClean="0"/>
              <a:t>github</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2264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4: </a:t>
            </a:r>
            <a:r>
              <a:rPr lang="nb-NO" dirty="0"/>
              <a:t>R</a:t>
            </a:r>
            <a:r>
              <a:rPr lang="nb-NO" dirty="0" smtClean="0"/>
              <a:t>un S130 example from SDK 8.0</a:t>
            </a:r>
            <a:endParaRPr lang="nb-NO" dirty="0"/>
          </a:p>
        </p:txBody>
      </p:sp>
      <p:sp>
        <p:nvSpPr>
          <p:cNvPr id="3" name="Content Placeholder 2"/>
          <p:cNvSpPr>
            <a:spLocks noGrp="1"/>
          </p:cNvSpPr>
          <p:nvPr>
            <p:ph idx="1"/>
          </p:nvPr>
        </p:nvSpPr>
        <p:spPr/>
        <p:txBody>
          <a:bodyPr/>
          <a:lstStyle/>
          <a:p>
            <a:r>
              <a:rPr lang="nb-NO" dirty="0" smtClean="0"/>
              <a:t>Connect to two peripherals</a:t>
            </a:r>
          </a:p>
          <a:p>
            <a:pPr lvl="1"/>
            <a:r>
              <a:rPr lang="nb-NO" dirty="0" smtClean="0"/>
              <a:t>Tip: scanning is not used, so peripherals are identified using the device address</a:t>
            </a:r>
          </a:p>
          <a:p>
            <a:r>
              <a:rPr lang="nb-NO" dirty="0" smtClean="0"/>
              <a:t>Use master control panel as central and connect to the S130 peripheral</a:t>
            </a:r>
          </a:p>
          <a:p>
            <a:pPr lvl="1"/>
            <a:r>
              <a:rPr lang="nb-NO" dirty="0" smtClean="0"/>
              <a:t>Modify the advertisement data so you can identify your S130 peripheral.</a:t>
            </a:r>
          </a:p>
          <a:p>
            <a:r>
              <a:rPr lang="nb-NO" dirty="0" smtClean="0"/>
              <a:t>The S130 should have:</a:t>
            </a:r>
          </a:p>
          <a:p>
            <a:pPr lvl="1"/>
            <a:r>
              <a:rPr lang="nb-NO" dirty="0" smtClean="0"/>
              <a:t>1 Peripheral  role Connection, Master control panel as central</a:t>
            </a:r>
          </a:p>
          <a:p>
            <a:pPr lvl="1"/>
            <a:r>
              <a:rPr lang="nb-NO" dirty="0" smtClean="0"/>
              <a:t>1 Central role connection, Use S110 with Heart rate  example as peripheral.</a:t>
            </a:r>
          </a:p>
          <a:p>
            <a:r>
              <a:rPr lang="nb-NO" smtClean="0"/>
              <a:t>Reference the S130 example user guide for instructions.</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4414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Recap</a:t>
            </a:r>
            <a:endParaRPr lang="nb-NO" dirty="0"/>
          </a:p>
        </p:txBody>
      </p:sp>
      <p:sp>
        <p:nvSpPr>
          <p:cNvPr id="3" name="Content Placeholder 2"/>
          <p:cNvSpPr>
            <a:spLocks noGrp="1"/>
          </p:cNvSpPr>
          <p:nvPr>
            <p:ph idx="1"/>
          </p:nvPr>
        </p:nvSpPr>
        <p:spPr/>
        <p:txBody>
          <a:bodyPr/>
          <a:lstStyle/>
          <a:p>
            <a:r>
              <a:rPr lang="nb-NO" dirty="0"/>
              <a:t>Common Softdevice API</a:t>
            </a:r>
          </a:p>
          <a:p>
            <a:r>
              <a:rPr lang="nb-NO" dirty="0"/>
              <a:t>Scanning</a:t>
            </a:r>
          </a:p>
          <a:p>
            <a:r>
              <a:rPr lang="nb-NO" dirty="0"/>
              <a:t>Connection esthablishment</a:t>
            </a:r>
          </a:p>
          <a:p>
            <a:r>
              <a:rPr lang="nb-NO" dirty="0"/>
              <a:t>GATT Client</a:t>
            </a:r>
          </a:p>
          <a:p>
            <a:r>
              <a:rPr lang="nb-NO" dirty="0"/>
              <a:t>Database Discovery</a:t>
            </a:r>
          </a:p>
          <a:p>
            <a:r>
              <a:rPr lang="nb-NO" dirty="0" smtClean="0"/>
              <a:t>Scheduling/priorities</a:t>
            </a:r>
          </a:p>
          <a:p>
            <a:r>
              <a:rPr lang="nb-NO" dirty="0" smtClean="0"/>
              <a:t>Radio timeslot api</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33</a:t>
            </a:fld>
            <a:endParaRPr lang="nb-NO" dirty="0"/>
          </a:p>
        </p:txBody>
      </p:sp>
      <p:sp>
        <p:nvSpPr>
          <p:cNvPr id="5" name="Footer Placeholder 4"/>
          <p:cNvSpPr>
            <a:spLocks noGrp="1"/>
          </p:cNvSpPr>
          <p:nvPr>
            <p:ph type="ftr" sz="quarter" idx="15"/>
          </p:nvPr>
        </p:nvSpPr>
        <p:spPr/>
        <p:txBody>
          <a:bodyPr/>
          <a:lstStyle/>
          <a:p>
            <a:r>
              <a:rPr lang="en-US" dirty="0" smtClean="0"/>
              <a:t>S130</a:t>
            </a:r>
            <a:endParaRPr lang="nb-NO" dirty="0"/>
          </a:p>
        </p:txBody>
      </p:sp>
    </p:spTree>
    <p:extLst>
      <p:ext uri="{BB962C8B-B14F-4D97-AF65-F5344CB8AC3E}">
        <p14:creationId xmlns:p14="http://schemas.microsoft.com/office/powerpoint/2010/main" val="4104080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Scheduling</a:t>
            </a:r>
            <a:endParaRPr lang="nb-NO" dirty="0"/>
          </a:p>
        </p:txBody>
      </p:sp>
      <p:sp>
        <p:nvSpPr>
          <p:cNvPr id="3" name="Content Placeholder 2"/>
          <p:cNvSpPr>
            <a:spLocks noGrp="1"/>
          </p:cNvSpPr>
          <p:nvPr>
            <p:ph idx="1"/>
          </p:nvPr>
        </p:nvSpPr>
        <p:spPr/>
        <p:txBody>
          <a:bodyPr/>
          <a:lstStyle/>
          <a:p>
            <a:r>
              <a:rPr lang="nb-NO" dirty="0" smtClean="0"/>
              <a:t>1. BLE Highest priority</a:t>
            </a:r>
          </a:p>
          <a:p>
            <a:pPr lvl="1"/>
            <a:r>
              <a:rPr lang="nb-NO" dirty="0" smtClean="0"/>
              <a:t>Will be scheduled ahead as the softdevice know when this is going to happen.</a:t>
            </a:r>
          </a:p>
          <a:p>
            <a:pPr lvl="1"/>
            <a:r>
              <a:rPr lang="nb-NO" dirty="0" smtClean="0"/>
              <a:t>Slave Connection parameter update on instant</a:t>
            </a:r>
          </a:p>
          <a:p>
            <a:pPr lvl="1"/>
            <a:r>
              <a:rPr lang="nb-NO" dirty="0" smtClean="0"/>
              <a:t>Connection setup -&gt; first connection event</a:t>
            </a:r>
          </a:p>
          <a:p>
            <a:r>
              <a:rPr lang="nb-NO" dirty="0" smtClean="0"/>
              <a:t>2. BLE High priority</a:t>
            </a:r>
          </a:p>
          <a:p>
            <a:r>
              <a:rPr lang="nb-NO" dirty="0"/>
              <a:t>3</a:t>
            </a:r>
            <a:r>
              <a:rPr lang="nb-NO" dirty="0" smtClean="0"/>
              <a:t>. Timeslot High priority</a:t>
            </a:r>
          </a:p>
          <a:p>
            <a:r>
              <a:rPr lang="nb-NO" dirty="0"/>
              <a:t>4</a:t>
            </a:r>
            <a:r>
              <a:rPr lang="nb-NO" dirty="0" smtClean="0"/>
              <a:t>. Scheduled Normal</a:t>
            </a:r>
          </a:p>
          <a:p>
            <a:r>
              <a:rPr lang="nb-NO" dirty="0"/>
              <a:t>5</a:t>
            </a:r>
            <a:r>
              <a:rPr lang="nb-NO" dirty="0" smtClean="0"/>
              <a:t>. BLE Normal and Timeslot Normal</a:t>
            </a:r>
          </a:p>
          <a:p>
            <a:pPr lvl="1"/>
            <a:r>
              <a:rPr lang="nb-NO" dirty="0" smtClean="0"/>
              <a:t>Equal priority = first come first serve.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34</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559897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a:t>
            </a:r>
            <a:endParaRPr lang="nb-NO" dirty="0"/>
          </a:p>
        </p:txBody>
      </p:sp>
      <p:sp>
        <p:nvSpPr>
          <p:cNvPr id="3" name="Content Placeholder 2"/>
          <p:cNvSpPr>
            <a:spLocks noGrp="1"/>
          </p:cNvSpPr>
          <p:nvPr>
            <p:ph idx="1"/>
          </p:nvPr>
        </p:nvSpPr>
        <p:spPr/>
        <p:txBody>
          <a:bodyPr/>
          <a:lstStyle/>
          <a:p>
            <a:r>
              <a:rPr lang="en-US" dirty="0" smtClean="0"/>
              <a:t>Handles persistent </a:t>
            </a:r>
            <a:r>
              <a:rPr lang="en-US" dirty="0"/>
              <a:t>storage of contextual </a:t>
            </a:r>
            <a:r>
              <a:rPr lang="en-US" dirty="0" smtClean="0"/>
              <a:t>information</a:t>
            </a:r>
          </a:p>
          <a:p>
            <a:r>
              <a:rPr lang="en-US" dirty="0" smtClean="0"/>
              <a:t>Manages </a:t>
            </a:r>
            <a:r>
              <a:rPr lang="en-US" dirty="0"/>
              <a:t>Active and Bonded </a:t>
            </a:r>
            <a:r>
              <a:rPr lang="en-US" dirty="0" smtClean="0"/>
              <a:t>Peers</a:t>
            </a:r>
          </a:p>
          <a:p>
            <a:pPr lvl="1"/>
            <a:r>
              <a:rPr lang="en-US" dirty="0" smtClean="0"/>
              <a:t>Security </a:t>
            </a:r>
            <a:r>
              <a:rPr lang="en-US" dirty="0"/>
              <a:t>Keys, GATT configuration and any application specific </a:t>
            </a:r>
            <a:r>
              <a:rPr lang="en-US" dirty="0" smtClean="0"/>
              <a:t>information</a:t>
            </a:r>
          </a:p>
          <a:p>
            <a:r>
              <a:rPr lang="en-US" dirty="0"/>
              <a:t>C</a:t>
            </a:r>
            <a:r>
              <a:rPr lang="en-US" dirty="0" smtClean="0"/>
              <a:t>ontextual </a:t>
            </a:r>
            <a:r>
              <a:rPr lang="en-US" dirty="0"/>
              <a:t>information is required to be retained on disconnection and power </a:t>
            </a:r>
            <a:r>
              <a:rPr lang="en-US" dirty="0" smtClean="0"/>
              <a:t>cycling for </a:t>
            </a:r>
            <a:r>
              <a:rPr lang="en-US" dirty="0"/>
              <a:t>bonded peers</a:t>
            </a:r>
            <a:endParaRPr lang="en-US" dirty="0" smtClean="0"/>
          </a:p>
          <a:p>
            <a:r>
              <a:rPr lang="en-US" dirty="0" smtClean="0"/>
              <a:t>This </a:t>
            </a:r>
            <a:r>
              <a:rPr lang="en-US" dirty="0"/>
              <a:t>module categorizes the contextual information into 3 categories</a:t>
            </a:r>
            <a:r>
              <a:rPr lang="en-US" dirty="0" smtClean="0"/>
              <a:t>:</a:t>
            </a:r>
          </a:p>
          <a:p>
            <a:pPr lvl="1"/>
            <a:r>
              <a:rPr lang="nb-NO" dirty="0"/>
              <a:t>Bonding </a:t>
            </a:r>
            <a:r>
              <a:rPr lang="nb-NO" dirty="0" smtClean="0"/>
              <a:t>Information</a:t>
            </a:r>
          </a:p>
          <a:p>
            <a:pPr lvl="1"/>
            <a:r>
              <a:rPr lang="nb-NO" dirty="0"/>
              <a:t>Service/Protocol </a:t>
            </a:r>
            <a:r>
              <a:rPr lang="nb-NO" dirty="0" smtClean="0"/>
              <a:t>Information</a:t>
            </a:r>
          </a:p>
          <a:p>
            <a:pPr lvl="1"/>
            <a:r>
              <a:rPr lang="nb-NO" dirty="0"/>
              <a:t>Application Information</a:t>
            </a:r>
          </a:p>
        </p:txBody>
      </p:sp>
      <p:sp>
        <p:nvSpPr>
          <p:cNvPr id="4" name="Slide Number Placeholder 3"/>
          <p:cNvSpPr>
            <a:spLocks noGrp="1"/>
          </p:cNvSpPr>
          <p:nvPr>
            <p:ph type="sldNum" sz="quarter" idx="4"/>
          </p:nvPr>
        </p:nvSpPr>
        <p:spPr/>
        <p:txBody>
          <a:bodyPr/>
          <a:lstStyle/>
          <a:p>
            <a:fld id="{675FC88E-5E7B-485A-9F37-AB992AC6987C}" type="slidenum">
              <a:rPr lang="nb-NO" smtClean="0"/>
              <a:pPr/>
              <a:t>35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9356107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Bonding</a:t>
            </a:r>
            <a:endParaRPr lang="nb-NO" dirty="0"/>
          </a:p>
        </p:txBody>
      </p:sp>
      <p:sp>
        <p:nvSpPr>
          <p:cNvPr id="3" name="Content Placeholder 2"/>
          <p:cNvSpPr>
            <a:spLocks noGrp="1"/>
          </p:cNvSpPr>
          <p:nvPr>
            <p:ph idx="1"/>
          </p:nvPr>
        </p:nvSpPr>
        <p:spPr/>
        <p:txBody>
          <a:bodyPr/>
          <a:lstStyle/>
          <a:p>
            <a:r>
              <a:rPr lang="nb-NO" dirty="0" smtClean="0"/>
              <a:t>No encryption = No Bond</a:t>
            </a:r>
          </a:p>
          <a:p>
            <a:r>
              <a:rPr lang="nb-NO" dirty="0" smtClean="0"/>
              <a:t>Just work</a:t>
            </a:r>
          </a:p>
          <a:p>
            <a:pPr lvl="1"/>
            <a:r>
              <a:rPr lang="nb-NO" dirty="0" smtClean="0"/>
              <a:t>Encryption, but no authentication</a:t>
            </a:r>
          </a:p>
          <a:p>
            <a:r>
              <a:rPr lang="nb-NO" dirty="0" smtClean="0"/>
              <a:t>MITM</a:t>
            </a:r>
          </a:p>
          <a:p>
            <a:pPr lvl="1"/>
            <a:r>
              <a:rPr lang="nb-NO" dirty="0" smtClean="0"/>
              <a:t>Encryption with authentication</a:t>
            </a:r>
          </a:p>
          <a:p>
            <a:r>
              <a:rPr lang="nb-NO" dirty="0" smtClean="0"/>
              <a:t>OOB</a:t>
            </a:r>
          </a:p>
          <a:p>
            <a:pPr lvl="1"/>
            <a:r>
              <a:rPr lang="nb-NO" dirty="0"/>
              <a:t>Encryption with </a:t>
            </a:r>
            <a:r>
              <a:rPr lang="nb-NO" dirty="0" smtClean="0"/>
              <a:t>authentication</a:t>
            </a:r>
          </a:p>
          <a:p>
            <a:endParaRPr lang="en-US" dirty="0" smtClean="0"/>
          </a:p>
          <a:p>
            <a:r>
              <a:rPr lang="en-US" dirty="0" smtClean="0"/>
              <a:t>It is also possible to use only pairing. </a:t>
            </a:r>
          </a:p>
          <a:p>
            <a:pPr lvl="1"/>
            <a:r>
              <a:rPr lang="en-US" dirty="0" smtClean="0"/>
              <a:t>Encryption</a:t>
            </a:r>
          </a:p>
          <a:p>
            <a:pPr lvl="1"/>
            <a:r>
              <a:rPr lang="en-US" dirty="0" smtClean="0"/>
              <a:t>No bond information to retain.</a:t>
            </a:r>
          </a:p>
          <a:p>
            <a:pPr lvl="1"/>
            <a:endParaRPr lang="nb-NO" dirty="0" smtClean="0"/>
          </a:p>
          <a:p>
            <a:pPr lvl="1"/>
            <a:endParaRPr lang="nb-NO" dirty="0"/>
          </a:p>
          <a:p>
            <a:pPr marL="0" indent="0">
              <a:buNone/>
            </a:pP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36</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508525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When should we bond</a:t>
            </a:r>
            <a:endParaRPr lang="nb-NO" dirty="0"/>
          </a:p>
        </p:txBody>
      </p:sp>
      <p:sp>
        <p:nvSpPr>
          <p:cNvPr id="3" name="Content Placeholder 2"/>
          <p:cNvSpPr>
            <a:spLocks noGrp="1"/>
          </p:cNvSpPr>
          <p:nvPr>
            <p:ph idx="1"/>
          </p:nvPr>
        </p:nvSpPr>
        <p:spPr/>
        <p:txBody>
          <a:bodyPr>
            <a:normAutofit lnSpcReduction="10000"/>
          </a:bodyPr>
          <a:lstStyle/>
          <a:p>
            <a:r>
              <a:rPr lang="nb-NO" dirty="0" smtClean="0"/>
              <a:t>iOS and Android</a:t>
            </a:r>
          </a:p>
          <a:p>
            <a:pPr lvl="1"/>
            <a:r>
              <a:rPr lang="nb-NO" dirty="0" smtClean="0"/>
              <a:t>When the GATT client receives an ‘</a:t>
            </a:r>
            <a:r>
              <a:rPr lang="nb-NO" i="1" dirty="0" smtClean="0"/>
              <a:t>ATT error: insufficient auhentichation</a:t>
            </a:r>
            <a:r>
              <a:rPr lang="nb-NO" dirty="0" smtClean="0"/>
              <a:t>’</a:t>
            </a:r>
          </a:p>
          <a:p>
            <a:r>
              <a:rPr lang="nb-NO" dirty="0" smtClean="0"/>
              <a:t>Win 8:</a:t>
            </a:r>
          </a:p>
          <a:p>
            <a:pPr lvl="1"/>
            <a:r>
              <a:rPr lang="nb-NO" dirty="0" smtClean="0"/>
              <a:t>Sends SMP pairing request regardless,</a:t>
            </a:r>
          </a:p>
          <a:p>
            <a:pPr lvl="2"/>
            <a:r>
              <a:rPr lang="nb-NO" dirty="0" smtClean="0"/>
              <a:t>except for when connecting to the </a:t>
            </a:r>
            <a:r>
              <a:rPr lang="nb-NO" dirty="0" smtClean="0"/>
              <a:t>nRF8001 (uses LL_Version_ind to identify the chip)</a:t>
            </a:r>
            <a:endParaRPr lang="nb-NO" dirty="0" smtClean="0"/>
          </a:p>
          <a:p>
            <a:pPr marL="0" indent="0">
              <a:buNone/>
            </a:pPr>
            <a:r>
              <a:rPr lang="nb-NO" dirty="0" smtClean="0"/>
              <a:t>How:</a:t>
            </a:r>
            <a:endParaRPr lang="nb-NO" dirty="0"/>
          </a:p>
          <a:p>
            <a:r>
              <a:rPr lang="nb-NO" dirty="0" smtClean="0"/>
              <a:t>In central role</a:t>
            </a:r>
          </a:p>
          <a:p>
            <a:pPr lvl="1"/>
            <a:r>
              <a:rPr lang="nb-NO" dirty="0" smtClean="0"/>
              <a:t>Send </a:t>
            </a:r>
            <a:r>
              <a:rPr lang="en-US" dirty="0"/>
              <a:t> SMP Pairing </a:t>
            </a:r>
            <a:r>
              <a:rPr lang="en-US" dirty="0" smtClean="0"/>
              <a:t>Request</a:t>
            </a:r>
          </a:p>
          <a:p>
            <a:r>
              <a:rPr lang="en-US" dirty="0" smtClean="0"/>
              <a:t>In peripheral role,</a:t>
            </a:r>
          </a:p>
          <a:p>
            <a:pPr lvl="1"/>
            <a:r>
              <a:rPr lang="en-US" dirty="0" smtClean="0"/>
              <a:t>Send SMP </a:t>
            </a:r>
            <a:r>
              <a:rPr lang="en-US" dirty="0"/>
              <a:t>Security </a:t>
            </a:r>
            <a:r>
              <a:rPr lang="en-US" dirty="0" smtClean="0"/>
              <a:t>Request</a:t>
            </a:r>
            <a:endParaRPr lang="nb-NO" dirty="0"/>
          </a:p>
          <a:p>
            <a:pPr lvl="1"/>
            <a:endParaRPr lang="nb-NO" dirty="0" smtClean="0"/>
          </a:p>
          <a:p>
            <a:r>
              <a:rPr lang="nb-NO" dirty="0" smtClean="0"/>
              <a:t>It is common that the peripheral send a SMP security request when reconnecting to a already bonded device.</a:t>
            </a:r>
          </a:p>
        </p:txBody>
      </p:sp>
      <p:sp>
        <p:nvSpPr>
          <p:cNvPr id="4" name="Slide Number Placeholder 3"/>
          <p:cNvSpPr>
            <a:spLocks noGrp="1"/>
          </p:cNvSpPr>
          <p:nvPr>
            <p:ph type="sldNum" sz="quarter" idx="4"/>
          </p:nvPr>
        </p:nvSpPr>
        <p:spPr/>
        <p:txBody>
          <a:bodyPr/>
          <a:lstStyle/>
          <a:p>
            <a:fld id="{675FC88E-5E7B-485A-9F37-AB992AC6987C}" type="slidenum">
              <a:rPr lang="nb-NO" smtClean="0"/>
              <a:pPr/>
              <a:t>37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3966074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Bonding Information</a:t>
            </a:r>
          </a:p>
        </p:txBody>
      </p:sp>
      <p:sp>
        <p:nvSpPr>
          <p:cNvPr id="3" name="Content Placeholder 2"/>
          <p:cNvSpPr>
            <a:spLocks noGrp="1"/>
          </p:cNvSpPr>
          <p:nvPr>
            <p:ph idx="1"/>
          </p:nvPr>
        </p:nvSpPr>
        <p:spPr/>
        <p:txBody>
          <a:bodyPr/>
          <a:lstStyle/>
          <a:p>
            <a:r>
              <a:rPr lang="en-US" dirty="0"/>
              <a:t>Bond information is the information exchanged between local and peer device to establish a bond. It also includes peer identification information, like the peer address or the IRK or both. From here on this category of information is referred to as Device Context</a:t>
            </a:r>
            <a:r>
              <a:rPr lang="en-US" dirty="0" smtClean="0"/>
              <a:t>.</a:t>
            </a:r>
          </a:p>
          <a:p>
            <a:pPr lvl="1"/>
            <a:r>
              <a:rPr lang="en-US" dirty="0" smtClean="0"/>
              <a:t>EDIV – Used to identify LTK</a:t>
            </a:r>
          </a:p>
          <a:p>
            <a:pPr lvl="1"/>
            <a:r>
              <a:rPr lang="en-US" dirty="0" smtClean="0"/>
              <a:t>RAND – Used to identify LTK</a:t>
            </a:r>
          </a:p>
          <a:p>
            <a:pPr lvl="1"/>
            <a:r>
              <a:rPr lang="en-US" dirty="0" smtClean="0"/>
              <a:t>IRK – used for whitelisting with private resolvable address (iOS)</a:t>
            </a:r>
          </a:p>
          <a:p>
            <a:pPr lvl="1"/>
            <a:r>
              <a:rPr lang="en-US" dirty="0" smtClean="0"/>
              <a:t>Device Address – Used for whitelisting static addresses (public and random)</a:t>
            </a:r>
          </a:p>
          <a:p>
            <a:pPr lvl="1"/>
            <a:r>
              <a:rPr lang="en-US" dirty="0" smtClean="0"/>
              <a:t>LTK – Used to encrypt when re-establishing a bond</a:t>
            </a:r>
          </a:p>
          <a:p>
            <a:endParaRPr lang="en-US" dirty="0" smtClean="0"/>
          </a:p>
          <a:p>
            <a:r>
              <a:rPr lang="en-US" dirty="0" err="1" smtClean="0"/>
              <a:t>Ellisys</a:t>
            </a:r>
            <a:r>
              <a:rPr lang="en-US" dirty="0" smtClean="0"/>
              <a:t> </a:t>
            </a:r>
            <a:r>
              <a:rPr lang="en-US" dirty="0"/>
              <a:t>trace that shows </a:t>
            </a:r>
            <a:r>
              <a:rPr lang="en-US" dirty="0" smtClean="0"/>
              <a:t>bonding</a:t>
            </a:r>
            <a:endParaRPr lang="en-US" dirty="0"/>
          </a:p>
          <a:p>
            <a:pPr lvl="1"/>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55163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Service/Protocol information is the information retained for the peer to save on one-time procedures like the GATT Service Discovery procedures and Service Configurations. It allows devices to resume data exchange on subsequent reconnection without having to perform initial set-up procedures each time. From here on this category is referred to as Service </a:t>
            </a:r>
            <a:r>
              <a:rPr lang="en-US" dirty="0" smtClean="0"/>
              <a:t>Context.</a:t>
            </a:r>
          </a:p>
          <a:p>
            <a:r>
              <a:rPr lang="en-US" dirty="0" smtClean="0"/>
              <a:t>For GATT server: </a:t>
            </a:r>
            <a:r>
              <a:rPr lang="en-US" dirty="0"/>
              <a:t>CCCD values (6bytes)</a:t>
            </a:r>
            <a:endParaRPr lang="en-US" dirty="0" smtClean="0"/>
          </a:p>
          <a:p>
            <a:pPr lvl="1"/>
            <a:r>
              <a:rPr lang="en-US" dirty="0" smtClean="0"/>
              <a:t>2 </a:t>
            </a:r>
            <a:r>
              <a:rPr lang="en-US" dirty="0"/>
              <a:t>first bytes are the handle, </a:t>
            </a:r>
            <a:endParaRPr lang="en-US" dirty="0" smtClean="0"/>
          </a:p>
          <a:p>
            <a:pPr lvl="1"/>
            <a:r>
              <a:rPr lang="en-US" dirty="0" smtClean="0"/>
              <a:t>2 </a:t>
            </a:r>
            <a:r>
              <a:rPr lang="en-US" dirty="0"/>
              <a:t>bytes is the length of the </a:t>
            </a:r>
            <a:r>
              <a:rPr lang="en-US" dirty="0" smtClean="0"/>
              <a:t>data</a:t>
            </a:r>
          </a:p>
          <a:p>
            <a:pPr lvl="1"/>
            <a:r>
              <a:rPr lang="en-US" dirty="0" smtClean="0"/>
              <a:t>2 </a:t>
            </a:r>
            <a:r>
              <a:rPr lang="en-US" dirty="0"/>
              <a:t>bytes </a:t>
            </a:r>
            <a:r>
              <a:rPr lang="en-US" dirty="0" smtClean="0"/>
              <a:t>data</a:t>
            </a:r>
            <a:endParaRPr lang="en-US"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39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
        <p:nvSpPr>
          <p:cNvPr id="6" name="Title 5"/>
          <p:cNvSpPr>
            <a:spLocks noGrp="1"/>
          </p:cNvSpPr>
          <p:nvPr>
            <p:ph type="title"/>
          </p:nvPr>
        </p:nvSpPr>
        <p:spPr/>
        <p:txBody>
          <a:bodyPr/>
          <a:lstStyle/>
          <a:p>
            <a:r>
              <a:rPr lang="nb-NO" dirty="0" smtClean="0"/>
              <a:t>Device Manager - Service/Protocol </a:t>
            </a:r>
            <a:r>
              <a:rPr lang="nb-NO" dirty="0"/>
              <a:t>Information</a:t>
            </a:r>
          </a:p>
        </p:txBody>
      </p:sp>
    </p:spTree>
    <p:extLst>
      <p:ext uri="{BB962C8B-B14F-4D97-AF65-F5344CB8AC3E}">
        <p14:creationId xmlns:p14="http://schemas.microsoft.com/office/powerpoint/2010/main" val="34144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S130 – Key features</a:t>
            </a:r>
            <a:endParaRPr lang="nb-NO" dirty="0"/>
          </a:p>
        </p:txBody>
      </p:sp>
      <p:sp>
        <p:nvSpPr>
          <p:cNvPr id="3" name="Content Placeholder 2"/>
          <p:cNvSpPr>
            <a:spLocks noGrp="1"/>
          </p:cNvSpPr>
          <p:nvPr>
            <p:ph idx="1"/>
          </p:nvPr>
        </p:nvSpPr>
        <p:spPr/>
        <p:txBody>
          <a:bodyPr/>
          <a:lstStyle/>
          <a:p>
            <a:r>
              <a:rPr lang="nb-NO" dirty="0" smtClean="0"/>
              <a:t>Peripheral</a:t>
            </a:r>
          </a:p>
          <a:p>
            <a:pPr lvl="1"/>
            <a:r>
              <a:rPr lang="nb-NO" dirty="0" smtClean="0"/>
              <a:t>1 connection</a:t>
            </a:r>
          </a:p>
          <a:p>
            <a:pPr lvl="1"/>
            <a:r>
              <a:rPr lang="nb-NO" dirty="0" smtClean="0"/>
              <a:t>2-3 packets per connection event</a:t>
            </a:r>
          </a:p>
          <a:p>
            <a:r>
              <a:rPr lang="nb-NO" dirty="0" smtClean="0"/>
              <a:t>Central</a:t>
            </a:r>
          </a:p>
          <a:p>
            <a:pPr lvl="1"/>
            <a:r>
              <a:rPr lang="nb-NO" dirty="0" smtClean="0"/>
              <a:t>Can  be connected to 3 Peripherals</a:t>
            </a:r>
          </a:p>
          <a:p>
            <a:pPr lvl="1"/>
            <a:r>
              <a:rPr lang="nb-NO" dirty="0" smtClean="0"/>
              <a:t>1 packet per connection event</a:t>
            </a:r>
          </a:p>
          <a:p>
            <a:pPr lvl="1"/>
            <a:r>
              <a:rPr lang="nb-NO" dirty="0" smtClean="0"/>
              <a:t>Scan + Connected to 2 peripherals</a:t>
            </a:r>
          </a:p>
          <a:p>
            <a:r>
              <a:rPr lang="nb-NO" dirty="0" smtClean="0"/>
              <a:t>Concurrent broadcaster</a:t>
            </a:r>
          </a:p>
          <a:p>
            <a:r>
              <a:rPr lang="nb-NO" dirty="0" smtClean="0"/>
              <a:t>Timeslot API</a:t>
            </a:r>
          </a:p>
          <a:p>
            <a:pPr lvl="1"/>
            <a:r>
              <a:rPr lang="nb-NO" dirty="0" smtClean="0"/>
              <a:t>Will not be production level tested in S130 v1.0.0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4</a:t>
            </a:fld>
            <a:endParaRPr lang="nb-NO" dirty="0"/>
          </a:p>
        </p:txBody>
      </p:sp>
      <p:sp>
        <p:nvSpPr>
          <p:cNvPr id="5" name="Footer Placeholder 4"/>
          <p:cNvSpPr>
            <a:spLocks noGrp="1"/>
          </p:cNvSpPr>
          <p:nvPr>
            <p:ph type="ftr" sz="quarter" idx="15"/>
          </p:nvPr>
        </p:nvSpPr>
        <p:spPr/>
        <p:txBody>
          <a:bodyPr/>
          <a:lstStyle/>
          <a:p>
            <a:r>
              <a:rPr lang="nb-NO" dirty="0"/>
              <a:t>S130 Introduction</a:t>
            </a:r>
          </a:p>
        </p:txBody>
      </p:sp>
    </p:spTree>
    <p:extLst>
      <p:ext uri="{BB962C8B-B14F-4D97-AF65-F5344CB8AC3E}">
        <p14:creationId xmlns:p14="http://schemas.microsoft.com/office/powerpoint/2010/main" val="286741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Application Information</a:t>
            </a:r>
          </a:p>
        </p:txBody>
      </p:sp>
      <p:sp>
        <p:nvSpPr>
          <p:cNvPr id="3" name="Content Placeholder 2"/>
          <p:cNvSpPr>
            <a:spLocks noGrp="1"/>
          </p:cNvSpPr>
          <p:nvPr>
            <p:ph idx="1"/>
          </p:nvPr>
        </p:nvSpPr>
        <p:spPr/>
        <p:txBody>
          <a:bodyPr/>
          <a:lstStyle/>
          <a:p>
            <a:r>
              <a:rPr lang="en-US" dirty="0"/>
              <a:t>Application information is the context that the application would like to associate with each of the bonded device. For example, if the application chooses to rank its peers in order to manage them better, the rank information could be treated as Application Information. This storage space is provided to save the application from maintaining a mapping table with each Device Instance and Application Information. However, if the application have no use for this, it is possible to not use or employ this at compile time. From here on this category of information is referred to as Application Context.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064654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nb-NO" kern="1200" dirty="0">
                <a:latin typeface="+mj-lt"/>
                <a:ea typeface="+mj-ea"/>
                <a:cs typeface="+mj-cs"/>
              </a:rPr>
              <a:t>Device manager – Flash content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pic>
        <p:nvPicPr>
          <p:cNvPr id="8230" name="Picture 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132" y="2209800"/>
            <a:ext cx="7445573"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416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dm_init(dm_init_param_t );</a:t>
            </a:r>
          </a:p>
          <a:p>
            <a:pPr lvl="1"/>
            <a:r>
              <a:rPr lang="en-US" dirty="0"/>
              <a:t>Must called before any other APIs of the module are </a:t>
            </a:r>
            <a:r>
              <a:rPr lang="en-US" dirty="0" smtClean="0"/>
              <a:t>used</a:t>
            </a:r>
          </a:p>
          <a:p>
            <a:r>
              <a:rPr lang="nb-NO" dirty="0"/>
              <a:t>dm_init_param_t </a:t>
            </a:r>
          </a:p>
          <a:p>
            <a:pPr lvl="1"/>
            <a:r>
              <a:rPr lang="en-US" dirty="0" err="1"/>
              <a:t>bool</a:t>
            </a:r>
            <a:r>
              <a:rPr lang="en-US" dirty="0"/>
              <a:t> </a:t>
            </a:r>
            <a:r>
              <a:rPr lang="en-US" dirty="0" err="1"/>
              <a:t>clear_persistent_data</a:t>
            </a:r>
            <a:r>
              <a:rPr lang="en-US" dirty="0"/>
              <a:t>; /**&lt; Set to true in case the module should clear all persistent data</a:t>
            </a:r>
            <a:r>
              <a:rPr lang="en-US" dirty="0" smtClean="0"/>
              <a:t>.</a:t>
            </a:r>
          </a:p>
          <a:p>
            <a:pPr lvl="1"/>
            <a:r>
              <a:rPr lang="en-US" dirty="0"/>
              <a:t>E.g. </a:t>
            </a:r>
            <a:r>
              <a:rPr lang="en-US" dirty="0" err="1"/>
              <a:t>init_param.clear_persistent_data</a:t>
            </a:r>
            <a:r>
              <a:rPr lang="en-US" dirty="0"/>
              <a:t> = false;</a:t>
            </a:r>
            <a:endParaRPr lang="nb-NO" dirty="0"/>
          </a:p>
          <a:p>
            <a:pPr marL="228600" lvl="1" indent="0">
              <a:buNone/>
            </a:pP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0554673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fr-FR" dirty="0" err="1" smtClean="0"/>
              <a:t>dm_register</a:t>
            </a:r>
            <a:r>
              <a:rPr lang="fr-FR" dirty="0" smtClean="0"/>
              <a:t>(</a:t>
            </a:r>
            <a:r>
              <a:rPr lang="fr-FR" dirty="0" err="1" smtClean="0"/>
              <a:t>dm_application_instance_t</a:t>
            </a:r>
            <a:r>
              <a:rPr lang="fr-FR" dirty="0" smtClean="0"/>
              <a:t> , </a:t>
            </a:r>
            <a:r>
              <a:rPr lang="fr-FR" dirty="0" err="1" smtClean="0"/>
              <a:t>dm_application_param_t</a:t>
            </a:r>
            <a:r>
              <a:rPr lang="fr-FR" dirty="0" smtClean="0"/>
              <a:t> );</a:t>
            </a:r>
          </a:p>
          <a:p>
            <a:pPr lvl="1"/>
            <a:r>
              <a:rPr lang="en-US" dirty="0" smtClean="0"/>
              <a:t>used </a:t>
            </a:r>
            <a:r>
              <a:rPr lang="en-US" dirty="0"/>
              <a:t>by the application to register for asynchronous events with </a:t>
            </a:r>
            <a:r>
              <a:rPr lang="en-US" dirty="0" smtClean="0"/>
              <a:t>the device manager.</a:t>
            </a:r>
          </a:p>
          <a:p>
            <a:pPr lvl="1"/>
            <a:r>
              <a:rPr lang="en-US" dirty="0" smtClean="0"/>
              <a:t>During </a:t>
            </a:r>
            <a:r>
              <a:rPr lang="en-US" dirty="0"/>
              <a:t>registration the application also indicates the services that </a:t>
            </a:r>
            <a:r>
              <a:rPr lang="en-US" dirty="0" smtClean="0"/>
              <a:t>it intends </a:t>
            </a:r>
            <a:r>
              <a:rPr lang="en-US" dirty="0"/>
              <a:t>to support on this </a:t>
            </a:r>
            <a:r>
              <a:rPr lang="en-US" dirty="0" smtClean="0"/>
              <a:t>instance.</a:t>
            </a:r>
          </a:p>
          <a:p>
            <a:pPr lvl="1"/>
            <a:r>
              <a:rPr lang="en-US" dirty="0" smtClean="0"/>
              <a:t>At </a:t>
            </a:r>
            <a:r>
              <a:rPr lang="en-US" dirty="0"/>
              <a:t>least one instance shall be registered with the device manager </a:t>
            </a:r>
            <a:r>
              <a:rPr lang="en-US" dirty="0" smtClean="0"/>
              <a:t>after the </a:t>
            </a:r>
            <a:r>
              <a:rPr lang="en-US" dirty="0"/>
              <a:t>module has been initialized.</a:t>
            </a:r>
          </a:p>
          <a:p>
            <a:pPr lvl="1"/>
            <a:r>
              <a:rPr lang="en-US" dirty="0"/>
              <a:t>DM_MAX_APPLICATIONS </a:t>
            </a:r>
            <a:r>
              <a:rPr lang="en-US" dirty="0" smtClean="0"/>
              <a:t>= Maximum </a:t>
            </a:r>
            <a:r>
              <a:rPr lang="en-US" dirty="0"/>
              <a:t>number of application instances device manager can </a:t>
            </a:r>
            <a:r>
              <a:rPr lang="en-US" dirty="0" smtClean="0"/>
              <a:t>support. (</a:t>
            </a:r>
            <a:r>
              <a:rPr lang="en-US" dirty="0" smtClean="0">
                <a:solidFill>
                  <a:srgbClr val="FF0000"/>
                </a:solidFill>
              </a:rPr>
              <a:t>currently max 1)</a:t>
            </a:r>
          </a:p>
          <a:p>
            <a:pPr lvl="1"/>
            <a:r>
              <a:rPr lang="en-US" dirty="0" smtClean="0">
                <a:solidFill>
                  <a:srgbClr val="FF0000"/>
                </a:solidFill>
              </a:rPr>
              <a:t>It will be </a:t>
            </a:r>
            <a:r>
              <a:rPr lang="en-US" dirty="0">
                <a:solidFill>
                  <a:srgbClr val="FF0000"/>
                </a:solidFill>
              </a:rPr>
              <a:t>possible to register multiple times with the device </a:t>
            </a:r>
            <a:r>
              <a:rPr lang="en-US" dirty="0" smtClean="0">
                <a:solidFill>
                  <a:srgbClr val="FF0000"/>
                </a:solidFill>
              </a:rPr>
              <a:t>manager in the future. </a:t>
            </a:r>
            <a:r>
              <a:rPr lang="en-US" dirty="0">
                <a:solidFill>
                  <a:srgbClr val="FF0000"/>
                </a:solidFill>
              </a:rPr>
              <a:t>(not implemented yet)</a:t>
            </a:r>
          </a:p>
          <a:p>
            <a:pPr lvl="1"/>
            <a:endParaRPr lang="en-US" dirty="0" smtClean="0">
              <a:solidFill>
                <a:srgbClr val="FF0000"/>
              </a:solidFill>
            </a:endParaRPr>
          </a:p>
        </p:txBody>
      </p:sp>
      <p:sp>
        <p:nvSpPr>
          <p:cNvPr id="4" name="Slide Number Placeholder 3"/>
          <p:cNvSpPr>
            <a:spLocks noGrp="1"/>
          </p:cNvSpPr>
          <p:nvPr>
            <p:ph type="sldNum" sz="quarter" idx="4"/>
          </p:nvPr>
        </p:nvSpPr>
        <p:spPr/>
        <p:txBody>
          <a:bodyPr/>
          <a:lstStyle/>
          <a:p>
            <a:fld id="{675FC88E-5E7B-485A-9F37-AB992AC6987C}" type="slidenum">
              <a:rPr lang="nb-NO" smtClean="0"/>
              <a:pPr/>
              <a:t>43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5257234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nb-NO" dirty="0"/>
              <a:t>Set-up APIs</a:t>
            </a:r>
          </a:p>
        </p:txBody>
      </p:sp>
      <p:sp>
        <p:nvSpPr>
          <p:cNvPr id="3" name="Content Placeholder 2"/>
          <p:cNvSpPr>
            <a:spLocks noGrp="1"/>
          </p:cNvSpPr>
          <p:nvPr>
            <p:ph idx="1"/>
          </p:nvPr>
        </p:nvSpPr>
        <p:spPr/>
        <p:txBody>
          <a:bodyPr>
            <a:normAutofit/>
          </a:bodyPr>
          <a:lstStyle/>
          <a:p>
            <a:r>
              <a:rPr lang="nb-NO" dirty="0" smtClean="0"/>
              <a:t>dm_ble_evt_handler(ble_evt_t);</a:t>
            </a:r>
          </a:p>
          <a:p>
            <a:pPr lvl="1"/>
            <a:r>
              <a:rPr lang="en-US" dirty="0"/>
              <a:t>BLE Event Handler for the module. This routine should be called from BLE stack </a:t>
            </a:r>
            <a:r>
              <a:rPr lang="en-US" dirty="0" smtClean="0"/>
              <a:t>event dispatcher </a:t>
            </a:r>
            <a:r>
              <a:rPr lang="en-US" dirty="0"/>
              <a:t>for the module to work as expected</a:t>
            </a:r>
            <a:r>
              <a:rPr lang="en-US" dirty="0" smtClean="0"/>
              <a:t>.</a:t>
            </a:r>
          </a:p>
          <a:p>
            <a:pPr lvl="1"/>
            <a:endParaRPr lang="en-US" dirty="0"/>
          </a:p>
          <a:p>
            <a:r>
              <a:rPr lang="nb-NO" dirty="0" smtClean="0"/>
              <a:t>app_evt_notify is called from </a:t>
            </a:r>
            <a:r>
              <a:rPr lang="nb-NO" dirty="0"/>
              <a:t>dm_ble_evt_handler</a:t>
            </a:r>
          </a:p>
          <a:p>
            <a:pPr lvl="2"/>
            <a:r>
              <a:rPr lang="nb-NO" dirty="0" smtClean="0"/>
              <a:t>app_evt_notify</a:t>
            </a:r>
            <a:r>
              <a:rPr lang="nb-NO" dirty="0"/>
              <a:t>(&amp;dm_handle, &amp;dm_event, result);</a:t>
            </a:r>
          </a:p>
          <a:p>
            <a:pPr lvl="1"/>
            <a:r>
              <a:rPr lang="nb-NO" dirty="0" smtClean="0"/>
              <a:t>This forwards events to the device_manager_event_handler</a:t>
            </a:r>
          </a:p>
          <a:p>
            <a:pPr lvl="2"/>
            <a:r>
              <a:rPr lang="nb-NO" dirty="0" smtClean="0"/>
              <a:t>Registered with </a:t>
            </a:r>
            <a:r>
              <a:rPr lang="fr-FR" dirty="0" err="1"/>
              <a:t>dm_register</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618995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nb-NO" dirty="0"/>
              <a:t>dm_security_setup_req(dm_handle_t * p_handle</a:t>
            </a:r>
            <a:r>
              <a:rPr lang="nb-NO" dirty="0" smtClean="0"/>
              <a:t>);</a:t>
            </a:r>
          </a:p>
          <a:p>
            <a:pPr lvl="1"/>
            <a:r>
              <a:rPr lang="en-US" dirty="0" smtClean="0"/>
              <a:t>This </a:t>
            </a:r>
            <a:r>
              <a:rPr lang="en-US" dirty="0"/>
              <a:t>API initiates security procedures with a peer device.</a:t>
            </a:r>
          </a:p>
          <a:p>
            <a:pPr lvl="1"/>
            <a:r>
              <a:rPr lang="en-US" dirty="0" smtClean="0"/>
              <a:t>For </a:t>
            </a:r>
            <a:r>
              <a:rPr lang="en-US" dirty="0"/>
              <a:t>the GAP Central role, in case peer is not bonded, request to bond/pair </a:t>
            </a:r>
            <a:r>
              <a:rPr lang="en-US" dirty="0" smtClean="0"/>
              <a:t>is initiated</a:t>
            </a:r>
            <a:r>
              <a:rPr lang="en-US" dirty="0"/>
              <a:t>. If it is bonded, the link is re-encrypted using the existing bond information.</a:t>
            </a:r>
          </a:p>
          <a:p>
            <a:pPr lvl="1"/>
            <a:r>
              <a:rPr lang="en-US" dirty="0" smtClean="0"/>
              <a:t>For </a:t>
            </a:r>
            <a:r>
              <a:rPr lang="en-US" dirty="0"/>
              <a:t>the GAP peripheral role, a Slave security request is sent.</a:t>
            </a:r>
          </a:p>
          <a:p>
            <a:pPr lvl="1"/>
            <a:r>
              <a:rPr lang="en-US" dirty="0" smtClean="0"/>
              <a:t>If </a:t>
            </a:r>
            <a:r>
              <a:rPr lang="en-US" dirty="0"/>
              <a:t>a pairing procedure is initiated successfully, application is notified </a:t>
            </a:r>
            <a:r>
              <a:rPr lang="en-US" dirty="0" smtClean="0"/>
              <a:t>of DM_EVT_SECURITY_SETUP_COMPLETE</a:t>
            </a:r>
            <a:r>
              <a:rPr lang="en-US" dirty="0"/>
              <a:t>. A result indicating success or failure is notified along with the event.</a:t>
            </a:r>
          </a:p>
          <a:p>
            <a:pPr lvl="1"/>
            <a:r>
              <a:rPr lang="en-US" dirty="0" smtClean="0"/>
              <a:t>In </a:t>
            </a:r>
            <a:r>
              <a:rPr lang="en-US" dirty="0"/>
              <a:t>case the link is re-encrypted using existing bond information, </a:t>
            </a:r>
            <a:r>
              <a:rPr lang="en-US" dirty="0" smtClean="0"/>
              <a:t>DM_EVT_LINK_SECURED is notified </a:t>
            </a:r>
            <a:r>
              <a:rPr lang="en-US" dirty="0"/>
              <a:t>to the application</a:t>
            </a:r>
            <a:r>
              <a:rPr lang="en-US" dirty="0" smtClean="0"/>
              <a:t>.</a:t>
            </a:r>
            <a:endParaRPr lang="en-US" dirty="0"/>
          </a:p>
          <a:p>
            <a:pPr lvl="1"/>
            <a:r>
              <a:rPr lang="en-US" dirty="0" err="1" smtClean="0"/>
              <a:t>p_handle</a:t>
            </a:r>
            <a:r>
              <a:rPr lang="en-US" dirty="0" smtClean="0"/>
              <a:t> </a:t>
            </a:r>
            <a:r>
              <a:rPr lang="en-US" dirty="0"/>
              <a:t>Identifies the link on which security is desired.</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4312361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a:t>dm_security_status_req</a:t>
            </a:r>
            <a:r>
              <a:rPr lang="en-US" dirty="0"/>
              <a:t>(</a:t>
            </a:r>
            <a:r>
              <a:rPr lang="en-US" dirty="0" err="1"/>
              <a:t>dm_handle_t</a:t>
            </a:r>
            <a:r>
              <a:rPr lang="en-US" dirty="0"/>
              <a:t> </a:t>
            </a:r>
            <a:r>
              <a:rPr lang="en-US" dirty="0" smtClean="0"/>
              <a:t>, </a:t>
            </a:r>
            <a:r>
              <a:rPr lang="en-US" dirty="0" err="1" smtClean="0"/>
              <a:t>dm_security_status_t</a:t>
            </a:r>
            <a:r>
              <a:rPr lang="en-US" dirty="0" smtClean="0"/>
              <a:t> );</a:t>
            </a:r>
          </a:p>
          <a:p>
            <a:pPr lvl="1"/>
            <a:r>
              <a:rPr lang="en-US" dirty="0"/>
              <a:t>This API allows application to query status of security on a </a:t>
            </a:r>
            <a:r>
              <a:rPr lang="en-US" dirty="0" smtClean="0"/>
              <a:t>link</a:t>
            </a:r>
          </a:p>
          <a:p>
            <a:pPr lvl="1"/>
            <a:r>
              <a:rPr lang="en-US" dirty="0" err="1" smtClean="0"/>
              <a:t>p_handle</a:t>
            </a:r>
            <a:r>
              <a:rPr lang="en-US" dirty="0" smtClean="0"/>
              <a:t> </a:t>
            </a:r>
          </a:p>
          <a:p>
            <a:pPr lvl="2"/>
            <a:r>
              <a:rPr lang="en-US" dirty="0" smtClean="0"/>
              <a:t>Identifies </a:t>
            </a:r>
            <a:r>
              <a:rPr lang="en-US" dirty="0"/>
              <a:t>the link on which security is desired.</a:t>
            </a:r>
          </a:p>
          <a:p>
            <a:pPr lvl="1"/>
            <a:r>
              <a:rPr lang="en-US" dirty="0" err="1" smtClean="0"/>
              <a:t>p_status</a:t>
            </a:r>
            <a:r>
              <a:rPr lang="en-US" dirty="0" smtClean="0"/>
              <a:t> </a:t>
            </a:r>
          </a:p>
          <a:p>
            <a:pPr lvl="2"/>
            <a:r>
              <a:rPr lang="en-US" dirty="0" smtClean="0"/>
              <a:t>Pointer </a:t>
            </a:r>
            <a:r>
              <a:rPr lang="en-US" dirty="0"/>
              <a:t>where security status is provided to the </a:t>
            </a:r>
            <a:r>
              <a:rPr lang="en-US" dirty="0" smtClean="0"/>
              <a:t>application. </a:t>
            </a:r>
          </a:p>
          <a:p>
            <a:pPr lvl="2"/>
            <a:r>
              <a:rPr lang="en-US" dirty="0" smtClean="0"/>
              <a:t>ref </a:t>
            </a:r>
            <a:r>
              <a:rPr lang="en-US" dirty="0" err="1"/>
              <a:t>dm_security_status_t</a:t>
            </a:r>
            <a:r>
              <a:rPr lang="en-US" dirty="0"/>
              <a:t> for possible statuses that can be expected</a:t>
            </a:r>
            <a:r>
              <a:rPr lang="en-US" dirty="0" smtClean="0"/>
              <a:t>.</a:t>
            </a:r>
          </a:p>
          <a:p>
            <a:pPr lvl="3"/>
            <a:r>
              <a:rPr lang="en-US" dirty="0"/>
              <a:t>NOT_ENCRYPTED,          /**&lt; The link is not secured. */</a:t>
            </a:r>
          </a:p>
          <a:p>
            <a:pPr lvl="3"/>
            <a:r>
              <a:rPr lang="en-US" dirty="0" smtClean="0"/>
              <a:t>ENCRYPTION_IN_PROGRESS</a:t>
            </a:r>
            <a:r>
              <a:rPr lang="en-US" dirty="0"/>
              <a:t>, /**&lt; Link security is being established.*/</a:t>
            </a:r>
          </a:p>
          <a:p>
            <a:pPr lvl="3"/>
            <a:r>
              <a:rPr lang="en-US" dirty="0" smtClean="0"/>
              <a:t>ENCRYPTED               </a:t>
            </a:r>
            <a:r>
              <a:rPr lang="en-US" dirty="0"/>
              <a:t>/**&lt; The link is secure.*/</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46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213237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a:t>APIs to set up or read status of security on a link.</a:t>
            </a:r>
            <a:endParaRPr lang="nb-NO" dirty="0"/>
          </a:p>
        </p:txBody>
      </p:sp>
      <p:sp>
        <p:nvSpPr>
          <p:cNvPr id="3" name="Content Placeholder 2"/>
          <p:cNvSpPr>
            <a:spLocks noGrp="1"/>
          </p:cNvSpPr>
          <p:nvPr>
            <p:ph idx="1"/>
          </p:nvPr>
        </p:nvSpPr>
        <p:spPr/>
        <p:txBody>
          <a:bodyPr>
            <a:normAutofit/>
          </a:bodyPr>
          <a:lstStyle/>
          <a:p>
            <a:r>
              <a:rPr lang="en-US" dirty="0" err="1" smtClean="0"/>
              <a:t>dm_whitelist_create</a:t>
            </a:r>
            <a:r>
              <a:rPr lang="en-US" dirty="0" smtClean="0"/>
              <a:t>(</a:t>
            </a:r>
            <a:r>
              <a:rPr lang="en-US" dirty="0" err="1" smtClean="0"/>
              <a:t>dm_application_instance_t</a:t>
            </a:r>
            <a:r>
              <a:rPr lang="en-US" dirty="0" smtClean="0"/>
              <a:t>, </a:t>
            </a:r>
            <a:r>
              <a:rPr lang="en-US" dirty="0" err="1" smtClean="0"/>
              <a:t>p_whitelist</a:t>
            </a:r>
            <a:r>
              <a:rPr lang="en-US" dirty="0" smtClean="0"/>
              <a:t>);</a:t>
            </a:r>
          </a:p>
          <a:p>
            <a:pPr lvl="1"/>
            <a:r>
              <a:rPr lang="en-US" dirty="0"/>
              <a:t>This API </a:t>
            </a:r>
            <a:r>
              <a:rPr lang="en-US" dirty="0" smtClean="0"/>
              <a:t>allows the </a:t>
            </a:r>
            <a:r>
              <a:rPr lang="en-US" dirty="0"/>
              <a:t>application to create </a:t>
            </a:r>
            <a:r>
              <a:rPr lang="en-US" dirty="0" smtClean="0"/>
              <a:t>a whitelist </a:t>
            </a:r>
            <a:r>
              <a:rPr lang="en-US" dirty="0"/>
              <a:t>based on bonded peer devices in </a:t>
            </a:r>
            <a:r>
              <a:rPr lang="en-US" dirty="0" smtClean="0"/>
              <a:t>the module data base</a:t>
            </a:r>
          </a:p>
          <a:p>
            <a:pPr lvl="1"/>
            <a:r>
              <a:rPr lang="en-US" dirty="0" err="1" smtClean="0"/>
              <a:t>p_handle</a:t>
            </a:r>
            <a:endParaRPr lang="en-US" dirty="0"/>
          </a:p>
          <a:p>
            <a:pPr lvl="2"/>
            <a:r>
              <a:rPr lang="en-US" dirty="0" smtClean="0"/>
              <a:t>Identifies </a:t>
            </a:r>
            <a:r>
              <a:rPr lang="en-US" dirty="0"/>
              <a:t>the application requesting whitelist creation.</a:t>
            </a:r>
          </a:p>
          <a:p>
            <a:pPr lvl="1"/>
            <a:r>
              <a:rPr lang="en-US" dirty="0" err="1" smtClean="0"/>
              <a:t>p_whitelist</a:t>
            </a:r>
            <a:endParaRPr lang="en-US" dirty="0"/>
          </a:p>
          <a:p>
            <a:pPr lvl="2"/>
            <a:r>
              <a:rPr lang="en-US" dirty="0" smtClean="0"/>
              <a:t>Pointer </a:t>
            </a:r>
            <a:r>
              <a:rPr lang="en-US" dirty="0"/>
              <a:t>where created whitelist is provided to the application</a:t>
            </a:r>
            <a:r>
              <a:rPr lang="en-US" dirty="0" smtClean="0"/>
              <a:t>.</a:t>
            </a:r>
          </a:p>
        </p:txBody>
      </p:sp>
      <p:sp>
        <p:nvSpPr>
          <p:cNvPr id="4" name="Slide Number Placeholder 3"/>
          <p:cNvSpPr>
            <a:spLocks noGrp="1"/>
          </p:cNvSpPr>
          <p:nvPr>
            <p:ph type="sldNum" sz="quarter" idx="4"/>
          </p:nvPr>
        </p:nvSpPr>
        <p:spPr/>
        <p:txBody>
          <a:bodyPr/>
          <a:lstStyle/>
          <a:p>
            <a:fld id="{675FC88E-5E7B-485A-9F37-AB992AC6987C}" type="slidenum">
              <a:rPr lang="nb-NO" smtClean="0"/>
              <a:pPr/>
              <a:t>47</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8103219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dm_device_add</a:t>
            </a:r>
            <a:r>
              <a:rPr lang="en-US" dirty="0"/>
              <a:t> (</a:t>
            </a:r>
            <a:r>
              <a:rPr lang="en-US" dirty="0" err="1"/>
              <a:t>dm_handle_t</a:t>
            </a:r>
            <a:r>
              <a:rPr lang="en-US" dirty="0"/>
              <a:t> *</a:t>
            </a:r>
            <a:r>
              <a:rPr lang="en-US" dirty="0" err="1"/>
              <a:t>p_handle</a:t>
            </a:r>
            <a:r>
              <a:rPr lang="en-US" dirty="0"/>
              <a:t>, </a:t>
            </a:r>
            <a:r>
              <a:rPr lang="en-US" dirty="0" err="1"/>
              <a:t>dm_device_context_t</a:t>
            </a:r>
            <a:r>
              <a:rPr lang="en-US" dirty="0"/>
              <a:t> </a:t>
            </a:r>
            <a:r>
              <a:rPr lang="en-US" dirty="0" err="1"/>
              <a:t>const</a:t>
            </a:r>
            <a:r>
              <a:rPr lang="en-US" dirty="0"/>
              <a:t> *</a:t>
            </a:r>
            <a:r>
              <a:rPr lang="en-US" dirty="0" err="1"/>
              <a:t>p_context</a:t>
            </a:r>
            <a:r>
              <a:rPr lang="en-US" dirty="0" smtClean="0"/>
              <a:t>) </a:t>
            </a:r>
            <a:endParaRPr lang="en-US" dirty="0"/>
          </a:p>
          <a:p>
            <a:r>
              <a:rPr lang="en-US" dirty="0" err="1"/>
              <a:t>dm_device_delete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peer device context and all related information from the database</a:t>
            </a:r>
            <a:r>
              <a:rPr lang="en-US" dirty="0" smtClean="0"/>
              <a:t>.</a:t>
            </a:r>
            <a:endParaRPr lang="en-US" dirty="0"/>
          </a:p>
          <a:p>
            <a:r>
              <a:rPr lang="en-US" dirty="0" err="1"/>
              <a:t>dm_device_delete_all</a:t>
            </a:r>
            <a:r>
              <a:rPr lang="en-US" dirty="0"/>
              <a:t> (</a:t>
            </a:r>
            <a:r>
              <a:rPr lang="en-US" dirty="0" err="1"/>
              <a:t>dm_application_instance_t</a:t>
            </a:r>
            <a:r>
              <a:rPr lang="en-US" dirty="0"/>
              <a:t> </a:t>
            </a:r>
            <a:r>
              <a:rPr lang="en-US" dirty="0" err="1"/>
              <a:t>const</a:t>
            </a:r>
            <a:r>
              <a:rPr lang="en-US" dirty="0"/>
              <a:t> *</a:t>
            </a:r>
            <a:r>
              <a:rPr lang="en-US" dirty="0" err="1"/>
              <a:t>p_handle</a:t>
            </a:r>
            <a:r>
              <a:rPr lang="en-US" dirty="0"/>
              <a:t>)</a:t>
            </a:r>
          </a:p>
          <a:p>
            <a:pPr lvl="1"/>
            <a:r>
              <a:rPr lang="en-US" dirty="0"/>
              <a:t>Function for deleting all peer device context and all related information from the database</a:t>
            </a:r>
            <a:r>
              <a:rPr lang="en-US" dirty="0" smtClean="0"/>
              <a:t>.</a:t>
            </a:r>
            <a:endParaRPr lang="en-US" dirty="0"/>
          </a:p>
          <a:p>
            <a:r>
              <a:rPr lang="en-US" dirty="0" err="1"/>
              <a:t>dm_service_context_set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const</a:t>
            </a:r>
            <a:r>
              <a:rPr lang="en-US" dirty="0"/>
              <a:t> *</a:t>
            </a:r>
            <a:r>
              <a:rPr lang="en-US" dirty="0" err="1"/>
              <a:t>p_context</a:t>
            </a:r>
            <a:r>
              <a:rPr lang="en-US" dirty="0"/>
              <a:t>)</a:t>
            </a:r>
          </a:p>
          <a:p>
            <a:pPr lvl="1"/>
            <a:r>
              <a:rPr lang="en-US" dirty="0"/>
              <a:t>Function for setting Service Context for a peer device identified by '</a:t>
            </a:r>
            <a:r>
              <a:rPr lang="en-US" dirty="0" err="1"/>
              <a:t>p_handle</a:t>
            </a:r>
            <a:r>
              <a:rPr lang="en-US" dirty="0"/>
              <a:t>' parameter</a:t>
            </a:r>
            <a:r>
              <a:rPr lang="en-US" dirty="0" smtClean="0"/>
              <a:t>.</a:t>
            </a:r>
            <a:endParaRPr lang="en-US" dirty="0"/>
          </a:p>
          <a:p>
            <a:r>
              <a:rPr lang="en-US" dirty="0" err="1"/>
              <a:t>dm_service_context_get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dm_service_context_t</a:t>
            </a:r>
            <a:r>
              <a:rPr lang="en-US" dirty="0"/>
              <a:t> *</a:t>
            </a:r>
            <a:r>
              <a:rPr lang="en-US" dirty="0" err="1"/>
              <a:t>p_context</a:t>
            </a:r>
            <a:r>
              <a:rPr lang="en-US" dirty="0"/>
              <a:t>)</a:t>
            </a:r>
          </a:p>
          <a:p>
            <a:pPr lvl="1"/>
            <a:r>
              <a:rPr lang="en-US" dirty="0"/>
              <a:t>Function for getting Service Context for a peer device identified by '</a:t>
            </a:r>
            <a:r>
              <a:rPr lang="en-US" dirty="0" err="1"/>
              <a:t>p_handle</a:t>
            </a:r>
            <a:r>
              <a:rPr lang="en-US" dirty="0"/>
              <a:t>' parameter</a:t>
            </a:r>
            <a:r>
              <a:rPr lang="en-US" dirty="0" smtClean="0"/>
              <a:t>.</a:t>
            </a:r>
            <a:endParaRPr lang="en-US" dirty="0"/>
          </a:p>
          <a:p>
            <a:r>
              <a:rPr lang="en-US" dirty="0" err="1"/>
              <a:t>dm_service_context_delete</a:t>
            </a:r>
            <a:r>
              <a:rPr lang="en-US" dirty="0"/>
              <a:t> (</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 Service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48</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22067796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Context Management APIs.</a:t>
            </a:r>
            <a:endParaRPr lang="nb-NO" dirty="0"/>
          </a:p>
        </p:txBody>
      </p:sp>
      <p:sp>
        <p:nvSpPr>
          <p:cNvPr id="3" name="Content Placeholder 2"/>
          <p:cNvSpPr>
            <a:spLocks noGrp="1"/>
          </p:cNvSpPr>
          <p:nvPr>
            <p:ph idx="1"/>
          </p:nvPr>
        </p:nvSpPr>
        <p:spPr/>
        <p:txBody>
          <a:bodyPr>
            <a:normAutofit/>
          </a:bodyPr>
          <a:lstStyle/>
          <a:p>
            <a:r>
              <a:rPr lang="en-US" dirty="0" err="1"/>
              <a:t>dm_application_context_set</a:t>
            </a:r>
            <a:r>
              <a:rPr lang="en-US" dirty="0"/>
              <a:t> (</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const</a:t>
            </a:r>
            <a:r>
              <a:rPr lang="en-US" dirty="0"/>
              <a:t> *</a:t>
            </a:r>
            <a:r>
              <a:rPr lang="en-US" dirty="0" err="1"/>
              <a:t>p_context</a:t>
            </a:r>
            <a:r>
              <a:rPr lang="en-US" dirty="0"/>
              <a:t>)</a:t>
            </a:r>
          </a:p>
          <a:p>
            <a:pPr lvl="1"/>
            <a:r>
              <a:rPr lang="en-US" dirty="0"/>
              <a:t>Function for setting Application Context for a peer device identified by the '</a:t>
            </a:r>
            <a:r>
              <a:rPr lang="en-US" dirty="0" err="1"/>
              <a:t>p_handle</a:t>
            </a:r>
            <a:r>
              <a:rPr lang="en-US" dirty="0"/>
              <a:t>' parameter.</a:t>
            </a:r>
          </a:p>
          <a:p>
            <a:r>
              <a:rPr lang="en-US" dirty="0" err="1" smtClean="0"/>
              <a:t>dm_application_context_get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dm_application_context_t</a:t>
            </a:r>
            <a:r>
              <a:rPr lang="en-US" dirty="0"/>
              <a:t> *</a:t>
            </a:r>
            <a:r>
              <a:rPr lang="en-US" dirty="0" err="1"/>
              <a:t>p_context</a:t>
            </a:r>
            <a:r>
              <a:rPr lang="en-US" dirty="0"/>
              <a:t>)</a:t>
            </a:r>
          </a:p>
          <a:p>
            <a:pPr lvl="1"/>
            <a:r>
              <a:rPr lang="en-US" dirty="0"/>
              <a:t>Function for getting Application Context for a peer device identified by the '</a:t>
            </a:r>
            <a:r>
              <a:rPr lang="en-US" dirty="0" err="1"/>
              <a:t>p_handle</a:t>
            </a:r>
            <a:r>
              <a:rPr lang="en-US" dirty="0"/>
              <a:t>' parameter.</a:t>
            </a:r>
          </a:p>
          <a:p>
            <a:r>
              <a:rPr lang="en-US" dirty="0" err="1" smtClean="0"/>
              <a:t>dm_application_context_delete</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a:t>
            </a:r>
          </a:p>
          <a:p>
            <a:pPr lvl="1"/>
            <a:r>
              <a:rPr lang="en-US" dirty="0"/>
              <a:t>Function for deleting Application Context for a peer device identified by the '</a:t>
            </a:r>
            <a:r>
              <a:rPr lang="en-US" dirty="0" err="1"/>
              <a:t>p_handle</a:t>
            </a:r>
            <a:r>
              <a:rPr lang="en-US" dirty="0"/>
              <a:t>' parameter.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49</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92408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Common softdevice API</a:t>
            </a:r>
            <a:endParaRPr lang="nb-NO" dirty="0"/>
          </a:p>
        </p:txBody>
      </p:sp>
      <p:sp>
        <p:nvSpPr>
          <p:cNvPr id="3" name="Content Placeholder 2"/>
          <p:cNvSpPr>
            <a:spLocks noGrp="1"/>
          </p:cNvSpPr>
          <p:nvPr>
            <p:ph idx="1"/>
          </p:nvPr>
        </p:nvSpPr>
        <p:spPr/>
        <p:txBody>
          <a:bodyPr/>
          <a:lstStyle/>
          <a:p>
            <a:r>
              <a:rPr lang="nb-NO" dirty="0" smtClean="0"/>
              <a:t>S120 2.0.0</a:t>
            </a:r>
          </a:p>
          <a:p>
            <a:r>
              <a:rPr lang="nb-NO" dirty="0" smtClean="0"/>
              <a:t>S110 8.0.0</a:t>
            </a:r>
          </a:p>
          <a:p>
            <a:pPr lvl="1"/>
            <a:r>
              <a:rPr lang="nb-NO" dirty="0" smtClean="0"/>
              <a:t>S310 3.0.0</a:t>
            </a:r>
          </a:p>
          <a:p>
            <a:r>
              <a:rPr lang="nb-NO" dirty="0" smtClean="0"/>
              <a:t>S130 1.0.0</a:t>
            </a:r>
          </a:p>
        </p:txBody>
      </p:sp>
      <p:sp>
        <p:nvSpPr>
          <p:cNvPr id="4" name="Slide Number Placeholder 3"/>
          <p:cNvSpPr>
            <a:spLocks noGrp="1"/>
          </p:cNvSpPr>
          <p:nvPr>
            <p:ph type="sldNum" sz="quarter" idx="4"/>
          </p:nvPr>
        </p:nvSpPr>
        <p:spPr/>
        <p:txBody>
          <a:bodyPr/>
          <a:lstStyle/>
          <a:p>
            <a:fld id="{675FC88E-5E7B-485A-9F37-AB992AC6987C}" type="slidenum">
              <a:rPr lang="nb-NO" smtClean="0"/>
              <a:pPr/>
              <a:t>5</a:t>
            </a:fld>
            <a:endParaRPr lang="nb-NO" dirty="0"/>
          </a:p>
        </p:txBody>
      </p:sp>
      <p:sp>
        <p:nvSpPr>
          <p:cNvPr id="5" name="Footer Placeholder 4"/>
          <p:cNvSpPr>
            <a:spLocks noGrp="1"/>
          </p:cNvSpPr>
          <p:nvPr>
            <p:ph type="ftr" sz="quarter" idx="15"/>
          </p:nvPr>
        </p:nvSpPr>
        <p:spPr/>
        <p:txBody>
          <a:bodyPr/>
          <a:lstStyle/>
          <a:p>
            <a:r>
              <a:rPr lang="nb-NO" dirty="0" smtClean="0"/>
              <a:t>Common Softdevice API’s</a:t>
            </a:r>
            <a:endParaRPr lang="nb-NO" dirty="0"/>
          </a:p>
        </p:txBody>
      </p:sp>
    </p:spTree>
    <p:extLst>
      <p:ext uri="{BB962C8B-B14F-4D97-AF65-F5344CB8AC3E}">
        <p14:creationId xmlns:p14="http://schemas.microsoft.com/office/powerpoint/2010/main" val="32838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a:t>
            </a:r>
            <a:r>
              <a:rPr lang="en-US" dirty="0" smtClean="0"/>
              <a:t>Utility APIs.</a:t>
            </a:r>
            <a:endParaRPr lang="nb-NO" dirty="0"/>
          </a:p>
        </p:txBody>
      </p:sp>
      <p:sp>
        <p:nvSpPr>
          <p:cNvPr id="3" name="Content Placeholder 2"/>
          <p:cNvSpPr>
            <a:spLocks noGrp="1"/>
          </p:cNvSpPr>
          <p:nvPr>
            <p:ph idx="1"/>
          </p:nvPr>
        </p:nvSpPr>
        <p:spPr/>
        <p:txBody>
          <a:bodyPr>
            <a:normAutofit fontScale="92500" lnSpcReduction="10000"/>
          </a:bodyPr>
          <a:lstStyle/>
          <a:p>
            <a:r>
              <a:rPr lang="en-US" dirty="0" err="1"/>
              <a:t>dm_application_instance_set</a:t>
            </a:r>
            <a:r>
              <a:rPr lang="en-US" dirty="0"/>
              <a:t> (</a:t>
            </a:r>
            <a:r>
              <a:rPr lang="en-US" dirty="0" err="1"/>
              <a:t>dm_application_instance_t</a:t>
            </a:r>
            <a:r>
              <a:rPr lang="en-US" dirty="0"/>
              <a:t> </a:t>
            </a:r>
            <a:r>
              <a:rPr lang="en-US" dirty="0" err="1"/>
              <a:t>const</a:t>
            </a:r>
            <a:r>
              <a:rPr lang="en-US" dirty="0"/>
              <a:t> *</a:t>
            </a:r>
            <a:r>
              <a:rPr lang="en-US" dirty="0" err="1"/>
              <a:t>p_appl_instance</a:t>
            </a:r>
            <a:r>
              <a:rPr lang="en-US" dirty="0"/>
              <a:t>, </a:t>
            </a:r>
            <a:r>
              <a:rPr lang="en-US" dirty="0" err="1"/>
              <a:t>dm_handle_t</a:t>
            </a:r>
            <a:r>
              <a:rPr lang="en-US" dirty="0"/>
              <a:t> *</a:t>
            </a:r>
            <a:r>
              <a:rPr lang="en-US" dirty="0" err="1"/>
              <a:t>p_handle</a:t>
            </a:r>
            <a:r>
              <a:rPr lang="en-US" dirty="0"/>
              <a:t>)</a:t>
            </a:r>
          </a:p>
          <a:p>
            <a:pPr lvl="1"/>
            <a:r>
              <a:rPr lang="en-US" dirty="0"/>
              <a:t>Function for Setting/Copying Application instance to Device Manager handle. </a:t>
            </a:r>
          </a:p>
          <a:p>
            <a:r>
              <a:rPr lang="en-US" dirty="0" err="1" smtClean="0"/>
              <a:t>dm_peer_addr_get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p_addr</a:t>
            </a:r>
            <a:r>
              <a:rPr lang="en-US" dirty="0"/>
              <a:t>)</a:t>
            </a:r>
          </a:p>
          <a:p>
            <a:pPr lvl="1"/>
            <a:r>
              <a:rPr lang="en-US" dirty="0"/>
              <a:t>Function for getting a peer's device address. </a:t>
            </a:r>
          </a:p>
          <a:p>
            <a:r>
              <a:rPr lang="en-US" dirty="0" err="1" smtClean="0"/>
              <a:t>dm_peer_addr_set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ble_gap_addr_t</a:t>
            </a:r>
            <a:r>
              <a:rPr lang="en-US" dirty="0"/>
              <a:t> </a:t>
            </a:r>
            <a:r>
              <a:rPr lang="en-US" dirty="0" err="1"/>
              <a:t>const</a:t>
            </a:r>
            <a:r>
              <a:rPr lang="en-US" dirty="0"/>
              <a:t> *</a:t>
            </a:r>
            <a:r>
              <a:rPr lang="en-US" dirty="0" err="1"/>
              <a:t>p_addr</a:t>
            </a:r>
            <a:r>
              <a:rPr lang="en-US" dirty="0"/>
              <a:t>)</a:t>
            </a:r>
          </a:p>
          <a:p>
            <a:pPr lvl="1"/>
            <a:r>
              <a:rPr lang="en-US" dirty="0"/>
              <a:t>Function for setting/updating a peer's device address. </a:t>
            </a:r>
          </a:p>
          <a:p>
            <a:r>
              <a:rPr lang="en-US" dirty="0" err="1" smtClean="0"/>
              <a:t>dm_handle_initialize</a:t>
            </a:r>
            <a:r>
              <a:rPr lang="en-US" dirty="0" smtClean="0"/>
              <a:t> </a:t>
            </a:r>
            <a:r>
              <a:rPr lang="en-US" dirty="0"/>
              <a:t>(</a:t>
            </a:r>
            <a:r>
              <a:rPr lang="en-US" dirty="0" err="1"/>
              <a:t>dm_handle_t</a:t>
            </a:r>
            <a:r>
              <a:rPr lang="en-US" dirty="0"/>
              <a:t> *</a:t>
            </a:r>
            <a:r>
              <a:rPr lang="en-US" dirty="0" err="1"/>
              <a:t>p_handle</a:t>
            </a:r>
            <a:r>
              <a:rPr lang="en-US" dirty="0"/>
              <a:t>)</a:t>
            </a:r>
          </a:p>
          <a:p>
            <a:pPr lvl="1"/>
            <a:r>
              <a:rPr lang="en-US" dirty="0"/>
              <a:t>Function for initializing Device Manager handle. </a:t>
            </a:r>
          </a:p>
          <a:p>
            <a:r>
              <a:rPr lang="en-US" dirty="0" err="1" smtClean="0"/>
              <a:t>dm_distributed_keys_get</a:t>
            </a:r>
            <a:r>
              <a:rPr lang="en-US" dirty="0" smtClean="0"/>
              <a:t> </a:t>
            </a:r>
            <a:r>
              <a:rPr lang="en-US" dirty="0"/>
              <a:t>(</a:t>
            </a:r>
            <a:r>
              <a:rPr lang="en-US" dirty="0" err="1"/>
              <a:t>dm_handle_t</a:t>
            </a:r>
            <a:r>
              <a:rPr lang="en-US" dirty="0"/>
              <a:t> </a:t>
            </a:r>
            <a:r>
              <a:rPr lang="en-US" dirty="0" err="1"/>
              <a:t>const</a:t>
            </a:r>
            <a:r>
              <a:rPr lang="en-US" dirty="0"/>
              <a:t> *</a:t>
            </a:r>
            <a:r>
              <a:rPr lang="en-US" dirty="0" err="1"/>
              <a:t>p_handle</a:t>
            </a:r>
            <a:r>
              <a:rPr lang="en-US" dirty="0"/>
              <a:t>, </a:t>
            </a:r>
            <a:r>
              <a:rPr lang="en-US" dirty="0" err="1"/>
              <a:t>dm_sec_keyset_t</a:t>
            </a:r>
            <a:r>
              <a:rPr lang="en-US" dirty="0"/>
              <a:t> *</a:t>
            </a:r>
            <a:r>
              <a:rPr lang="en-US" dirty="0" err="1"/>
              <a:t>p_key_dist</a:t>
            </a:r>
            <a:r>
              <a:rPr lang="en-US" dirty="0"/>
              <a:t>)</a:t>
            </a:r>
          </a:p>
          <a:p>
            <a:pPr lvl="1"/>
            <a:r>
              <a:rPr lang="en-US" dirty="0"/>
              <a:t>Function for getting distributed keys for a device. </a:t>
            </a:r>
          </a:p>
          <a:p>
            <a:r>
              <a:rPr lang="en-US" dirty="0" err="1" smtClean="0"/>
              <a:t>dm_handle_get</a:t>
            </a:r>
            <a:r>
              <a:rPr lang="en-US" dirty="0" smtClean="0"/>
              <a:t> </a:t>
            </a:r>
            <a:r>
              <a:rPr lang="en-US" dirty="0"/>
              <a:t>(uint16_t </a:t>
            </a:r>
            <a:r>
              <a:rPr lang="en-US" dirty="0" err="1"/>
              <a:t>conn_handle</a:t>
            </a:r>
            <a:r>
              <a:rPr lang="en-US" dirty="0"/>
              <a:t>, </a:t>
            </a:r>
            <a:r>
              <a:rPr lang="en-US" dirty="0" err="1"/>
              <a:t>dm_handle_t</a:t>
            </a:r>
            <a:r>
              <a:rPr lang="en-US" dirty="0"/>
              <a:t> *</a:t>
            </a:r>
            <a:r>
              <a:rPr lang="en-US" dirty="0" err="1"/>
              <a:t>p_handle</a:t>
            </a:r>
            <a:r>
              <a:rPr lang="en-US" dirty="0"/>
              <a:t>)</a:t>
            </a:r>
          </a:p>
          <a:p>
            <a:pPr lvl="1"/>
            <a:r>
              <a:rPr lang="en-US" dirty="0"/>
              <a:t>Function for getting the corresponding </a:t>
            </a:r>
            <a:r>
              <a:rPr lang="en-US" dirty="0" err="1"/>
              <a:t>dm_handle_t</a:t>
            </a:r>
            <a:r>
              <a:rPr lang="en-US" dirty="0"/>
              <a:t> based on the connection handle.</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50</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36083356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What do we get from the SDK examples?</a:t>
            </a:r>
          </a:p>
          <a:p>
            <a:pPr lvl="1"/>
            <a:r>
              <a:rPr lang="en-US" dirty="0" err="1"/>
              <a:t>device_manager_init</a:t>
            </a:r>
            <a:r>
              <a:rPr lang="en-US" dirty="0"/>
              <a:t>(void)</a:t>
            </a:r>
          </a:p>
          <a:p>
            <a:pPr lvl="1"/>
            <a:r>
              <a:rPr lang="en-US" dirty="0" err="1" smtClean="0"/>
              <a:t>device_manager_event_handler</a:t>
            </a:r>
            <a:r>
              <a:rPr lang="en-US" dirty="0" smtClean="0"/>
              <a:t>(</a:t>
            </a:r>
          </a:p>
          <a:p>
            <a:pPr lvl="2"/>
            <a:r>
              <a:rPr lang="en-US" dirty="0" err="1" smtClean="0"/>
              <a:t>dm_handle_t</a:t>
            </a:r>
            <a:r>
              <a:rPr lang="en-US" dirty="0" smtClean="0"/>
              <a:t>    </a:t>
            </a:r>
            <a:r>
              <a:rPr lang="en-US" dirty="0"/>
              <a:t>* </a:t>
            </a:r>
            <a:r>
              <a:rPr lang="en-US" dirty="0" err="1" smtClean="0"/>
              <a:t>p_handle</a:t>
            </a:r>
            <a:r>
              <a:rPr lang="en-US" dirty="0" smtClean="0"/>
              <a:t>,</a:t>
            </a:r>
          </a:p>
          <a:p>
            <a:pPr lvl="2"/>
            <a:r>
              <a:rPr lang="en-US" dirty="0" err="1" smtClean="0"/>
              <a:t>dm_event_t</a:t>
            </a:r>
            <a:r>
              <a:rPr lang="en-US" dirty="0" smtClean="0"/>
              <a:t>     </a:t>
            </a:r>
            <a:r>
              <a:rPr lang="en-US" dirty="0"/>
              <a:t>* </a:t>
            </a:r>
            <a:r>
              <a:rPr lang="en-US" dirty="0" err="1" smtClean="0"/>
              <a:t>p_event</a:t>
            </a:r>
            <a:r>
              <a:rPr lang="en-US" dirty="0" smtClean="0"/>
              <a:t>,</a:t>
            </a:r>
          </a:p>
          <a:p>
            <a:pPr lvl="2"/>
            <a:r>
              <a:rPr lang="en-US" dirty="0" err="1" smtClean="0"/>
              <a:t>ret_code_t</a:t>
            </a:r>
            <a:r>
              <a:rPr lang="en-US" dirty="0" smtClean="0"/>
              <a:t>     </a:t>
            </a:r>
            <a:r>
              <a:rPr lang="en-US" dirty="0" err="1"/>
              <a:t>event_result</a:t>
            </a:r>
            <a:r>
              <a:rPr lang="en-US" dirty="0" smtClean="0"/>
              <a:t>)</a:t>
            </a:r>
          </a:p>
          <a:p>
            <a:pPr lvl="1"/>
            <a:r>
              <a:rPr lang="en-US" dirty="0" err="1" smtClean="0"/>
              <a:t>Device_manager_central.h</a:t>
            </a:r>
            <a:r>
              <a:rPr lang="en-US" dirty="0" smtClean="0"/>
              <a:t> and .c</a:t>
            </a:r>
          </a:p>
          <a:p>
            <a:pPr lvl="2"/>
            <a:r>
              <a:rPr lang="nb-NO" dirty="0" smtClean="0"/>
              <a:t>dm_ble_evt_handler</a:t>
            </a:r>
            <a:endParaRPr lang="en-US"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51</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679240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Device manager - SDK</a:t>
            </a:r>
            <a:endParaRPr lang="nb-NO" dirty="0"/>
          </a:p>
        </p:txBody>
      </p:sp>
      <p:sp>
        <p:nvSpPr>
          <p:cNvPr id="3" name="Content Placeholder 2"/>
          <p:cNvSpPr>
            <a:spLocks noGrp="1"/>
          </p:cNvSpPr>
          <p:nvPr>
            <p:ph idx="1"/>
          </p:nvPr>
        </p:nvSpPr>
        <p:spPr/>
        <p:txBody>
          <a:bodyPr>
            <a:normAutofit/>
          </a:bodyPr>
          <a:lstStyle/>
          <a:p>
            <a:r>
              <a:rPr lang="en-US" dirty="0" smtClean="0"/>
              <a:t>Look at message sequence charts in SDK documentation </a:t>
            </a:r>
          </a:p>
        </p:txBody>
      </p:sp>
      <p:sp>
        <p:nvSpPr>
          <p:cNvPr id="4" name="Slide Number Placeholder 3"/>
          <p:cNvSpPr>
            <a:spLocks noGrp="1"/>
          </p:cNvSpPr>
          <p:nvPr>
            <p:ph type="sldNum" sz="quarter" idx="4"/>
          </p:nvPr>
        </p:nvSpPr>
        <p:spPr/>
        <p:txBody>
          <a:bodyPr/>
          <a:lstStyle/>
          <a:p>
            <a:fld id="{675FC88E-5E7B-485A-9F37-AB992AC6987C}" type="slidenum">
              <a:rPr lang="nb-NO" smtClean="0"/>
              <a:pPr/>
              <a:t>52</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206251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5: Device manager central</a:t>
            </a:r>
            <a:endParaRPr lang="nb-NO" dirty="0"/>
          </a:p>
        </p:txBody>
      </p:sp>
      <p:sp>
        <p:nvSpPr>
          <p:cNvPr id="3" name="Content Placeholder 2"/>
          <p:cNvSpPr>
            <a:spLocks noGrp="1"/>
          </p:cNvSpPr>
          <p:nvPr>
            <p:ph idx="1"/>
          </p:nvPr>
        </p:nvSpPr>
        <p:spPr/>
        <p:txBody>
          <a:bodyPr/>
          <a:lstStyle/>
          <a:p>
            <a:r>
              <a:rPr lang="nb-NO" dirty="0" smtClean="0"/>
              <a:t>Task template</a:t>
            </a:r>
          </a:p>
          <a:p>
            <a:pPr lvl="1"/>
            <a:r>
              <a:rPr lang="nb-NO" dirty="0" smtClean="0"/>
              <a:t>@Todo</a:t>
            </a:r>
          </a:p>
          <a:p>
            <a:pPr lvl="1"/>
            <a:r>
              <a:rPr lang="nb-NO" dirty="0" smtClean="0"/>
              <a:t>Initialize Device manager</a:t>
            </a:r>
          </a:p>
          <a:p>
            <a:pPr lvl="1"/>
            <a:r>
              <a:rPr lang="nb-NO" dirty="0" smtClean="0"/>
              <a:t>Add Device manager ble event </a:t>
            </a:r>
            <a:r>
              <a:rPr lang="nb-NO" dirty="0" smtClean="0"/>
              <a:t>handler</a:t>
            </a:r>
          </a:p>
          <a:p>
            <a:pPr lvl="1"/>
            <a:r>
              <a:rPr lang="nb-NO" dirty="0" smtClean="0"/>
              <a:t>Test with multilink peripheral</a:t>
            </a:r>
            <a:endParaRPr lang="nb-NO" dirty="0" smtClean="0"/>
          </a:p>
        </p:txBody>
      </p:sp>
      <p:sp>
        <p:nvSpPr>
          <p:cNvPr id="4" name="Slide Number Placeholder 3"/>
          <p:cNvSpPr>
            <a:spLocks noGrp="1"/>
          </p:cNvSpPr>
          <p:nvPr>
            <p:ph type="sldNum" sz="quarter" idx="4"/>
          </p:nvPr>
        </p:nvSpPr>
        <p:spPr/>
        <p:txBody>
          <a:bodyPr/>
          <a:lstStyle/>
          <a:p>
            <a:fld id="{675FC88E-5E7B-485A-9F37-AB992AC6987C}" type="slidenum">
              <a:rPr lang="nb-NO" smtClean="0"/>
              <a:pPr/>
              <a:t>53</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614149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Current consumption and calculation</a:t>
            </a:r>
            <a:endParaRPr lang="nb-NO" dirty="0"/>
          </a:p>
        </p:txBody>
      </p:sp>
      <p:sp>
        <p:nvSpPr>
          <p:cNvPr id="3" name="Content Placeholder 2"/>
          <p:cNvSpPr>
            <a:spLocks noGrp="1"/>
          </p:cNvSpPr>
          <p:nvPr>
            <p:ph idx="1"/>
          </p:nvPr>
        </p:nvSpPr>
        <p:spPr/>
        <p:txBody>
          <a:bodyPr/>
          <a:lstStyle/>
          <a:p>
            <a:r>
              <a:rPr lang="nb-NO" dirty="0" smtClean="0"/>
              <a:t>Maintaining a peripheral role connection is the same as for S110</a:t>
            </a:r>
          </a:p>
          <a:p>
            <a:r>
              <a:rPr lang="nb-NO" dirty="0" smtClean="0"/>
              <a:t>Central role connection is approxematily the same as for S110</a:t>
            </a:r>
          </a:p>
          <a:p>
            <a:pPr lvl="1"/>
            <a:r>
              <a:rPr lang="nb-NO" dirty="0" smtClean="0"/>
              <a:t>Due to window widening the Peripheral role is in RX for sligthly longer this the current consumtion is actually lower for the central role as soon as the connection is esthablished</a:t>
            </a:r>
          </a:p>
          <a:p>
            <a:r>
              <a:rPr lang="nb-NO" dirty="0" smtClean="0"/>
              <a:t>1 central role connection + 1 peripheral role connection</a:t>
            </a:r>
          </a:p>
          <a:p>
            <a:pPr lvl="1"/>
            <a:r>
              <a:rPr lang="nb-NO" dirty="0" smtClean="0"/>
              <a:t>= 2 x S110 connections</a:t>
            </a:r>
          </a:p>
          <a:p>
            <a:pPr lvl="1"/>
            <a:r>
              <a:rPr lang="nb-NO" dirty="0" smtClean="0"/>
              <a:t>Assuming same connection parameters and data transfer</a:t>
            </a:r>
          </a:p>
          <a:p>
            <a:r>
              <a:rPr lang="nb-NO" dirty="0" smtClean="0"/>
              <a:t>3 Centrale role connections = approx. 3x S110 peripheral connections</a:t>
            </a:r>
          </a:p>
          <a:p>
            <a:pPr lvl="1"/>
            <a:r>
              <a:rPr lang="nb-NO" dirty="0" smtClean="0"/>
              <a:t>Assuming same connection parameters and data transfer</a:t>
            </a:r>
          </a:p>
          <a:p>
            <a:r>
              <a:rPr lang="nb-NO" dirty="0" smtClean="0"/>
              <a:t>Scanning consumes power</a:t>
            </a:r>
          </a:p>
          <a:p>
            <a:pPr lvl="1"/>
            <a:r>
              <a:rPr lang="nb-NO" dirty="0" smtClean="0"/>
              <a:t>Staying in RX mode for a long time </a:t>
            </a:r>
          </a:p>
          <a:p>
            <a:pPr lvl="1"/>
            <a:r>
              <a:rPr lang="nb-NO" dirty="0" smtClean="0"/>
              <a:t>Calculate consumption by using the RX current and estimate the time it will be scanning.</a:t>
            </a:r>
          </a:p>
        </p:txBody>
      </p:sp>
      <p:sp>
        <p:nvSpPr>
          <p:cNvPr id="4" name="Slide Number Placeholder 3"/>
          <p:cNvSpPr>
            <a:spLocks noGrp="1"/>
          </p:cNvSpPr>
          <p:nvPr>
            <p:ph type="sldNum" sz="quarter" idx="4"/>
          </p:nvPr>
        </p:nvSpPr>
        <p:spPr/>
        <p:txBody>
          <a:bodyPr/>
          <a:lstStyle/>
          <a:p>
            <a:fld id="{675FC88E-5E7B-485A-9F37-AB992AC6987C}" type="slidenum">
              <a:rPr lang="nb-NO" smtClean="0"/>
              <a:pPr/>
              <a:t>54</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67602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6: Device manager peripheral</a:t>
            </a:r>
            <a:endParaRPr lang="nb-NO" dirty="0"/>
          </a:p>
        </p:txBody>
      </p:sp>
      <p:sp>
        <p:nvSpPr>
          <p:cNvPr id="3" name="Content Placeholder 2"/>
          <p:cNvSpPr>
            <a:spLocks noGrp="1"/>
          </p:cNvSpPr>
          <p:nvPr>
            <p:ph idx="1"/>
          </p:nvPr>
        </p:nvSpPr>
        <p:spPr/>
        <p:txBody>
          <a:bodyPr/>
          <a:lstStyle/>
          <a:p>
            <a:r>
              <a:rPr lang="nb-NO" dirty="0" smtClean="0"/>
              <a:t>Enable bonding requirement in Heart rate example SDK 8.0.0</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55</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1115238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Task 7: Device manager peripheral</a:t>
            </a:r>
            <a:endParaRPr lang="nb-NO" dirty="0"/>
          </a:p>
        </p:txBody>
      </p:sp>
      <p:sp>
        <p:nvSpPr>
          <p:cNvPr id="3" name="Content Placeholder 2"/>
          <p:cNvSpPr>
            <a:spLocks noGrp="1"/>
          </p:cNvSpPr>
          <p:nvPr>
            <p:ph idx="1"/>
          </p:nvPr>
        </p:nvSpPr>
        <p:spPr/>
        <p:txBody>
          <a:bodyPr/>
          <a:lstStyle/>
          <a:p>
            <a:r>
              <a:rPr lang="nb-NO" dirty="0" smtClean="0"/>
              <a:t>Enable Bonding in the UART </a:t>
            </a:r>
            <a:r>
              <a:rPr lang="nb-NO" dirty="0" smtClean="0"/>
              <a:t>peripheral example </a:t>
            </a:r>
            <a:r>
              <a:rPr lang="nb-NO" dirty="0" smtClean="0"/>
              <a:t>in SDK 8.0.0</a:t>
            </a:r>
          </a:p>
          <a:p>
            <a:pPr lvl="1"/>
            <a:r>
              <a:rPr lang="nb-NO" dirty="0" smtClean="0"/>
              <a:t>Look at a project that already has bonding enabled</a:t>
            </a:r>
          </a:p>
          <a:p>
            <a:pPr lvl="1"/>
            <a:r>
              <a:rPr lang="nb-NO" dirty="0" smtClean="0"/>
              <a:t>Verify with phone or the mastercontrol panel.</a:t>
            </a:r>
            <a:endParaRPr lang="nb-NO" dirty="0"/>
          </a:p>
          <a:p>
            <a:pPr lvl="1"/>
            <a:r>
              <a:rPr lang="nb-NO" dirty="0" smtClean="0"/>
              <a:t>Use the nRF sniffer to capture a sniffer log</a:t>
            </a:r>
          </a:p>
          <a:p>
            <a:pPr lvl="2"/>
            <a:r>
              <a:rPr lang="nb-NO" dirty="0" smtClean="0"/>
              <a:t>Compatible with Wireshark 1.10.13 and possibly 1.12.x</a:t>
            </a:r>
          </a:p>
          <a:p>
            <a:pPr lvl="1"/>
            <a:r>
              <a:rPr lang="nb-NO" dirty="0" smtClean="0"/>
              <a:t>Add the Devicemanager to the project</a:t>
            </a:r>
          </a:p>
          <a:p>
            <a:pPr lvl="2"/>
            <a:r>
              <a:rPr lang="nb-NO" dirty="0" smtClean="0"/>
              <a:t>This means you will have to include some files  (compile project after adding device manger to see which files to add)</a:t>
            </a:r>
          </a:p>
          <a:p>
            <a:pPr lvl="2"/>
            <a:r>
              <a:rPr lang="nb-NO" dirty="0" smtClean="0"/>
              <a:t>Add code to initialize device manager</a:t>
            </a:r>
          </a:p>
          <a:p>
            <a:pPr lvl="2"/>
            <a:r>
              <a:rPr lang="nb-NO" dirty="0"/>
              <a:t>Add </a:t>
            </a:r>
            <a:r>
              <a:rPr lang="nb-NO" dirty="0" smtClean="0"/>
              <a:t>dm_ble_evt_handler</a:t>
            </a:r>
          </a:p>
          <a:p>
            <a:pPr lvl="2"/>
            <a:r>
              <a:rPr lang="nb-NO" dirty="0" smtClean="0"/>
              <a:t>Some events are already handled in the exapmle these needs to be reomved</a:t>
            </a:r>
          </a:p>
          <a:p>
            <a:pPr lvl="2"/>
            <a:r>
              <a:rPr lang="nb-NO" dirty="0"/>
              <a:t>Add pstorage to </a:t>
            </a:r>
            <a:r>
              <a:rPr lang="nb-NO" dirty="0" smtClean="0"/>
              <a:t>sys_evt_dispatch</a:t>
            </a:r>
          </a:p>
          <a:p>
            <a:pPr lvl="2"/>
            <a:r>
              <a:rPr lang="nb-NO" dirty="0" smtClean="0"/>
              <a:t>CCCD must be readable with no authentication, changing this will giva an invalid paramter</a:t>
            </a:r>
          </a:p>
          <a:p>
            <a:pPr lvl="3"/>
            <a:r>
              <a:rPr lang="nb-NO" smtClean="0"/>
              <a:t>Core spec limitation</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56</a:t>
            </a:fld>
            <a:endParaRPr lang="nb-NO" dirty="0"/>
          </a:p>
        </p:txBody>
      </p:sp>
      <p:sp>
        <p:nvSpPr>
          <p:cNvPr id="5" name="Footer Placeholder 4"/>
          <p:cNvSpPr>
            <a:spLocks noGrp="1"/>
          </p:cNvSpPr>
          <p:nvPr>
            <p:ph type="ftr" sz="quarter" idx="15"/>
          </p:nvPr>
        </p:nvSpPr>
        <p:spPr/>
        <p:txBody>
          <a:bodyPr/>
          <a:lstStyle/>
          <a:p>
            <a:r>
              <a:rPr lang="en-US" dirty="0" smtClean="0"/>
              <a:t>PRESENTATION TITLE</a:t>
            </a:r>
            <a:endParaRPr lang="nb-NO" dirty="0"/>
          </a:p>
        </p:txBody>
      </p:sp>
    </p:spTree>
    <p:extLst>
      <p:ext uri="{BB962C8B-B14F-4D97-AF65-F5344CB8AC3E}">
        <p14:creationId xmlns:p14="http://schemas.microsoft.com/office/powerpoint/2010/main" val="409110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S110 v7.1 vs 8.0</a:t>
            </a:r>
            <a:endParaRPr lang="nb-NO" dirty="0"/>
          </a:p>
        </p:txBody>
      </p:sp>
      <p:sp>
        <p:nvSpPr>
          <p:cNvPr id="3" name="Content Placeholder 2"/>
          <p:cNvSpPr>
            <a:spLocks noGrp="1"/>
          </p:cNvSpPr>
          <p:nvPr>
            <p:ph idx="1"/>
          </p:nvPr>
        </p:nvSpPr>
        <p:spPr/>
        <p:txBody>
          <a:bodyPr/>
          <a:lstStyle/>
          <a:p>
            <a:pPr marL="0" indent="0">
              <a:buNone/>
            </a:pP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57</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9882364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Summary</a:t>
            </a:r>
            <a:endParaRPr lang="nb-NO" dirty="0"/>
          </a:p>
        </p:txBody>
      </p:sp>
      <p:sp>
        <p:nvSpPr>
          <p:cNvPr id="3" name="Content Placeholder 2"/>
          <p:cNvSpPr>
            <a:spLocks noGrp="1"/>
          </p:cNvSpPr>
          <p:nvPr>
            <p:ph idx="1"/>
          </p:nvPr>
        </p:nvSpPr>
        <p:spPr/>
        <p:txBody>
          <a:bodyPr/>
          <a:lstStyle/>
          <a:p>
            <a:r>
              <a:rPr lang="nb-NO" dirty="0" smtClean="0"/>
              <a:t>You can find this information in</a:t>
            </a:r>
          </a:p>
          <a:p>
            <a:pPr lvl="1"/>
            <a:r>
              <a:rPr lang="nb-NO" dirty="0" smtClean="0"/>
              <a:t>SDK documentation</a:t>
            </a:r>
          </a:p>
          <a:p>
            <a:pPr lvl="2"/>
            <a:r>
              <a:rPr lang="nb-NO" dirty="0" smtClean="0"/>
              <a:t>Message sequence charts</a:t>
            </a:r>
          </a:p>
          <a:p>
            <a:pPr lvl="1"/>
            <a:r>
              <a:rPr lang="nb-NO" dirty="0" smtClean="0"/>
              <a:t>Softdevice Specification</a:t>
            </a:r>
          </a:p>
          <a:p>
            <a:pPr lvl="2"/>
            <a:r>
              <a:rPr lang="nb-NO" dirty="0" smtClean="0"/>
              <a:t>S130 SDS will berelease with S130 v1.0.0</a:t>
            </a:r>
          </a:p>
          <a:p>
            <a:pPr lvl="1"/>
            <a:r>
              <a:rPr lang="nb-NO" dirty="0" smtClean="0"/>
              <a:t>Softdevice release notes</a:t>
            </a:r>
          </a:p>
          <a:p>
            <a:pPr lvl="1"/>
            <a:r>
              <a:rPr lang="nb-NO" dirty="0" smtClean="0"/>
              <a:t>Softdevice migration notes</a:t>
            </a:r>
          </a:p>
          <a:p>
            <a:endParaRPr lang="nb-NO" dirty="0"/>
          </a:p>
          <a:p>
            <a:r>
              <a:rPr lang="nb-NO" dirty="0" smtClean="0"/>
              <a:t>Questions can be asked in devzone or on mypage</a:t>
            </a:r>
          </a:p>
          <a:p>
            <a:pPr lvl="1"/>
            <a:r>
              <a:rPr lang="nb-NO" dirty="0"/>
              <a:t>https://devzone.nordicsemi.com</a:t>
            </a:r>
          </a:p>
        </p:txBody>
      </p:sp>
      <p:sp>
        <p:nvSpPr>
          <p:cNvPr id="4" name="Slide Number Placeholder 3"/>
          <p:cNvSpPr>
            <a:spLocks noGrp="1"/>
          </p:cNvSpPr>
          <p:nvPr>
            <p:ph type="sldNum" sz="quarter" idx="4"/>
          </p:nvPr>
        </p:nvSpPr>
        <p:spPr/>
        <p:txBody>
          <a:bodyPr/>
          <a:lstStyle/>
          <a:p>
            <a:fld id="{675FC88E-5E7B-485A-9F37-AB992AC6987C}" type="slidenum">
              <a:rPr lang="nb-NO" smtClean="0"/>
              <a:pPr/>
              <a:t>58</a:t>
            </a:fld>
            <a:endParaRPr lang="nb-NO" dirty="0"/>
          </a:p>
        </p:txBody>
      </p:sp>
      <p:sp>
        <p:nvSpPr>
          <p:cNvPr id="5" name="Footer Placeholder 4"/>
          <p:cNvSpPr>
            <a:spLocks noGrp="1"/>
          </p:cNvSpPr>
          <p:nvPr>
            <p:ph type="ftr" sz="quarter" idx="15"/>
          </p:nvPr>
        </p:nvSpPr>
        <p:spPr/>
        <p:txBody>
          <a:bodyPr/>
          <a:lstStyle/>
          <a:p>
            <a:r>
              <a:rPr lang="en-US" smtClean="0"/>
              <a:t>PRESENTATION TITLE</a:t>
            </a:r>
            <a:endParaRPr lang="nb-NO" dirty="0"/>
          </a:p>
        </p:txBody>
      </p:sp>
    </p:spTree>
    <p:extLst>
      <p:ext uri="{BB962C8B-B14F-4D97-AF65-F5344CB8AC3E}">
        <p14:creationId xmlns:p14="http://schemas.microsoft.com/office/powerpoint/2010/main" val="1292993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a:t>sd_ble_gap_scan_start (ble_gap_scan_params_t)</a:t>
            </a:r>
          </a:p>
          <a:p>
            <a:pPr lvl="1"/>
            <a:r>
              <a:rPr lang="en-US" dirty="0"/>
              <a:t>Start scanning (GAP Discovery procedure, Observer Procedure</a:t>
            </a:r>
            <a:r>
              <a:rPr lang="en-US" dirty="0" smtClean="0"/>
              <a:t>)</a:t>
            </a:r>
          </a:p>
          <a:p>
            <a:pPr lvl="1"/>
            <a:r>
              <a:rPr lang="nb-NO" dirty="0" smtClean="0"/>
              <a:t>Results in BLE_GAP_EVT_ADV_REPORT </a:t>
            </a:r>
            <a:r>
              <a:rPr lang="nb-NO" dirty="0"/>
              <a:t>{bdaddr, rssi, data</a:t>
            </a:r>
            <a:r>
              <a:rPr lang="nb-NO" dirty="0" smtClean="0"/>
              <a:t>}</a:t>
            </a:r>
            <a:endParaRPr lang="nb-NO" dirty="0"/>
          </a:p>
          <a:p>
            <a:r>
              <a:rPr lang="nb-NO" dirty="0"/>
              <a:t>sd_ble_gap_scan_stop(void)</a:t>
            </a:r>
          </a:p>
          <a:p>
            <a:pPr lvl="1"/>
            <a:r>
              <a:rPr lang="nb-NO" dirty="0" smtClean="0"/>
              <a:t>Stops scanning</a:t>
            </a:r>
          </a:p>
          <a:p>
            <a:pPr lvl="1"/>
            <a:r>
              <a:rPr lang="nb-NO" dirty="0" smtClean="0"/>
              <a:t>Alternativ stopped by BLE_GAP_EVT_TIMOUT {BLE_GAP_TIMEOUT_SRC_SCAN}</a:t>
            </a:r>
            <a:endParaRPr lang="nb-NO" dirty="0"/>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6</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134770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normAutofit/>
          </a:bodyPr>
          <a:lstStyle/>
          <a:p>
            <a:r>
              <a:rPr lang="nb-NO" dirty="0" smtClean="0"/>
              <a:t>ble_gap_scan_params_t</a:t>
            </a:r>
          </a:p>
          <a:p>
            <a:pPr lvl="1"/>
            <a:r>
              <a:rPr lang="nb-NO" dirty="0" smtClean="0"/>
              <a:t>uint8_t                 </a:t>
            </a:r>
            <a:r>
              <a:rPr lang="nb-NO" dirty="0"/>
              <a:t>active    : </a:t>
            </a:r>
            <a:r>
              <a:rPr lang="nb-NO" dirty="0" smtClean="0"/>
              <a:t>1;</a:t>
            </a:r>
          </a:p>
          <a:p>
            <a:pPr lvl="2"/>
            <a:r>
              <a:rPr lang="nb-NO" dirty="0" smtClean="0"/>
              <a:t>If </a:t>
            </a:r>
            <a:r>
              <a:rPr lang="nb-NO" dirty="0"/>
              <a:t>1, perform active scanning (scan requests</a:t>
            </a:r>
            <a:r>
              <a:rPr lang="nb-NO" dirty="0" smtClean="0"/>
              <a:t>).</a:t>
            </a:r>
            <a:endParaRPr lang="nb-NO" dirty="0"/>
          </a:p>
          <a:p>
            <a:pPr lvl="1"/>
            <a:r>
              <a:rPr lang="nb-NO" dirty="0" smtClean="0"/>
              <a:t>uint8_t                 </a:t>
            </a:r>
            <a:r>
              <a:rPr lang="nb-NO" dirty="0"/>
              <a:t>selective : </a:t>
            </a:r>
            <a:r>
              <a:rPr lang="nb-NO" dirty="0" smtClean="0"/>
              <a:t>1;</a:t>
            </a:r>
          </a:p>
          <a:p>
            <a:pPr lvl="2"/>
            <a:r>
              <a:rPr lang="nb-NO" dirty="0" smtClean="0"/>
              <a:t>If </a:t>
            </a:r>
            <a:r>
              <a:rPr lang="nb-NO" dirty="0"/>
              <a:t>1, ignore unknown devices (non whitelisted</a:t>
            </a:r>
            <a:r>
              <a:rPr lang="nb-NO" dirty="0" smtClean="0"/>
              <a:t>).</a:t>
            </a:r>
            <a:endParaRPr lang="nb-NO" dirty="0"/>
          </a:p>
          <a:p>
            <a:pPr lvl="1"/>
            <a:r>
              <a:rPr lang="nb-NO" dirty="0" smtClean="0"/>
              <a:t>ble_gap_whitelist_t </a:t>
            </a:r>
            <a:r>
              <a:rPr lang="nb-NO" dirty="0"/>
              <a:t>*   p_whitelist; </a:t>
            </a:r>
            <a:endParaRPr lang="nb-NO" dirty="0" smtClean="0"/>
          </a:p>
          <a:p>
            <a:pPr lvl="2"/>
            <a:r>
              <a:rPr lang="nb-NO" dirty="0" smtClean="0"/>
              <a:t>Pointer </a:t>
            </a:r>
            <a:r>
              <a:rPr lang="nb-NO" dirty="0"/>
              <a:t>to whitelist, NULL if none is given</a:t>
            </a:r>
            <a:r>
              <a:rPr lang="nb-NO" dirty="0" smtClean="0"/>
              <a:t>.</a:t>
            </a:r>
            <a:endParaRPr lang="nb-NO" dirty="0"/>
          </a:p>
          <a:p>
            <a:pPr lvl="1"/>
            <a:r>
              <a:rPr lang="nb-NO" dirty="0" smtClean="0"/>
              <a:t>uint16_t                interval</a:t>
            </a:r>
          </a:p>
          <a:p>
            <a:pPr lvl="1"/>
            <a:r>
              <a:rPr lang="nb-NO" dirty="0" smtClean="0"/>
              <a:t>uint16_t                </a:t>
            </a:r>
            <a:r>
              <a:rPr lang="nb-NO" dirty="0"/>
              <a:t>window; </a:t>
            </a:r>
            <a:endParaRPr lang="nb-NO" dirty="0" smtClean="0"/>
          </a:p>
          <a:p>
            <a:pPr lvl="2"/>
            <a:r>
              <a:rPr lang="nb-NO" dirty="0" smtClean="0"/>
              <a:t>Scan interval and window </a:t>
            </a:r>
            <a:r>
              <a:rPr lang="nb-NO" dirty="0"/>
              <a:t>between 0x0004 and 0x4000 in 0.625ms units (2.5ms to 10.24s</a:t>
            </a:r>
            <a:r>
              <a:rPr lang="nb-NO" dirty="0" smtClean="0"/>
              <a:t>).</a:t>
            </a:r>
            <a:endParaRPr lang="nb-NO" dirty="0"/>
          </a:p>
          <a:p>
            <a:pPr lvl="1"/>
            <a:r>
              <a:rPr lang="nb-NO" dirty="0" smtClean="0"/>
              <a:t>uint16_t                </a:t>
            </a:r>
            <a:r>
              <a:rPr lang="nb-NO" dirty="0"/>
              <a:t>timeout; </a:t>
            </a:r>
            <a:endParaRPr lang="nb-NO" dirty="0" smtClean="0"/>
          </a:p>
          <a:p>
            <a:pPr lvl="2"/>
            <a:r>
              <a:rPr lang="nb-NO" dirty="0" smtClean="0"/>
              <a:t>Scan </a:t>
            </a:r>
            <a:r>
              <a:rPr lang="nb-NO" dirty="0"/>
              <a:t>timeout between 0x0001 and 0xFFFF in seconds, 0x0000 disables timeout</a:t>
            </a:r>
            <a:r>
              <a:rPr lang="nb-NO" dirty="0" smtClean="0"/>
              <a:t>.</a:t>
            </a:r>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7</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spTree>
    <p:extLst>
      <p:ext uri="{BB962C8B-B14F-4D97-AF65-F5344CB8AC3E}">
        <p14:creationId xmlns:p14="http://schemas.microsoft.com/office/powerpoint/2010/main" val="331435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r>
              <a:rPr lang="nb-NO" dirty="0" smtClean="0"/>
              <a:t>sd_ble_gap_scan_start (ble_gap_scan_params_t)</a:t>
            </a:r>
          </a:p>
          <a:p>
            <a:pPr lvl="1"/>
            <a:r>
              <a:rPr lang="en-US" dirty="0" smtClean="0"/>
              <a:t>Start scanning (GAP Discovery procedure, Observer Procedure)</a:t>
            </a:r>
          </a:p>
          <a:p>
            <a:pPr lvl="1"/>
            <a:r>
              <a:rPr lang="nb-NO" dirty="0" smtClean="0"/>
              <a:t>Results in BLE_GAP_EVT_ADV_REPORT {bdaddr, rssi, data}</a:t>
            </a:r>
          </a:p>
          <a:p>
            <a:r>
              <a:rPr lang="nb-NO" dirty="0" smtClean="0"/>
              <a:t>sd_ble_gap_scan_stop(void)</a:t>
            </a:r>
          </a:p>
          <a:p>
            <a:pPr lvl="1"/>
            <a:r>
              <a:rPr lang="nb-NO" dirty="0" smtClean="0"/>
              <a:t>Stops scanning</a:t>
            </a:r>
          </a:p>
          <a:p>
            <a:pPr lvl="1"/>
            <a:r>
              <a:rPr lang="nb-NO" dirty="0" smtClean="0"/>
              <a:t>Alternativ stoped by BLE_GAP_EVT_TIMOUT</a:t>
            </a:r>
          </a:p>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8</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340587"/>
            <a:ext cx="6873239" cy="453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02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Central role - Scanning</a:t>
            </a:r>
            <a:endParaRPr lang="nb-NO" dirty="0"/>
          </a:p>
        </p:txBody>
      </p:sp>
      <p:sp>
        <p:nvSpPr>
          <p:cNvPr id="3" name="Content Placeholder 2"/>
          <p:cNvSpPr>
            <a:spLocks noGrp="1"/>
          </p:cNvSpPr>
          <p:nvPr>
            <p:ph idx="1"/>
          </p:nvPr>
        </p:nvSpPr>
        <p:spPr/>
        <p:txBody>
          <a:bodyPr/>
          <a:lstStyle/>
          <a:p>
            <a:endParaRPr lang="nb-NO" dirty="0"/>
          </a:p>
        </p:txBody>
      </p:sp>
      <p:sp>
        <p:nvSpPr>
          <p:cNvPr id="4" name="Slide Number Placeholder 3"/>
          <p:cNvSpPr>
            <a:spLocks noGrp="1"/>
          </p:cNvSpPr>
          <p:nvPr>
            <p:ph type="sldNum" sz="quarter" idx="4"/>
          </p:nvPr>
        </p:nvSpPr>
        <p:spPr/>
        <p:txBody>
          <a:bodyPr/>
          <a:lstStyle/>
          <a:p>
            <a:fld id="{675FC88E-5E7B-485A-9F37-AB992AC6987C}" type="slidenum">
              <a:rPr lang="nb-NO" smtClean="0"/>
              <a:pPr/>
              <a:t>9</a:t>
            </a:fld>
            <a:endParaRPr lang="nb-NO" dirty="0"/>
          </a:p>
        </p:txBody>
      </p:sp>
      <p:sp>
        <p:nvSpPr>
          <p:cNvPr id="5" name="Footer Placeholder 4"/>
          <p:cNvSpPr>
            <a:spLocks noGrp="1"/>
          </p:cNvSpPr>
          <p:nvPr>
            <p:ph type="ftr" sz="quarter" idx="15"/>
          </p:nvPr>
        </p:nvSpPr>
        <p:spPr/>
        <p:txBody>
          <a:bodyPr/>
          <a:lstStyle/>
          <a:p>
            <a:r>
              <a:rPr lang="nb-NO" dirty="0" smtClean="0"/>
              <a:t>S130 - GAP</a:t>
            </a:r>
            <a:endParaRPr lang="nb-NO" dirty="0"/>
          </a:p>
        </p:txBody>
      </p:sp>
      <p:grpSp>
        <p:nvGrpSpPr>
          <p:cNvPr id="8" name="Group 7"/>
          <p:cNvGrpSpPr/>
          <p:nvPr/>
        </p:nvGrpSpPr>
        <p:grpSpPr>
          <a:xfrm>
            <a:off x="-3771" y="2081461"/>
            <a:ext cx="9147771" cy="3706342"/>
            <a:chOff x="-3772" y="1268760"/>
            <a:chExt cx="9147771" cy="3706342"/>
          </a:xfrm>
        </p:grpSpPr>
        <p:sp>
          <p:nvSpPr>
            <p:cNvPr id="9" name="Rectangle 8"/>
            <p:cNvSpPr/>
            <p:nvPr/>
          </p:nvSpPr>
          <p:spPr>
            <a:xfrm>
              <a:off x="-3772" y="3121931"/>
              <a:ext cx="9143999" cy="1853171"/>
            </a:xfrm>
            <a:prstGeom prst="rect">
              <a:avLst/>
            </a:prstGeom>
            <a:gradFill flip="none" rotWithShape="1">
              <a:gsLst>
                <a:gs pos="0">
                  <a:srgbClr val="BEBEBE"/>
                </a:gs>
                <a:gs pos="1000">
                  <a:schemeClr val="bg1">
                    <a:lumMod val="75000"/>
                  </a:schemeClr>
                </a:gs>
                <a:gs pos="100000">
                  <a:srgbClr val="0D0D0D">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ctangle 9"/>
            <p:cNvSpPr/>
            <p:nvPr/>
          </p:nvSpPr>
          <p:spPr>
            <a:xfrm>
              <a:off x="0" y="1268760"/>
              <a:ext cx="9143999" cy="1853171"/>
            </a:xfrm>
            <a:prstGeom prst="rect">
              <a:avLst/>
            </a:prstGeom>
            <a:gradFill flip="none" rotWithShape="1">
              <a:gsLst>
                <a:gs pos="0">
                  <a:srgbClr val="4F81BD">
                    <a:tint val="66000"/>
                    <a:satMod val="160000"/>
                    <a:alpha val="50000"/>
                  </a:srgbClr>
                </a:gs>
                <a:gs pos="1000">
                  <a:srgbClr val="4F81BD">
                    <a:tint val="44500"/>
                    <a:satMod val="160000"/>
                  </a:srgbClr>
                </a:gs>
                <a:gs pos="100000">
                  <a:srgbClr val="4F81BD">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xtBox 10"/>
            <p:cNvSpPr txBox="1"/>
            <p:nvPr/>
          </p:nvSpPr>
          <p:spPr>
            <a:xfrm>
              <a:off x="141748" y="1268760"/>
              <a:ext cx="2914968" cy="646331"/>
            </a:xfrm>
            <a:prstGeom prst="rect">
              <a:avLst/>
            </a:prstGeom>
            <a:noFill/>
          </p:spPr>
          <p:txBody>
            <a:bodyPr wrap="square" rtlCol="0">
              <a:spAutoFit/>
            </a:bodyPr>
            <a:lstStyle/>
            <a:p>
              <a:r>
                <a:rPr lang="nb-NO" dirty="0" smtClean="0"/>
                <a:t>Master scan interval = 50 ms</a:t>
              </a:r>
            </a:p>
            <a:p>
              <a:r>
                <a:rPr lang="nb-NO" dirty="0" smtClean="0"/>
                <a:t>Master scan window = 25 ms</a:t>
              </a:r>
            </a:p>
          </p:txBody>
        </p:sp>
        <p:sp>
          <p:nvSpPr>
            <p:cNvPr id="12" name="TextBox 11"/>
            <p:cNvSpPr txBox="1"/>
            <p:nvPr/>
          </p:nvSpPr>
          <p:spPr>
            <a:xfrm>
              <a:off x="141748" y="4535273"/>
              <a:ext cx="3648628" cy="369332"/>
            </a:xfrm>
            <a:prstGeom prst="rect">
              <a:avLst/>
            </a:prstGeom>
            <a:noFill/>
          </p:spPr>
          <p:txBody>
            <a:bodyPr wrap="square" rtlCol="0">
              <a:spAutoFit/>
            </a:bodyPr>
            <a:lstStyle/>
            <a:p>
              <a:r>
                <a:rPr lang="nb-NO" dirty="0" smtClean="0"/>
                <a:t>Slave Advertising interval = 40 ms</a:t>
              </a:r>
            </a:p>
          </p:txBody>
        </p:sp>
        <p:cxnSp>
          <p:nvCxnSpPr>
            <p:cNvPr id="13" name="Straight Connector 12"/>
            <p:cNvCxnSpPr/>
            <p:nvPr/>
          </p:nvCxnSpPr>
          <p:spPr>
            <a:xfrm flipV="1">
              <a:off x="5786089"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45038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57497"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9578" y="2164333"/>
              <a:ext cx="1474731" cy="461665"/>
            </a:xfrm>
            <a:prstGeom prst="rect">
              <a:avLst/>
            </a:prstGeom>
            <a:noFill/>
          </p:spPr>
          <p:txBody>
            <a:bodyPr wrap="square" rtlCol="0">
              <a:spAutoFit/>
            </a:bodyPr>
            <a:lstStyle/>
            <a:p>
              <a:pPr algn="ctr"/>
              <a:r>
                <a:rPr lang="nb-NO" sz="1200" dirty="0"/>
                <a:t>S</a:t>
              </a:r>
              <a:r>
                <a:rPr lang="nb-NO" sz="1200" dirty="0" smtClean="0"/>
                <a:t>canning on channel 37</a:t>
              </a:r>
              <a:endParaRPr lang="nb-NO" sz="1200" dirty="0"/>
            </a:p>
          </p:txBody>
        </p:sp>
        <p:cxnSp>
          <p:nvCxnSpPr>
            <p:cNvPr id="17" name="Straight Connector 16"/>
            <p:cNvCxnSpPr/>
            <p:nvPr/>
          </p:nvCxnSpPr>
          <p:spPr>
            <a:xfrm flipV="1">
              <a:off x="4453941"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118237"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789645" y="255838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1793" y="255838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1748" y="4116018"/>
              <a:ext cx="2678430" cy="276999"/>
            </a:xfrm>
            <a:prstGeom prst="rect">
              <a:avLst/>
            </a:prstGeom>
            <a:noFill/>
          </p:spPr>
          <p:txBody>
            <a:bodyPr wrap="square" rtlCol="0">
              <a:spAutoFit/>
            </a:bodyPr>
            <a:lstStyle/>
            <a:p>
              <a:r>
                <a:rPr lang="nb-NO" sz="1200" dirty="0"/>
                <a:t>A</a:t>
              </a:r>
              <a:r>
                <a:rPr lang="nb-NO" sz="1200" dirty="0" smtClean="0"/>
                <a:t>dvertising on </a:t>
              </a:r>
              <a:r>
                <a:rPr lang="nb-NO" sz="1200" b="1" dirty="0" smtClean="0">
                  <a:solidFill>
                    <a:srgbClr val="00B050"/>
                  </a:solidFill>
                </a:rPr>
                <a:t>37</a:t>
              </a:r>
              <a:r>
                <a:rPr lang="nb-NO" sz="1200" dirty="0" smtClean="0"/>
                <a:t>, </a:t>
              </a:r>
              <a:r>
                <a:rPr lang="nb-NO" sz="1200" b="1" dirty="0" smtClean="0">
                  <a:solidFill>
                    <a:srgbClr val="00B0F0"/>
                  </a:solidFill>
                </a:rPr>
                <a:t>38</a:t>
              </a:r>
              <a:r>
                <a:rPr lang="nb-NO" sz="1200" dirty="0" smtClean="0"/>
                <a:t> and </a:t>
              </a:r>
              <a:r>
                <a:rPr lang="nb-NO" sz="1200" b="1" dirty="0" smtClean="0">
                  <a:solidFill>
                    <a:srgbClr val="0070C0"/>
                  </a:solidFill>
                </a:rPr>
                <a:t>39</a:t>
              </a:r>
              <a:endParaRPr lang="nb-NO" sz="1200" b="1" dirty="0">
                <a:solidFill>
                  <a:srgbClr val="0070C0"/>
                </a:solidFill>
              </a:endParaRPr>
            </a:p>
          </p:txBody>
        </p:sp>
        <p:cxnSp>
          <p:nvCxnSpPr>
            <p:cNvPr id="22" name="Straight Connector 21"/>
            <p:cNvCxnSpPr/>
            <p:nvPr/>
          </p:nvCxnSpPr>
          <p:spPr>
            <a:xfrm flipH="1" flipV="1">
              <a:off x="1521170"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3293" y="3805757"/>
              <a:ext cx="8367179" cy="1"/>
            </a:xfrm>
            <a:prstGeom prst="straightConnector1">
              <a:avLst/>
            </a:prstGeom>
            <a:ln w="127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2589047"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92843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53293" y="3267485"/>
              <a:ext cx="1" cy="65487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9329" y="3840428"/>
              <a:ext cx="586669" cy="276999"/>
            </a:xfrm>
            <a:prstGeom prst="rect">
              <a:avLst/>
            </a:prstGeom>
            <a:noFill/>
          </p:spPr>
          <p:txBody>
            <a:bodyPr wrap="square" rtlCol="0">
              <a:spAutoFit/>
            </a:bodyPr>
            <a:lstStyle/>
            <a:p>
              <a:r>
                <a:rPr lang="nb-NO" sz="1200" dirty="0" smtClean="0"/>
                <a:t>0 ms</a:t>
              </a:r>
              <a:endParaRPr lang="nb-NO" sz="1200" dirty="0"/>
            </a:p>
          </p:txBody>
        </p:sp>
        <p:sp>
          <p:nvSpPr>
            <p:cNvPr id="28" name="TextBox 27"/>
            <p:cNvSpPr txBox="1"/>
            <p:nvPr/>
          </p:nvSpPr>
          <p:spPr>
            <a:xfrm>
              <a:off x="2324515" y="3840428"/>
              <a:ext cx="586669" cy="276999"/>
            </a:xfrm>
            <a:prstGeom prst="rect">
              <a:avLst/>
            </a:prstGeom>
            <a:noFill/>
          </p:spPr>
          <p:txBody>
            <a:bodyPr wrap="square" rtlCol="0">
              <a:spAutoFit/>
            </a:bodyPr>
            <a:lstStyle/>
            <a:p>
              <a:r>
                <a:rPr lang="nb-NO" sz="1200" dirty="0" smtClean="0"/>
                <a:t>40 ms</a:t>
              </a:r>
              <a:endParaRPr lang="nb-NO" sz="1200" dirty="0"/>
            </a:p>
          </p:txBody>
        </p:sp>
        <p:sp>
          <p:nvSpPr>
            <p:cNvPr id="29" name="TextBox 28"/>
            <p:cNvSpPr txBox="1"/>
            <p:nvPr/>
          </p:nvSpPr>
          <p:spPr>
            <a:xfrm>
              <a:off x="4419701" y="3840428"/>
              <a:ext cx="586669" cy="276999"/>
            </a:xfrm>
            <a:prstGeom prst="rect">
              <a:avLst/>
            </a:prstGeom>
            <a:noFill/>
          </p:spPr>
          <p:txBody>
            <a:bodyPr wrap="square" rtlCol="0">
              <a:spAutoFit/>
            </a:bodyPr>
            <a:lstStyle/>
            <a:p>
              <a:r>
                <a:rPr lang="nb-NO" sz="1200" dirty="0" smtClean="0"/>
                <a:t>80 ms</a:t>
              </a:r>
              <a:endParaRPr lang="nb-NO" sz="1200" dirty="0"/>
            </a:p>
          </p:txBody>
        </p:sp>
        <p:sp>
          <p:nvSpPr>
            <p:cNvPr id="30" name="TextBox 29"/>
            <p:cNvSpPr txBox="1"/>
            <p:nvPr/>
          </p:nvSpPr>
          <p:spPr>
            <a:xfrm>
              <a:off x="6580663" y="3840428"/>
              <a:ext cx="652445" cy="276999"/>
            </a:xfrm>
            <a:prstGeom prst="rect">
              <a:avLst/>
            </a:prstGeom>
            <a:noFill/>
          </p:spPr>
          <p:txBody>
            <a:bodyPr wrap="square" rtlCol="0">
              <a:spAutoFit/>
            </a:bodyPr>
            <a:lstStyle/>
            <a:p>
              <a:r>
                <a:rPr lang="nb-NO" sz="1200" dirty="0" smtClean="0"/>
                <a:t>120 ms</a:t>
              </a:r>
              <a:endParaRPr lang="nb-NO" sz="1200" dirty="0"/>
            </a:p>
          </p:txBody>
        </p:sp>
        <p:grpSp>
          <p:nvGrpSpPr>
            <p:cNvPr id="31" name="Group 30"/>
            <p:cNvGrpSpPr/>
            <p:nvPr/>
          </p:nvGrpSpPr>
          <p:grpSpPr>
            <a:xfrm>
              <a:off x="485486" y="3586757"/>
              <a:ext cx="171012" cy="219000"/>
              <a:chOff x="485486" y="3517058"/>
              <a:chExt cx="171012" cy="219000"/>
            </a:xfrm>
          </p:grpSpPr>
          <p:cxnSp>
            <p:nvCxnSpPr>
              <p:cNvPr id="62" name="Straight Connector 61"/>
              <p:cNvCxnSpPr/>
              <p:nvPr/>
            </p:nvCxnSpPr>
            <p:spPr>
              <a:xfrm flipV="1">
                <a:off x="48548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7099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5649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619110" y="3586757"/>
              <a:ext cx="171012" cy="219000"/>
              <a:chOff x="2619110" y="3517058"/>
              <a:chExt cx="171012" cy="219000"/>
            </a:xfrm>
          </p:grpSpPr>
          <p:cxnSp>
            <p:nvCxnSpPr>
              <p:cNvPr id="59" name="Straight Connector 58"/>
              <p:cNvCxnSpPr/>
              <p:nvPr/>
            </p:nvCxnSpPr>
            <p:spPr>
              <a:xfrm flipV="1">
                <a:off x="2619110"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04616"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790122"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flipV="1">
              <a:off x="6860555"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792678"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24801" y="326748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656924" y="3267485"/>
              <a:ext cx="1" cy="654872"/>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52734" y="3586757"/>
              <a:ext cx="171012" cy="219000"/>
              <a:chOff x="4752734" y="3517058"/>
              <a:chExt cx="171012" cy="219000"/>
            </a:xfrm>
          </p:grpSpPr>
          <p:cxnSp>
            <p:nvCxnSpPr>
              <p:cNvPr id="56" name="Straight Connector 55"/>
              <p:cNvCxnSpPr/>
              <p:nvPr/>
            </p:nvCxnSpPr>
            <p:spPr>
              <a:xfrm flipV="1">
                <a:off x="4752734"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838240"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4923746"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886358" y="3586757"/>
              <a:ext cx="171012" cy="219000"/>
              <a:chOff x="6886358" y="3517058"/>
              <a:chExt cx="171012" cy="219000"/>
            </a:xfrm>
          </p:grpSpPr>
          <p:cxnSp>
            <p:nvCxnSpPr>
              <p:cNvPr id="53" name="Straight Connector 52"/>
              <p:cNvCxnSpPr/>
              <p:nvPr/>
            </p:nvCxnSpPr>
            <p:spPr>
              <a:xfrm flipV="1">
                <a:off x="688635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97186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05737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29329" y="2844932"/>
              <a:ext cx="586669" cy="276999"/>
            </a:xfrm>
            <a:prstGeom prst="rect">
              <a:avLst/>
            </a:prstGeom>
            <a:noFill/>
          </p:spPr>
          <p:txBody>
            <a:bodyPr wrap="square" rtlCol="0">
              <a:spAutoFit/>
            </a:bodyPr>
            <a:lstStyle/>
            <a:p>
              <a:r>
                <a:rPr lang="nb-NO" sz="1200" dirty="0" smtClean="0"/>
                <a:t>0 ms</a:t>
              </a:r>
              <a:endParaRPr lang="nb-NO" sz="1200" dirty="0"/>
            </a:p>
          </p:txBody>
        </p:sp>
        <p:sp>
          <p:nvSpPr>
            <p:cNvPr id="40" name="TextBox 9"/>
            <p:cNvSpPr txBox="1">
              <a:spLocks noChangeArrowheads="1"/>
            </p:cNvSpPr>
            <p:nvPr/>
          </p:nvSpPr>
          <p:spPr bwMode="auto">
            <a:xfrm>
              <a:off x="66247" y="2498349"/>
              <a:ext cx="376238" cy="369887"/>
            </a:xfrm>
            <a:prstGeom prst="rect">
              <a:avLst/>
            </a:prstGeom>
            <a:noFill/>
            <a:ln w="9525">
              <a:noFill/>
              <a:miter lim="800000"/>
              <a:headEnd/>
              <a:tailEnd/>
            </a:ln>
          </p:spPr>
          <p:txBody>
            <a:bodyPr wrap="none">
              <a:spAutoFit/>
            </a:bodyPr>
            <a:lstStyle/>
            <a:p>
              <a:r>
                <a:rPr lang="nb-NO" dirty="0"/>
                <a:t>M</a:t>
              </a:r>
            </a:p>
          </p:txBody>
        </p:sp>
        <p:sp>
          <p:nvSpPr>
            <p:cNvPr id="41" name="TextBox 11"/>
            <p:cNvSpPr txBox="1">
              <a:spLocks noChangeArrowheads="1"/>
            </p:cNvSpPr>
            <p:nvPr/>
          </p:nvSpPr>
          <p:spPr bwMode="auto">
            <a:xfrm>
              <a:off x="104347" y="3512107"/>
              <a:ext cx="338138" cy="368300"/>
            </a:xfrm>
            <a:prstGeom prst="rect">
              <a:avLst/>
            </a:prstGeom>
            <a:noFill/>
            <a:ln w="9525">
              <a:noFill/>
              <a:miter lim="800000"/>
              <a:headEnd/>
              <a:tailEnd/>
            </a:ln>
          </p:spPr>
          <p:txBody>
            <a:bodyPr wrap="none">
              <a:spAutoFit/>
            </a:bodyPr>
            <a:lstStyle/>
            <a:p>
              <a:r>
                <a:rPr lang="nb-NO" dirty="0"/>
                <a:t>S</a:t>
              </a:r>
            </a:p>
          </p:txBody>
        </p:sp>
        <p:sp>
          <p:nvSpPr>
            <p:cNvPr id="42" name="TextBox 41"/>
            <p:cNvSpPr txBox="1"/>
            <p:nvPr/>
          </p:nvSpPr>
          <p:spPr>
            <a:xfrm>
              <a:off x="1513288" y="2844932"/>
              <a:ext cx="586669" cy="276999"/>
            </a:xfrm>
            <a:prstGeom prst="rect">
              <a:avLst/>
            </a:prstGeom>
            <a:noFill/>
          </p:spPr>
          <p:txBody>
            <a:bodyPr wrap="square" rtlCol="0">
              <a:spAutoFit/>
            </a:bodyPr>
            <a:lstStyle/>
            <a:p>
              <a:r>
                <a:rPr lang="nb-NO" sz="1200" dirty="0" smtClean="0"/>
                <a:t>25 ms</a:t>
              </a:r>
              <a:endParaRPr lang="nb-NO" sz="1200" dirty="0"/>
            </a:p>
          </p:txBody>
        </p:sp>
        <p:sp>
          <p:nvSpPr>
            <p:cNvPr id="43" name="TextBox 42"/>
            <p:cNvSpPr txBox="1"/>
            <p:nvPr/>
          </p:nvSpPr>
          <p:spPr>
            <a:xfrm>
              <a:off x="2797246" y="2844932"/>
              <a:ext cx="586669" cy="276999"/>
            </a:xfrm>
            <a:prstGeom prst="rect">
              <a:avLst/>
            </a:prstGeom>
            <a:noFill/>
          </p:spPr>
          <p:txBody>
            <a:bodyPr wrap="square" rtlCol="0">
              <a:spAutoFit/>
            </a:bodyPr>
            <a:lstStyle/>
            <a:p>
              <a:r>
                <a:rPr lang="nb-NO" sz="1200" dirty="0" smtClean="0"/>
                <a:t>50 ms</a:t>
              </a:r>
              <a:endParaRPr lang="nb-NO" sz="1200" dirty="0"/>
            </a:p>
          </p:txBody>
        </p:sp>
        <p:sp>
          <p:nvSpPr>
            <p:cNvPr id="44" name="TextBox 43"/>
            <p:cNvSpPr txBox="1"/>
            <p:nvPr/>
          </p:nvSpPr>
          <p:spPr>
            <a:xfrm>
              <a:off x="5428862" y="2844932"/>
              <a:ext cx="650369" cy="276999"/>
            </a:xfrm>
            <a:prstGeom prst="rect">
              <a:avLst/>
            </a:prstGeom>
            <a:noFill/>
          </p:spPr>
          <p:txBody>
            <a:bodyPr wrap="square" rtlCol="0">
              <a:spAutoFit/>
            </a:bodyPr>
            <a:lstStyle/>
            <a:p>
              <a:r>
                <a:rPr lang="nb-NO" sz="1200" dirty="0" smtClean="0"/>
                <a:t>100 ms</a:t>
              </a:r>
              <a:endParaRPr lang="nb-NO" sz="1200" dirty="0"/>
            </a:p>
          </p:txBody>
        </p:sp>
        <p:sp>
          <p:nvSpPr>
            <p:cNvPr id="45" name="TextBox 44"/>
            <p:cNvSpPr txBox="1"/>
            <p:nvPr/>
          </p:nvSpPr>
          <p:spPr>
            <a:xfrm>
              <a:off x="4081204" y="2844932"/>
              <a:ext cx="650369" cy="276999"/>
            </a:xfrm>
            <a:prstGeom prst="rect">
              <a:avLst/>
            </a:prstGeom>
            <a:noFill/>
          </p:spPr>
          <p:txBody>
            <a:bodyPr wrap="square" rtlCol="0">
              <a:spAutoFit/>
            </a:bodyPr>
            <a:lstStyle/>
            <a:p>
              <a:r>
                <a:rPr lang="nb-NO" sz="1200" dirty="0" smtClean="0"/>
                <a:t>75 ms</a:t>
              </a:r>
              <a:endParaRPr lang="nb-NO" sz="1200" dirty="0"/>
            </a:p>
          </p:txBody>
        </p:sp>
        <p:sp>
          <p:nvSpPr>
            <p:cNvPr id="46" name="TextBox 45"/>
            <p:cNvSpPr txBox="1"/>
            <p:nvPr/>
          </p:nvSpPr>
          <p:spPr>
            <a:xfrm>
              <a:off x="6776520" y="2844932"/>
              <a:ext cx="650369" cy="276999"/>
            </a:xfrm>
            <a:prstGeom prst="rect">
              <a:avLst/>
            </a:prstGeom>
            <a:noFill/>
          </p:spPr>
          <p:txBody>
            <a:bodyPr wrap="square" rtlCol="0">
              <a:spAutoFit/>
            </a:bodyPr>
            <a:lstStyle/>
            <a:p>
              <a:r>
                <a:rPr lang="nb-NO" sz="1200" dirty="0" smtClean="0"/>
                <a:t>125 ms</a:t>
              </a:r>
              <a:endParaRPr lang="nb-NO" sz="1200" dirty="0"/>
            </a:p>
          </p:txBody>
        </p:sp>
        <p:sp>
          <p:nvSpPr>
            <p:cNvPr id="47" name="TextBox 46"/>
            <p:cNvSpPr txBox="1"/>
            <p:nvPr/>
          </p:nvSpPr>
          <p:spPr>
            <a:xfrm>
              <a:off x="8124180" y="2844932"/>
              <a:ext cx="650369" cy="276999"/>
            </a:xfrm>
            <a:prstGeom prst="rect">
              <a:avLst/>
            </a:prstGeom>
            <a:noFill/>
          </p:spPr>
          <p:txBody>
            <a:bodyPr wrap="square" rtlCol="0">
              <a:spAutoFit/>
            </a:bodyPr>
            <a:lstStyle/>
            <a:p>
              <a:r>
                <a:rPr lang="nb-NO" sz="1200" dirty="0" smtClean="0"/>
                <a:t>150 ms</a:t>
              </a:r>
              <a:endParaRPr lang="nb-NO" sz="1200" dirty="0"/>
            </a:p>
          </p:txBody>
        </p:sp>
        <p:sp>
          <p:nvSpPr>
            <p:cNvPr id="48" name="TextBox 47"/>
            <p:cNvSpPr txBox="1"/>
            <p:nvPr/>
          </p:nvSpPr>
          <p:spPr>
            <a:xfrm>
              <a:off x="3061756" y="2164333"/>
              <a:ext cx="1474731" cy="461665"/>
            </a:xfrm>
            <a:prstGeom prst="rect">
              <a:avLst/>
            </a:prstGeom>
            <a:noFill/>
          </p:spPr>
          <p:txBody>
            <a:bodyPr wrap="square" rtlCol="0">
              <a:spAutoFit/>
            </a:bodyPr>
            <a:lstStyle/>
            <a:p>
              <a:pPr algn="ctr"/>
              <a:r>
                <a:rPr lang="nb-NO" sz="1200" dirty="0"/>
                <a:t>S</a:t>
              </a:r>
              <a:r>
                <a:rPr lang="nb-NO" sz="1200" dirty="0" smtClean="0"/>
                <a:t>canning on channel 38</a:t>
              </a:r>
              <a:endParaRPr lang="nb-NO" sz="1200" dirty="0"/>
            </a:p>
          </p:txBody>
        </p:sp>
        <p:sp>
          <p:nvSpPr>
            <p:cNvPr id="49" name="TextBox 48"/>
            <p:cNvSpPr txBox="1"/>
            <p:nvPr/>
          </p:nvSpPr>
          <p:spPr>
            <a:xfrm>
              <a:off x="5735989" y="2164333"/>
              <a:ext cx="1474731" cy="461665"/>
            </a:xfrm>
            <a:prstGeom prst="rect">
              <a:avLst/>
            </a:prstGeom>
            <a:noFill/>
          </p:spPr>
          <p:txBody>
            <a:bodyPr wrap="square" rtlCol="0">
              <a:spAutoFit/>
            </a:bodyPr>
            <a:lstStyle/>
            <a:p>
              <a:pPr algn="ctr"/>
              <a:r>
                <a:rPr lang="nb-NO" sz="1200" dirty="0"/>
                <a:t>S</a:t>
              </a:r>
              <a:r>
                <a:rPr lang="nb-NO" sz="1200" dirty="0" smtClean="0"/>
                <a:t>canning on channel 39</a:t>
              </a:r>
              <a:endParaRPr lang="nb-NO" sz="1200" dirty="0"/>
            </a:p>
          </p:txBody>
        </p:sp>
        <p:cxnSp>
          <p:nvCxnSpPr>
            <p:cNvPr id="50" name="Straight Connector 49"/>
            <p:cNvCxnSpPr/>
            <p:nvPr/>
          </p:nvCxnSpPr>
          <p:spPr>
            <a:xfrm>
              <a:off x="457497" y="2719293"/>
              <a:ext cx="13321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302" y="2693614"/>
              <a:ext cx="13321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791108" y="2717415"/>
              <a:ext cx="133214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4508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Tour presentation template">
  <a:themeElements>
    <a:clrScheme name="Custom 1">
      <a:dk1>
        <a:sysClr val="windowText" lastClr="000000"/>
      </a:dk1>
      <a:lt1>
        <a:sysClr val="window" lastClr="FFFFFF"/>
      </a:lt1>
      <a:dk2>
        <a:srgbClr val="585858"/>
      </a:dk2>
      <a:lt2>
        <a:srgbClr val="CDD4D7"/>
      </a:lt2>
      <a:accent1>
        <a:srgbClr val="0099DA"/>
      </a:accent1>
      <a:accent2>
        <a:srgbClr val="046AB4"/>
      </a:accent2>
      <a:accent3>
        <a:srgbClr val="17479E"/>
      </a:accent3>
      <a:accent4>
        <a:srgbClr val="6DCFF6"/>
      </a:accent4>
      <a:accent5>
        <a:srgbClr val="B0E5FA"/>
      </a:accent5>
      <a:accent6>
        <a:srgbClr val="0E4266"/>
      </a:accent6>
      <a:hlink>
        <a:srgbClr val="09293F"/>
      </a:hlink>
      <a:folHlink>
        <a:srgbClr val="CCEE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0">
          <a:noFill/>
        </a:ln>
        <a:effectLst>
          <a:innerShdw>
            <a:srgbClr val="FFFFFF"/>
          </a:innerShdw>
        </a:effectLst>
        <a:scene3d>
          <a:camera prst="orthographicFront">
            <a:rot lat="0" lon="0" rev="0"/>
          </a:camera>
          <a:lightRig rig="twoPt" dir="r">
            <a:rot lat="0" lon="0" rev="6000000"/>
          </a:lightRig>
        </a:scene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r">
          <a:defRPr sz="1200" dirty="0" smtClean="0">
            <a:solidFill>
              <a:schemeClr val="tx2"/>
            </a:solidFill>
            <a:latin typeface="+mn-lt"/>
          </a:defRPr>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Global Tour presentation template</Template>
  <TotalTime>28140</TotalTime>
  <Words>5376</Words>
  <Application>Microsoft Office PowerPoint</Application>
  <PresentationFormat>On-screen Show (4:3)</PresentationFormat>
  <Paragraphs>728</Paragraphs>
  <Slides>58</Slides>
  <Notes>29</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Global Tour presentation template</vt:lpstr>
      <vt:lpstr>S130 Training</vt:lpstr>
      <vt:lpstr>S130 subjects</vt:lpstr>
      <vt:lpstr>Day 1</vt:lpstr>
      <vt:lpstr>S130 – Key features</vt:lpstr>
      <vt:lpstr>Common softdevice API</vt:lpstr>
      <vt:lpstr>Central role - Scanning</vt:lpstr>
      <vt:lpstr>Central role - Scanning</vt:lpstr>
      <vt:lpstr>Central role - Scanning</vt:lpstr>
      <vt:lpstr>Central role - Scanning</vt:lpstr>
      <vt:lpstr>Central role - Connecting</vt:lpstr>
      <vt:lpstr>Central role - Connecting</vt:lpstr>
      <vt:lpstr>Different API uses depending on role</vt:lpstr>
      <vt:lpstr>Task_1 : Master connection</vt:lpstr>
      <vt:lpstr>GATT server</vt:lpstr>
      <vt:lpstr>GATT multilink capabilities</vt:lpstr>
      <vt:lpstr>GATT Client</vt:lpstr>
      <vt:lpstr>GATT Client - discovery</vt:lpstr>
      <vt:lpstr>GATT Client - discovery</vt:lpstr>
      <vt:lpstr>GATT Client - discovery</vt:lpstr>
      <vt:lpstr>GATT Client – Reading value</vt:lpstr>
      <vt:lpstr>GATT Client – Writing and confirming</vt:lpstr>
      <vt:lpstr>Database discovery module</vt:lpstr>
      <vt:lpstr>Database discovery module</vt:lpstr>
      <vt:lpstr>Tasks 2: Master GATT Client</vt:lpstr>
      <vt:lpstr>Task 3:</vt:lpstr>
      <vt:lpstr>Day 2</vt:lpstr>
      <vt:lpstr>Recap</vt:lpstr>
      <vt:lpstr>Scheduling</vt:lpstr>
      <vt:lpstr>Radio timeslot API</vt:lpstr>
      <vt:lpstr>Radio timeslot API</vt:lpstr>
      <vt:lpstr>Radio timeslot API</vt:lpstr>
      <vt:lpstr>Task 4: Run S130 example from SDK 8.0</vt:lpstr>
      <vt:lpstr>Recap</vt:lpstr>
      <vt:lpstr>Scheduling</vt:lpstr>
      <vt:lpstr>Device manager</vt:lpstr>
      <vt:lpstr>Bonding</vt:lpstr>
      <vt:lpstr>When should we bond</vt:lpstr>
      <vt:lpstr>Device manager - Bonding Information</vt:lpstr>
      <vt:lpstr>Device Manager - Service/Protocol Information</vt:lpstr>
      <vt:lpstr>Device manager - Application Information</vt:lpstr>
      <vt:lpstr>Device manager – Flash content</vt:lpstr>
      <vt:lpstr>Device manager - Set-up APIs</vt:lpstr>
      <vt:lpstr>Device manager - Set-up APIs</vt:lpstr>
      <vt:lpstr>Device manager - Set-up APIs</vt:lpstr>
      <vt:lpstr>Device manager - APIs to set up or read status of security on a link.</vt:lpstr>
      <vt:lpstr>Device manager - APIs to set up or read status of security on a link.</vt:lpstr>
      <vt:lpstr>Device manager - APIs to set up or read status of security on a link.</vt:lpstr>
      <vt:lpstr>Device manager – Context Management APIs.</vt:lpstr>
      <vt:lpstr>Device manager – Context Management APIs.</vt:lpstr>
      <vt:lpstr>Device manager – Utility APIs.</vt:lpstr>
      <vt:lpstr>Device manager - SDK</vt:lpstr>
      <vt:lpstr>Device manager - SDK</vt:lpstr>
      <vt:lpstr>Task 5: Device manager central</vt:lpstr>
      <vt:lpstr>Current consumption and calculation</vt:lpstr>
      <vt:lpstr>Task 6: Device manager peripheral</vt:lpstr>
      <vt:lpstr>Task 7: Device manager peripheral</vt:lpstr>
      <vt:lpstr>S110 v7.1 vs 8.0</vt:lpstr>
      <vt:lpstr>Summary</vt:lpstr>
    </vt:vector>
  </TitlesOfParts>
  <Company>Nordic Semiconductor ASA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Aina Bergerud</dc:creator>
  <cp:lastModifiedBy>Runar B. Skjerve</cp:lastModifiedBy>
  <cp:revision>150</cp:revision>
  <dcterms:created xsi:type="dcterms:W3CDTF">2014-11-07T08:15:37Z</dcterms:created>
  <dcterms:modified xsi:type="dcterms:W3CDTF">2015-03-17T08:17:20Z</dcterms:modified>
</cp:coreProperties>
</file>