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60" r:id="rId6"/>
    <p:sldId id="261" r:id="rId7"/>
    <p:sldId id="259" r:id="rId8"/>
    <p:sldId id="262" r:id="rId9"/>
    <p:sldId id="263" r:id="rId10"/>
    <p:sldId id="264" r:id="rId11"/>
    <p:sldId id="265" r:id="rId12"/>
    <p:sldId id="266" r:id="rId13"/>
    <p:sldId id="268" r:id="rId14"/>
    <p:sldId id="269" r:id="rId15"/>
    <p:sldId id="272" r:id="rId16"/>
    <p:sldId id="273" r:id="rId17"/>
    <p:sldId id="270" r:id="rId18"/>
    <p:sldId id="275" r:id="rId19"/>
    <p:sldId id="271" r:id="rId20"/>
    <p:sldId id="274"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01130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95557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52315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09510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8462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39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9473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294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873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547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49623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451C-9901-4406-BB49-7326A78BBE3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001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451C-9901-4406-BB49-7326A78BBE3C}"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5013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451C-9901-4406-BB49-7326A78BBE3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787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451C-9901-4406-BB49-7326A78BBE3C}"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693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2562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805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E451C-9901-4406-BB49-7326A78BBE3C}"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1ACE-04BA-4C29-A242-B8B442F242ED}" type="slidenum">
              <a:rPr lang="en-IN" smtClean="0"/>
              <a:t>‹#›</a:t>
            </a:fld>
            <a:endParaRPr lang="en-IN"/>
          </a:p>
        </p:txBody>
      </p:sp>
    </p:spTree>
    <p:extLst>
      <p:ext uri="{BB962C8B-B14F-4D97-AF65-F5344CB8AC3E}">
        <p14:creationId xmlns:p14="http://schemas.microsoft.com/office/powerpoint/2010/main" val="60397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p:txBody>
          <a:bodyPr/>
          <a:lstStyle/>
          <a:p>
            <a:r>
              <a:rPr lang="en-IN" dirty="0"/>
              <a:t>Computer Networks</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p:txBody>
          <a:bodyPr/>
          <a:lstStyle/>
          <a:p>
            <a:r>
              <a:rPr lang="en-IN" b="1" dirty="0"/>
              <a:t>By Shailesh Kumar Khanchandani</a:t>
            </a:r>
          </a:p>
        </p:txBody>
      </p:sp>
    </p:spTree>
    <p:extLst>
      <p:ext uri="{BB962C8B-B14F-4D97-AF65-F5344CB8AC3E}">
        <p14:creationId xmlns:p14="http://schemas.microsoft.com/office/powerpoint/2010/main" val="44272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485F7-F67D-B381-4F1D-65D44565E1F8}"/>
              </a:ext>
            </a:extLst>
          </p:cNvPr>
          <p:cNvSpPr>
            <a:spLocks noGrp="1"/>
          </p:cNvSpPr>
          <p:nvPr>
            <p:ph idx="1"/>
          </p:nvPr>
        </p:nvSpPr>
        <p:spPr>
          <a:xfrm>
            <a:off x="1529133" y="2218764"/>
            <a:ext cx="10018713" cy="3124201"/>
          </a:xfrm>
        </p:spPr>
        <p:txBody>
          <a:bodyPr/>
          <a:lstStyle/>
          <a:p>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In conclusion, data communication is essential in today's world, as it enables resource sharing, collaboration, information access, remote operations, and offers several advantages over traditional communication methods.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04926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27B5-9639-5F72-6EC4-34F4D50A02A3}"/>
              </a:ext>
            </a:extLst>
          </p:cNvPr>
          <p:cNvSpPr>
            <a:spLocks noGrp="1"/>
          </p:cNvSpPr>
          <p:nvPr>
            <p:ph type="title"/>
          </p:nvPr>
        </p:nvSpPr>
        <p:spPr>
          <a:xfrm>
            <a:off x="1484311" y="685801"/>
            <a:ext cx="10018713" cy="936812"/>
          </a:xfrm>
        </p:spPr>
        <p:txBody>
          <a:bodyPr/>
          <a:lstStyle/>
          <a:p>
            <a:r>
              <a:rPr lang="en-US" dirty="0"/>
              <a:t>Network topologies and types of networks</a:t>
            </a:r>
            <a:endParaRPr lang="en-IN" dirty="0"/>
          </a:p>
        </p:txBody>
      </p:sp>
      <p:sp>
        <p:nvSpPr>
          <p:cNvPr id="3" name="Content Placeholder 2">
            <a:extLst>
              <a:ext uri="{FF2B5EF4-FFF2-40B4-BE49-F238E27FC236}">
                <a16:creationId xmlns:a16="http://schemas.microsoft.com/office/drawing/2014/main" id="{96ACDCBD-7A96-FDBA-E25B-BE33E57326CD}"/>
              </a:ext>
            </a:extLst>
          </p:cNvPr>
          <p:cNvSpPr>
            <a:spLocks noGrp="1"/>
          </p:cNvSpPr>
          <p:nvPr>
            <p:ph idx="1"/>
          </p:nvPr>
        </p:nvSpPr>
        <p:spPr>
          <a:xfrm>
            <a:off x="1484310" y="1622613"/>
            <a:ext cx="10018713" cy="4616822"/>
          </a:xfrm>
        </p:spPr>
        <p:txBody>
          <a:bodyPr>
            <a:normAutofit/>
          </a:bodyPr>
          <a:lstStyle/>
          <a:p>
            <a:pPr marL="0" indent="0">
              <a:buNone/>
            </a:pPr>
            <a:r>
              <a:rPr lang="en-US" dirty="0"/>
              <a:t>World of network topologies and network types.</a:t>
            </a:r>
          </a:p>
          <a:p>
            <a:r>
              <a:rPr lang="en-US" b="1" dirty="0"/>
              <a:t>Network Topologies: The Blueprint of Connections</a:t>
            </a:r>
            <a:endParaRPr lang="en-US" dirty="0"/>
          </a:p>
          <a:p>
            <a:r>
              <a:rPr lang="en-US" dirty="0"/>
              <a:t>A network topology refers to the layout of devices and connections within a network. It defines how devices are arranged and how data flows between them. There are two main categories of network topologies:</a:t>
            </a:r>
          </a:p>
          <a:p>
            <a:pPr lvl="1"/>
            <a:r>
              <a:rPr lang="en-US" dirty="0"/>
              <a:t>Physical Topology: This describes the physical layout of cables and devices in a network. It's like the blueprint for the wiring and equipment.</a:t>
            </a:r>
          </a:p>
          <a:p>
            <a:pPr lvl="1"/>
            <a:r>
              <a:rPr lang="en-US" dirty="0"/>
              <a:t>Logical Topology: This outlines the flow of data signals through the network, independent of the physical layout. It's more concerned with how data travels rather than the physical connections.</a:t>
            </a:r>
            <a:endParaRPr lang="en-IN" dirty="0"/>
          </a:p>
        </p:txBody>
      </p:sp>
    </p:spTree>
    <p:extLst>
      <p:ext uri="{BB962C8B-B14F-4D97-AF65-F5344CB8AC3E}">
        <p14:creationId xmlns:p14="http://schemas.microsoft.com/office/powerpoint/2010/main" val="397244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E6B1-C1F7-8F9B-216D-65D7A8E15AEF}"/>
              </a:ext>
            </a:extLst>
          </p:cNvPr>
          <p:cNvSpPr>
            <a:spLocks noGrp="1"/>
          </p:cNvSpPr>
          <p:nvPr>
            <p:ph type="title"/>
          </p:nvPr>
        </p:nvSpPr>
        <p:spPr>
          <a:xfrm>
            <a:off x="1484310" y="228600"/>
            <a:ext cx="10018713" cy="569259"/>
          </a:xfrm>
        </p:spPr>
        <p:txBody>
          <a:bodyPr>
            <a:normAutofit fontScale="90000"/>
          </a:bodyPr>
          <a:lstStyle/>
          <a:p>
            <a:r>
              <a:rPr lang="en-US" b="1" i="0" dirty="0">
                <a:effectLst/>
                <a:latin typeface="Google Sans"/>
              </a:rPr>
              <a:t>Common Types of Network Topologies</a:t>
            </a:r>
            <a:endParaRPr lang="en-IN" dirty="0"/>
          </a:p>
        </p:txBody>
      </p:sp>
      <p:pic>
        <p:nvPicPr>
          <p:cNvPr id="5" name="Picture 4">
            <a:extLst>
              <a:ext uri="{FF2B5EF4-FFF2-40B4-BE49-F238E27FC236}">
                <a16:creationId xmlns:a16="http://schemas.microsoft.com/office/drawing/2014/main" id="{60569726-DBF2-4CE9-067F-E68BD401DF31}"/>
              </a:ext>
            </a:extLst>
          </p:cNvPr>
          <p:cNvPicPr>
            <a:picLocks noChangeAspect="1"/>
          </p:cNvPicPr>
          <p:nvPr/>
        </p:nvPicPr>
        <p:blipFill>
          <a:blip r:embed="rId2"/>
          <a:stretch>
            <a:fillRect/>
          </a:stretch>
        </p:blipFill>
        <p:spPr>
          <a:xfrm>
            <a:off x="1737889" y="1444363"/>
            <a:ext cx="9511553" cy="3969273"/>
          </a:xfrm>
          <a:prstGeom prst="rect">
            <a:avLst/>
          </a:prstGeom>
        </p:spPr>
      </p:pic>
    </p:spTree>
    <p:extLst>
      <p:ext uri="{BB962C8B-B14F-4D97-AF65-F5344CB8AC3E}">
        <p14:creationId xmlns:p14="http://schemas.microsoft.com/office/powerpoint/2010/main" val="168264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E6B1-C1F7-8F9B-216D-65D7A8E15AEF}"/>
              </a:ext>
            </a:extLst>
          </p:cNvPr>
          <p:cNvSpPr>
            <a:spLocks noGrp="1"/>
          </p:cNvSpPr>
          <p:nvPr>
            <p:ph type="title"/>
          </p:nvPr>
        </p:nvSpPr>
        <p:spPr>
          <a:xfrm>
            <a:off x="1484310" y="228600"/>
            <a:ext cx="10018713" cy="569259"/>
          </a:xfrm>
        </p:spPr>
        <p:txBody>
          <a:bodyPr>
            <a:normAutofit fontScale="90000"/>
          </a:bodyPr>
          <a:lstStyle/>
          <a:p>
            <a:r>
              <a:rPr lang="en-US" b="1" i="0" dirty="0">
                <a:effectLst/>
                <a:latin typeface="Google Sans"/>
              </a:rPr>
              <a:t>Common Types of Network Topologies</a:t>
            </a:r>
            <a:endParaRPr lang="en-IN" dirty="0"/>
          </a:p>
        </p:txBody>
      </p:sp>
      <p:sp>
        <p:nvSpPr>
          <p:cNvPr id="3" name="Content Placeholder 2">
            <a:extLst>
              <a:ext uri="{FF2B5EF4-FFF2-40B4-BE49-F238E27FC236}">
                <a16:creationId xmlns:a16="http://schemas.microsoft.com/office/drawing/2014/main" id="{1B4EF830-1A27-0EC7-D622-BB8358D0FB08}"/>
              </a:ext>
            </a:extLst>
          </p:cNvPr>
          <p:cNvSpPr>
            <a:spLocks noGrp="1"/>
          </p:cNvSpPr>
          <p:nvPr>
            <p:ph idx="1"/>
          </p:nvPr>
        </p:nvSpPr>
        <p:spPr>
          <a:xfrm>
            <a:off x="1484310" y="932328"/>
            <a:ext cx="10018713" cy="5697072"/>
          </a:xfrm>
        </p:spPr>
        <p:txBody>
          <a:bodyPr>
            <a:normAutofit fontScale="70000" lnSpcReduction="20000"/>
          </a:bodyPr>
          <a:lstStyle/>
          <a:p>
            <a:pPr algn="l"/>
            <a:r>
              <a:rPr lang="en-US" b="0" i="0" dirty="0">
                <a:effectLst/>
                <a:latin typeface="Google Sans"/>
              </a:rPr>
              <a:t>Here's a breakdown of some common network topologies:</a:t>
            </a:r>
          </a:p>
          <a:p>
            <a:pPr algn="l">
              <a:buFont typeface="Arial" panose="020B0604020202020204" pitchFamily="34" charset="0"/>
              <a:buChar char="•"/>
            </a:pPr>
            <a:r>
              <a:rPr lang="en-US" b="1" i="0" dirty="0">
                <a:effectLst/>
                <a:latin typeface="Google Sans"/>
              </a:rPr>
              <a:t>Bus Topology:</a:t>
            </a:r>
            <a:r>
              <a:rPr lang="en-US" b="0" i="0" dirty="0">
                <a:effectLst/>
                <a:latin typeface="Google Sans"/>
              </a:rPr>
              <a:t> Imagine a single main cable that all devices connect to, like beads on a string. Information travels from one device to another along this shared cable. This is a simple and cost-effective setup, but a malfunction in the main cable can disrupt the entire network.</a:t>
            </a:r>
          </a:p>
          <a:p>
            <a:pPr algn="l">
              <a:buFont typeface="Arial" panose="020B0604020202020204" pitchFamily="34" charset="0"/>
              <a:buChar char="•"/>
            </a:pPr>
            <a:r>
              <a:rPr lang="en-US" b="1" i="0" dirty="0">
                <a:effectLst/>
                <a:latin typeface="Google Sans"/>
              </a:rPr>
              <a:t>Star Topology:</a:t>
            </a:r>
            <a:r>
              <a:rPr lang="en-US" b="0" i="0" dirty="0">
                <a:effectLst/>
                <a:latin typeface="Google Sans"/>
              </a:rPr>
              <a:t> In this topology, all devices have a dedicated connection to a central hub or switch. This central device acts like a traffic controller, routing data between devices. It's more reliable than a bus topology as a fault in one connection won't affect the entire network. However, the central device becomes a single point of failure.</a:t>
            </a:r>
          </a:p>
          <a:p>
            <a:pPr algn="l">
              <a:buFont typeface="Arial" panose="020B0604020202020204" pitchFamily="34" charset="0"/>
              <a:buChar char="•"/>
            </a:pPr>
            <a:r>
              <a:rPr lang="en-US" b="1" i="0" dirty="0">
                <a:effectLst/>
                <a:latin typeface="Google Sans"/>
              </a:rPr>
              <a:t>Ring Topology:</a:t>
            </a:r>
            <a:r>
              <a:rPr lang="en-US" b="0" i="0" dirty="0">
                <a:effectLst/>
                <a:latin typeface="Google Sans"/>
              </a:rPr>
              <a:t> Devices are connected in a closed loop, where data travels in one direction around the ring. Each device acts as a repeater, regenerating the signal and passing it on to the next device. This topology can be reliable, but a break in the ring can bring down the entire network.</a:t>
            </a:r>
          </a:p>
          <a:p>
            <a:pPr algn="l">
              <a:buFont typeface="Arial" panose="020B0604020202020204" pitchFamily="34" charset="0"/>
              <a:buChar char="•"/>
            </a:pPr>
            <a:r>
              <a:rPr lang="en-US" b="1" i="0" dirty="0">
                <a:effectLst/>
                <a:latin typeface="Google Sans"/>
              </a:rPr>
              <a:t>Mesh Topology:</a:t>
            </a:r>
            <a:r>
              <a:rPr lang="en-US" b="0" i="0" dirty="0">
                <a:effectLst/>
                <a:latin typeface="Google Sans"/>
              </a:rPr>
              <a:t> Devices are interconnected with each other, creating multiple paths for data to flow. This provides redundancy and fault tolerance, as data can take alternative routes if one connection fails. Mesh topologies are commonly used in wireless networks.</a:t>
            </a:r>
          </a:p>
          <a:p>
            <a:pPr algn="l">
              <a:buFont typeface="Arial" panose="020B0604020202020204" pitchFamily="34" charset="0"/>
              <a:buChar char="•"/>
            </a:pPr>
            <a:r>
              <a:rPr lang="en-US" b="1" i="0" dirty="0">
                <a:effectLst/>
                <a:latin typeface="Google Sans"/>
              </a:rPr>
              <a:t>Tree Topology:</a:t>
            </a:r>
            <a:r>
              <a:rPr lang="en-US" b="0" i="0" dirty="0">
                <a:effectLst/>
                <a:latin typeface="Google Sans"/>
              </a:rPr>
              <a:t> This combines characteristics of bus and star topologies. A central hub connects to multiple secondary hubs or switches, which in turn connect to individual devices. This creates a hierarchical structure that is scalable and manageable.</a:t>
            </a:r>
          </a:p>
          <a:p>
            <a:pPr>
              <a:buFont typeface="Arial" panose="020B0604020202020204" pitchFamily="34" charset="0"/>
              <a:buChar char="•"/>
            </a:pPr>
            <a:r>
              <a:rPr lang="en-US" b="1" dirty="0">
                <a:latin typeface="Google Sans"/>
              </a:rPr>
              <a:t>Hybrid network </a:t>
            </a:r>
            <a:r>
              <a:rPr lang="en-US" dirty="0">
                <a:latin typeface="Google Sans"/>
              </a:rPr>
              <a:t>topology Corporate networks often use more than one type of network topology. One topology may be more preferable when compared with another, depending on factors related to performance, reliability and cost. For example, a network professional may configure a wireless LAN that uses a star-based topology for most network connections but also use a wireless mesh network in certain situations, such as when a network cable can't connect to an access point.</a:t>
            </a:r>
          </a:p>
          <a:p>
            <a:endParaRPr lang="en-IN" dirty="0"/>
          </a:p>
        </p:txBody>
      </p:sp>
    </p:spTree>
    <p:extLst>
      <p:ext uri="{BB962C8B-B14F-4D97-AF65-F5344CB8AC3E}">
        <p14:creationId xmlns:p14="http://schemas.microsoft.com/office/powerpoint/2010/main" val="351897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17CA-B94C-A508-AAF0-86C713A6966D}"/>
              </a:ext>
            </a:extLst>
          </p:cNvPr>
          <p:cNvSpPr>
            <a:spLocks noGrp="1"/>
          </p:cNvSpPr>
          <p:nvPr>
            <p:ph type="title"/>
          </p:nvPr>
        </p:nvSpPr>
        <p:spPr>
          <a:xfrm>
            <a:off x="1484311" y="685800"/>
            <a:ext cx="10018713" cy="515471"/>
          </a:xfrm>
        </p:spPr>
        <p:txBody>
          <a:bodyPr>
            <a:normAutofit fontScale="90000"/>
          </a:bodyPr>
          <a:lstStyle/>
          <a:p>
            <a:r>
              <a:rPr lang="en-US" dirty="0"/>
              <a:t>Types of Networks:</a:t>
            </a:r>
            <a:br>
              <a:rPr lang="en-US" dirty="0"/>
            </a:br>
            <a:endParaRPr lang="en-IN" dirty="0"/>
          </a:p>
        </p:txBody>
      </p:sp>
      <p:sp>
        <p:nvSpPr>
          <p:cNvPr id="3" name="Content Placeholder 2">
            <a:extLst>
              <a:ext uri="{FF2B5EF4-FFF2-40B4-BE49-F238E27FC236}">
                <a16:creationId xmlns:a16="http://schemas.microsoft.com/office/drawing/2014/main" id="{5FCAD7B8-1F89-1605-7FD7-B980D8022143}"/>
              </a:ext>
            </a:extLst>
          </p:cNvPr>
          <p:cNvSpPr>
            <a:spLocks noGrp="1"/>
          </p:cNvSpPr>
          <p:nvPr>
            <p:ph idx="1"/>
          </p:nvPr>
        </p:nvSpPr>
        <p:spPr>
          <a:xfrm>
            <a:off x="1780145" y="1001806"/>
            <a:ext cx="10018713" cy="5105401"/>
          </a:xfrm>
        </p:spPr>
        <p:txBody>
          <a:bodyPr>
            <a:normAutofit fontScale="62500" lnSpcReduction="20000"/>
          </a:bodyPr>
          <a:lstStyle/>
          <a:p>
            <a:endParaRPr lang="en-US" dirty="0"/>
          </a:p>
          <a:p>
            <a:r>
              <a:rPr lang="en-US" dirty="0"/>
              <a:t>Networks can also be classified based on their size and purpose. Here are some common network types:</a:t>
            </a:r>
          </a:p>
          <a:p>
            <a:endParaRPr lang="en-US" dirty="0"/>
          </a:p>
          <a:p>
            <a:r>
              <a:rPr lang="en-US" b="1" dirty="0"/>
              <a:t>Local Area Network (LAN):  </a:t>
            </a:r>
            <a:r>
              <a:rPr lang="en-US" dirty="0"/>
              <a:t>A LAN connects devices within a limited geographical area, like a home, office, or school.</a:t>
            </a:r>
          </a:p>
          <a:p>
            <a:endParaRPr lang="en-US" dirty="0"/>
          </a:p>
          <a:p>
            <a:r>
              <a:rPr lang="en-US" b="1" dirty="0"/>
              <a:t>Wide Area Network (WAN):  </a:t>
            </a:r>
            <a:r>
              <a:rPr lang="en-US" dirty="0"/>
              <a:t>A WAN spans a large geographical distance, connecting LANs across cities, countries, or even continents.</a:t>
            </a:r>
          </a:p>
          <a:p>
            <a:endParaRPr lang="en-US" dirty="0"/>
          </a:p>
          <a:p>
            <a:r>
              <a:rPr lang="en-US" b="1" dirty="0"/>
              <a:t>Metropolitan Area Network (MAN):  </a:t>
            </a:r>
            <a:r>
              <a:rPr lang="en-US" dirty="0"/>
              <a:t>A MAN covers a metropolitan area, typically larger than a LAN but smaller than a WAN.</a:t>
            </a:r>
          </a:p>
          <a:p>
            <a:endParaRPr lang="en-US" dirty="0"/>
          </a:p>
          <a:p>
            <a:r>
              <a:rPr lang="en-US" b="1" dirty="0"/>
              <a:t>Personal Area Network (PAN):  </a:t>
            </a:r>
            <a:r>
              <a:rPr lang="en-US" dirty="0"/>
              <a:t>A PAN connects devices within a person's immediate surroundings, like Bluetooth connections between a phone and headset.</a:t>
            </a:r>
          </a:p>
          <a:p>
            <a:endParaRPr lang="en-US" dirty="0"/>
          </a:p>
          <a:p>
            <a:r>
              <a:rPr lang="en-US" b="1" dirty="0"/>
              <a:t>Storage Area Network (SAN):  </a:t>
            </a:r>
            <a:r>
              <a:rPr lang="en-US" dirty="0"/>
              <a:t>A SAN is a dedicated network designed for connecting storage devices to servers.</a:t>
            </a:r>
          </a:p>
          <a:p>
            <a:endParaRPr lang="en-US" dirty="0"/>
          </a:p>
          <a:p>
            <a:r>
              <a:rPr lang="en-US" dirty="0"/>
              <a:t>Choosing the right network topology and type depends on factors like the number of devices, network traffic, and desired level of scalability and reliability.</a:t>
            </a:r>
            <a:endParaRPr lang="en-IN" dirty="0"/>
          </a:p>
        </p:txBody>
      </p:sp>
    </p:spTree>
    <p:extLst>
      <p:ext uri="{BB962C8B-B14F-4D97-AF65-F5344CB8AC3E}">
        <p14:creationId xmlns:p14="http://schemas.microsoft.com/office/powerpoint/2010/main" val="12927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0A8D8-ACE9-2251-E945-1A604D66DC82}"/>
              </a:ext>
            </a:extLst>
          </p:cNvPr>
          <p:cNvSpPr>
            <a:spLocks noGrp="1"/>
          </p:cNvSpPr>
          <p:nvPr>
            <p:ph idx="1"/>
          </p:nvPr>
        </p:nvSpPr>
        <p:spPr>
          <a:xfrm>
            <a:off x="1726357" y="2043953"/>
            <a:ext cx="10018713" cy="4312024"/>
          </a:xfrm>
        </p:spPr>
        <p:txBody>
          <a:bodyPr>
            <a:normAutofit fontScale="77500" lnSpcReduction="20000"/>
          </a:bodyPr>
          <a:lstStyle/>
          <a:p>
            <a:pPr algn="just"/>
            <a:r>
              <a:rPr lang="en-US" dirty="0"/>
              <a:t>The OSI model was developed by the International Organization for Standardization (ISO) in the late 1970s and early 1980s. It consists of seven layers, each representing a different level of abstraction in the networking process. The layers are:</a:t>
            </a:r>
          </a:p>
          <a:p>
            <a:pPr algn="just"/>
            <a:endParaRPr lang="en-US" dirty="0"/>
          </a:p>
          <a:p>
            <a:pPr algn="just"/>
            <a:r>
              <a:rPr lang="en-US" dirty="0"/>
              <a:t>Physical Layer: This is the lowest layer and deals with the physical transmission of data over the network medium. It includes specifications for cables, connectors, voltages, and physical interfaces.</a:t>
            </a:r>
          </a:p>
          <a:p>
            <a:pPr algn="just"/>
            <a:endParaRPr lang="en-US" dirty="0"/>
          </a:p>
          <a:p>
            <a:pPr algn="just"/>
            <a:r>
              <a:rPr lang="en-US" dirty="0"/>
              <a:t>Data Link Layer: This layer is responsible for establishing and maintaining a reliable link between two devices over a physical connection. It handles issues such as framing, error detection, and flow control.</a:t>
            </a:r>
          </a:p>
          <a:p>
            <a:pPr algn="just"/>
            <a:endParaRPr lang="en-US" dirty="0"/>
          </a:p>
          <a:p>
            <a:pPr algn="just"/>
            <a:r>
              <a:rPr lang="en-US" dirty="0"/>
              <a:t>Network Layer: The network layer deals with routing packets across different networks. It is responsible for logical addressing, routing, and packet forwarding.</a:t>
            </a:r>
          </a:p>
          <a:p>
            <a:pPr algn="just"/>
            <a:endParaRPr lang="en-US" dirty="0"/>
          </a:p>
          <a:p>
            <a:pPr algn="just"/>
            <a:endParaRPr lang="en-US" dirty="0"/>
          </a:p>
        </p:txBody>
      </p:sp>
      <p:sp>
        <p:nvSpPr>
          <p:cNvPr id="4" name="Title 1">
            <a:extLst>
              <a:ext uri="{FF2B5EF4-FFF2-40B4-BE49-F238E27FC236}">
                <a16:creationId xmlns:a16="http://schemas.microsoft.com/office/drawing/2014/main" id="{40ADB12F-5A21-4EF2-A4CA-ADA266D59294}"/>
              </a:ext>
            </a:extLst>
          </p:cNvPr>
          <p:cNvSpPr>
            <a:spLocks noGrp="1"/>
          </p:cNvSpPr>
          <p:nvPr>
            <p:ph type="title"/>
          </p:nvPr>
        </p:nvSpPr>
        <p:spPr>
          <a:xfrm>
            <a:off x="1484311" y="685801"/>
            <a:ext cx="10018713" cy="883024"/>
          </a:xfrm>
        </p:spPr>
        <p:txBody>
          <a:bodyPr/>
          <a:lstStyle/>
          <a:p>
            <a:r>
              <a:rPr lang="en-IN" dirty="0"/>
              <a:t>Open Systems Interconnection</a:t>
            </a:r>
          </a:p>
        </p:txBody>
      </p:sp>
    </p:spTree>
    <p:extLst>
      <p:ext uri="{BB962C8B-B14F-4D97-AF65-F5344CB8AC3E}">
        <p14:creationId xmlns:p14="http://schemas.microsoft.com/office/powerpoint/2010/main" val="8054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27D1B-73D5-CFC4-63B3-95FF1826D499}"/>
              </a:ext>
            </a:extLst>
          </p:cNvPr>
          <p:cNvSpPr>
            <a:spLocks noGrp="1"/>
          </p:cNvSpPr>
          <p:nvPr>
            <p:ph idx="1"/>
          </p:nvPr>
        </p:nvSpPr>
        <p:spPr>
          <a:xfrm>
            <a:off x="1708428" y="1537446"/>
            <a:ext cx="10018713" cy="4433048"/>
          </a:xfrm>
        </p:spPr>
        <p:txBody>
          <a:bodyPr>
            <a:normAutofit fontScale="85000" lnSpcReduction="20000"/>
          </a:bodyPr>
          <a:lstStyle/>
          <a:p>
            <a:pPr algn="just"/>
            <a:r>
              <a:rPr lang="en-US" dirty="0"/>
              <a:t>Transport Layer: This layer ensures reliable end-to-end communication between two devices. It provides mechanisms for error detection, flow control, and segmentation/reassembly of data.</a:t>
            </a:r>
          </a:p>
          <a:p>
            <a:pPr marL="0" indent="0" algn="just">
              <a:buNone/>
            </a:pPr>
            <a:endParaRPr lang="en-US" dirty="0"/>
          </a:p>
          <a:p>
            <a:pPr algn="just"/>
            <a:r>
              <a:rPr lang="en-US" dirty="0"/>
              <a:t>Session Layer: The session layer establishes, maintains, and terminates connections between applications. It manages sessions and synchronization between devices.</a:t>
            </a:r>
          </a:p>
          <a:p>
            <a:pPr algn="just"/>
            <a:endParaRPr lang="en-US" dirty="0"/>
          </a:p>
          <a:p>
            <a:pPr algn="just"/>
            <a:r>
              <a:rPr lang="en-US" dirty="0"/>
              <a:t>Presentation Layer: This layer is responsible for data translation, encryption, and compression. It ensures that data sent by one application can be understood by another application.</a:t>
            </a:r>
          </a:p>
          <a:p>
            <a:pPr algn="just"/>
            <a:endParaRPr lang="en-US" dirty="0"/>
          </a:p>
          <a:p>
            <a:pPr algn="just"/>
            <a:r>
              <a:rPr lang="en-US" dirty="0"/>
              <a:t>Application Layer: The application layer provides interfaces for applications to access network services. It includes protocols such as HTTP, FTP, SMTP, and DNS.</a:t>
            </a:r>
          </a:p>
          <a:p>
            <a:pPr algn="just"/>
            <a:endParaRPr lang="en-IN" dirty="0"/>
          </a:p>
        </p:txBody>
      </p:sp>
    </p:spTree>
    <p:extLst>
      <p:ext uri="{BB962C8B-B14F-4D97-AF65-F5344CB8AC3E}">
        <p14:creationId xmlns:p14="http://schemas.microsoft.com/office/powerpoint/2010/main" val="3426239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D81A-FCA3-3636-843C-7B25F0A0E3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0A6383-F0D4-CE26-8171-3FC4E007AA6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2A06018-8662-078F-0A82-AEB158D02CA9}"/>
              </a:ext>
            </a:extLst>
          </p:cNvPr>
          <p:cNvPicPr>
            <a:picLocks noChangeAspect="1"/>
          </p:cNvPicPr>
          <p:nvPr/>
        </p:nvPicPr>
        <p:blipFill>
          <a:blip r:embed="rId2"/>
          <a:stretch>
            <a:fillRect/>
          </a:stretch>
        </p:blipFill>
        <p:spPr>
          <a:xfrm>
            <a:off x="0" y="-17448"/>
            <a:ext cx="12192000" cy="6892896"/>
          </a:xfrm>
          <a:prstGeom prst="rect">
            <a:avLst/>
          </a:prstGeom>
        </p:spPr>
      </p:pic>
    </p:spTree>
    <p:extLst>
      <p:ext uri="{BB962C8B-B14F-4D97-AF65-F5344CB8AC3E}">
        <p14:creationId xmlns:p14="http://schemas.microsoft.com/office/powerpoint/2010/main" val="237694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7D812B-9E13-022B-1D4D-71333846C356}"/>
              </a:ext>
            </a:extLst>
          </p:cNvPr>
          <p:cNvPicPr>
            <a:picLocks noChangeAspect="1"/>
          </p:cNvPicPr>
          <p:nvPr/>
        </p:nvPicPr>
        <p:blipFill>
          <a:blip r:embed="rId2"/>
          <a:stretch>
            <a:fillRect/>
          </a:stretch>
        </p:blipFill>
        <p:spPr>
          <a:xfrm>
            <a:off x="2685574" y="404390"/>
            <a:ext cx="6820852" cy="6049219"/>
          </a:xfrm>
          <a:prstGeom prst="rect">
            <a:avLst/>
          </a:prstGeom>
        </p:spPr>
      </p:pic>
    </p:spTree>
    <p:extLst>
      <p:ext uri="{BB962C8B-B14F-4D97-AF65-F5344CB8AC3E}">
        <p14:creationId xmlns:p14="http://schemas.microsoft.com/office/powerpoint/2010/main" val="195005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38DFB4-AEBB-3542-9634-402985ED3702}"/>
              </a:ext>
            </a:extLst>
          </p:cNvPr>
          <p:cNvPicPr>
            <a:picLocks noChangeAspect="1"/>
          </p:cNvPicPr>
          <p:nvPr/>
        </p:nvPicPr>
        <p:blipFill>
          <a:blip r:embed="rId2"/>
          <a:stretch>
            <a:fillRect/>
          </a:stretch>
        </p:blipFill>
        <p:spPr>
          <a:xfrm>
            <a:off x="3819207" y="766391"/>
            <a:ext cx="4553585" cy="5325218"/>
          </a:xfrm>
          <a:prstGeom prst="rect">
            <a:avLst/>
          </a:prstGeom>
        </p:spPr>
      </p:pic>
    </p:spTree>
    <p:extLst>
      <p:ext uri="{BB962C8B-B14F-4D97-AF65-F5344CB8AC3E}">
        <p14:creationId xmlns:p14="http://schemas.microsoft.com/office/powerpoint/2010/main" val="197194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a:xfrm>
            <a:off x="4156564" y="1473199"/>
            <a:ext cx="5408775" cy="941791"/>
          </a:xfrm>
        </p:spPr>
        <p:txBody>
          <a:bodyPr>
            <a:normAutofit fontScale="90000"/>
          </a:bodyPr>
          <a:lstStyle/>
          <a:p>
            <a:pPr algn="l"/>
            <a:r>
              <a:rPr lang="en-IN" u="sng" dirty="0"/>
              <a:t>Topics Covered</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a:xfrm>
            <a:off x="4515377" y="2537012"/>
            <a:ext cx="6987645" cy="2847789"/>
          </a:xfrm>
        </p:spPr>
        <p:txBody>
          <a:bodyPr>
            <a:normAutofit fontScale="92500" lnSpcReduction="20000"/>
          </a:bodyPr>
          <a:lstStyle/>
          <a:p>
            <a:pPr marL="342900" indent="-342900" algn="l">
              <a:buFont typeface="Arial" panose="020B0604020202020204" pitchFamily="34" charset="0"/>
              <a:buChar char="•"/>
            </a:pPr>
            <a:r>
              <a:rPr lang="en-IN" b="1" dirty="0"/>
              <a:t>Basic Communication Model. </a:t>
            </a:r>
          </a:p>
          <a:p>
            <a:pPr marL="342900" indent="-342900" algn="l">
              <a:buFont typeface="Arial" panose="020B0604020202020204" pitchFamily="34" charset="0"/>
              <a:buChar char="•"/>
            </a:pPr>
            <a:r>
              <a:rPr lang="en-IN" b="1" dirty="0"/>
              <a:t>Analog and Digital Signals. </a:t>
            </a:r>
          </a:p>
          <a:p>
            <a:pPr marL="342900" indent="-342900" algn="l">
              <a:buFont typeface="Arial" panose="020B0604020202020204" pitchFamily="34" charset="0"/>
              <a:buChar char="•"/>
            </a:pPr>
            <a:r>
              <a:rPr lang="en-IN" b="1" dirty="0"/>
              <a:t>Need and Advantages of Data Communications. </a:t>
            </a:r>
          </a:p>
          <a:p>
            <a:pPr marL="342900" indent="-342900" algn="l">
              <a:buFont typeface="Arial" panose="020B0604020202020204" pitchFamily="34" charset="0"/>
              <a:buChar char="•"/>
            </a:pPr>
            <a:r>
              <a:rPr lang="en-IN" b="1" dirty="0"/>
              <a:t>Network topologies and types of networks. </a:t>
            </a:r>
          </a:p>
          <a:p>
            <a:pPr marL="342900" indent="-342900" algn="l">
              <a:buFont typeface="Arial" panose="020B0604020202020204" pitchFamily="34" charset="0"/>
              <a:buChar char="•"/>
            </a:pPr>
            <a:r>
              <a:rPr lang="en-IN" b="1" dirty="0"/>
              <a:t>OSI reference model and TCP/IP Protocol Suite. </a:t>
            </a:r>
          </a:p>
          <a:p>
            <a:pPr marL="342900" indent="-342900" algn="l">
              <a:buFont typeface="Arial" panose="020B0604020202020204" pitchFamily="34" charset="0"/>
              <a:buChar char="•"/>
            </a:pPr>
            <a:r>
              <a:rPr lang="en-IN" b="1" dirty="0"/>
              <a:t>Layers in TCP/IP. Network Devices – Switch, Hub, Router, Gateway. </a:t>
            </a:r>
          </a:p>
          <a:p>
            <a:pPr marL="342900" indent="-342900" algn="l">
              <a:buFont typeface="Arial" panose="020B0604020202020204" pitchFamily="34" charset="0"/>
              <a:buChar char="•"/>
            </a:pPr>
            <a:r>
              <a:rPr lang="en-IN" b="1" dirty="0"/>
              <a:t>Circuit and Packet Switching. </a:t>
            </a:r>
          </a:p>
        </p:txBody>
      </p:sp>
    </p:spTree>
    <p:extLst>
      <p:ext uri="{BB962C8B-B14F-4D97-AF65-F5344CB8AC3E}">
        <p14:creationId xmlns:p14="http://schemas.microsoft.com/office/powerpoint/2010/main" val="282077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A8DC-917D-23D1-E3F0-F557F6FA9598}"/>
              </a:ext>
            </a:extLst>
          </p:cNvPr>
          <p:cNvSpPr>
            <a:spLocks noGrp="1"/>
          </p:cNvSpPr>
          <p:nvPr>
            <p:ph type="title"/>
          </p:nvPr>
        </p:nvSpPr>
        <p:spPr>
          <a:xfrm>
            <a:off x="1484311" y="685801"/>
            <a:ext cx="10018713" cy="891988"/>
          </a:xfrm>
        </p:spPr>
        <p:txBody>
          <a:bodyPr/>
          <a:lstStyle/>
          <a:p>
            <a:r>
              <a:rPr lang="en-IN" dirty="0"/>
              <a:t>TCP/IP Protocol Suite</a:t>
            </a:r>
          </a:p>
        </p:txBody>
      </p:sp>
      <p:sp>
        <p:nvSpPr>
          <p:cNvPr id="3" name="Content Placeholder 2">
            <a:extLst>
              <a:ext uri="{FF2B5EF4-FFF2-40B4-BE49-F238E27FC236}">
                <a16:creationId xmlns:a16="http://schemas.microsoft.com/office/drawing/2014/main" id="{37BD1713-C7F5-A011-AB5E-F5D7162F3435}"/>
              </a:ext>
            </a:extLst>
          </p:cNvPr>
          <p:cNvSpPr>
            <a:spLocks noGrp="1"/>
          </p:cNvSpPr>
          <p:nvPr>
            <p:ph idx="1"/>
          </p:nvPr>
        </p:nvSpPr>
        <p:spPr>
          <a:xfrm>
            <a:off x="1726357" y="1577789"/>
            <a:ext cx="10018713" cy="4742329"/>
          </a:xfrm>
        </p:spPr>
        <p:txBody>
          <a:bodyPr>
            <a:normAutofit fontScale="62500" lnSpcReduction="20000"/>
          </a:bodyPr>
          <a:lstStyle/>
          <a:p>
            <a:pPr algn="just"/>
            <a:r>
              <a:rPr lang="en-US" dirty="0"/>
              <a:t>The TCP/IP protocol suite is a set of protocols used for communication over the Internet. It was developed in the 1970’s and is based on the principles of the ARPANET, the precursor to the modern Internet. The TCP/IP protocol suite consists of four layers, which loosely correspond to the OSI model:</a:t>
            </a:r>
          </a:p>
          <a:p>
            <a:pPr algn="just"/>
            <a:endParaRPr lang="en-US" dirty="0"/>
          </a:p>
          <a:p>
            <a:pPr algn="just"/>
            <a:r>
              <a:rPr lang="en-US" dirty="0"/>
              <a:t>Network Interface Layer: This layer is similar to the OSI physical and data link layers. It defines protocols for transmitting data over specific types of networks, such as Ethernet or Wi-Fi.</a:t>
            </a:r>
          </a:p>
          <a:p>
            <a:pPr algn="just"/>
            <a:endParaRPr lang="en-US" dirty="0"/>
          </a:p>
          <a:p>
            <a:pPr algn="just"/>
            <a:r>
              <a:rPr lang="en-US" dirty="0"/>
              <a:t>Internet Layer: The Internet layer corresponds to the OSI network layer. It is responsible for addressing, routing, and fragmenting packets across different networks. The Internet Protocol (IP) is the primary protocol used at this layer.</a:t>
            </a:r>
          </a:p>
          <a:p>
            <a:pPr algn="just"/>
            <a:endParaRPr lang="en-US" dirty="0"/>
          </a:p>
          <a:p>
            <a:pPr algn="just"/>
            <a:r>
              <a:rPr lang="en-US" dirty="0"/>
              <a:t>Transport Layer: This layer corresponds to the OSI transport layer. It provides end-to-end communication between applications and handles issues such as reliability, flow control, and error recovery. The Transmission Control Protocol (TCP) and the User Datagram Protocol (UDP) are the two main protocols used at this layer.</a:t>
            </a:r>
          </a:p>
          <a:p>
            <a:pPr algn="just"/>
            <a:endParaRPr lang="en-US" dirty="0"/>
          </a:p>
          <a:p>
            <a:pPr algn="just"/>
            <a:r>
              <a:rPr lang="en-US" sz="2400" dirty="0"/>
              <a:t>Application Layer: The application layer in the TCP/IP model corresponds to the OSI application layer. It includes various protocols and services that applications use to communicate over the network, such as HTTP, FTP, SMTP, and DNS.</a:t>
            </a:r>
          </a:p>
          <a:p>
            <a:pPr algn="just"/>
            <a:endParaRPr lang="en-IN" dirty="0"/>
          </a:p>
        </p:txBody>
      </p:sp>
    </p:spTree>
    <p:extLst>
      <p:ext uri="{BB962C8B-B14F-4D97-AF65-F5344CB8AC3E}">
        <p14:creationId xmlns:p14="http://schemas.microsoft.com/office/powerpoint/2010/main" val="289979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9347-488D-E223-90F7-6A34F1AE909F}"/>
              </a:ext>
            </a:extLst>
          </p:cNvPr>
          <p:cNvSpPr>
            <a:spLocks noGrp="1"/>
          </p:cNvSpPr>
          <p:nvPr>
            <p:ph type="title"/>
          </p:nvPr>
        </p:nvSpPr>
        <p:spPr/>
        <p:txBody>
          <a:bodyPr/>
          <a:lstStyle/>
          <a:p>
            <a:r>
              <a:rPr lang="en-IN" dirty="0"/>
              <a:t>Network Devices</a:t>
            </a:r>
          </a:p>
        </p:txBody>
      </p:sp>
      <p:sp>
        <p:nvSpPr>
          <p:cNvPr id="3" name="Content Placeholder 2">
            <a:extLst>
              <a:ext uri="{FF2B5EF4-FFF2-40B4-BE49-F238E27FC236}">
                <a16:creationId xmlns:a16="http://schemas.microsoft.com/office/drawing/2014/main" id="{C9BB4B46-027D-81D8-E5AA-F8DE082DA876}"/>
              </a:ext>
            </a:extLst>
          </p:cNvPr>
          <p:cNvSpPr>
            <a:spLocks noGrp="1"/>
          </p:cNvSpPr>
          <p:nvPr>
            <p:ph idx="1"/>
          </p:nvPr>
        </p:nvSpPr>
        <p:spPr>
          <a:xfrm>
            <a:off x="1582922" y="2205318"/>
            <a:ext cx="10018713" cy="3774141"/>
          </a:xfrm>
        </p:spPr>
        <p:txBody>
          <a:bodyPr>
            <a:normAutofit/>
          </a:bodyPr>
          <a:lstStyle/>
          <a:p>
            <a:pPr algn="just"/>
            <a:r>
              <a:rPr lang="en-US" dirty="0"/>
              <a:t>Network devices play crucial roles in facilitating communication within and between networks. Here's an overview of some key network devices and concepts:</a:t>
            </a:r>
          </a:p>
          <a:p>
            <a:pPr algn="just"/>
            <a:r>
              <a:rPr lang="en-US" dirty="0"/>
              <a:t>1. Switch:</a:t>
            </a:r>
          </a:p>
          <a:p>
            <a:pPr lvl="1" algn="just"/>
            <a:r>
              <a:rPr lang="en-US" dirty="0"/>
              <a:t>A switch operates at the data link layer (Layer 2) of the OSI model.</a:t>
            </a:r>
          </a:p>
          <a:p>
            <a:pPr lvl="1" algn="just"/>
            <a:r>
              <a:rPr lang="en-US" dirty="0"/>
              <a:t>It connects multiple devices within a local area network (LAN) and selectively forwards data frames based on MAC addresses.</a:t>
            </a:r>
          </a:p>
          <a:p>
            <a:pPr lvl="1" algn="just"/>
            <a:r>
              <a:rPr lang="en-US" dirty="0"/>
              <a:t>Switches are more efficient than hubs because they create separate collision domains for each port, reducing network congestion and improving performance.</a:t>
            </a:r>
          </a:p>
          <a:p>
            <a:pPr algn="just"/>
            <a:endParaRPr lang="en-IN" dirty="0"/>
          </a:p>
        </p:txBody>
      </p:sp>
    </p:spTree>
    <p:extLst>
      <p:ext uri="{BB962C8B-B14F-4D97-AF65-F5344CB8AC3E}">
        <p14:creationId xmlns:p14="http://schemas.microsoft.com/office/powerpoint/2010/main" val="580183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F9809-6713-7A61-EC27-C086BBD546F7}"/>
              </a:ext>
            </a:extLst>
          </p:cNvPr>
          <p:cNvSpPr>
            <a:spLocks noGrp="1"/>
          </p:cNvSpPr>
          <p:nvPr>
            <p:ph idx="1"/>
          </p:nvPr>
        </p:nvSpPr>
        <p:spPr>
          <a:xfrm>
            <a:off x="1582922" y="730623"/>
            <a:ext cx="10018713" cy="5428130"/>
          </a:xfrm>
        </p:spPr>
        <p:txBody>
          <a:bodyPr>
            <a:normAutofit fontScale="92500" lnSpcReduction="20000"/>
          </a:bodyPr>
          <a:lstStyle/>
          <a:p>
            <a:pPr algn="just"/>
            <a:r>
              <a:rPr lang="en-US" dirty="0"/>
              <a:t>2. Hub:</a:t>
            </a:r>
          </a:p>
          <a:p>
            <a:pPr lvl="1" algn="just"/>
            <a:r>
              <a:rPr lang="en-US" dirty="0"/>
              <a:t>A hub also operates at the data link layer (Layer 2) of the OSI model.</a:t>
            </a:r>
          </a:p>
          <a:p>
            <a:pPr lvl="1" algn="just"/>
            <a:r>
              <a:rPr lang="en-US" dirty="0"/>
              <a:t>It connects multiple devices within a LAN and broadcasts incoming data packets to all connected devices.</a:t>
            </a:r>
          </a:p>
          <a:p>
            <a:pPr lvl="1" algn="just"/>
            <a:r>
              <a:rPr lang="en-US" dirty="0"/>
              <a:t>Unlike switches, hubs do not perform any intelligent packet forwarding; they simply regenerate and broadcast signals to all connected ports.</a:t>
            </a:r>
          </a:p>
          <a:p>
            <a:pPr lvl="1" algn="just"/>
            <a:r>
              <a:rPr lang="en-US" dirty="0"/>
              <a:t>Hubs are less efficient than switches and can lead to network congestion and collisions, especially in larger networks</a:t>
            </a:r>
          </a:p>
          <a:p>
            <a:pPr algn="just"/>
            <a:r>
              <a:rPr lang="en-US" dirty="0"/>
              <a:t>3. Router:</a:t>
            </a:r>
          </a:p>
          <a:p>
            <a:pPr lvl="1" algn="just"/>
            <a:r>
              <a:rPr lang="en-US" dirty="0"/>
              <a:t>A router operates at the network layer (Layer 3) of the OSI model.</a:t>
            </a:r>
          </a:p>
          <a:p>
            <a:pPr lvl="1" algn="just"/>
            <a:r>
              <a:rPr lang="en-US" dirty="0"/>
              <a:t>It connects multiple networks (e.g., LANs or WANs) and forwards data packets between them based on IP addresses.</a:t>
            </a:r>
          </a:p>
          <a:p>
            <a:pPr lvl="1" algn="just"/>
            <a:r>
              <a:rPr lang="en-US" dirty="0"/>
              <a:t>Routers use routing tables to determine the best path for forwarding packets, considering factors such as destination IP address, network congestion, and available routes.</a:t>
            </a:r>
          </a:p>
          <a:p>
            <a:pPr lvl="1" algn="just"/>
            <a:r>
              <a:rPr lang="en-US" dirty="0"/>
              <a:t>Routers provide segmentation, network security (through features like NAT and firewall), and traffic management capabilities</a:t>
            </a:r>
          </a:p>
          <a:p>
            <a:pPr lvl="1" algn="just"/>
            <a:endParaRPr lang="en-IN" dirty="0"/>
          </a:p>
        </p:txBody>
      </p:sp>
    </p:spTree>
    <p:extLst>
      <p:ext uri="{BB962C8B-B14F-4D97-AF65-F5344CB8AC3E}">
        <p14:creationId xmlns:p14="http://schemas.microsoft.com/office/powerpoint/2010/main" val="85280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F226E-E7C7-C4B9-18AF-8FCD3F1E3E24}"/>
              </a:ext>
            </a:extLst>
          </p:cNvPr>
          <p:cNvSpPr>
            <a:spLocks noGrp="1"/>
          </p:cNvSpPr>
          <p:nvPr>
            <p:ph idx="1"/>
          </p:nvPr>
        </p:nvSpPr>
        <p:spPr>
          <a:xfrm>
            <a:off x="1591886" y="1001805"/>
            <a:ext cx="10018713" cy="4854389"/>
          </a:xfrm>
        </p:spPr>
        <p:txBody>
          <a:bodyPr>
            <a:normAutofit fontScale="92500" lnSpcReduction="20000"/>
          </a:bodyPr>
          <a:lstStyle/>
          <a:p>
            <a:r>
              <a:rPr lang="en-US" dirty="0"/>
              <a:t>4. Gateway:</a:t>
            </a:r>
          </a:p>
          <a:p>
            <a:pPr lvl="1"/>
            <a:r>
              <a:rPr lang="en-US" dirty="0"/>
              <a:t>A gateway operates at higher layers of the OSI model (usually Layers 3-7).</a:t>
            </a:r>
          </a:p>
          <a:p>
            <a:pPr lvl="1"/>
            <a:r>
              <a:rPr lang="en-US" dirty="0"/>
              <a:t>It serves as an entry and exit point for data entering or leaving a network, translating between different network protocols or formats.</a:t>
            </a:r>
          </a:p>
          <a:p>
            <a:pPr lvl="1"/>
            <a:r>
              <a:rPr lang="en-US" dirty="0"/>
              <a:t>Gateways enable communication between networks with different architectures or protocols, such as connecting a LAN to the Internet.</a:t>
            </a:r>
          </a:p>
          <a:p>
            <a:pPr lvl="1"/>
            <a:endParaRPr lang="en-US" dirty="0"/>
          </a:p>
          <a:p>
            <a:r>
              <a:rPr lang="en-US" dirty="0"/>
              <a:t>Circuit Switching:</a:t>
            </a:r>
          </a:p>
          <a:p>
            <a:pPr lvl="1"/>
            <a:r>
              <a:rPr lang="en-US" dirty="0"/>
              <a:t>In circuit switching, a dedicated communication path is established between two devices before data transmission begins.</a:t>
            </a:r>
          </a:p>
          <a:p>
            <a:pPr lvl="1"/>
            <a:r>
              <a:rPr lang="en-US" dirty="0"/>
              <a:t>The path remains allocated for the duration of the communication session, ensuring consistent bandwidth and delay characteristics.</a:t>
            </a:r>
          </a:p>
          <a:p>
            <a:pPr lvl="1"/>
            <a:r>
              <a:rPr lang="en-US" dirty="0"/>
              <a:t>Traditional telephone networks use circuit switching, where a physical circuit is established for the duration of a phone call.</a:t>
            </a:r>
          </a:p>
          <a:p>
            <a:pPr lvl="1"/>
            <a:endParaRPr lang="en-US" dirty="0"/>
          </a:p>
        </p:txBody>
      </p:sp>
    </p:spTree>
    <p:extLst>
      <p:ext uri="{BB962C8B-B14F-4D97-AF65-F5344CB8AC3E}">
        <p14:creationId xmlns:p14="http://schemas.microsoft.com/office/powerpoint/2010/main" val="210111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8E8D2-D67D-7629-7A17-CB2339DEABA3}"/>
              </a:ext>
            </a:extLst>
          </p:cNvPr>
          <p:cNvSpPr>
            <a:spLocks noGrp="1"/>
          </p:cNvSpPr>
          <p:nvPr>
            <p:ph idx="1"/>
          </p:nvPr>
        </p:nvSpPr>
        <p:spPr>
          <a:xfrm>
            <a:off x="1645675" y="730623"/>
            <a:ext cx="10018713" cy="3124201"/>
          </a:xfrm>
        </p:spPr>
        <p:txBody>
          <a:bodyPr>
            <a:normAutofit fontScale="92500" lnSpcReduction="10000"/>
          </a:bodyPr>
          <a:lstStyle/>
          <a:p>
            <a:r>
              <a:rPr lang="en-US" dirty="0"/>
              <a:t>Packet Switching:</a:t>
            </a:r>
          </a:p>
          <a:p>
            <a:pPr lvl="1" algn="just"/>
            <a:r>
              <a:rPr lang="en-US" dirty="0"/>
              <a:t>In packet switching, data is transmitted in discrete packets that travel independently through the network.</a:t>
            </a:r>
          </a:p>
          <a:p>
            <a:pPr lvl="1" algn="just"/>
            <a:r>
              <a:rPr lang="en-US" dirty="0"/>
              <a:t>Each packet contains header information (including source and destination addresses) and payload data.</a:t>
            </a:r>
          </a:p>
          <a:p>
            <a:pPr lvl="1" algn="just"/>
            <a:r>
              <a:rPr lang="en-US" dirty="0"/>
              <a:t>Packets are routed dynamically through the network, allowing for more efficient use of network resources and better scalability.</a:t>
            </a:r>
          </a:p>
          <a:p>
            <a:pPr lvl="1" algn="just"/>
            <a:r>
              <a:rPr lang="en-US" dirty="0"/>
              <a:t>The Internet is based on packet-switched networks, where data is broken into packets and routed across various interconnected routers to reach its destination.</a:t>
            </a:r>
            <a:endParaRPr lang="en-IN" dirty="0"/>
          </a:p>
        </p:txBody>
      </p:sp>
    </p:spTree>
    <p:extLst>
      <p:ext uri="{BB962C8B-B14F-4D97-AF65-F5344CB8AC3E}">
        <p14:creationId xmlns:p14="http://schemas.microsoft.com/office/powerpoint/2010/main" val="24232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4F8D-8511-0FD4-5C57-7162AD4C5A0D}"/>
              </a:ext>
            </a:extLst>
          </p:cNvPr>
          <p:cNvSpPr>
            <a:spLocks noGrp="1"/>
          </p:cNvSpPr>
          <p:nvPr>
            <p:ph type="title"/>
          </p:nvPr>
        </p:nvSpPr>
        <p:spPr/>
        <p:txBody>
          <a:bodyPr/>
          <a:lstStyle/>
          <a:p>
            <a:r>
              <a:rPr lang="en-IN" sz="1800" b="1" dirty="0">
                <a:solidFill>
                  <a:srgbClr val="1F1F1F"/>
                </a:solidFill>
                <a:effectLst/>
                <a:latin typeface="Arial" panose="020B0604020202020204" pitchFamily="34" charset="0"/>
                <a:ea typeface="Times New Roman" panose="02020603050405020304" pitchFamily="18" charset="0"/>
              </a:rPr>
              <a:t>Basic Communication Model</a:t>
            </a:r>
            <a:endParaRPr lang="en-IN" dirty="0"/>
          </a:p>
        </p:txBody>
      </p:sp>
      <p:sp>
        <p:nvSpPr>
          <p:cNvPr id="3" name="Content Placeholder 2">
            <a:extLst>
              <a:ext uri="{FF2B5EF4-FFF2-40B4-BE49-F238E27FC236}">
                <a16:creationId xmlns:a16="http://schemas.microsoft.com/office/drawing/2014/main" id="{7B0D0F4C-7C87-4E24-960F-BBFA6C9FFAE1}"/>
              </a:ext>
            </a:extLst>
          </p:cNvPr>
          <p:cNvSpPr>
            <a:spLocks noGrp="1"/>
          </p:cNvSpPr>
          <p:nvPr>
            <p:ph idx="1"/>
          </p:nvPr>
        </p:nvSpPr>
        <p:spPr>
          <a:xfrm>
            <a:off x="1718868" y="2438399"/>
            <a:ext cx="4279996" cy="3124201"/>
          </a:xfrm>
        </p:spPr>
        <p:txBody>
          <a:bodyPr/>
          <a:lstStyle/>
          <a:p>
            <a:r>
              <a:rPr lang="en-IN" sz="1800" dirty="0">
                <a:solidFill>
                  <a:srgbClr val="1F1F1F"/>
                </a:solidFill>
                <a:effectLst/>
                <a:latin typeface="Arial" panose="020B0604020202020204" pitchFamily="34" charset="0"/>
                <a:ea typeface="Times New Roman" panose="02020603050405020304" pitchFamily="18" charset="0"/>
              </a:rPr>
              <a:t>The basic communication model is a simplified representation of the communication process. It outlines the key elements involved in transmitting a message from a sender to a receiver.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FE76BDE-8F20-56F0-C2D1-862FF5357123}"/>
              </a:ext>
            </a:extLst>
          </p:cNvPr>
          <p:cNvPicPr>
            <a:picLocks noChangeAspect="1"/>
          </p:cNvPicPr>
          <p:nvPr/>
        </p:nvPicPr>
        <p:blipFill>
          <a:blip r:embed="rId2"/>
          <a:stretch>
            <a:fillRect/>
          </a:stretch>
        </p:blipFill>
        <p:spPr>
          <a:xfrm>
            <a:off x="5885189" y="1993656"/>
            <a:ext cx="5731510" cy="4031615"/>
          </a:xfrm>
          <a:prstGeom prst="rect">
            <a:avLst/>
          </a:prstGeom>
        </p:spPr>
      </p:pic>
    </p:spTree>
    <p:extLst>
      <p:ext uri="{BB962C8B-B14F-4D97-AF65-F5344CB8AC3E}">
        <p14:creationId xmlns:p14="http://schemas.microsoft.com/office/powerpoint/2010/main" val="66230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2B914-7C8F-69F2-966C-16CED84F00DA}"/>
              </a:ext>
            </a:extLst>
          </p:cNvPr>
          <p:cNvSpPr>
            <a:spLocks noGrp="1"/>
          </p:cNvSpPr>
          <p:nvPr>
            <p:ph idx="1"/>
          </p:nvPr>
        </p:nvSpPr>
        <p:spPr>
          <a:xfrm>
            <a:off x="1484310" y="1766047"/>
            <a:ext cx="10018713" cy="4616824"/>
          </a:xfrm>
        </p:spPr>
        <p:txBody>
          <a:bodyPr>
            <a:normAutofit fontScale="92500" lnSpcReduction="20000"/>
          </a:bodyPr>
          <a:lstStyle/>
          <a:p>
            <a:pPr>
              <a:lnSpc>
                <a:spcPts val="1840"/>
              </a:lnSpc>
              <a:spcBef>
                <a:spcPts val="1050"/>
              </a:spcBef>
              <a:spcAft>
                <a:spcPts val="1050"/>
              </a:spcAft>
            </a:pPr>
            <a:r>
              <a:rPr lang="en-IN" sz="1800" dirty="0">
                <a:solidFill>
                  <a:srgbClr val="1F1F1F"/>
                </a:solidFill>
                <a:effectLst/>
                <a:latin typeface="Arial" panose="020B0604020202020204" pitchFamily="34" charset="0"/>
                <a:ea typeface="Times New Roman" panose="02020603050405020304" pitchFamily="18" charset="0"/>
              </a:rPr>
              <a:t>The core components of the basic communication model include:</a:t>
            </a:r>
            <a:endParaRPr lang="en-IN" sz="18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Sender:</a:t>
            </a:r>
            <a:r>
              <a:rPr lang="en-IN" sz="1400" dirty="0">
                <a:solidFill>
                  <a:srgbClr val="1F1F1F"/>
                </a:solidFill>
                <a:effectLst/>
                <a:latin typeface="Arial" panose="020B0604020202020204" pitchFamily="34" charset="0"/>
                <a:ea typeface="Times New Roman" panose="02020603050405020304" pitchFamily="18" charset="0"/>
              </a:rPr>
              <a:t> The person who initiates the communication and transmits the message.</a:t>
            </a:r>
            <a:endParaRPr lang="en-IN" sz="14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Message:</a:t>
            </a:r>
            <a:r>
              <a:rPr lang="en-IN" sz="1400" dirty="0">
                <a:solidFill>
                  <a:srgbClr val="1F1F1F"/>
                </a:solidFill>
                <a:effectLst/>
                <a:latin typeface="Arial" panose="020B0604020202020204" pitchFamily="34" charset="0"/>
                <a:ea typeface="Times New Roman" panose="02020603050405020304" pitchFamily="18" charset="0"/>
              </a:rPr>
              <a:t> The information that the sender wants to convey to the receiver. This can be verbal (spoken words) or non-verbal (body language, facial expressions, gestures).</a:t>
            </a:r>
            <a:endParaRPr lang="en-IN" sz="14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Channel:</a:t>
            </a:r>
            <a:r>
              <a:rPr lang="en-IN" sz="1400" dirty="0">
                <a:solidFill>
                  <a:srgbClr val="1F1F1F"/>
                </a:solidFill>
                <a:effectLst/>
                <a:latin typeface="Arial" panose="020B0604020202020204" pitchFamily="34" charset="0"/>
                <a:ea typeface="Times New Roman" panose="02020603050405020304" pitchFamily="18" charset="0"/>
              </a:rPr>
              <a:t> The medium through which the message is transmitted. This can be face-to-face conversation, telephone, email, text message, social media, etc.</a:t>
            </a:r>
            <a:endParaRPr lang="en-IN" sz="14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Receiver:</a:t>
            </a:r>
            <a:r>
              <a:rPr lang="en-IN" sz="1400" dirty="0">
                <a:solidFill>
                  <a:srgbClr val="1F1F1F"/>
                </a:solidFill>
                <a:effectLst/>
                <a:latin typeface="Arial" panose="020B0604020202020204" pitchFamily="34" charset="0"/>
                <a:ea typeface="Times New Roman" panose="02020603050405020304" pitchFamily="18" charset="0"/>
              </a:rPr>
              <a:t> The person who receives the message from the sender.</a:t>
            </a:r>
            <a:endParaRPr lang="en-IN" sz="14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Feedback:</a:t>
            </a:r>
            <a:r>
              <a:rPr lang="en-IN" sz="1400" dirty="0">
                <a:solidFill>
                  <a:srgbClr val="1F1F1F"/>
                </a:solidFill>
                <a:effectLst/>
                <a:latin typeface="Arial" panose="020B0604020202020204" pitchFamily="34" charset="0"/>
                <a:ea typeface="Times New Roman" panose="02020603050405020304" pitchFamily="18" charset="0"/>
              </a:rPr>
              <a:t> The receiver's response to the message. This can be verbal or non-verbal and helps the sender gauge how well their message was understood. </a:t>
            </a:r>
            <a:endParaRPr lang="en-IN" sz="1400" dirty="0">
              <a:effectLst/>
              <a:latin typeface="Times New Roman" panose="02020603050405020304" pitchFamily="18" charset="0"/>
              <a:ea typeface="Times New Roman" panose="02020603050405020304" pitchFamily="18" charset="0"/>
            </a:endParaRPr>
          </a:p>
          <a:p>
            <a:pPr marL="800100" lvl="1" indent="-342900">
              <a:lnSpc>
                <a:spcPts val="1840"/>
              </a:lnSpc>
              <a:buSzPts val="1000"/>
              <a:buFont typeface="Symbol" panose="05050102010706020507" pitchFamily="18" charset="2"/>
              <a:buChar char=""/>
              <a:tabLst>
                <a:tab pos="457200" algn="l"/>
              </a:tabLst>
            </a:pPr>
            <a:r>
              <a:rPr lang="en-IN" sz="1400" b="1" dirty="0">
                <a:solidFill>
                  <a:srgbClr val="1F1F1F"/>
                </a:solidFill>
                <a:effectLst/>
                <a:latin typeface="Arial" panose="020B0604020202020204" pitchFamily="34" charset="0"/>
                <a:ea typeface="Times New Roman" panose="02020603050405020304" pitchFamily="18" charset="0"/>
              </a:rPr>
              <a:t>Noise:</a:t>
            </a:r>
            <a:r>
              <a:rPr lang="en-IN" sz="1400" dirty="0">
                <a:solidFill>
                  <a:srgbClr val="1F1F1F"/>
                </a:solidFill>
                <a:effectLst/>
                <a:latin typeface="Arial" panose="020B0604020202020204" pitchFamily="34" charset="0"/>
                <a:ea typeface="Times New Roman" panose="02020603050405020304" pitchFamily="18" charset="0"/>
              </a:rPr>
              <a:t> Any interference that disrupts the communication process, such as background noise, distractions, or misinterpretations.</a:t>
            </a:r>
          </a:p>
          <a:p>
            <a:r>
              <a:rPr lang="en-IN" sz="1800" dirty="0">
                <a:solidFill>
                  <a:srgbClr val="1F1F1F"/>
                </a:solidFill>
                <a:effectLst/>
                <a:latin typeface="Arial" panose="020B0604020202020204" pitchFamily="34" charset="0"/>
                <a:ea typeface="Times New Roman" panose="02020603050405020304" pitchFamily="18" charset="0"/>
              </a:rPr>
              <a:t>The basic communication model is a helpful tool for understanding the fundamental elements of communication. However, it is important to note that communication is a complex process and this model is a simplified representation. In the real world, communication is often more nuanced and can involve multiple senders and receivers, as well as multiple channels and messages being exchanged simultaneously.</a:t>
            </a:r>
            <a:endParaRPr lang="en-IN" sz="1800" dirty="0">
              <a:effectLst/>
              <a:latin typeface="Times New Roman" panose="02020603050405020304" pitchFamily="18" charset="0"/>
              <a:ea typeface="Times New Roman" panose="02020603050405020304" pitchFamily="18" charset="0"/>
            </a:endParaRPr>
          </a:p>
          <a:p>
            <a:endParaRPr lang="en-IN" sz="1800" dirty="0"/>
          </a:p>
          <a:p>
            <a:pPr marL="342900" lvl="0" indent="-342900">
              <a:lnSpc>
                <a:spcPts val="1840"/>
              </a:lnSpc>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955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4409-B0E9-F476-76B8-B5D702E05ECA}"/>
              </a:ext>
            </a:extLst>
          </p:cNvPr>
          <p:cNvSpPr>
            <a:spLocks noGrp="1"/>
          </p:cNvSpPr>
          <p:nvPr>
            <p:ph type="title"/>
          </p:nvPr>
        </p:nvSpPr>
        <p:spPr/>
        <p:txBody>
          <a:bodyPr/>
          <a:lstStyle/>
          <a:p>
            <a:r>
              <a:rPr lang="en-IN" sz="1800" b="1" u="sng" kern="100" dirty="0">
                <a:effectLst/>
                <a:latin typeface="Calibri" panose="020F0502020204030204" pitchFamily="34" charset="0"/>
                <a:ea typeface="Calibri" panose="020F0502020204030204" pitchFamily="34" charset="0"/>
                <a:cs typeface="Mangal" panose="02040503050203030202" pitchFamily="18" charset="0"/>
              </a:rPr>
              <a:t>Analog and Digital Signals</a:t>
            </a:r>
            <a:endParaRPr lang="en-IN" dirty="0"/>
          </a:p>
        </p:txBody>
      </p:sp>
      <p:sp>
        <p:nvSpPr>
          <p:cNvPr id="3" name="Content Placeholder 2">
            <a:extLst>
              <a:ext uri="{FF2B5EF4-FFF2-40B4-BE49-F238E27FC236}">
                <a16:creationId xmlns:a16="http://schemas.microsoft.com/office/drawing/2014/main" id="{E3F7C135-369C-09BC-4342-5B2B2F56A8D5}"/>
              </a:ext>
            </a:extLst>
          </p:cNvPr>
          <p:cNvSpPr>
            <a:spLocks noGrp="1"/>
          </p:cNvSpPr>
          <p:nvPr>
            <p:ph idx="1"/>
          </p:nvPr>
        </p:nvSpPr>
        <p:spPr>
          <a:xfrm>
            <a:off x="1484311" y="1783976"/>
            <a:ext cx="6063972" cy="4643717"/>
          </a:xfrm>
        </p:spPr>
        <p:txBody>
          <a:bodyPr>
            <a:normAutofit/>
          </a:bodyPr>
          <a:lstStyle/>
          <a:p>
            <a:pPr>
              <a:lnSpc>
                <a:spcPts val="1840"/>
              </a:lnSpc>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In the context of communication, signals are electrical representations of information that can be transmitted between two or more points. These signals can be broadly categorized into two main types: analog and digital.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ts val="184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Analog signals</a:t>
            </a: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are continuous signals that represent information by continuously changing their properties, such as voltage, amplitude, or frequency. These changes correspond to the variations in the information being carried.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ts val="1840"/>
              </a:lnSpc>
              <a:spcBef>
                <a:spcPts val="1050"/>
              </a:spcBef>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Analogy can help understand this concept. Imagine a water tap. The flow of water from the tap can be continuously adjusted from a trickle to a full stream. The amount of water flowing at any given moment can represent the value of the analog signal.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a16="http://schemas.microsoft.com/office/drawing/2014/main" id="{0D9A0C55-019D-1D03-1710-7C8CA3AC14EC}"/>
              </a:ext>
            </a:extLst>
          </p:cNvPr>
          <p:cNvPicPr>
            <a:picLocks noChangeAspect="1"/>
          </p:cNvPicPr>
          <p:nvPr/>
        </p:nvPicPr>
        <p:blipFill>
          <a:blip r:embed="rId2"/>
          <a:stretch>
            <a:fillRect/>
          </a:stretch>
        </p:blipFill>
        <p:spPr>
          <a:xfrm>
            <a:off x="7656512" y="1915494"/>
            <a:ext cx="3738282" cy="2934411"/>
          </a:xfrm>
          <a:prstGeom prst="rect">
            <a:avLst/>
          </a:prstGeom>
        </p:spPr>
      </p:pic>
    </p:spTree>
    <p:extLst>
      <p:ext uri="{BB962C8B-B14F-4D97-AF65-F5344CB8AC3E}">
        <p14:creationId xmlns:p14="http://schemas.microsoft.com/office/powerpoint/2010/main" val="124698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9CED0-34A5-09AE-FBBD-552011AB46B8}"/>
              </a:ext>
            </a:extLst>
          </p:cNvPr>
          <p:cNvSpPr>
            <a:spLocks noGrp="1"/>
          </p:cNvSpPr>
          <p:nvPr>
            <p:ph idx="1"/>
          </p:nvPr>
        </p:nvSpPr>
        <p:spPr>
          <a:xfrm>
            <a:off x="1726357" y="497541"/>
            <a:ext cx="10101153" cy="3124201"/>
          </a:xfrm>
        </p:spPr>
        <p:txBody>
          <a:bodyPr/>
          <a:lstStyle/>
          <a:p>
            <a:pPr>
              <a:lnSpc>
                <a:spcPts val="184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Digital signals</a:t>
            </a: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on the other hand, are discrete signals that represent information using a finite set of distinct values. These values are typically binary, meaning they can only be either 0 or 1. Digital signals often resemble a series of rectangular pulses, where the presence or absence of a pulse represents the binary digits.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ts val="1840"/>
              </a:lnSpc>
              <a:spcBef>
                <a:spcPts val="1050"/>
              </a:spcBef>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Here's an analogy for digital signals: Imagine a light switch. The switch can only be in two states: on (representing 1) or off (representing 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a16="http://schemas.microsoft.com/office/drawing/2014/main" id="{A328562B-171D-61F2-D619-FAC069128B84}"/>
              </a:ext>
            </a:extLst>
          </p:cNvPr>
          <p:cNvPicPr>
            <a:picLocks noChangeAspect="1"/>
          </p:cNvPicPr>
          <p:nvPr/>
        </p:nvPicPr>
        <p:blipFill>
          <a:blip r:embed="rId2"/>
          <a:stretch>
            <a:fillRect/>
          </a:stretch>
        </p:blipFill>
        <p:spPr>
          <a:xfrm>
            <a:off x="4769224" y="2818092"/>
            <a:ext cx="4207510" cy="1974850"/>
          </a:xfrm>
          <a:prstGeom prst="rect">
            <a:avLst/>
          </a:prstGeom>
        </p:spPr>
      </p:pic>
      <p:sp>
        <p:nvSpPr>
          <p:cNvPr id="5" name="Content Placeholder 2">
            <a:extLst>
              <a:ext uri="{FF2B5EF4-FFF2-40B4-BE49-F238E27FC236}">
                <a16:creationId xmlns:a16="http://schemas.microsoft.com/office/drawing/2014/main" id="{34A1352F-B0DE-ECFE-A207-700A19845C13}"/>
              </a:ext>
            </a:extLst>
          </p:cNvPr>
          <p:cNvSpPr txBox="1">
            <a:spLocks/>
          </p:cNvSpPr>
          <p:nvPr/>
        </p:nvSpPr>
        <p:spPr>
          <a:xfrm>
            <a:off x="2049086" y="4114799"/>
            <a:ext cx="9847079" cy="231737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ts val="1840"/>
              </a:lnSpc>
              <a:spcBef>
                <a:spcPts val="1050"/>
              </a:spcBef>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The choice between using analog or digital signals depends on several factors, including the type of information being transmitted, the required transmission fidelity, and the limitations of the transmission channel.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5614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FF91C73-CA5A-8DD3-9636-2DF42F24CBB9}"/>
              </a:ext>
            </a:extLst>
          </p:cNvPr>
          <p:cNvGraphicFramePr>
            <a:graphicFrameLocks noGrp="1"/>
          </p:cNvGraphicFramePr>
          <p:nvPr>
            <p:ph idx="1"/>
            <p:extLst>
              <p:ext uri="{D42A27DB-BD31-4B8C-83A1-F6EECF244321}">
                <p14:modId xmlns:p14="http://schemas.microsoft.com/office/powerpoint/2010/main" val="377972932"/>
              </p:ext>
            </p:extLst>
          </p:nvPr>
        </p:nvGraphicFramePr>
        <p:xfrm>
          <a:off x="1738139" y="510987"/>
          <a:ext cx="9511059" cy="5238819"/>
        </p:xfrm>
        <a:graphic>
          <a:graphicData uri="http://schemas.openxmlformats.org/drawingml/2006/table">
            <a:tbl>
              <a:tblPr firstRow="1" firstCol="1" bandRow="1">
                <a:tableStyleId>{5C22544A-7EE6-4342-B048-85BDC9FD1C3A}</a:tableStyleId>
              </a:tblPr>
              <a:tblGrid>
                <a:gridCol w="3170353">
                  <a:extLst>
                    <a:ext uri="{9D8B030D-6E8A-4147-A177-3AD203B41FA5}">
                      <a16:colId xmlns:a16="http://schemas.microsoft.com/office/drawing/2014/main" val="312644041"/>
                    </a:ext>
                  </a:extLst>
                </a:gridCol>
                <a:gridCol w="3170353">
                  <a:extLst>
                    <a:ext uri="{9D8B030D-6E8A-4147-A177-3AD203B41FA5}">
                      <a16:colId xmlns:a16="http://schemas.microsoft.com/office/drawing/2014/main" val="3337282012"/>
                    </a:ext>
                  </a:extLst>
                </a:gridCol>
                <a:gridCol w="3170353">
                  <a:extLst>
                    <a:ext uri="{9D8B030D-6E8A-4147-A177-3AD203B41FA5}">
                      <a16:colId xmlns:a16="http://schemas.microsoft.com/office/drawing/2014/main" val="564003087"/>
                    </a:ext>
                  </a:extLst>
                </a:gridCol>
              </a:tblGrid>
              <a:tr h="800521">
                <a:tc>
                  <a:txBody>
                    <a:bodyPr/>
                    <a:lstStyle/>
                    <a:p>
                      <a:pPr algn="ctr">
                        <a:lnSpc>
                          <a:spcPts val="1315"/>
                        </a:lnSpc>
                        <a:spcAft>
                          <a:spcPts val="800"/>
                        </a:spcAft>
                      </a:pPr>
                      <a:r>
                        <a:rPr lang="en-IN" sz="1600" kern="0">
                          <a:effectLst/>
                        </a:rPr>
                        <a:t>Feature</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67585" marB="167585" anchor="ctr"/>
                </a:tc>
                <a:tc>
                  <a:txBody>
                    <a:bodyPr/>
                    <a:lstStyle/>
                    <a:p>
                      <a:pPr algn="ctr">
                        <a:lnSpc>
                          <a:spcPts val="1315"/>
                        </a:lnSpc>
                        <a:spcAft>
                          <a:spcPts val="800"/>
                        </a:spcAft>
                      </a:pPr>
                      <a:r>
                        <a:rPr lang="en-IN" sz="1600" kern="0">
                          <a:effectLst/>
                        </a:rPr>
                        <a:t>Analog Signals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67585" marB="167585" anchor="ctr"/>
                </a:tc>
                <a:tc>
                  <a:txBody>
                    <a:bodyPr/>
                    <a:lstStyle/>
                    <a:p>
                      <a:pPr algn="ctr">
                        <a:lnSpc>
                          <a:spcPts val="1315"/>
                        </a:lnSpc>
                        <a:spcAft>
                          <a:spcPts val="800"/>
                        </a:spcAft>
                      </a:pPr>
                      <a:r>
                        <a:rPr lang="en-IN" sz="1600" kern="0">
                          <a:effectLst/>
                        </a:rPr>
                        <a:t>Digital Signals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67585" marB="167585" anchor="ctr"/>
                </a:tc>
                <a:extLst>
                  <a:ext uri="{0D108BD9-81ED-4DB2-BD59-A6C34878D82A}">
                    <a16:rowId xmlns:a16="http://schemas.microsoft.com/office/drawing/2014/main" val="310555940"/>
                  </a:ext>
                </a:extLst>
              </a:tr>
              <a:tr h="725545">
                <a:tc>
                  <a:txBody>
                    <a:bodyPr/>
                    <a:lstStyle/>
                    <a:p>
                      <a:pPr>
                        <a:lnSpc>
                          <a:spcPts val="1315"/>
                        </a:lnSpc>
                        <a:spcAft>
                          <a:spcPts val="800"/>
                        </a:spcAft>
                      </a:pPr>
                      <a:r>
                        <a:rPr lang="en-IN" sz="1600" kern="0">
                          <a:effectLst/>
                        </a:rPr>
                        <a:t>Signal type</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Continuous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Discrete</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extLst>
                  <a:ext uri="{0D108BD9-81ED-4DB2-BD59-A6C34878D82A}">
                    <a16:rowId xmlns:a16="http://schemas.microsoft.com/office/drawing/2014/main" val="3760622718"/>
                  </a:ext>
                </a:extLst>
              </a:tr>
              <a:tr h="725545">
                <a:tc>
                  <a:txBody>
                    <a:bodyPr/>
                    <a:lstStyle/>
                    <a:p>
                      <a:pPr>
                        <a:lnSpc>
                          <a:spcPts val="1315"/>
                        </a:lnSpc>
                        <a:spcAft>
                          <a:spcPts val="800"/>
                        </a:spcAft>
                      </a:pPr>
                      <a:r>
                        <a:rPr lang="en-IN" sz="1600" kern="0">
                          <a:effectLst/>
                        </a:rPr>
                        <a:t>Values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Can take on any value within a range</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Limited to a finite set of distinct values (often binary: 0 or 1)</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extLst>
                  <a:ext uri="{0D108BD9-81ED-4DB2-BD59-A6C34878D82A}">
                    <a16:rowId xmlns:a16="http://schemas.microsoft.com/office/drawing/2014/main" val="4002766036"/>
                  </a:ext>
                </a:extLst>
              </a:tr>
              <a:tr h="995736">
                <a:tc>
                  <a:txBody>
                    <a:bodyPr/>
                    <a:lstStyle/>
                    <a:p>
                      <a:pPr>
                        <a:lnSpc>
                          <a:spcPts val="1315"/>
                        </a:lnSpc>
                        <a:spcAft>
                          <a:spcPts val="800"/>
                        </a:spcAft>
                      </a:pPr>
                      <a:r>
                        <a:rPr lang="en-IN" sz="1600" kern="0">
                          <a:effectLst/>
                        </a:rPr>
                        <a:t>Examples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dirty="0">
                          <a:effectLst/>
                        </a:rPr>
                        <a:t>Sound waves, temperature readings, voltage in an electrical circuit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Computer data, digital images, CD audio</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extLst>
                  <a:ext uri="{0D108BD9-81ED-4DB2-BD59-A6C34878D82A}">
                    <a16:rowId xmlns:a16="http://schemas.microsoft.com/office/drawing/2014/main" val="2231850254"/>
                  </a:ext>
                </a:extLst>
              </a:tr>
              <a:tr h="995736">
                <a:tc>
                  <a:txBody>
                    <a:bodyPr/>
                    <a:lstStyle/>
                    <a:p>
                      <a:pPr>
                        <a:lnSpc>
                          <a:spcPts val="1315"/>
                        </a:lnSpc>
                        <a:spcAft>
                          <a:spcPts val="800"/>
                        </a:spcAft>
                      </a:pPr>
                      <a:r>
                        <a:rPr lang="en-IN" sz="1600" kern="0">
                          <a:effectLst/>
                        </a:rPr>
                        <a:t>Advantages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Simpler to generate and process in some cases, can represent a wider range of information</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Less susceptible to noise and interference, easier to store and transmit</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extLst>
                  <a:ext uri="{0D108BD9-81ED-4DB2-BD59-A6C34878D82A}">
                    <a16:rowId xmlns:a16="http://schemas.microsoft.com/office/drawing/2014/main" val="1237566466"/>
                  </a:ext>
                </a:extLst>
              </a:tr>
              <a:tr h="995736">
                <a:tc>
                  <a:txBody>
                    <a:bodyPr/>
                    <a:lstStyle/>
                    <a:p>
                      <a:pPr>
                        <a:lnSpc>
                          <a:spcPts val="1315"/>
                        </a:lnSpc>
                        <a:spcAft>
                          <a:spcPts val="800"/>
                        </a:spcAft>
                      </a:pPr>
                      <a:r>
                        <a:rPr lang="en-IN" sz="1600" kern="0">
                          <a:effectLst/>
                        </a:rPr>
                        <a:t>Disadvantages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a:effectLst/>
                        </a:rPr>
                        <a:t>More susceptible to noise and interference, can degrade over long distances</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tc>
                  <a:txBody>
                    <a:bodyPr/>
                    <a:lstStyle/>
                    <a:p>
                      <a:pPr>
                        <a:lnSpc>
                          <a:spcPts val="1315"/>
                        </a:lnSpc>
                        <a:spcAft>
                          <a:spcPts val="800"/>
                        </a:spcAft>
                      </a:pPr>
                      <a:r>
                        <a:rPr lang="en-IN" sz="1600" kern="0" dirty="0">
                          <a:effectLst/>
                        </a:rPr>
                        <a:t>Requires more complex processing and transmission techniques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144678" marR="144678" marT="144678" marB="144678" anchor="ctr"/>
                </a:tc>
                <a:extLst>
                  <a:ext uri="{0D108BD9-81ED-4DB2-BD59-A6C34878D82A}">
                    <a16:rowId xmlns:a16="http://schemas.microsoft.com/office/drawing/2014/main" val="2482555281"/>
                  </a:ext>
                </a:extLst>
              </a:tr>
            </a:tbl>
          </a:graphicData>
        </a:graphic>
      </p:graphicFrame>
    </p:spTree>
    <p:extLst>
      <p:ext uri="{BB962C8B-B14F-4D97-AF65-F5344CB8AC3E}">
        <p14:creationId xmlns:p14="http://schemas.microsoft.com/office/powerpoint/2010/main" val="210925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7C94-AD81-0929-7803-3D34CABEA9B1}"/>
              </a:ext>
            </a:extLst>
          </p:cNvPr>
          <p:cNvSpPr>
            <a:spLocks noGrp="1"/>
          </p:cNvSpPr>
          <p:nvPr>
            <p:ph type="title"/>
          </p:nvPr>
        </p:nvSpPr>
        <p:spPr>
          <a:xfrm>
            <a:off x="1484309" y="479612"/>
            <a:ext cx="10018713" cy="1752599"/>
          </a:xfrm>
        </p:spPr>
        <p:txBody>
          <a:bodyPr/>
          <a:lstStyle/>
          <a:p>
            <a:r>
              <a:rPr lang="en-IN" sz="18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Need for Data Communication</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BEEAC7E-C1DD-414B-D573-C294F0C8CC39}"/>
              </a:ext>
            </a:extLst>
          </p:cNvPr>
          <p:cNvSpPr>
            <a:spLocks noGrp="1"/>
          </p:cNvSpPr>
          <p:nvPr>
            <p:ph idx="1"/>
          </p:nvPr>
        </p:nvSpPr>
        <p:spPr>
          <a:xfrm>
            <a:off x="1484310" y="1685366"/>
            <a:ext cx="10018713" cy="4294094"/>
          </a:xfrm>
        </p:spPr>
        <p:txBody>
          <a:bodyPr>
            <a:normAutofit/>
          </a:bodyPr>
          <a:lstStyle/>
          <a:p>
            <a:pPr>
              <a:lnSpc>
                <a:spcPts val="1840"/>
              </a:lnSpc>
              <a:spcBef>
                <a:spcPts val="1050"/>
              </a:spcBef>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Data communication is the transmission and reception of data (information) between two or more devices. In today's world, data communication is essential for various reasons, including: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Resource Sharing:</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allows users to share resources like printers, scanners, and storage devices across a network. This eliminates the need for each device to have its own resources, saving money and space. </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Collaboration:</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enables collaboration between people in different locations. This is especially useful for businesses, where employees can work together on projects remotely.</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Information Access:</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provides access to information from various sources, such as the internet, databases, and other computers. This allows people to stay informed and make better decisions.</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Remote Operations:</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facilitates remote operations, such as remote monitoring and control of industrial processes, medical procedures, and transportation systems.</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84443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AA3D-BA7E-8451-C4F7-6E61F6FEC3DE}"/>
              </a:ext>
            </a:extLst>
          </p:cNvPr>
          <p:cNvSpPr>
            <a:spLocks noGrp="1"/>
          </p:cNvSpPr>
          <p:nvPr>
            <p:ph type="title"/>
          </p:nvPr>
        </p:nvSpPr>
        <p:spPr>
          <a:xfrm>
            <a:off x="1547064" y="372036"/>
            <a:ext cx="10018713" cy="1752599"/>
          </a:xfrm>
        </p:spPr>
        <p:txBody>
          <a:bodyPr/>
          <a:lstStyle/>
          <a:p>
            <a:r>
              <a:rPr lang="en-IN" sz="18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Advantages of Data Communication</a:t>
            </a:r>
            <a:endParaRPr lang="en-IN" dirty="0"/>
          </a:p>
        </p:txBody>
      </p:sp>
      <p:sp>
        <p:nvSpPr>
          <p:cNvPr id="3" name="Content Placeholder 2">
            <a:extLst>
              <a:ext uri="{FF2B5EF4-FFF2-40B4-BE49-F238E27FC236}">
                <a16:creationId xmlns:a16="http://schemas.microsoft.com/office/drawing/2014/main" id="{E96097F2-BFF5-ABE9-B594-597FC403DD82}"/>
              </a:ext>
            </a:extLst>
          </p:cNvPr>
          <p:cNvSpPr>
            <a:spLocks noGrp="1"/>
          </p:cNvSpPr>
          <p:nvPr>
            <p:ph idx="1"/>
          </p:nvPr>
        </p:nvSpPr>
        <p:spPr>
          <a:xfrm>
            <a:off x="1484311" y="1851212"/>
            <a:ext cx="10018713" cy="4320988"/>
          </a:xfrm>
        </p:spPr>
        <p:txBody>
          <a:bodyPr>
            <a:normAutofit/>
          </a:bodyPr>
          <a:lstStyle/>
          <a:p>
            <a:pPr>
              <a:lnSpc>
                <a:spcPts val="1840"/>
              </a:lnSpc>
              <a:spcBef>
                <a:spcPts val="1050"/>
              </a:spcBef>
              <a:spcAft>
                <a:spcPts val="1050"/>
              </a:spcAft>
            </a:pPr>
            <a:r>
              <a:rPr lang="en-IN" sz="18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Data communication offers several advantages over traditional communication methods, such as: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Speed:</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can be transmitted and received much faster than with traditional methods, such as postal mail or fax.</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Efficiency:</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can save time and money by eliminating the need for physical transportation of data.</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Accuracy:</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is less prone to errors than traditional methods, as errors can be detected and corrected during transmission.</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Reliability:</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systems are typically more reliable than traditional methods, as they are often redundant and can recover from failures.</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Scalability:</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systems can be easily scaled to accommodate a growing number of users or devices.</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ts val="1840"/>
              </a:lnSpc>
              <a:spcAft>
                <a:spcPts val="800"/>
              </a:spcAft>
              <a:buSzPts val="1000"/>
              <a:buFont typeface="Symbol" panose="05050102010706020507" pitchFamily="18" charset="2"/>
              <a:buChar char=""/>
              <a:tabLst>
                <a:tab pos="457200" algn="l"/>
              </a:tabLst>
            </a:pPr>
            <a:r>
              <a:rPr lang="en-IN" sz="1400" b="1"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Security:</a:t>
            </a:r>
            <a:r>
              <a:rPr lang="en-IN" sz="1400" kern="0" dirty="0">
                <a:solidFill>
                  <a:srgbClr val="1F1F1F"/>
                </a:solidFill>
                <a:effectLst/>
                <a:latin typeface="Arial" panose="020B0604020202020204" pitchFamily="34" charset="0"/>
                <a:ea typeface="Times New Roman" panose="02020603050405020304" pitchFamily="18" charset="0"/>
                <a:cs typeface="Mangal" panose="02040503050203030202" pitchFamily="18" charset="0"/>
              </a:rPr>
              <a:t> Data communication systems can be secured with encryption and other security measures to protect sensitive information.</a:t>
            </a:r>
            <a:endParaRPr lang="en-IN" sz="1400" kern="1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83272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652</TotalTime>
  <Words>2628</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Google Sans</vt:lpstr>
      <vt:lpstr>Symbol</vt:lpstr>
      <vt:lpstr>Times New Roman</vt:lpstr>
      <vt:lpstr>Parallax</vt:lpstr>
      <vt:lpstr>Computer Networks</vt:lpstr>
      <vt:lpstr>Topics Covered</vt:lpstr>
      <vt:lpstr>Basic Communication Model</vt:lpstr>
      <vt:lpstr>PowerPoint Presentation</vt:lpstr>
      <vt:lpstr>Analog and Digital Signals</vt:lpstr>
      <vt:lpstr>PowerPoint Presentation</vt:lpstr>
      <vt:lpstr>PowerPoint Presentation</vt:lpstr>
      <vt:lpstr>Need for Data Communication </vt:lpstr>
      <vt:lpstr>Advantages of Data Communication</vt:lpstr>
      <vt:lpstr>PowerPoint Presentation</vt:lpstr>
      <vt:lpstr>Network topologies and types of networks</vt:lpstr>
      <vt:lpstr>Common Types of Network Topologies</vt:lpstr>
      <vt:lpstr>Common Types of Network Topologies</vt:lpstr>
      <vt:lpstr>Types of Networks: </vt:lpstr>
      <vt:lpstr>Open Systems Interconnection</vt:lpstr>
      <vt:lpstr>PowerPoint Presentation</vt:lpstr>
      <vt:lpstr>PowerPoint Presentation</vt:lpstr>
      <vt:lpstr>PowerPoint Presentation</vt:lpstr>
      <vt:lpstr>PowerPoint Presentation</vt:lpstr>
      <vt:lpstr>TCP/IP Protocol Suite</vt:lpstr>
      <vt:lpstr>Network Devices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Shailesh kumar</dc:creator>
  <cp:lastModifiedBy>Shailesh Khanchandani</cp:lastModifiedBy>
  <cp:revision>12</cp:revision>
  <cp:lastPrinted>2024-03-13T16:39:33Z</cp:lastPrinted>
  <dcterms:created xsi:type="dcterms:W3CDTF">2024-03-11T02:46:00Z</dcterms:created>
  <dcterms:modified xsi:type="dcterms:W3CDTF">2024-04-05T07:39:29Z</dcterms:modified>
</cp:coreProperties>
</file>