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9" r:id="rId4"/>
    <p:sldId id="281" r:id="rId5"/>
    <p:sldId id="282" r:id="rId6"/>
    <p:sldId id="283" r:id="rId7"/>
    <p:sldId id="288" r:id="rId8"/>
    <p:sldId id="284" r:id="rId9"/>
    <p:sldId id="285" r:id="rId10"/>
    <p:sldId id="286" r:id="rId11"/>
    <p:sldId id="290" r:id="rId12"/>
    <p:sldId id="296" r:id="rId13"/>
    <p:sldId id="291" r:id="rId14"/>
    <p:sldId id="292" r:id="rId15"/>
    <p:sldId id="293" r:id="rId16"/>
    <p:sldId id="294"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01130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95557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52315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09510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84624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392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9473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29476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368730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5473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E451C-9901-4406-BB49-7326A78BBE3C}"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49623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E451C-9901-4406-BB49-7326A78BBE3C}"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260014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E451C-9901-4406-BB49-7326A78BBE3C}"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50138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E451C-9901-4406-BB49-7326A78BBE3C}"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98787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E451C-9901-4406-BB49-7326A78BBE3C}"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46930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12562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E451C-9901-4406-BB49-7326A78BBE3C}"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B91ACE-04BA-4C29-A242-B8B442F242ED}" type="slidenum">
              <a:rPr lang="en-IN" smtClean="0"/>
              <a:t>‹#›</a:t>
            </a:fld>
            <a:endParaRPr lang="en-IN"/>
          </a:p>
        </p:txBody>
      </p:sp>
    </p:spTree>
    <p:extLst>
      <p:ext uri="{BB962C8B-B14F-4D97-AF65-F5344CB8AC3E}">
        <p14:creationId xmlns:p14="http://schemas.microsoft.com/office/powerpoint/2010/main" val="8051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E451C-9901-4406-BB49-7326A78BBE3C}" type="datetimeFigureOut">
              <a:rPr lang="en-IN" smtClean="0"/>
              <a:t>01-04-2024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B91ACE-04BA-4C29-A242-B8B442F242ED}" type="slidenum">
              <a:rPr lang="en-IN" smtClean="0"/>
              <a:t>‹#›</a:t>
            </a:fld>
            <a:endParaRPr lang="en-IN"/>
          </a:p>
        </p:txBody>
      </p:sp>
    </p:spTree>
    <p:extLst>
      <p:ext uri="{BB962C8B-B14F-4D97-AF65-F5344CB8AC3E}">
        <p14:creationId xmlns:p14="http://schemas.microsoft.com/office/powerpoint/2010/main" val="603978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p:txBody>
          <a:bodyPr/>
          <a:lstStyle/>
          <a:p>
            <a:r>
              <a:rPr lang="en-IN" dirty="0"/>
              <a:t>Computer Networks</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p:txBody>
          <a:bodyPr/>
          <a:lstStyle/>
          <a:p>
            <a:r>
              <a:rPr lang="en-IN" b="1" dirty="0"/>
              <a:t>By Shailesh Kumar Khanchandani</a:t>
            </a:r>
          </a:p>
        </p:txBody>
      </p:sp>
    </p:spTree>
    <p:extLst>
      <p:ext uri="{BB962C8B-B14F-4D97-AF65-F5344CB8AC3E}">
        <p14:creationId xmlns:p14="http://schemas.microsoft.com/office/powerpoint/2010/main" val="442720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F76A8-8284-9FDC-BB7B-7FDE1D9F5AF1}"/>
              </a:ext>
            </a:extLst>
          </p:cNvPr>
          <p:cNvSpPr>
            <a:spLocks noGrp="1"/>
          </p:cNvSpPr>
          <p:nvPr>
            <p:ph idx="1"/>
          </p:nvPr>
        </p:nvSpPr>
        <p:spPr>
          <a:xfrm>
            <a:off x="1484310" y="1039907"/>
            <a:ext cx="10018713" cy="4751294"/>
          </a:xfrm>
        </p:spPr>
        <p:txBody>
          <a:bodyPr>
            <a:normAutofit fontScale="85000" lnSpcReduction="20000"/>
          </a:bodyPr>
          <a:lstStyle/>
          <a:p>
            <a:pPr algn="just"/>
            <a:endParaRPr lang="en-US" dirty="0"/>
          </a:p>
          <a:p>
            <a:pPr algn="just"/>
            <a:r>
              <a:rPr lang="en-US" dirty="0"/>
              <a:t>Bandwidth-Delay Product (BDP):</a:t>
            </a:r>
          </a:p>
          <a:p>
            <a:pPr lvl="1" algn="just"/>
            <a:r>
              <a:rPr lang="en-US" dirty="0"/>
              <a:t>Definition: The product of bandwidth and latency, representing the amount of data that can be in transit on a connection at any given time.</a:t>
            </a:r>
          </a:p>
          <a:p>
            <a:pPr lvl="1" algn="just"/>
            <a:r>
              <a:rPr lang="en-US" dirty="0"/>
              <a:t>Importance: Helps estimate transfer times for large files, considering both the available bandwidth and the delay in transmission.</a:t>
            </a:r>
          </a:p>
          <a:p>
            <a:pPr algn="just"/>
            <a:r>
              <a:rPr lang="en-US" dirty="0"/>
              <a:t>Jitter (</a:t>
            </a:r>
            <a:r>
              <a:rPr lang="en-US" dirty="0" err="1"/>
              <a:t>ms</a:t>
            </a:r>
            <a:r>
              <a:rPr lang="en-US" dirty="0"/>
              <a:t>):</a:t>
            </a:r>
          </a:p>
          <a:p>
            <a:pPr lvl="1" algn="just"/>
            <a:r>
              <a:rPr lang="en-US" dirty="0"/>
              <a:t>Definition: Variation in latency experienced by individual data packets.</a:t>
            </a:r>
          </a:p>
          <a:p>
            <a:pPr lvl="1" algn="just"/>
            <a:r>
              <a:rPr lang="en-US" dirty="0"/>
              <a:t>Analogy: Variability in the time taken for packets to travel the same route.</a:t>
            </a:r>
          </a:p>
          <a:p>
            <a:pPr lvl="1" algn="just"/>
            <a:r>
              <a:rPr lang="en-US" dirty="0"/>
              <a:t>Importance: Can disrupt real-time data streams like voice calls or video conferencing, causing audio or video glitches.</a:t>
            </a:r>
          </a:p>
          <a:p>
            <a:pPr algn="just"/>
            <a:r>
              <a:rPr lang="en-US" dirty="0"/>
              <a:t>In summary, bandwidth represents the theoretical capacity of a network link, throughput reflects the actual data transfer rate, latency measures the time taken for data to travel, BDP combines bandwidth and latency to estimate transfer times, and jitter accounts for the variation in latency, which can impact real-time applications.</a:t>
            </a:r>
          </a:p>
          <a:p>
            <a:pPr lvl="1" algn="just"/>
            <a:endParaRPr lang="en-US" dirty="0"/>
          </a:p>
          <a:p>
            <a:pPr algn="just"/>
            <a:endParaRPr lang="en-IN" dirty="0"/>
          </a:p>
        </p:txBody>
      </p:sp>
    </p:spTree>
    <p:extLst>
      <p:ext uri="{BB962C8B-B14F-4D97-AF65-F5344CB8AC3E}">
        <p14:creationId xmlns:p14="http://schemas.microsoft.com/office/powerpoint/2010/main" val="174049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FD3E-7E3C-9663-B17B-6A985C6F86A4}"/>
              </a:ext>
            </a:extLst>
          </p:cNvPr>
          <p:cNvSpPr>
            <a:spLocks noGrp="1"/>
          </p:cNvSpPr>
          <p:nvPr>
            <p:ph type="title"/>
          </p:nvPr>
        </p:nvSpPr>
        <p:spPr>
          <a:xfrm>
            <a:off x="1484311" y="950259"/>
            <a:ext cx="10018713" cy="475130"/>
          </a:xfrm>
        </p:spPr>
        <p:txBody>
          <a:bodyPr>
            <a:normAutofit fontScale="90000"/>
          </a:bodyPr>
          <a:lstStyle/>
          <a:p>
            <a:r>
              <a:rPr lang="en-US" dirty="0"/>
              <a:t>Multiplexing and Transmission Media</a:t>
            </a:r>
            <a:br>
              <a:rPr lang="en-US" dirty="0"/>
            </a:br>
            <a:br>
              <a:rPr lang="en-US" dirty="0"/>
            </a:br>
            <a:endParaRPr lang="en-IN" dirty="0"/>
          </a:p>
        </p:txBody>
      </p:sp>
      <p:sp>
        <p:nvSpPr>
          <p:cNvPr id="3" name="Content Placeholder 2">
            <a:extLst>
              <a:ext uri="{FF2B5EF4-FFF2-40B4-BE49-F238E27FC236}">
                <a16:creationId xmlns:a16="http://schemas.microsoft.com/office/drawing/2014/main" id="{07EBAB4C-7B5A-0A30-C093-266CC5CE7F9A}"/>
              </a:ext>
            </a:extLst>
          </p:cNvPr>
          <p:cNvSpPr>
            <a:spLocks noGrp="1"/>
          </p:cNvSpPr>
          <p:nvPr>
            <p:ph idx="1"/>
          </p:nvPr>
        </p:nvSpPr>
        <p:spPr>
          <a:xfrm>
            <a:off x="1484312" y="2864221"/>
            <a:ext cx="7372818" cy="3307978"/>
          </a:xfrm>
        </p:spPr>
        <p:txBody>
          <a:bodyPr>
            <a:normAutofit/>
          </a:bodyPr>
          <a:lstStyle/>
          <a:p>
            <a:pPr algn="just"/>
            <a:r>
              <a:rPr lang="en-US" dirty="0"/>
              <a:t>Common techniques:</a:t>
            </a:r>
          </a:p>
          <a:p>
            <a:pPr lvl="1" algn="just"/>
            <a:r>
              <a:rPr lang="en-US" dirty="0"/>
              <a:t>Frequency-Division Multiplexing (FDM): Divides the medium's frequency range into subchannels, each carrying a separate data stream. (e.g., Radio stations broadcasting on different frequencies)</a:t>
            </a:r>
          </a:p>
          <a:p>
            <a:pPr lvl="1" algn="just"/>
            <a:r>
              <a:rPr lang="en-US" dirty="0"/>
              <a:t>Time-Division Multiplexing (TDM): Divides the medium's time into frames, with each frame allocated to a specific data stream for a short duration. (e.g., T1 carrier lines)</a:t>
            </a:r>
          </a:p>
        </p:txBody>
      </p:sp>
      <p:pic>
        <p:nvPicPr>
          <p:cNvPr id="5" name="Picture 4">
            <a:extLst>
              <a:ext uri="{FF2B5EF4-FFF2-40B4-BE49-F238E27FC236}">
                <a16:creationId xmlns:a16="http://schemas.microsoft.com/office/drawing/2014/main" id="{40872A8D-6E45-2B6E-058D-D258B4B6E58E}"/>
              </a:ext>
            </a:extLst>
          </p:cNvPr>
          <p:cNvPicPr>
            <a:picLocks noChangeAspect="1"/>
          </p:cNvPicPr>
          <p:nvPr/>
        </p:nvPicPr>
        <p:blipFill>
          <a:blip r:embed="rId2"/>
          <a:stretch>
            <a:fillRect/>
          </a:stretch>
        </p:blipFill>
        <p:spPr>
          <a:xfrm>
            <a:off x="4641112" y="2095006"/>
            <a:ext cx="5068277" cy="1266606"/>
          </a:xfrm>
          <a:prstGeom prst="rect">
            <a:avLst/>
          </a:prstGeom>
        </p:spPr>
      </p:pic>
      <p:sp>
        <p:nvSpPr>
          <p:cNvPr id="6" name="Content Placeholder 2">
            <a:extLst>
              <a:ext uri="{FF2B5EF4-FFF2-40B4-BE49-F238E27FC236}">
                <a16:creationId xmlns:a16="http://schemas.microsoft.com/office/drawing/2014/main" id="{69742AF2-22B3-FBCE-A4C5-93A495B17B50}"/>
              </a:ext>
            </a:extLst>
          </p:cNvPr>
          <p:cNvSpPr txBox="1">
            <a:spLocks/>
          </p:cNvSpPr>
          <p:nvPr/>
        </p:nvSpPr>
        <p:spPr>
          <a:xfrm>
            <a:off x="1484311" y="1189418"/>
            <a:ext cx="9579444" cy="83820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a:effectLst/>
              </a:rPr>
              <a:t>Multiplexing: The art of efficiently combining multiple data streams onto a single transmission medium. This optimizes bandwidth utilization and allows for concurrent communication across a shared channel.</a:t>
            </a:r>
            <a:endParaRPr lang="en-IN" dirty="0"/>
          </a:p>
        </p:txBody>
      </p:sp>
      <p:pic>
        <p:nvPicPr>
          <p:cNvPr id="8" name="Picture 7">
            <a:extLst>
              <a:ext uri="{FF2B5EF4-FFF2-40B4-BE49-F238E27FC236}">
                <a16:creationId xmlns:a16="http://schemas.microsoft.com/office/drawing/2014/main" id="{4E8D667F-7E2B-9497-1E8A-22C7073141DB}"/>
              </a:ext>
            </a:extLst>
          </p:cNvPr>
          <p:cNvPicPr>
            <a:picLocks noChangeAspect="1"/>
          </p:cNvPicPr>
          <p:nvPr/>
        </p:nvPicPr>
        <p:blipFill>
          <a:blip r:embed="rId3"/>
          <a:stretch>
            <a:fillRect/>
          </a:stretch>
        </p:blipFill>
        <p:spPr>
          <a:xfrm>
            <a:off x="9066933" y="3429000"/>
            <a:ext cx="2569868" cy="1264919"/>
          </a:xfrm>
          <a:prstGeom prst="rect">
            <a:avLst/>
          </a:prstGeom>
        </p:spPr>
      </p:pic>
      <p:pic>
        <p:nvPicPr>
          <p:cNvPr id="10" name="Picture 9">
            <a:extLst>
              <a:ext uri="{FF2B5EF4-FFF2-40B4-BE49-F238E27FC236}">
                <a16:creationId xmlns:a16="http://schemas.microsoft.com/office/drawing/2014/main" id="{46A37711-9D7B-6EDD-1F86-371B373A10C7}"/>
              </a:ext>
            </a:extLst>
          </p:cNvPr>
          <p:cNvPicPr>
            <a:picLocks noChangeAspect="1"/>
          </p:cNvPicPr>
          <p:nvPr/>
        </p:nvPicPr>
        <p:blipFill>
          <a:blip r:embed="rId4"/>
          <a:stretch>
            <a:fillRect/>
          </a:stretch>
        </p:blipFill>
        <p:spPr>
          <a:xfrm>
            <a:off x="9066933" y="4816611"/>
            <a:ext cx="2560903" cy="1355588"/>
          </a:xfrm>
          <a:prstGeom prst="rect">
            <a:avLst/>
          </a:prstGeom>
        </p:spPr>
      </p:pic>
    </p:spTree>
    <p:extLst>
      <p:ext uri="{BB962C8B-B14F-4D97-AF65-F5344CB8AC3E}">
        <p14:creationId xmlns:p14="http://schemas.microsoft.com/office/powerpoint/2010/main" val="1472581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FD3E-7E3C-9663-B17B-6A985C6F86A4}"/>
              </a:ext>
            </a:extLst>
          </p:cNvPr>
          <p:cNvSpPr>
            <a:spLocks noGrp="1"/>
          </p:cNvSpPr>
          <p:nvPr>
            <p:ph type="title"/>
          </p:nvPr>
        </p:nvSpPr>
        <p:spPr>
          <a:xfrm>
            <a:off x="1484311" y="950259"/>
            <a:ext cx="10018713" cy="475130"/>
          </a:xfrm>
        </p:spPr>
        <p:txBody>
          <a:bodyPr>
            <a:normAutofit fontScale="90000"/>
          </a:bodyPr>
          <a:lstStyle/>
          <a:p>
            <a:r>
              <a:rPr lang="en-US" dirty="0"/>
              <a:t>Multiplexing and Transmission Media</a:t>
            </a:r>
            <a:br>
              <a:rPr lang="en-US" dirty="0"/>
            </a:br>
            <a:br>
              <a:rPr lang="en-US" dirty="0"/>
            </a:br>
            <a:endParaRPr lang="en-IN" dirty="0"/>
          </a:p>
        </p:txBody>
      </p:sp>
      <p:sp>
        <p:nvSpPr>
          <p:cNvPr id="3" name="Content Placeholder 2">
            <a:extLst>
              <a:ext uri="{FF2B5EF4-FFF2-40B4-BE49-F238E27FC236}">
                <a16:creationId xmlns:a16="http://schemas.microsoft.com/office/drawing/2014/main" id="{07EBAB4C-7B5A-0A30-C093-266CC5CE7F9A}"/>
              </a:ext>
            </a:extLst>
          </p:cNvPr>
          <p:cNvSpPr>
            <a:spLocks noGrp="1"/>
          </p:cNvSpPr>
          <p:nvPr>
            <p:ph idx="1"/>
          </p:nvPr>
        </p:nvSpPr>
        <p:spPr>
          <a:xfrm>
            <a:off x="1484311" y="3429000"/>
            <a:ext cx="5810825" cy="3055620"/>
          </a:xfrm>
        </p:spPr>
        <p:txBody>
          <a:bodyPr>
            <a:normAutofit fontScale="85000" lnSpcReduction="20000"/>
          </a:bodyPr>
          <a:lstStyle/>
          <a:p>
            <a:pPr lvl="1" algn="just"/>
            <a:r>
              <a:rPr lang="en-US" dirty="0"/>
              <a:t>Advantages of Multiplexing</a:t>
            </a:r>
          </a:p>
          <a:p>
            <a:pPr lvl="2" algn="just"/>
            <a:r>
              <a:rPr lang="en-US" dirty="0"/>
              <a:t>Efficiency: Multiplexing allows for more efficient use of bandwidth. By combining multiple signals into one, you can avoid having to waste bandwidth on empty channels.</a:t>
            </a:r>
          </a:p>
          <a:p>
            <a:pPr lvl="2" algn="just"/>
            <a:r>
              <a:rPr lang="en-US" dirty="0"/>
              <a:t>Cost-effective: Multiplexing can help to reduce costs by eliminating the need for additional physical media. For example, a phone company can use multiplexing to transmit multiple phone calls over a single fiber optic cable.</a:t>
            </a:r>
          </a:p>
          <a:p>
            <a:pPr lvl="2" algn="just"/>
            <a:r>
              <a:rPr lang="en-US" dirty="0"/>
              <a:t>Scalability: Multiplexing can be used to scale networks to meet increasing demand. By adding additional channels to a multiplex, you can increase the capacity of the network.</a:t>
            </a:r>
            <a:endParaRPr lang="en-IN" dirty="0"/>
          </a:p>
        </p:txBody>
      </p:sp>
      <p:sp>
        <p:nvSpPr>
          <p:cNvPr id="6" name="Content Placeholder 2">
            <a:extLst>
              <a:ext uri="{FF2B5EF4-FFF2-40B4-BE49-F238E27FC236}">
                <a16:creationId xmlns:a16="http://schemas.microsoft.com/office/drawing/2014/main" id="{69742AF2-22B3-FBCE-A4C5-93A495B17B50}"/>
              </a:ext>
            </a:extLst>
          </p:cNvPr>
          <p:cNvSpPr txBox="1">
            <a:spLocks/>
          </p:cNvSpPr>
          <p:nvPr/>
        </p:nvSpPr>
        <p:spPr>
          <a:xfrm>
            <a:off x="1484311" y="1189418"/>
            <a:ext cx="9579444" cy="8382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endParaRPr lang="en-IN" dirty="0"/>
          </a:p>
        </p:txBody>
      </p:sp>
      <p:pic>
        <p:nvPicPr>
          <p:cNvPr id="7" name="Picture 6">
            <a:extLst>
              <a:ext uri="{FF2B5EF4-FFF2-40B4-BE49-F238E27FC236}">
                <a16:creationId xmlns:a16="http://schemas.microsoft.com/office/drawing/2014/main" id="{7B752132-4E42-B842-3875-693BD5AF11F8}"/>
              </a:ext>
            </a:extLst>
          </p:cNvPr>
          <p:cNvPicPr>
            <a:picLocks noChangeAspect="1"/>
          </p:cNvPicPr>
          <p:nvPr/>
        </p:nvPicPr>
        <p:blipFill>
          <a:blip r:embed="rId2"/>
          <a:stretch>
            <a:fillRect/>
          </a:stretch>
        </p:blipFill>
        <p:spPr>
          <a:xfrm>
            <a:off x="8821163" y="1128262"/>
            <a:ext cx="2569868" cy="1264919"/>
          </a:xfrm>
          <a:prstGeom prst="rect">
            <a:avLst/>
          </a:prstGeom>
        </p:spPr>
      </p:pic>
      <p:sp>
        <p:nvSpPr>
          <p:cNvPr id="9" name="Content Placeholder 2">
            <a:extLst>
              <a:ext uri="{FF2B5EF4-FFF2-40B4-BE49-F238E27FC236}">
                <a16:creationId xmlns:a16="http://schemas.microsoft.com/office/drawing/2014/main" id="{24398C2D-FE28-61BE-CD08-3DC8A6187C82}"/>
              </a:ext>
            </a:extLst>
          </p:cNvPr>
          <p:cNvSpPr txBox="1">
            <a:spLocks/>
          </p:cNvSpPr>
          <p:nvPr/>
        </p:nvSpPr>
        <p:spPr>
          <a:xfrm>
            <a:off x="6506348" y="3072568"/>
            <a:ext cx="5277786" cy="341205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lgn="just"/>
            <a:r>
              <a:rPr lang="en-US" sz="1500" dirty="0"/>
              <a:t>Disadvantage of Multiplexing</a:t>
            </a:r>
          </a:p>
          <a:p>
            <a:pPr lvl="2" algn="just"/>
            <a:r>
              <a:rPr lang="en-US" sz="1500" dirty="0"/>
              <a:t>Complexity: Multiplexing systems can be complex to design and implement. This can make them more expensive to deploy and maintain.</a:t>
            </a:r>
          </a:p>
          <a:p>
            <a:pPr lvl="2" algn="just"/>
            <a:r>
              <a:rPr lang="en-US" sz="1500" dirty="0"/>
              <a:t>Single point of failure: If the multiplex system fails, all of the signals that are being transmitted over it will be lost.</a:t>
            </a:r>
          </a:p>
          <a:p>
            <a:pPr lvl="2" algn="just"/>
            <a:r>
              <a:rPr lang="en-US" sz="1500" dirty="0"/>
              <a:t>Latency: Multiplexing can introduce latency into a signal. This is because it takes time to combine and separate the different signals.</a:t>
            </a:r>
            <a:endParaRPr lang="en-IN" sz="1500" dirty="0"/>
          </a:p>
        </p:txBody>
      </p:sp>
      <p:sp>
        <p:nvSpPr>
          <p:cNvPr id="11" name="Content Placeholder 2">
            <a:extLst>
              <a:ext uri="{FF2B5EF4-FFF2-40B4-BE49-F238E27FC236}">
                <a16:creationId xmlns:a16="http://schemas.microsoft.com/office/drawing/2014/main" id="{B9932B21-0755-A89D-3CA4-BA21568C0B8F}"/>
              </a:ext>
            </a:extLst>
          </p:cNvPr>
          <p:cNvSpPr txBox="1">
            <a:spLocks/>
          </p:cNvSpPr>
          <p:nvPr/>
        </p:nvSpPr>
        <p:spPr>
          <a:xfrm>
            <a:off x="1484311" y="1608518"/>
            <a:ext cx="6829109" cy="2040768"/>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lgn="just"/>
            <a:r>
              <a:rPr lang="en-US" dirty="0"/>
              <a:t>Wavelength-Division Multiplexing (WDM): Used with fiber optic cables, where multiple light signals at different wavelengths carry independent data streams. (e.g., Dense Wavelength-Division Multiplexing - DWDM)</a:t>
            </a:r>
          </a:p>
          <a:p>
            <a:pPr lvl="1" algn="just"/>
            <a:r>
              <a:rPr lang="en-US" dirty="0"/>
              <a:t>Code-Division Multiplexing (CDM): Assigns unique codes to different data streams, allowing them to coexist on the same frequency or time slot. (e.g., Spread Spectrum communication)</a:t>
            </a:r>
          </a:p>
          <a:p>
            <a:pPr lvl="1" algn="just"/>
            <a:endParaRPr lang="en-US" dirty="0"/>
          </a:p>
          <a:p>
            <a:pPr lvl="1" algn="just"/>
            <a:endParaRPr lang="en-IN" dirty="0"/>
          </a:p>
        </p:txBody>
      </p:sp>
    </p:spTree>
    <p:extLst>
      <p:ext uri="{BB962C8B-B14F-4D97-AF65-F5344CB8AC3E}">
        <p14:creationId xmlns:p14="http://schemas.microsoft.com/office/powerpoint/2010/main" val="2097600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FD3E-7E3C-9663-B17B-6A985C6F86A4}"/>
              </a:ext>
            </a:extLst>
          </p:cNvPr>
          <p:cNvSpPr>
            <a:spLocks noGrp="1"/>
          </p:cNvSpPr>
          <p:nvPr>
            <p:ph type="title"/>
          </p:nvPr>
        </p:nvSpPr>
        <p:spPr>
          <a:xfrm>
            <a:off x="1484311" y="685801"/>
            <a:ext cx="10018713" cy="739588"/>
          </a:xfrm>
        </p:spPr>
        <p:txBody>
          <a:bodyPr>
            <a:normAutofit fontScale="90000"/>
          </a:bodyPr>
          <a:lstStyle/>
          <a:p>
            <a:r>
              <a:rPr lang="en-US" dirty="0"/>
              <a:t>Multiplexing and Transmission Media</a:t>
            </a:r>
            <a:br>
              <a:rPr lang="en-US" dirty="0"/>
            </a:br>
            <a:endParaRPr lang="en-IN" dirty="0"/>
          </a:p>
        </p:txBody>
      </p:sp>
      <p:sp>
        <p:nvSpPr>
          <p:cNvPr id="3" name="Content Placeholder 2">
            <a:extLst>
              <a:ext uri="{FF2B5EF4-FFF2-40B4-BE49-F238E27FC236}">
                <a16:creationId xmlns:a16="http://schemas.microsoft.com/office/drawing/2014/main" id="{07EBAB4C-7B5A-0A30-C093-266CC5CE7F9A}"/>
              </a:ext>
            </a:extLst>
          </p:cNvPr>
          <p:cNvSpPr>
            <a:spLocks noGrp="1"/>
          </p:cNvSpPr>
          <p:nvPr>
            <p:ph idx="1"/>
          </p:nvPr>
        </p:nvSpPr>
        <p:spPr>
          <a:xfrm>
            <a:off x="1636710" y="1425389"/>
            <a:ext cx="10018713" cy="1004046"/>
          </a:xfrm>
        </p:spPr>
        <p:txBody>
          <a:bodyPr>
            <a:normAutofit fontScale="92500" lnSpcReduction="10000"/>
          </a:bodyPr>
          <a:lstStyle/>
          <a:p>
            <a:pPr algn="just"/>
            <a:r>
              <a:rPr lang="en-US" dirty="0"/>
              <a:t>Transmission Media: The physical pathways through which data signals travel. The choice of medium depends on factors like transmission speed, distance, cost, and signal.</a:t>
            </a:r>
          </a:p>
        </p:txBody>
      </p:sp>
      <p:pic>
        <p:nvPicPr>
          <p:cNvPr id="5" name="Picture 4">
            <a:extLst>
              <a:ext uri="{FF2B5EF4-FFF2-40B4-BE49-F238E27FC236}">
                <a16:creationId xmlns:a16="http://schemas.microsoft.com/office/drawing/2014/main" id="{C6E420D8-A14B-6B45-CA94-F24598587DF2}"/>
              </a:ext>
            </a:extLst>
          </p:cNvPr>
          <p:cNvPicPr>
            <a:picLocks noChangeAspect="1"/>
          </p:cNvPicPr>
          <p:nvPr/>
        </p:nvPicPr>
        <p:blipFill>
          <a:blip r:embed="rId2"/>
          <a:stretch>
            <a:fillRect/>
          </a:stretch>
        </p:blipFill>
        <p:spPr>
          <a:xfrm>
            <a:off x="7986456" y="3340905"/>
            <a:ext cx="3405700" cy="1637437"/>
          </a:xfrm>
          <a:prstGeom prst="rect">
            <a:avLst/>
          </a:prstGeom>
        </p:spPr>
      </p:pic>
      <p:sp>
        <p:nvSpPr>
          <p:cNvPr id="6" name="TextBox 5">
            <a:extLst>
              <a:ext uri="{FF2B5EF4-FFF2-40B4-BE49-F238E27FC236}">
                <a16:creationId xmlns:a16="http://schemas.microsoft.com/office/drawing/2014/main" id="{A1EF0512-F4DA-02F2-F521-530B9F1DE539}"/>
              </a:ext>
            </a:extLst>
          </p:cNvPr>
          <p:cNvSpPr txBox="1"/>
          <p:nvPr/>
        </p:nvSpPr>
        <p:spPr>
          <a:xfrm>
            <a:off x="1636709" y="2581906"/>
            <a:ext cx="6225338" cy="3139321"/>
          </a:xfrm>
          <a:prstGeom prst="rect">
            <a:avLst/>
          </a:prstGeom>
          <a:noFill/>
        </p:spPr>
        <p:txBody>
          <a:bodyPr wrap="square" rtlCol="0">
            <a:spAutoFit/>
          </a:bodyPr>
          <a:lstStyle/>
          <a:p>
            <a:pPr algn="just"/>
            <a:r>
              <a:rPr lang="en-US" dirty="0"/>
              <a:t>Guided Media: Confined physical paths offering protection and direction to signals. Examples:</a:t>
            </a:r>
          </a:p>
          <a:p>
            <a:pPr lvl="1" algn="just"/>
            <a:r>
              <a:rPr lang="en-US" dirty="0"/>
              <a:t>Twisted-Pair Cable: Two insulated copper wires twisted together, suitable for short-distance data and voice transmission.</a:t>
            </a:r>
          </a:p>
          <a:p>
            <a:pPr lvl="1" algn="just"/>
            <a:r>
              <a:rPr lang="en-US" dirty="0"/>
              <a:t>Coaxial Cable: A single conductor surrounded by an insulating layer and a braided outer shield, providing better noise immunity than twisted pair.</a:t>
            </a:r>
          </a:p>
          <a:p>
            <a:pPr lvl="1" algn="just"/>
            <a:r>
              <a:rPr lang="en-US" dirty="0"/>
              <a:t>Fiber Optic Cable: Uses light pulses to transmit data through thin glass fibers, offering high bandwidth and low attenuation for long-distance communication.</a:t>
            </a:r>
            <a:endParaRPr lang="en-IN" dirty="0"/>
          </a:p>
        </p:txBody>
      </p:sp>
      <p:pic>
        <p:nvPicPr>
          <p:cNvPr id="8" name="Picture 7">
            <a:extLst>
              <a:ext uri="{FF2B5EF4-FFF2-40B4-BE49-F238E27FC236}">
                <a16:creationId xmlns:a16="http://schemas.microsoft.com/office/drawing/2014/main" id="{BFC32684-91A6-D07B-05DF-893485C9E4EB}"/>
              </a:ext>
            </a:extLst>
          </p:cNvPr>
          <p:cNvPicPr>
            <a:picLocks noChangeAspect="1"/>
          </p:cNvPicPr>
          <p:nvPr/>
        </p:nvPicPr>
        <p:blipFill>
          <a:blip r:embed="rId3"/>
          <a:stretch>
            <a:fillRect/>
          </a:stretch>
        </p:blipFill>
        <p:spPr>
          <a:xfrm>
            <a:off x="7986456" y="2281518"/>
            <a:ext cx="3405700" cy="1004046"/>
          </a:xfrm>
          <a:prstGeom prst="rect">
            <a:avLst/>
          </a:prstGeom>
        </p:spPr>
      </p:pic>
      <p:pic>
        <p:nvPicPr>
          <p:cNvPr id="10" name="Picture 9">
            <a:extLst>
              <a:ext uri="{FF2B5EF4-FFF2-40B4-BE49-F238E27FC236}">
                <a16:creationId xmlns:a16="http://schemas.microsoft.com/office/drawing/2014/main" id="{4A026987-A5E3-9B3A-69A2-AF13F603D841}"/>
              </a:ext>
            </a:extLst>
          </p:cNvPr>
          <p:cNvPicPr>
            <a:picLocks noChangeAspect="1"/>
          </p:cNvPicPr>
          <p:nvPr/>
        </p:nvPicPr>
        <p:blipFill>
          <a:blip r:embed="rId4"/>
          <a:stretch>
            <a:fillRect/>
          </a:stretch>
        </p:blipFill>
        <p:spPr>
          <a:xfrm>
            <a:off x="7986457" y="5033683"/>
            <a:ext cx="3405699" cy="1138516"/>
          </a:xfrm>
          <a:prstGeom prst="rect">
            <a:avLst/>
          </a:prstGeom>
        </p:spPr>
      </p:pic>
    </p:spTree>
    <p:extLst>
      <p:ext uri="{BB962C8B-B14F-4D97-AF65-F5344CB8AC3E}">
        <p14:creationId xmlns:p14="http://schemas.microsoft.com/office/powerpoint/2010/main" val="338895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FD3E-7E3C-9663-B17B-6A985C6F86A4}"/>
              </a:ext>
            </a:extLst>
          </p:cNvPr>
          <p:cNvSpPr>
            <a:spLocks noGrp="1"/>
          </p:cNvSpPr>
          <p:nvPr>
            <p:ph type="title"/>
          </p:nvPr>
        </p:nvSpPr>
        <p:spPr>
          <a:xfrm>
            <a:off x="1484311" y="685801"/>
            <a:ext cx="10018713" cy="739588"/>
          </a:xfrm>
        </p:spPr>
        <p:txBody>
          <a:bodyPr>
            <a:normAutofit fontScale="90000"/>
          </a:bodyPr>
          <a:lstStyle/>
          <a:p>
            <a:r>
              <a:rPr lang="en-US" dirty="0"/>
              <a:t>Multiplexing and Transmission Media</a:t>
            </a:r>
            <a:br>
              <a:rPr lang="en-US" dirty="0"/>
            </a:br>
            <a:endParaRPr lang="en-IN" dirty="0"/>
          </a:p>
        </p:txBody>
      </p:sp>
      <p:sp>
        <p:nvSpPr>
          <p:cNvPr id="3" name="Content Placeholder 2">
            <a:extLst>
              <a:ext uri="{FF2B5EF4-FFF2-40B4-BE49-F238E27FC236}">
                <a16:creationId xmlns:a16="http://schemas.microsoft.com/office/drawing/2014/main" id="{07EBAB4C-7B5A-0A30-C093-266CC5CE7F9A}"/>
              </a:ext>
            </a:extLst>
          </p:cNvPr>
          <p:cNvSpPr>
            <a:spLocks noGrp="1"/>
          </p:cNvSpPr>
          <p:nvPr>
            <p:ph idx="1"/>
          </p:nvPr>
        </p:nvSpPr>
        <p:spPr>
          <a:xfrm>
            <a:off x="1606230" y="1135379"/>
            <a:ext cx="10018713" cy="3569747"/>
          </a:xfrm>
        </p:spPr>
        <p:txBody>
          <a:bodyPr>
            <a:normAutofit/>
          </a:bodyPr>
          <a:lstStyle/>
          <a:p>
            <a:pPr algn="just"/>
            <a:r>
              <a:rPr lang="en-US" dirty="0"/>
              <a:t>Unguided Media: Open spaces through which electromagnetic waves propagate data signals. Examples:</a:t>
            </a:r>
          </a:p>
          <a:p>
            <a:pPr lvl="1" algn="just"/>
            <a:r>
              <a:rPr lang="en-US" dirty="0"/>
              <a:t>Satellite Communication: Data transmitted via satellites orbiting Earth, enabling communication across vast distances.</a:t>
            </a:r>
          </a:p>
          <a:p>
            <a:pPr lvl="1" algn="just"/>
            <a:r>
              <a:rPr lang="en-US" dirty="0"/>
              <a:t>Microwave Communication: Uses high-frequency radio waves for short-range, line-of-sight transmission. (e.g., Wi-Fi)</a:t>
            </a:r>
          </a:p>
          <a:p>
            <a:pPr lvl="1" algn="just"/>
            <a:r>
              <a:rPr lang="en-US" dirty="0"/>
              <a:t>Radio Communication: Employs lower-frequency radio waves for broadcasting and long-range communication. (e.g., Cellular networks)</a:t>
            </a:r>
            <a:endParaRPr lang="en-IN" dirty="0"/>
          </a:p>
        </p:txBody>
      </p:sp>
    </p:spTree>
    <p:extLst>
      <p:ext uri="{BB962C8B-B14F-4D97-AF65-F5344CB8AC3E}">
        <p14:creationId xmlns:p14="http://schemas.microsoft.com/office/powerpoint/2010/main" val="359843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FD3E-7E3C-9663-B17B-6A985C6F86A4}"/>
              </a:ext>
            </a:extLst>
          </p:cNvPr>
          <p:cNvSpPr>
            <a:spLocks noGrp="1"/>
          </p:cNvSpPr>
          <p:nvPr>
            <p:ph type="title"/>
          </p:nvPr>
        </p:nvSpPr>
        <p:spPr>
          <a:xfrm>
            <a:off x="1484311" y="685801"/>
            <a:ext cx="10018713" cy="739588"/>
          </a:xfrm>
        </p:spPr>
        <p:txBody>
          <a:bodyPr>
            <a:normAutofit/>
          </a:bodyPr>
          <a:lstStyle/>
          <a:p>
            <a:r>
              <a:rPr lang="en-US" dirty="0"/>
              <a:t>Error Detection and Correction</a:t>
            </a:r>
          </a:p>
        </p:txBody>
      </p:sp>
      <p:sp>
        <p:nvSpPr>
          <p:cNvPr id="3" name="Content Placeholder 2">
            <a:extLst>
              <a:ext uri="{FF2B5EF4-FFF2-40B4-BE49-F238E27FC236}">
                <a16:creationId xmlns:a16="http://schemas.microsoft.com/office/drawing/2014/main" id="{07EBAB4C-7B5A-0A30-C093-266CC5CE7F9A}"/>
              </a:ext>
            </a:extLst>
          </p:cNvPr>
          <p:cNvSpPr>
            <a:spLocks noGrp="1"/>
          </p:cNvSpPr>
          <p:nvPr>
            <p:ph idx="1"/>
          </p:nvPr>
        </p:nvSpPr>
        <p:spPr>
          <a:xfrm>
            <a:off x="1636710" y="1425389"/>
            <a:ext cx="10018713" cy="4643718"/>
          </a:xfrm>
        </p:spPr>
        <p:txBody>
          <a:bodyPr>
            <a:normAutofit fontScale="92500"/>
          </a:bodyPr>
          <a:lstStyle/>
          <a:p>
            <a:pPr algn="just"/>
            <a:endParaRPr lang="en-US" dirty="0"/>
          </a:p>
          <a:p>
            <a:pPr algn="just"/>
            <a:r>
              <a:rPr lang="en-US" dirty="0"/>
              <a:t>Errors in Transmission: Data errors can happen due to noise, interference, or signal degradation during transmission. These errors can corrupt the transmitted information.</a:t>
            </a:r>
          </a:p>
          <a:p>
            <a:pPr algn="just"/>
            <a:r>
              <a:rPr lang="en-US" dirty="0"/>
              <a:t>Error Detection: Techniques to identify errors during data transfer.</a:t>
            </a:r>
          </a:p>
          <a:p>
            <a:pPr lvl="1" algn="just"/>
            <a:r>
              <a:rPr lang="en-US" dirty="0"/>
              <a:t>Checksum: A simple method where the sender calculates the sum (or a mathematical function) of the data and appends it to the message. The receiver performs the same calculation on the received data and compares it with the received checksum. If they differ, an error is detected.</a:t>
            </a:r>
          </a:p>
          <a:p>
            <a:pPr lvl="1" algn="just"/>
            <a:r>
              <a:rPr lang="en-US" dirty="0"/>
              <a:t>Cyclic Redundancy Check (CRC): A more robust method that uses a mathematical algorithm to generate a CRC code based on the data. The sender appends the CRC code to the message. The receiver performs the same calculation on the received data and generates a CRC code. If the received and calculated CRC codes match, the data is likely error-free.</a:t>
            </a:r>
            <a:endParaRPr lang="en-IN" dirty="0"/>
          </a:p>
        </p:txBody>
      </p:sp>
    </p:spTree>
    <p:extLst>
      <p:ext uri="{BB962C8B-B14F-4D97-AF65-F5344CB8AC3E}">
        <p14:creationId xmlns:p14="http://schemas.microsoft.com/office/powerpoint/2010/main" val="27905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FD3E-7E3C-9663-B17B-6A985C6F86A4}"/>
              </a:ext>
            </a:extLst>
          </p:cNvPr>
          <p:cNvSpPr>
            <a:spLocks noGrp="1"/>
          </p:cNvSpPr>
          <p:nvPr>
            <p:ph type="title"/>
          </p:nvPr>
        </p:nvSpPr>
        <p:spPr>
          <a:xfrm>
            <a:off x="1484311" y="685801"/>
            <a:ext cx="10018713" cy="739588"/>
          </a:xfrm>
        </p:spPr>
        <p:txBody>
          <a:bodyPr>
            <a:normAutofit/>
          </a:bodyPr>
          <a:lstStyle/>
          <a:p>
            <a:r>
              <a:rPr lang="en-US" dirty="0"/>
              <a:t>Error Detection and Correction</a:t>
            </a:r>
          </a:p>
        </p:txBody>
      </p:sp>
      <p:sp>
        <p:nvSpPr>
          <p:cNvPr id="3" name="Content Placeholder 2">
            <a:extLst>
              <a:ext uri="{FF2B5EF4-FFF2-40B4-BE49-F238E27FC236}">
                <a16:creationId xmlns:a16="http://schemas.microsoft.com/office/drawing/2014/main" id="{07EBAB4C-7B5A-0A30-C093-266CC5CE7F9A}"/>
              </a:ext>
            </a:extLst>
          </p:cNvPr>
          <p:cNvSpPr>
            <a:spLocks noGrp="1"/>
          </p:cNvSpPr>
          <p:nvPr>
            <p:ph idx="1"/>
          </p:nvPr>
        </p:nvSpPr>
        <p:spPr>
          <a:xfrm>
            <a:off x="1636710" y="1425389"/>
            <a:ext cx="10018713" cy="4643718"/>
          </a:xfrm>
        </p:spPr>
        <p:txBody>
          <a:bodyPr>
            <a:normAutofit/>
          </a:bodyPr>
          <a:lstStyle/>
          <a:p>
            <a:pPr algn="just"/>
            <a:r>
              <a:rPr lang="en-US" dirty="0"/>
              <a:t>Error Correction: Techniques to not only detect but also rectify errors without requiring retransmission.</a:t>
            </a:r>
          </a:p>
          <a:p>
            <a:pPr lvl="1" algn="just"/>
            <a:r>
              <a:rPr lang="en-US" dirty="0"/>
              <a:t>Forward Error Correction (FEC): The sender adds redundant bits to the data using mathematical codes. These redundant bits allow the receiver to identify and potentially correct errors without needing the sender to resend the data. FEC is particularly useful for real-time applications where retransmission delays are unacceptable. (e.g., Streaming video)</a:t>
            </a:r>
          </a:p>
          <a:p>
            <a:pPr lvl="1" algn="just"/>
            <a:r>
              <a:rPr lang="en-US" dirty="0"/>
              <a:t>Automatic Repeat Request (ARQ): A retransmission-based error correction method. The receiver detects errors and requests the sender to resend the corrupted data packets. ARQ ensures reliable data delivery but introduces delay due to retransmissions.</a:t>
            </a:r>
            <a:endParaRPr lang="en-IN" dirty="0"/>
          </a:p>
        </p:txBody>
      </p:sp>
    </p:spTree>
    <p:extLst>
      <p:ext uri="{BB962C8B-B14F-4D97-AF65-F5344CB8AC3E}">
        <p14:creationId xmlns:p14="http://schemas.microsoft.com/office/powerpoint/2010/main" val="76652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C14D-E865-5EBA-D823-66D861598E1F}"/>
              </a:ext>
            </a:extLst>
          </p:cNvPr>
          <p:cNvSpPr>
            <a:spLocks noGrp="1"/>
          </p:cNvSpPr>
          <p:nvPr>
            <p:ph type="title"/>
          </p:nvPr>
        </p:nvSpPr>
        <p:spPr/>
        <p:txBody>
          <a:bodyPr/>
          <a:lstStyle/>
          <a:p>
            <a:r>
              <a:rPr lang="en-US" dirty="0"/>
              <a:t>Choosing the Right Technique</a:t>
            </a:r>
            <a:endParaRPr lang="en-IN" dirty="0"/>
          </a:p>
        </p:txBody>
      </p:sp>
      <p:sp>
        <p:nvSpPr>
          <p:cNvPr id="3" name="Content Placeholder 2">
            <a:extLst>
              <a:ext uri="{FF2B5EF4-FFF2-40B4-BE49-F238E27FC236}">
                <a16:creationId xmlns:a16="http://schemas.microsoft.com/office/drawing/2014/main" id="{D7B48FD8-0D6C-FAE3-AE8F-F9AE5D902FB0}"/>
              </a:ext>
            </a:extLst>
          </p:cNvPr>
          <p:cNvSpPr>
            <a:spLocks noGrp="1"/>
          </p:cNvSpPr>
          <p:nvPr>
            <p:ph idx="1"/>
          </p:nvPr>
        </p:nvSpPr>
        <p:spPr>
          <a:xfrm>
            <a:off x="1762216" y="1752599"/>
            <a:ext cx="10018713" cy="3124201"/>
          </a:xfrm>
        </p:spPr>
        <p:txBody>
          <a:bodyPr>
            <a:normAutofit/>
          </a:bodyPr>
          <a:lstStyle/>
          <a:p>
            <a:pPr algn="just"/>
            <a:r>
              <a:rPr lang="en-US" dirty="0"/>
              <a:t>The choice between error detection and correction depends on the application's requirements:</a:t>
            </a:r>
          </a:p>
          <a:p>
            <a:pPr lvl="1" algn="just"/>
            <a:r>
              <a:rPr lang="en-US" dirty="0"/>
              <a:t>For reliable data delivery: Use FEC for real-time applications where delays are critical, or ARQ for high-accuracy data transfer.</a:t>
            </a:r>
          </a:p>
          <a:p>
            <a:pPr lvl="1" algn="just"/>
            <a:r>
              <a:rPr lang="en-US" dirty="0"/>
              <a:t>For low overhead: If bandwidth efficiency is a concern and occasional errors are acceptable, error detection (checksum or CRC) might be sufficient.</a:t>
            </a:r>
            <a:endParaRPr lang="en-IN" dirty="0"/>
          </a:p>
        </p:txBody>
      </p:sp>
    </p:spTree>
    <p:extLst>
      <p:ext uri="{BB962C8B-B14F-4D97-AF65-F5344CB8AC3E}">
        <p14:creationId xmlns:p14="http://schemas.microsoft.com/office/powerpoint/2010/main" val="422923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F98C-F074-889D-CE97-2020C5C889A0}"/>
              </a:ext>
            </a:extLst>
          </p:cNvPr>
          <p:cNvSpPr>
            <a:spLocks noGrp="1"/>
          </p:cNvSpPr>
          <p:nvPr>
            <p:ph type="ctrTitle"/>
          </p:nvPr>
        </p:nvSpPr>
        <p:spPr>
          <a:xfrm>
            <a:off x="4156564" y="1473199"/>
            <a:ext cx="5408775" cy="941791"/>
          </a:xfrm>
        </p:spPr>
        <p:txBody>
          <a:bodyPr>
            <a:normAutofit fontScale="90000"/>
          </a:bodyPr>
          <a:lstStyle/>
          <a:p>
            <a:pPr algn="l"/>
            <a:r>
              <a:rPr lang="en-IN" u="sng" dirty="0"/>
              <a:t>Topics Covered</a:t>
            </a:r>
          </a:p>
        </p:txBody>
      </p:sp>
      <p:sp>
        <p:nvSpPr>
          <p:cNvPr id="3" name="Subtitle 2">
            <a:extLst>
              <a:ext uri="{FF2B5EF4-FFF2-40B4-BE49-F238E27FC236}">
                <a16:creationId xmlns:a16="http://schemas.microsoft.com/office/drawing/2014/main" id="{32DCD750-B5C5-6881-CC5C-39CD5DBFF99C}"/>
              </a:ext>
            </a:extLst>
          </p:cNvPr>
          <p:cNvSpPr>
            <a:spLocks noGrp="1"/>
          </p:cNvSpPr>
          <p:nvPr>
            <p:ph type="subTitle" idx="1"/>
          </p:nvPr>
        </p:nvSpPr>
        <p:spPr>
          <a:xfrm>
            <a:off x="4515377" y="2537012"/>
            <a:ext cx="6987645" cy="2847789"/>
          </a:xfrm>
        </p:spPr>
        <p:txBody>
          <a:bodyPr>
            <a:normAutofit/>
          </a:bodyPr>
          <a:lstStyle/>
          <a:p>
            <a:pPr marL="342900" indent="-342900" algn="l">
              <a:buFont typeface="Arial" panose="020B0604020202020204" pitchFamily="34" charset="0"/>
              <a:buChar char="•"/>
            </a:pPr>
            <a:r>
              <a:rPr lang="en-IN" b="1" dirty="0"/>
              <a:t>Digital Communication - Transmission of Digital Signals – Encoding, Impairments, Nyquist Bit Rate, Noise. </a:t>
            </a:r>
          </a:p>
          <a:p>
            <a:pPr marL="342900" indent="-342900" algn="l">
              <a:buFont typeface="Arial" panose="020B0604020202020204" pitchFamily="34" charset="0"/>
              <a:buChar char="•"/>
            </a:pPr>
            <a:r>
              <a:rPr lang="en-US" b="1" dirty="0"/>
              <a:t>Performance – Bandwidth, Throughput, Latency, Bandwidth-Delay, Jitter. </a:t>
            </a:r>
          </a:p>
          <a:p>
            <a:pPr marL="342900" indent="-342900" algn="l">
              <a:buFont typeface="Arial" panose="020B0604020202020204" pitchFamily="34" charset="0"/>
              <a:buChar char="•"/>
            </a:pPr>
            <a:r>
              <a:rPr lang="en-US" b="1" dirty="0"/>
              <a:t>Multiplexing and Transmission Media. Error Detection and Correction - Cyclic codes, Checksum, Forward error correction. </a:t>
            </a:r>
            <a:endParaRPr lang="en-IN" b="1" dirty="0"/>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282077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793A-5776-B968-F6DF-64B09490D591}"/>
              </a:ext>
            </a:extLst>
          </p:cNvPr>
          <p:cNvSpPr>
            <a:spLocks noGrp="1"/>
          </p:cNvSpPr>
          <p:nvPr>
            <p:ph type="title"/>
          </p:nvPr>
        </p:nvSpPr>
        <p:spPr>
          <a:xfrm>
            <a:off x="1484311" y="685801"/>
            <a:ext cx="10018713" cy="434787"/>
          </a:xfrm>
        </p:spPr>
        <p:txBody>
          <a:bodyPr>
            <a:normAutofit fontScale="90000"/>
          </a:bodyPr>
          <a:lstStyle/>
          <a:p>
            <a:r>
              <a:rPr lang="en-IN" dirty="0"/>
              <a:t>Data Rate</a:t>
            </a:r>
          </a:p>
        </p:txBody>
      </p:sp>
      <p:sp>
        <p:nvSpPr>
          <p:cNvPr id="3" name="Content Placeholder 2">
            <a:extLst>
              <a:ext uri="{FF2B5EF4-FFF2-40B4-BE49-F238E27FC236}">
                <a16:creationId xmlns:a16="http://schemas.microsoft.com/office/drawing/2014/main" id="{0E0F3E87-F32D-4213-5706-9573CCC33D18}"/>
              </a:ext>
            </a:extLst>
          </p:cNvPr>
          <p:cNvSpPr>
            <a:spLocks noGrp="1"/>
          </p:cNvSpPr>
          <p:nvPr>
            <p:ph idx="1"/>
          </p:nvPr>
        </p:nvSpPr>
        <p:spPr>
          <a:xfrm>
            <a:off x="1681534" y="1317811"/>
            <a:ext cx="10018713" cy="5136777"/>
          </a:xfrm>
        </p:spPr>
        <p:txBody>
          <a:bodyPr>
            <a:normAutofit fontScale="85000" lnSpcReduction="20000"/>
          </a:bodyPr>
          <a:lstStyle/>
          <a:p>
            <a:pPr algn="just"/>
            <a:r>
              <a:rPr lang="en-US" dirty="0"/>
              <a:t>Data rate, also known as bit rate, refers to the rate at which data is transmitted over a communication channel and is typically measured in bits per second (bps) or multiples thereof (e.g., kilobits per second - kbps, megabits per second - Mbps, gigabits per second - Gbps).</a:t>
            </a:r>
          </a:p>
          <a:p>
            <a:pPr algn="just"/>
            <a:r>
              <a:rPr lang="en-US" dirty="0"/>
              <a:t>The data rate represents the number of bits transmitted per unit of time and is a key metric in determining the speed and capacity of a communication system. It indicates how quickly data can be sent from one point to another and is influenced by various factors including the bandwidth of the channel, encoding techniques, modulation schemes, and the presence of noise or other impairments.</a:t>
            </a:r>
          </a:p>
          <a:p>
            <a:pPr algn="just"/>
            <a:r>
              <a:rPr lang="en-US" dirty="0"/>
              <a:t>In digital communication systems, achieving a high data rate is often desirable to enable faster transmission of large volumes of data, support real-time applications such as video streaming and online gaming, and improve overall system performance and efficiency.</a:t>
            </a:r>
          </a:p>
          <a:p>
            <a:pPr algn="just"/>
            <a:r>
              <a:rPr lang="en-US" dirty="0"/>
              <a:t>Data rate can vary widely depending on the specific technology and application. For example, data rates for wired communication technologies like Ethernet and fiber optic networks can range from Mbps to Gbps or even higher, while wireless communication standards such as Wi-Fi and cellular networks offer data rates that vary based on factors like signal strength, interference, and distance from the transmitter.</a:t>
            </a:r>
            <a:endParaRPr lang="en-IN" dirty="0"/>
          </a:p>
        </p:txBody>
      </p:sp>
    </p:spTree>
    <p:extLst>
      <p:ext uri="{BB962C8B-B14F-4D97-AF65-F5344CB8AC3E}">
        <p14:creationId xmlns:p14="http://schemas.microsoft.com/office/powerpoint/2010/main" val="246171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48AB-6479-D330-3093-F7A90D54AA63}"/>
              </a:ext>
            </a:extLst>
          </p:cNvPr>
          <p:cNvSpPr>
            <a:spLocks noGrp="1"/>
          </p:cNvSpPr>
          <p:nvPr>
            <p:ph type="title"/>
          </p:nvPr>
        </p:nvSpPr>
        <p:spPr/>
        <p:txBody>
          <a:bodyPr/>
          <a:lstStyle/>
          <a:p>
            <a:r>
              <a:rPr lang="en-IN" dirty="0"/>
              <a:t>Digital Communication</a:t>
            </a:r>
          </a:p>
        </p:txBody>
      </p:sp>
      <p:sp>
        <p:nvSpPr>
          <p:cNvPr id="3" name="Content Placeholder 2">
            <a:extLst>
              <a:ext uri="{FF2B5EF4-FFF2-40B4-BE49-F238E27FC236}">
                <a16:creationId xmlns:a16="http://schemas.microsoft.com/office/drawing/2014/main" id="{1A81E089-9597-1FEF-B133-C48CEF2C2779}"/>
              </a:ext>
            </a:extLst>
          </p:cNvPr>
          <p:cNvSpPr>
            <a:spLocks noGrp="1"/>
          </p:cNvSpPr>
          <p:nvPr>
            <p:ph idx="1"/>
          </p:nvPr>
        </p:nvSpPr>
        <p:spPr/>
        <p:txBody>
          <a:bodyPr>
            <a:normAutofit fontScale="92500" lnSpcReduction="10000"/>
          </a:bodyPr>
          <a:lstStyle/>
          <a:p>
            <a:r>
              <a:rPr lang="en-US" dirty="0"/>
              <a:t>Digital communication relies on the transmission of digital signals, and here's a breakdown of the key points you mentioned:</a:t>
            </a:r>
          </a:p>
          <a:p>
            <a:r>
              <a:rPr lang="en-US" dirty="0"/>
              <a:t>Encoding:</a:t>
            </a:r>
          </a:p>
          <a:p>
            <a:pPr lvl="1"/>
            <a:r>
              <a:rPr lang="en-US" dirty="0"/>
              <a:t>In digital communication, information (text, images, audio, etc.) is first converted into a stream of bits (0s and 1s).</a:t>
            </a:r>
          </a:p>
          <a:p>
            <a:pPr lvl="1"/>
            <a:r>
              <a:rPr lang="en-US" dirty="0"/>
              <a:t>Encoding techniques like Line Coding transform this binary data into a physical signal suitable for transmission over a channel (cable, fiber optics, etc.).</a:t>
            </a:r>
          </a:p>
          <a:p>
            <a:pPr lvl="1"/>
            <a:r>
              <a:rPr lang="en-US" dirty="0"/>
              <a:t>Different encoding schemes exist, each with its advantages for specific transmission mediums.</a:t>
            </a:r>
            <a:endParaRPr lang="en-IN" dirty="0"/>
          </a:p>
        </p:txBody>
      </p:sp>
    </p:spTree>
    <p:extLst>
      <p:ext uri="{BB962C8B-B14F-4D97-AF65-F5344CB8AC3E}">
        <p14:creationId xmlns:p14="http://schemas.microsoft.com/office/powerpoint/2010/main" val="363737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00AE-491A-48D4-586F-DACEE274394D}"/>
              </a:ext>
            </a:extLst>
          </p:cNvPr>
          <p:cNvSpPr>
            <a:spLocks noGrp="1"/>
          </p:cNvSpPr>
          <p:nvPr>
            <p:ph type="title"/>
          </p:nvPr>
        </p:nvSpPr>
        <p:spPr/>
        <p:txBody>
          <a:bodyPr/>
          <a:lstStyle/>
          <a:p>
            <a:pPr algn="l"/>
            <a:r>
              <a:rPr lang="en-IN" dirty="0"/>
              <a:t>Line Coding</a:t>
            </a:r>
          </a:p>
        </p:txBody>
      </p:sp>
      <p:sp>
        <p:nvSpPr>
          <p:cNvPr id="3" name="Content Placeholder 2">
            <a:extLst>
              <a:ext uri="{FF2B5EF4-FFF2-40B4-BE49-F238E27FC236}">
                <a16:creationId xmlns:a16="http://schemas.microsoft.com/office/drawing/2014/main" id="{B71DDC48-3851-E5BD-FDF4-F4A9EF8644CD}"/>
              </a:ext>
            </a:extLst>
          </p:cNvPr>
          <p:cNvSpPr>
            <a:spLocks noGrp="1"/>
          </p:cNvSpPr>
          <p:nvPr>
            <p:ph idx="1"/>
          </p:nvPr>
        </p:nvSpPr>
        <p:spPr>
          <a:xfrm>
            <a:off x="1484310" y="2246905"/>
            <a:ext cx="10018713" cy="3774141"/>
          </a:xfrm>
        </p:spPr>
        <p:txBody>
          <a:bodyPr>
            <a:normAutofit fontScale="92500" lnSpcReduction="10000"/>
          </a:bodyPr>
          <a:lstStyle/>
          <a:p>
            <a:pPr algn="just"/>
            <a:r>
              <a:rPr lang="en-US" dirty="0"/>
              <a:t>The process of converting binary data into a sequence of bits of the digital signal is known as Line coding. It is also known as digital PAM formats. </a:t>
            </a:r>
          </a:p>
          <a:p>
            <a:pPr algn="just"/>
            <a:r>
              <a:rPr lang="en-US" dirty="0"/>
              <a:t>Need of Line coding: </a:t>
            </a:r>
          </a:p>
          <a:p>
            <a:pPr lvl="1" algn="just"/>
            <a:r>
              <a:rPr lang="en-US" dirty="0"/>
              <a:t>We always come across different types of data such as text, numbers, graphical images, audio, and video. These all data are stored in computer memory in form of a sequence of bits. As shown below, line coding converts bit sequences into digital signals. </a:t>
            </a:r>
          </a:p>
          <a:p>
            <a:pPr lvl="1" algn="just"/>
            <a:r>
              <a:rPr lang="en-US" dirty="0"/>
              <a:t>There are several techniques for converting an analog signal to a digital signal. However, digital data can also be obtained from sources such as computers. The information obtained from such a source is inherently discrete. When this type of discrete signal is transmitted over a band-limited channel, it becomes dispersed. That is, the pulses spread out and overlap each other, causing distortion</a:t>
            </a:r>
            <a:r>
              <a:rPr lang="en-US" b="1" dirty="0"/>
              <a:t>. This distortion is known as inter-symbol interference</a:t>
            </a:r>
            <a:r>
              <a:rPr lang="en-US" dirty="0"/>
              <a:t>.</a:t>
            </a:r>
            <a:endParaRPr lang="en-IN" dirty="0"/>
          </a:p>
        </p:txBody>
      </p:sp>
      <p:pic>
        <p:nvPicPr>
          <p:cNvPr id="5" name="Picture 4">
            <a:extLst>
              <a:ext uri="{FF2B5EF4-FFF2-40B4-BE49-F238E27FC236}">
                <a16:creationId xmlns:a16="http://schemas.microsoft.com/office/drawing/2014/main" id="{BCD609A7-1C74-4AE4-1F76-7A63BBCC662D}"/>
              </a:ext>
            </a:extLst>
          </p:cNvPr>
          <p:cNvPicPr>
            <a:picLocks noChangeAspect="1"/>
          </p:cNvPicPr>
          <p:nvPr/>
        </p:nvPicPr>
        <p:blipFill>
          <a:blip r:embed="rId2"/>
          <a:stretch>
            <a:fillRect/>
          </a:stretch>
        </p:blipFill>
        <p:spPr>
          <a:xfrm>
            <a:off x="4849906" y="375273"/>
            <a:ext cx="6725589" cy="1790950"/>
          </a:xfrm>
          <a:prstGeom prst="rect">
            <a:avLst/>
          </a:prstGeom>
        </p:spPr>
      </p:pic>
    </p:spTree>
    <p:extLst>
      <p:ext uri="{BB962C8B-B14F-4D97-AF65-F5344CB8AC3E}">
        <p14:creationId xmlns:p14="http://schemas.microsoft.com/office/powerpoint/2010/main" val="112755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6F16-0267-43FF-3E52-3A6072EDDBB0}"/>
              </a:ext>
            </a:extLst>
          </p:cNvPr>
          <p:cNvSpPr>
            <a:spLocks noGrp="1"/>
          </p:cNvSpPr>
          <p:nvPr>
            <p:ph type="title"/>
          </p:nvPr>
        </p:nvSpPr>
        <p:spPr/>
        <p:txBody>
          <a:bodyPr/>
          <a:lstStyle/>
          <a:p>
            <a:r>
              <a:rPr lang="en-US" dirty="0"/>
              <a:t>Impairments</a:t>
            </a:r>
            <a:endParaRPr lang="en-IN" dirty="0"/>
          </a:p>
        </p:txBody>
      </p:sp>
      <p:sp>
        <p:nvSpPr>
          <p:cNvPr id="3" name="Content Placeholder 2">
            <a:extLst>
              <a:ext uri="{FF2B5EF4-FFF2-40B4-BE49-F238E27FC236}">
                <a16:creationId xmlns:a16="http://schemas.microsoft.com/office/drawing/2014/main" id="{D08D0DE8-5CEF-9A43-97AA-C16E125A32D7}"/>
              </a:ext>
            </a:extLst>
          </p:cNvPr>
          <p:cNvSpPr>
            <a:spLocks noGrp="1"/>
          </p:cNvSpPr>
          <p:nvPr>
            <p:ph idx="1"/>
          </p:nvPr>
        </p:nvSpPr>
        <p:spPr>
          <a:xfrm>
            <a:off x="1484310" y="1985681"/>
            <a:ext cx="10018713" cy="3124201"/>
          </a:xfrm>
        </p:spPr>
        <p:txBody>
          <a:bodyPr>
            <a:normAutofit fontScale="92500" lnSpcReduction="10000"/>
          </a:bodyPr>
          <a:lstStyle/>
          <a:p>
            <a:endParaRPr lang="en-US" dirty="0"/>
          </a:p>
          <a:p>
            <a:r>
              <a:rPr lang="en-US" dirty="0"/>
              <a:t>During transmission, various impairments can affect the signal's integrity:</a:t>
            </a:r>
          </a:p>
          <a:p>
            <a:r>
              <a:rPr lang="en-US" dirty="0"/>
              <a:t>Noise: Unwanted electrical or electromagnetic disturbances that introduce errors into the data.</a:t>
            </a:r>
          </a:p>
          <a:p>
            <a:r>
              <a:rPr lang="en-US" dirty="0"/>
              <a:t>Attenuation: Weakening of the signal strength over distance.</a:t>
            </a:r>
          </a:p>
          <a:p>
            <a:r>
              <a:rPr lang="en-US" dirty="0"/>
              <a:t>Interference: Undesired signals from other sources causing signal distortion.</a:t>
            </a:r>
          </a:p>
          <a:p>
            <a:r>
              <a:rPr lang="en-US" dirty="0"/>
              <a:t>Distortion: Altering the original signal's shape, potentially causing errors.</a:t>
            </a:r>
            <a:endParaRPr lang="en-IN" dirty="0"/>
          </a:p>
        </p:txBody>
      </p:sp>
    </p:spTree>
    <p:extLst>
      <p:ext uri="{BB962C8B-B14F-4D97-AF65-F5344CB8AC3E}">
        <p14:creationId xmlns:p14="http://schemas.microsoft.com/office/powerpoint/2010/main" val="182680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EA1F-A262-0B88-D688-70F27B8DB8A6}"/>
              </a:ext>
            </a:extLst>
          </p:cNvPr>
          <p:cNvSpPr>
            <a:spLocks noGrp="1"/>
          </p:cNvSpPr>
          <p:nvPr>
            <p:ph type="title"/>
          </p:nvPr>
        </p:nvSpPr>
        <p:spPr/>
        <p:txBody>
          <a:bodyPr/>
          <a:lstStyle/>
          <a:p>
            <a:r>
              <a:rPr lang="en-IN" b="1" dirty="0"/>
              <a:t>Nyquist Bit Rate</a:t>
            </a:r>
            <a:endParaRPr lang="en-IN" dirty="0"/>
          </a:p>
        </p:txBody>
      </p:sp>
      <p:sp>
        <p:nvSpPr>
          <p:cNvPr id="3" name="Content Placeholder 2">
            <a:extLst>
              <a:ext uri="{FF2B5EF4-FFF2-40B4-BE49-F238E27FC236}">
                <a16:creationId xmlns:a16="http://schemas.microsoft.com/office/drawing/2014/main" id="{A2FCC449-9A39-25E0-2D47-722AB2E7598A}"/>
              </a:ext>
            </a:extLst>
          </p:cNvPr>
          <p:cNvSpPr>
            <a:spLocks noGrp="1"/>
          </p:cNvSpPr>
          <p:nvPr>
            <p:ph idx="1"/>
          </p:nvPr>
        </p:nvSpPr>
        <p:spPr/>
        <p:txBody>
          <a:bodyPr>
            <a:normAutofit lnSpcReduction="10000"/>
          </a:bodyPr>
          <a:lstStyle/>
          <a:p>
            <a:r>
              <a:rPr lang="en-US" dirty="0"/>
              <a:t>The Nyquist bit rate, named after Harry Nyquist, represents the maximum bit rate at which a signal can be transmitted without </a:t>
            </a:r>
            <a:r>
              <a:rPr lang="en-US" dirty="0" err="1"/>
              <a:t>intersymbol</a:t>
            </a:r>
            <a:r>
              <a:rPr lang="en-US" dirty="0"/>
              <a:t> interference (ISI) occurring.</a:t>
            </a:r>
          </a:p>
          <a:p>
            <a:r>
              <a:rPr lang="en-US" dirty="0"/>
              <a:t>According to Nyquist's theorem, the Nyquist bit rate (R) is given by: R = 2B * log2(L), where B is the bandwidth of the channel in hertz, and L is the number of signal levels used to represent data.</a:t>
            </a:r>
          </a:p>
          <a:p>
            <a:r>
              <a:rPr lang="en-US" dirty="0"/>
              <a:t>The Nyquist theorem states that to avoid ISI, the sampling rate must be at least twice the bandwidth of the signal.</a:t>
            </a:r>
            <a:endParaRPr lang="en-IN" dirty="0"/>
          </a:p>
        </p:txBody>
      </p:sp>
    </p:spTree>
    <p:extLst>
      <p:ext uri="{BB962C8B-B14F-4D97-AF65-F5344CB8AC3E}">
        <p14:creationId xmlns:p14="http://schemas.microsoft.com/office/powerpoint/2010/main" val="110600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DDBA-5093-7425-4E86-CDD33E564BA9}"/>
              </a:ext>
            </a:extLst>
          </p:cNvPr>
          <p:cNvSpPr>
            <a:spLocks noGrp="1"/>
          </p:cNvSpPr>
          <p:nvPr>
            <p:ph type="title"/>
          </p:nvPr>
        </p:nvSpPr>
        <p:spPr/>
        <p:txBody>
          <a:bodyPr/>
          <a:lstStyle/>
          <a:p>
            <a:r>
              <a:rPr lang="en-IN" dirty="0"/>
              <a:t>Noise	</a:t>
            </a:r>
          </a:p>
        </p:txBody>
      </p:sp>
      <p:sp>
        <p:nvSpPr>
          <p:cNvPr id="3" name="Content Placeholder 2">
            <a:extLst>
              <a:ext uri="{FF2B5EF4-FFF2-40B4-BE49-F238E27FC236}">
                <a16:creationId xmlns:a16="http://schemas.microsoft.com/office/drawing/2014/main" id="{0A241E8B-9F33-A99F-FC1E-BF6744240DD9}"/>
              </a:ext>
            </a:extLst>
          </p:cNvPr>
          <p:cNvSpPr>
            <a:spLocks noGrp="1"/>
          </p:cNvSpPr>
          <p:nvPr>
            <p:ph idx="1"/>
          </p:nvPr>
        </p:nvSpPr>
        <p:spPr/>
        <p:txBody>
          <a:bodyPr/>
          <a:lstStyle/>
          <a:p>
            <a:r>
              <a:rPr lang="en-US" dirty="0"/>
              <a:t>Noise is a significant impairment in digital communication as it can flip bits (change 0s to 1s and vice versa).</a:t>
            </a:r>
          </a:p>
          <a:p>
            <a:r>
              <a:rPr lang="en-US" dirty="0"/>
              <a:t>Various techniques are employed to mitigate noise:</a:t>
            </a:r>
          </a:p>
          <a:p>
            <a:r>
              <a:rPr lang="en-US" dirty="0"/>
              <a:t>Error-correcting codes: Add redundant bits to the data stream allowing the receiver to detect and correct errors.</a:t>
            </a:r>
          </a:p>
          <a:p>
            <a:r>
              <a:rPr lang="en-US" dirty="0"/>
              <a:t>Signal amplification: Boosting the signal strength to improve its signal-to-noise ratio (SNR).</a:t>
            </a:r>
            <a:endParaRPr lang="en-IN" dirty="0"/>
          </a:p>
        </p:txBody>
      </p:sp>
    </p:spTree>
    <p:extLst>
      <p:ext uri="{BB962C8B-B14F-4D97-AF65-F5344CB8AC3E}">
        <p14:creationId xmlns:p14="http://schemas.microsoft.com/office/powerpoint/2010/main" val="231735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98E6-2E19-57F0-E178-DBD112E8C423}"/>
              </a:ext>
            </a:extLst>
          </p:cNvPr>
          <p:cNvSpPr>
            <a:spLocks noGrp="1"/>
          </p:cNvSpPr>
          <p:nvPr>
            <p:ph type="title"/>
          </p:nvPr>
        </p:nvSpPr>
        <p:spPr>
          <a:xfrm>
            <a:off x="1484311" y="685801"/>
            <a:ext cx="10018713" cy="605118"/>
          </a:xfrm>
        </p:spPr>
        <p:txBody>
          <a:bodyPr>
            <a:normAutofit fontScale="90000"/>
          </a:bodyPr>
          <a:lstStyle/>
          <a:p>
            <a:r>
              <a:rPr lang="en-IN" dirty="0"/>
              <a:t>Performance Metrics</a:t>
            </a:r>
          </a:p>
        </p:txBody>
      </p:sp>
      <p:sp>
        <p:nvSpPr>
          <p:cNvPr id="3" name="Content Placeholder 2">
            <a:extLst>
              <a:ext uri="{FF2B5EF4-FFF2-40B4-BE49-F238E27FC236}">
                <a16:creationId xmlns:a16="http://schemas.microsoft.com/office/drawing/2014/main" id="{805B62CF-ED30-85ED-D39C-AA2115C9FC7B}"/>
              </a:ext>
            </a:extLst>
          </p:cNvPr>
          <p:cNvSpPr>
            <a:spLocks noGrp="1"/>
          </p:cNvSpPr>
          <p:nvPr>
            <p:ph idx="1"/>
          </p:nvPr>
        </p:nvSpPr>
        <p:spPr>
          <a:xfrm>
            <a:off x="1564993" y="1362635"/>
            <a:ext cx="10018713" cy="5047130"/>
          </a:xfrm>
        </p:spPr>
        <p:txBody>
          <a:bodyPr>
            <a:normAutofit fontScale="85000" lnSpcReduction="20000"/>
          </a:bodyPr>
          <a:lstStyle/>
          <a:p>
            <a:pPr algn="just"/>
            <a:r>
              <a:rPr lang="en-US" dirty="0"/>
              <a:t>Bandwidth (bps):</a:t>
            </a:r>
          </a:p>
          <a:p>
            <a:pPr lvl="1" algn="just"/>
            <a:r>
              <a:rPr lang="en-US" dirty="0"/>
              <a:t>Definition: Maximum theoretical data transfer rate of a communication channel.</a:t>
            </a:r>
          </a:p>
          <a:p>
            <a:pPr lvl="1" algn="just"/>
            <a:r>
              <a:rPr lang="en-US" dirty="0"/>
              <a:t>Analogy: Size of a pipe, indicating the potential amount of data that can flow through it.</a:t>
            </a:r>
          </a:p>
          <a:p>
            <a:pPr lvl="1" algn="just"/>
            <a:r>
              <a:rPr lang="en-US" dirty="0"/>
              <a:t>Importance: Determines the capacity of the network link, influencing how much data can be transmitted per unit time.</a:t>
            </a:r>
          </a:p>
          <a:p>
            <a:pPr algn="just"/>
            <a:r>
              <a:rPr lang="en-US" dirty="0"/>
              <a:t>Throughput (bps):</a:t>
            </a:r>
          </a:p>
          <a:p>
            <a:pPr lvl="1" algn="just"/>
            <a:r>
              <a:rPr lang="en-US" dirty="0"/>
              <a:t>Definition: Actual data transfer rate achieved under real-world conditions.</a:t>
            </a:r>
          </a:p>
          <a:p>
            <a:pPr lvl="1" algn="just"/>
            <a:r>
              <a:rPr lang="en-US" dirty="0"/>
              <a:t>Analogy: Water flow rate through a pipe considering factors like friction.</a:t>
            </a:r>
          </a:p>
          <a:p>
            <a:pPr lvl="1" algn="just"/>
            <a:r>
              <a:rPr lang="en-US" dirty="0"/>
              <a:t>Importance: Reflects the effective data transmission rate, accounting for factors such as network congestion, encoding overhead, and processing delays.</a:t>
            </a:r>
          </a:p>
          <a:p>
            <a:pPr algn="just"/>
            <a:r>
              <a:rPr lang="en-US" dirty="0"/>
              <a:t>Latency (</a:t>
            </a:r>
            <a:r>
              <a:rPr lang="en-US" dirty="0" err="1"/>
              <a:t>ms</a:t>
            </a:r>
            <a:r>
              <a:rPr lang="en-US" dirty="0"/>
              <a:t>):</a:t>
            </a:r>
          </a:p>
          <a:p>
            <a:pPr lvl="1" algn="just"/>
            <a:r>
              <a:rPr lang="en-US" dirty="0"/>
              <a:t>Definition: Time taken for a data packet to travel from sender to receiver.</a:t>
            </a:r>
          </a:p>
          <a:p>
            <a:pPr lvl="1" algn="just"/>
            <a:r>
              <a:rPr lang="en-US" dirty="0"/>
              <a:t>Analogy: Travel time for a message, impacting responsiveness in real-time applications.</a:t>
            </a:r>
          </a:p>
          <a:p>
            <a:pPr lvl="1" algn="just"/>
            <a:r>
              <a:rPr lang="en-US" dirty="0"/>
              <a:t>Importance: Affects the responsiveness of applications, with lower latency being desirable for real-time communication like video conferencing.</a:t>
            </a:r>
          </a:p>
        </p:txBody>
      </p:sp>
    </p:spTree>
    <p:extLst>
      <p:ext uri="{BB962C8B-B14F-4D97-AF65-F5344CB8AC3E}">
        <p14:creationId xmlns:p14="http://schemas.microsoft.com/office/powerpoint/2010/main" val="3299080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778</TotalTime>
  <Words>2008</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Parallax</vt:lpstr>
      <vt:lpstr>Computer Networks</vt:lpstr>
      <vt:lpstr>Topics Covered</vt:lpstr>
      <vt:lpstr>Data Rate</vt:lpstr>
      <vt:lpstr>Digital Communication</vt:lpstr>
      <vt:lpstr>Line Coding</vt:lpstr>
      <vt:lpstr>Impairments</vt:lpstr>
      <vt:lpstr>Nyquist Bit Rate</vt:lpstr>
      <vt:lpstr>Noise </vt:lpstr>
      <vt:lpstr>Performance Metrics</vt:lpstr>
      <vt:lpstr>PowerPoint Presentation</vt:lpstr>
      <vt:lpstr>Multiplexing and Transmission Media  </vt:lpstr>
      <vt:lpstr>Multiplexing and Transmission Media  </vt:lpstr>
      <vt:lpstr>Multiplexing and Transmission Media </vt:lpstr>
      <vt:lpstr>Multiplexing and Transmission Media </vt:lpstr>
      <vt:lpstr>Error Detection and Correction</vt:lpstr>
      <vt:lpstr>Error Detection and Correction</vt:lpstr>
      <vt:lpstr>Choosing the Right Technique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Shailesh kumar</dc:creator>
  <cp:lastModifiedBy>Shailesh Khanchandani</cp:lastModifiedBy>
  <cp:revision>24</cp:revision>
  <cp:lastPrinted>2024-03-13T16:39:33Z</cp:lastPrinted>
  <dcterms:created xsi:type="dcterms:W3CDTF">2024-03-11T02:46:00Z</dcterms:created>
  <dcterms:modified xsi:type="dcterms:W3CDTF">2024-04-01T13:48:54Z</dcterms:modified>
</cp:coreProperties>
</file>