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0" r:id="rId3"/>
    <p:sldId id="290" r:id="rId4"/>
    <p:sldId id="291" r:id="rId5"/>
    <p:sldId id="292" r:id="rId6"/>
    <p:sldId id="293" r:id="rId7"/>
    <p:sldId id="294" r:id="rId8"/>
    <p:sldId id="295" r:id="rId9"/>
    <p:sldId id="296" r:id="rId10"/>
    <p:sldId id="297" r:id="rId11"/>
    <p:sldId id="298" r:id="rId12"/>
    <p:sldId id="301" r:id="rId13"/>
    <p:sldId id="299" r:id="rId14"/>
    <p:sldId id="30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4E451C-9901-4406-BB49-7326A78BBE3C}" type="datetimeFigureOut">
              <a:rPr lang="en-IN" smtClean="0"/>
              <a:t>09-04-2024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4011304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4E451C-9901-4406-BB49-7326A78BBE3C}"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295557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451C-9901-4406-BB49-7326A78BBE3C}"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3523152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451C-9901-4406-BB49-7326A78BBE3C}"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3095100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451C-9901-4406-BB49-7326A78BBE3C}"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2846240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451C-9901-4406-BB49-7326A78BBE3C}"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983921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451C-9901-4406-BB49-7326A78BBE3C}"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2694730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E451C-9901-4406-BB49-7326A78BBE3C}"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3629476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E451C-9901-4406-BB49-7326A78BBE3C}"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3687303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E451C-9901-4406-BB49-7326A78BBE3C}"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154735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451C-9901-4406-BB49-7326A78BBE3C}"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1496236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4E451C-9901-4406-BB49-7326A78BBE3C}"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2600146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E451C-9901-4406-BB49-7326A78BBE3C}" type="datetimeFigureOut">
              <a:rPr lang="en-IN" smtClean="0"/>
              <a:t>09-04-2024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501382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E451C-9901-4406-BB49-7326A78BBE3C}" type="datetimeFigureOut">
              <a:rPr lang="en-IN" smtClean="0"/>
              <a:t>09-04-2024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987878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E451C-9901-4406-BB49-7326A78BBE3C}" type="datetimeFigureOut">
              <a:rPr lang="en-IN" smtClean="0"/>
              <a:t>09-04-2024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46930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4E451C-9901-4406-BB49-7326A78BBE3C}"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1256299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4E451C-9901-4406-BB49-7326A78BBE3C}"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80516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4E451C-9901-4406-BB49-7326A78BBE3C}" type="datetimeFigureOut">
              <a:rPr lang="en-IN" smtClean="0"/>
              <a:t>09-04-2024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B91ACE-04BA-4C29-A242-B8B442F242ED}" type="slidenum">
              <a:rPr lang="en-IN" smtClean="0"/>
              <a:t>‹#›</a:t>
            </a:fld>
            <a:endParaRPr lang="en-IN"/>
          </a:p>
        </p:txBody>
      </p:sp>
    </p:spTree>
    <p:extLst>
      <p:ext uri="{BB962C8B-B14F-4D97-AF65-F5344CB8AC3E}">
        <p14:creationId xmlns:p14="http://schemas.microsoft.com/office/powerpoint/2010/main" val="6039784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DF98C-F074-889D-CE97-2020C5C889A0}"/>
              </a:ext>
            </a:extLst>
          </p:cNvPr>
          <p:cNvSpPr>
            <a:spLocks noGrp="1"/>
          </p:cNvSpPr>
          <p:nvPr>
            <p:ph type="ctrTitle"/>
          </p:nvPr>
        </p:nvSpPr>
        <p:spPr/>
        <p:txBody>
          <a:bodyPr/>
          <a:lstStyle/>
          <a:p>
            <a:r>
              <a:rPr lang="en-IN" dirty="0"/>
              <a:t>Computer Networks</a:t>
            </a:r>
          </a:p>
        </p:txBody>
      </p:sp>
      <p:sp>
        <p:nvSpPr>
          <p:cNvPr id="3" name="Subtitle 2">
            <a:extLst>
              <a:ext uri="{FF2B5EF4-FFF2-40B4-BE49-F238E27FC236}">
                <a16:creationId xmlns:a16="http://schemas.microsoft.com/office/drawing/2014/main" id="{32DCD750-B5C5-6881-CC5C-39CD5DBFF99C}"/>
              </a:ext>
            </a:extLst>
          </p:cNvPr>
          <p:cNvSpPr>
            <a:spLocks noGrp="1"/>
          </p:cNvSpPr>
          <p:nvPr>
            <p:ph type="subTitle" idx="1"/>
          </p:nvPr>
        </p:nvSpPr>
        <p:spPr/>
        <p:txBody>
          <a:bodyPr/>
          <a:lstStyle/>
          <a:p>
            <a:r>
              <a:rPr lang="en-IN" b="1" dirty="0"/>
              <a:t>By Shailesh Kumar Khanchandani</a:t>
            </a:r>
          </a:p>
        </p:txBody>
      </p:sp>
    </p:spTree>
    <p:extLst>
      <p:ext uri="{BB962C8B-B14F-4D97-AF65-F5344CB8AC3E}">
        <p14:creationId xmlns:p14="http://schemas.microsoft.com/office/powerpoint/2010/main" val="442720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AB1028-4376-58D9-81E0-6462F7C6C48A}"/>
              </a:ext>
            </a:extLst>
          </p:cNvPr>
          <p:cNvSpPr>
            <a:spLocks noGrp="1"/>
          </p:cNvSpPr>
          <p:nvPr>
            <p:ph idx="1"/>
          </p:nvPr>
        </p:nvSpPr>
        <p:spPr>
          <a:xfrm>
            <a:off x="1780144" y="421341"/>
            <a:ext cx="10196703" cy="6185647"/>
          </a:xfrm>
        </p:spPr>
        <p:txBody>
          <a:bodyPr>
            <a:normAutofit fontScale="77500" lnSpcReduction="20000"/>
          </a:bodyPr>
          <a:lstStyle/>
          <a:p>
            <a:pPr marL="0" indent="0" algn="just">
              <a:buNone/>
            </a:pPr>
            <a:r>
              <a:rPr lang="en-US" b="1" dirty="0"/>
              <a:t>Controlled Access: </a:t>
            </a:r>
            <a:r>
              <a:rPr lang="en-US" dirty="0"/>
              <a:t>In controlled access, devices take turns transmitting data. This eliminates collisions but introduces overhead for managing the order of transmission. Polling and token passing are two common controlled access protocols.</a:t>
            </a:r>
          </a:p>
          <a:p>
            <a:pPr algn="just"/>
            <a:r>
              <a:rPr lang="en-US" b="1" dirty="0"/>
              <a:t>Polling</a:t>
            </a:r>
            <a:r>
              <a:rPr lang="en-US" dirty="0"/>
              <a:t>: A central device (usually a switch or router) asks each device on the network one by one if it has data to transmit. This ensures orderly transmission but can be slow for networks with many devices.</a:t>
            </a:r>
          </a:p>
          <a:p>
            <a:pPr algn="just"/>
            <a:r>
              <a:rPr lang="en-US" b="1" dirty="0"/>
              <a:t>Token Passing</a:t>
            </a:r>
            <a:r>
              <a:rPr lang="en-US" dirty="0"/>
              <a:t>: A special token circulates among the devices on the network. Only the device with the token can transmit data. This allows for fair access and avoids collisions, but it can be complex to implement.</a:t>
            </a:r>
          </a:p>
          <a:p>
            <a:pPr marL="0" indent="0" algn="just">
              <a:lnSpc>
                <a:spcPct val="110000"/>
              </a:lnSpc>
              <a:buFont typeface="Arial"/>
              <a:buNone/>
            </a:pPr>
            <a:r>
              <a:rPr lang="en-US" sz="2400" b="1" dirty="0"/>
              <a:t>Channelization:  </a:t>
            </a:r>
            <a:r>
              <a:rPr lang="en-US" sz="2400" dirty="0"/>
              <a:t>In channelization, the available bandwidth of the communication channel is divided into smaller channels. Each device is assigned a specific channel to transmit data, eliminating collisions altogether. Frequency Division Multiple Access (FDMA), Time Division Multiple Access (TDMA), and Code Division Multiple Access (CDMA) are examples of channelization protocols.</a:t>
            </a:r>
          </a:p>
          <a:p>
            <a:pPr algn="just">
              <a:lnSpc>
                <a:spcPct val="110000"/>
              </a:lnSpc>
            </a:pPr>
            <a:r>
              <a:rPr lang="en-US" sz="2400" b="1" dirty="0"/>
              <a:t>FDMA</a:t>
            </a:r>
            <a:r>
              <a:rPr lang="en-US" sz="2400" dirty="0"/>
              <a:t>: Divides the total bandwidth into frequency sub-carriers. Each device is allocated a specific sub-carrier to transmit data without interference from others. This is used in cellular networks.</a:t>
            </a:r>
          </a:p>
          <a:p>
            <a:pPr algn="just">
              <a:lnSpc>
                <a:spcPct val="110000"/>
              </a:lnSpc>
            </a:pPr>
            <a:r>
              <a:rPr lang="en-US" sz="2400" b="1" dirty="0"/>
              <a:t>TDMA</a:t>
            </a:r>
            <a:r>
              <a:rPr lang="en-US" sz="2400" dirty="0"/>
              <a:t>: Divides the total bandwidth into time slots. Each device gets a dedicated time slot to transmit data within the slot. This is used in GSM cellular networks.</a:t>
            </a:r>
          </a:p>
          <a:p>
            <a:pPr algn="just">
              <a:lnSpc>
                <a:spcPct val="110000"/>
              </a:lnSpc>
            </a:pPr>
            <a:r>
              <a:rPr lang="en-US" sz="2400" b="1" dirty="0"/>
              <a:t>CDMA</a:t>
            </a:r>
            <a:r>
              <a:rPr lang="en-US" sz="2400" dirty="0"/>
              <a:t>: Uses unique codes to differentiate between different devices transmitting on the same frequency band simultaneously. This is used in CDMA cellular networks and Wi-Fi.</a:t>
            </a:r>
            <a:endParaRPr lang="en-IN" sz="2400" dirty="0"/>
          </a:p>
          <a:p>
            <a:pPr algn="just"/>
            <a:endParaRPr lang="en-IN" dirty="0"/>
          </a:p>
        </p:txBody>
      </p:sp>
      <p:sp>
        <p:nvSpPr>
          <p:cNvPr id="4" name="Content Placeholder 2">
            <a:extLst>
              <a:ext uri="{FF2B5EF4-FFF2-40B4-BE49-F238E27FC236}">
                <a16:creationId xmlns:a16="http://schemas.microsoft.com/office/drawing/2014/main" id="{C177B682-FCC0-D5B6-98DF-D1FFB2472201}"/>
              </a:ext>
            </a:extLst>
          </p:cNvPr>
          <p:cNvSpPr txBox="1">
            <a:spLocks/>
          </p:cNvSpPr>
          <p:nvPr/>
        </p:nvSpPr>
        <p:spPr>
          <a:xfrm>
            <a:off x="1645674" y="3290048"/>
            <a:ext cx="10018713" cy="344244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10000"/>
              </a:lnSpc>
              <a:buFont typeface="Arial"/>
              <a:buNone/>
            </a:pPr>
            <a:endParaRPr lang="en-IN" sz="2200" dirty="0"/>
          </a:p>
        </p:txBody>
      </p:sp>
    </p:spTree>
    <p:extLst>
      <p:ext uri="{BB962C8B-B14F-4D97-AF65-F5344CB8AC3E}">
        <p14:creationId xmlns:p14="http://schemas.microsoft.com/office/powerpoint/2010/main" val="359123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90591-A54C-7925-6942-0FE6A64A0A02}"/>
              </a:ext>
            </a:extLst>
          </p:cNvPr>
          <p:cNvSpPr>
            <a:spLocks noGrp="1"/>
          </p:cNvSpPr>
          <p:nvPr>
            <p:ph type="title"/>
          </p:nvPr>
        </p:nvSpPr>
        <p:spPr/>
        <p:txBody>
          <a:bodyPr/>
          <a:lstStyle/>
          <a:p>
            <a:r>
              <a:rPr lang="en-US" dirty="0"/>
              <a:t>Wired LANs and Ethernet Protocol</a:t>
            </a:r>
            <a:endParaRPr lang="en-IN" dirty="0"/>
          </a:p>
        </p:txBody>
      </p:sp>
      <p:sp>
        <p:nvSpPr>
          <p:cNvPr id="3" name="Content Placeholder 2">
            <a:extLst>
              <a:ext uri="{FF2B5EF4-FFF2-40B4-BE49-F238E27FC236}">
                <a16:creationId xmlns:a16="http://schemas.microsoft.com/office/drawing/2014/main" id="{9ADE6AE3-E19D-2A45-AA75-BF5255188314}"/>
              </a:ext>
            </a:extLst>
          </p:cNvPr>
          <p:cNvSpPr>
            <a:spLocks noGrp="1"/>
          </p:cNvSpPr>
          <p:nvPr>
            <p:ph idx="1"/>
          </p:nvPr>
        </p:nvSpPr>
        <p:spPr>
          <a:xfrm>
            <a:off x="1484311" y="1734671"/>
            <a:ext cx="10447713" cy="4437529"/>
          </a:xfrm>
        </p:spPr>
        <p:txBody>
          <a:bodyPr>
            <a:normAutofit/>
          </a:bodyPr>
          <a:lstStyle/>
          <a:p>
            <a:pPr algn="just"/>
            <a:r>
              <a:rPr lang="en-US" dirty="0"/>
              <a:t>Wired LANs (Local Area Networks):</a:t>
            </a:r>
          </a:p>
          <a:p>
            <a:pPr lvl="1" algn="just"/>
            <a:r>
              <a:rPr lang="en-US" dirty="0"/>
              <a:t>A wired LAN is a computer network that connects devices within a limited geographical area, typically a building or campus.</a:t>
            </a:r>
          </a:p>
          <a:p>
            <a:pPr lvl="1" algn="just"/>
            <a:r>
              <a:rPr lang="en-US" dirty="0"/>
              <a:t>Devices communicate with each other using cables, most commonly Ethernet cables.</a:t>
            </a:r>
          </a:p>
          <a:p>
            <a:pPr lvl="1" algn="just"/>
            <a:r>
              <a:rPr lang="en-US" dirty="0"/>
              <a:t>Wired LANs offer several advantages over wireless LANs:</a:t>
            </a:r>
          </a:p>
          <a:p>
            <a:pPr lvl="2" algn="just"/>
            <a:r>
              <a:rPr lang="en-US" b="1" dirty="0"/>
              <a:t>Speed</a:t>
            </a:r>
            <a:r>
              <a:rPr lang="en-US" dirty="0"/>
              <a:t>: Wired connections generally provide faster and more consistent data transfer rates.</a:t>
            </a:r>
          </a:p>
          <a:p>
            <a:pPr lvl="2" algn="just"/>
            <a:r>
              <a:rPr lang="en-US" b="1" dirty="0"/>
              <a:t>Security</a:t>
            </a:r>
            <a:r>
              <a:rPr lang="en-US" dirty="0"/>
              <a:t>: Wired connections are less susceptible to interference and hacking compared to Wi-Fi.</a:t>
            </a:r>
          </a:p>
          <a:p>
            <a:pPr lvl="2" algn="just"/>
            <a:r>
              <a:rPr lang="en-US" b="1" dirty="0"/>
              <a:t>Reliability</a:t>
            </a:r>
            <a:r>
              <a:rPr lang="en-US" dirty="0"/>
              <a:t>: Wired connections are less prone to connection drops or signal fluctuations.</a:t>
            </a:r>
            <a:endParaRPr lang="en-IN" dirty="0"/>
          </a:p>
        </p:txBody>
      </p:sp>
    </p:spTree>
    <p:extLst>
      <p:ext uri="{BB962C8B-B14F-4D97-AF65-F5344CB8AC3E}">
        <p14:creationId xmlns:p14="http://schemas.microsoft.com/office/powerpoint/2010/main" val="1724234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5D890-30E4-312E-C371-29155CF5F7E6}"/>
              </a:ext>
            </a:extLst>
          </p:cNvPr>
          <p:cNvSpPr>
            <a:spLocks noGrp="1"/>
          </p:cNvSpPr>
          <p:nvPr>
            <p:ph type="title"/>
          </p:nvPr>
        </p:nvSpPr>
        <p:spPr/>
        <p:txBody>
          <a:bodyPr/>
          <a:lstStyle/>
          <a:p>
            <a:pPr algn="l"/>
            <a:r>
              <a:rPr lang="en-US" dirty="0"/>
              <a:t>What Is An Ethernet Port ?</a:t>
            </a:r>
            <a:endParaRPr lang="en-IN" dirty="0"/>
          </a:p>
        </p:txBody>
      </p:sp>
      <p:sp>
        <p:nvSpPr>
          <p:cNvPr id="3" name="Content Placeholder 2">
            <a:extLst>
              <a:ext uri="{FF2B5EF4-FFF2-40B4-BE49-F238E27FC236}">
                <a16:creationId xmlns:a16="http://schemas.microsoft.com/office/drawing/2014/main" id="{BC81CD4F-D144-DE6E-FA91-BD60750A4A8A}"/>
              </a:ext>
            </a:extLst>
          </p:cNvPr>
          <p:cNvSpPr>
            <a:spLocks noGrp="1"/>
          </p:cNvSpPr>
          <p:nvPr>
            <p:ph idx="1"/>
          </p:nvPr>
        </p:nvSpPr>
        <p:spPr>
          <a:xfrm>
            <a:off x="1484310" y="1873624"/>
            <a:ext cx="10018713" cy="4410635"/>
          </a:xfrm>
        </p:spPr>
        <p:txBody>
          <a:bodyPr>
            <a:normAutofit fontScale="85000" lnSpcReduction="20000"/>
          </a:bodyPr>
          <a:lstStyle/>
          <a:p>
            <a:pPr algn="just"/>
            <a:endParaRPr lang="en-US" dirty="0"/>
          </a:p>
          <a:p>
            <a:pPr algn="just"/>
            <a:r>
              <a:rPr lang="en-US" dirty="0"/>
              <a:t>An Ethernet port, also known as an Ethernet jack or RJ45 port, is a rectangular connector that allows wired devices to connect to a network. You'll find them on computers, laptops, routers, printers, smart TVs, gaming consoles, and other network devices. </a:t>
            </a:r>
          </a:p>
          <a:p>
            <a:pPr algn="just"/>
            <a:r>
              <a:rPr lang="en-US" dirty="0"/>
              <a:t>An Ethernet cable, with its RJ45 connector, plugs into the Ethernet port. Ethernet cables use twisted-pair cabling to minimize crosstalk (interference between cables) and ensure reliable data transmission.</a:t>
            </a:r>
          </a:p>
          <a:p>
            <a:pPr algn="just"/>
            <a:r>
              <a:rPr lang="en-US" dirty="0"/>
              <a:t>Here are the different parts of an Ethernet port:</a:t>
            </a:r>
          </a:p>
          <a:p>
            <a:pPr lvl="1" algn="just"/>
            <a:r>
              <a:rPr lang="en-US" dirty="0"/>
              <a:t>Plastic housing: The port housing is usually made of durable plastic and provides a structured enclosure for the metal contacts.</a:t>
            </a:r>
          </a:p>
          <a:p>
            <a:pPr lvl="1" algn="just"/>
            <a:r>
              <a:rPr lang="en-US" dirty="0"/>
              <a:t>Metal contacts: These gold-plated contacts within the housing establish the electrical connection between the device and the Ethernet cable.</a:t>
            </a:r>
          </a:p>
          <a:p>
            <a:pPr lvl="1" algn="just"/>
            <a:r>
              <a:rPr lang="en-US" dirty="0"/>
              <a:t>Locking tab (optional): Some Ethernet ports have a locking tab that helps secure the cable connection and prevent accidental disconnections.</a:t>
            </a:r>
            <a:endParaRPr lang="en-IN" dirty="0"/>
          </a:p>
        </p:txBody>
      </p:sp>
      <p:pic>
        <p:nvPicPr>
          <p:cNvPr id="7" name="Picture 6">
            <a:extLst>
              <a:ext uri="{FF2B5EF4-FFF2-40B4-BE49-F238E27FC236}">
                <a16:creationId xmlns:a16="http://schemas.microsoft.com/office/drawing/2014/main" id="{10E0A10A-01B9-C8D0-7CB4-F317EBBDC846}"/>
              </a:ext>
            </a:extLst>
          </p:cNvPr>
          <p:cNvPicPr>
            <a:picLocks noChangeAspect="1"/>
          </p:cNvPicPr>
          <p:nvPr/>
        </p:nvPicPr>
        <p:blipFill>
          <a:blip r:embed="rId2"/>
          <a:stretch>
            <a:fillRect/>
          </a:stretch>
        </p:blipFill>
        <p:spPr>
          <a:xfrm>
            <a:off x="7611034" y="938088"/>
            <a:ext cx="3590801" cy="1248022"/>
          </a:xfrm>
          <a:prstGeom prst="rect">
            <a:avLst/>
          </a:prstGeom>
        </p:spPr>
      </p:pic>
    </p:spTree>
    <p:extLst>
      <p:ext uri="{BB962C8B-B14F-4D97-AF65-F5344CB8AC3E}">
        <p14:creationId xmlns:p14="http://schemas.microsoft.com/office/powerpoint/2010/main" val="2270740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1E95-5245-1351-91B1-65B2013835CE}"/>
              </a:ext>
            </a:extLst>
          </p:cNvPr>
          <p:cNvSpPr>
            <a:spLocks noGrp="1"/>
          </p:cNvSpPr>
          <p:nvPr>
            <p:ph type="title"/>
          </p:nvPr>
        </p:nvSpPr>
        <p:spPr>
          <a:xfrm>
            <a:off x="1582923" y="1676401"/>
            <a:ext cx="10018713" cy="1752599"/>
          </a:xfrm>
        </p:spPr>
        <p:txBody>
          <a:bodyPr/>
          <a:lstStyle/>
          <a:p>
            <a:pPr algn="l"/>
            <a:r>
              <a:rPr lang="en-IN" dirty="0"/>
              <a:t>Ethernet Protocol</a:t>
            </a:r>
          </a:p>
        </p:txBody>
      </p:sp>
      <p:sp>
        <p:nvSpPr>
          <p:cNvPr id="3" name="Content Placeholder 2">
            <a:extLst>
              <a:ext uri="{FF2B5EF4-FFF2-40B4-BE49-F238E27FC236}">
                <a16:creationId xmlns:a16="http://schemas.microsoft.com/office/drawing/2014/main" id="{54D97E74-EFD8-BDF0-2D0F-8625D7351D01}"/>
              </a:ext>
            </a:extLst>
          </p:cNvPr>
          <p:cNvSpPr>
            <a:spLocks noGrp="1"/>
          </p:cNvSpPr>
          <p:nvPr>
            <p:ph idx="1"/>
          </p:nvPr>
        </p:nvSpPr>
        <p:spPr>
          <a:xfrm>
            <a:off x="1645676" y="3042377"/>
            <a:ext cx="10381132" cy="3431813"/>
          </a:xfrm>
        </p:spPr>
        <p:txBody>
          <a:bodyPr>
            <a:normAutofit fontScale="92500" lnSpcReduction="20000"/>
          </a:bodyPr>
          <a:lstStyle/>
          <a:p>
            <a:r>
              <a:rPr lang="en-US" dirty="0"/>
              <a:t>Ethernet is the dominant protocol used in wired LANs.</a:t>
            </a:r>
          </a:p>
          <a:p>
            <a:r>
              <a:rPr lang="en-US" dirty="0"/>
              <a:t>It defines a set of rules for how data is formatted, transmitted, and received over a network.</a:t>
            </a:r>
          </a:p>
          <a:p>
            <a:r>
              <a:rPr lang="en-US" dirty="0"/>
              <a:t>Ethernet offers several key features:</a:t>
            </a:r>
          </a:p>
          <a:p>
            <a:pPr lvl="1"/>
            <a:r>
              <a:rPr lang="en-US" dirty="0"/>
              <a:t>Standardized: Ensures compatibility between devices from different manufacturers.</a:t>
            </a:r>
          </a:p>
          <a:p>
            <a:pPr lvl="1"/>
            <a:r>
              <a:rPr lang="en-US" dirty="0"/>
              <a:t>Reliable: Uses error checking mechanisms to ensure data integrity.</a:t>
            </a:r>
          </a:p>
          <a:p>
            <a:pPr lvl="1"/>
            <a:r>
              <a:rPr lang="en-US" dirty="0"/>
              <a:t>Packet-based: Data is broken down into smaller packets for efficient transmission.</a:t>
            </a:r>
          </a:p>
          <a:p>
            <a:pPr lvl="1"/>
            <a:r>
              <a:rPr lang="en-US" dirty="0"/>
              <a:t>Multiple Speeds: Ethernet comes in various versions with different data transfer rates, ranging from the older 10Mbps (Megabits per second) to the modern Gigabit Ethernet (1000 Mbps) and even faster 10 Gigabit Ethernet.</a:t>
            </a:r>
            <a:endParaRPr lang="en-IN" dirty="0"/>
          </a:p>
        </p:txBody>
      </p:sp>
      <p:pic>
        <p:nvPicPr>
          <p:cNvPr id="5" name="Picture 4">
            <a:extLst>
              <a:ext uri="{FF2B5EF4-FFF2-40B4-BE49-F238E27FC236}">
                <a16:creationId xmlns:a16="http://schemas.microsoft.com/office/drawing/2014/main" id="{69F3E10F-498A-124F-48D1-4C7EC6BF426C}"/>
              </a:ext>
            </a:extLst>
          </p:cNvPr>
          <p:cNvPicPr>
            <a:picLocks noChangeAspect="1"/>
          </p:cNvPicPr>
          <p:nvPr/>
        </p:nvPicPr>
        <p:blipFill>
          <a:blip r:embed="rId2"/>
          <a:stretch>
            <a:fillRect/>
          </a:stretch>
        </p:blipFill>
        <p:spPr>
          <a:xfrm>
            <a:off x="6006353" y="107576"/>
            <a:ext cx="5903913" cy="2809295"/>
          </a:xfrm>
          <a:prstGeom prst="rect">
            <a:avLst/>
          </a:prstGeom>
        </p:spPr>
      </p:pic>
    </p:spTree>
    <p:extLst>
      <p:ext uri="{BB962C8B-B14F-4D97-AF65-F5344CB8AC3E}">
        <p14:creationId xmlns:p14="http://schemas.microsoft.com/office/powerpoint/2010/main" val="2998971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1E95-5245-1351-91B1-65B2013835CE}"/>
              </a:ext>
            </a:extLst>
          </p:cNvPr>
          <p:cNvSpPr>
            <a:spLocks noGrp="1"/>
          </p:cNvSpPr>
          <p:nvPr>
            <p:ph type="title"/>
          </p:nvPr>
        </p:nvSpPr>
        <p:spPr/>
        <p:txBody>
          <a:bodyPr/>
          <a:lstStyle/>
          <a:p>
            <a:r>
              <a:rPr lang="en-US" dirty="0"/>
              <a:t>Here's a deeper dive into their relationship:</a:t>
            </a:r>
            <a:br>
              <a:rPr lang="en-US" dirty="0"/>
            </a:br>
            <a:endParaRPr lang="en-US" dirty="0"/>
          </a:p>
        </p:txBody>
      </p:sp>
      <p:sp>
        <p:nvSpPr>
          <p:cNvPr id="3" name="Content Placeholder 2">
            <a:extLst>
              <a:ext uri="{FF2B5EF4-FFF2-40B4-BE49-F238E27FC236}">
                <a16:creationId xmlns:a16="http://schemas.microsoft.com/office/drawing/2014/main" id="{54D97E74-EFD8-BDF0-2D0F-8625D7351D01}"/>
              </a:ext>
            </a:extLst>
          </p:cNvPr>
          <p:cNvSpPr>
            <a:spLocks noGrp="1"/>
          </p:cNvSpPr>
          <p:nvPr>
            <p:ph idx="1"/>
          </p:nvPr>
        </p:nvSpPr>
        <p:spPr>
          <a:xfrm>
            <a:off x="1484310" y="1994646"/>
            <a:ext cx="10018713" cy="3124201"/>
          </a:xfrm>
        </p:spPr>
        <p:txBody>
          <a:bodyPr>
            <a:normAutofit fontScale="85000" lnSpcReduction="10000"/>
          </a:bodyPr>
          <a:lstStyle/>
          <a:p>
            <a:pPr algn="just"/>
            <a:r>
              <a:rPr lang="en-US" dirty="0"/>
              <a:t>IEEE Standards: The Institute of Electrical and Electronics Engineers (IEEE) defines the Ethernet standards under the 802.3 project. These standards ensure that Ethernet devices from different vendors can communicate seamlessly.</a:t>
            </a:r>
          </a:p>
          <a:p>
            <a:pPr algn="just"/>
            <a:r>
              <a:rPr lang="en-US" dirty="0"/>
              <a:t>Media Access Control (MAC): Ethernet relies on CSMA/CD (Carrier Sense Multiple Access with Collision Detection) for MAC. Devices listen to the cable before transmitting. If the channel is free, they transmit. If a collision occurs (multiple devices transmit simultaneously), both devices detect it and retransmit after a random delay.</a:t>
            </a:r>
          </a:p>
          <a:p>
            <a:pPr algn="just"/>
            <a:r>
              <a:rPr lang="en-US" dirty="0"/>
              <a:t>Ethernet Frame: Data is packaged into frames before transmission. An Ethernet frame includes information like the destination and source device addresses, data, and error checking codes.</a:t>
            </a:r>
            <a:endParaRPr lang="en-IN" dirty="0"/>
          </a:p>
        </p:txBody>
      </p:sp>
    </p:spTree>
    <p:extLst>
      <p:ext uri="{BB962C8B-B14F-4D97-AF65-F5344CB8AC3E}">
        <p14:creationId xmlns:p14="http://schemas.microsoft.com/office/powerpoint/2010/main" val="1265692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DF98C-F074-889D-CE97-2020C5C889A0}"/>
              </a:ext>
            </a:extLst>
          </p:cNvPr>
          <p:cNvSpPr>
            <a:spLocks noGrp="1"/>
          </p:cNvSpPr>
          <p:nvPr>
            <p:ph type="ctrTitle"/>
          </p:nvPr>
        </p:nvSpPr>
        <p:spPr>
          <a:xfrm>
            <a:off x="4156564" y="1473199"/>
            <a:ext cx="5408775" cy="941791"/>
          </a:xfrm>
        </p:spPr>
        <p:txBody>
          <a:bodyPr>
            <a:normAutofit fontScale="90000"/>
          </a:bodyPr>
          <a:lstStyle/>
          <a:p>
            <a:pPr algn="l"/>
            <a:r>
              <a:rPr lang="en-IN" u="sng" dirty="0"/>
              <a:t>Topics Covered</a:t>
            </a:r>
          </a:p>
        </p:txBody>
      </p:sp>
      <p:sp>
        <p:nvSpPr>
          <p:cNvPr id="3" name="Subtitle 2">
            <a:extLst>
              <a:ext uri="{FF2B5EF4-FFF2-40B4-BE49-F238E27FC236}">
                <a16:creationId xmlns:a16="http://schemas.microsoft.com/office/drawing/2014/main" id="{32DCD750-B5C5-6881-CC5C-39CD5DBFF99C}"/>
              </a:ext>
            </a:extLst>
          </p:cNvPr>
          <p:cNvSpPr>
            <a:spLocks noGrp="1"/>
          </p:cNvSpPr>
          <p:nvPr>
            <p:ph type="subTitle" idx="1"/>
          </p:nvPr>
        </p:nvSpPr>
        <p:spPr>
          <a:xfrm>
            <a:off x="4515377" y="2537012"/>
            <a:ext cx="6987645" cy="2847789"/>
          </a:xfrm>
        </p:spPr>
        <p:txBody>
          <a:bodyPr>
            <a:normAutofit/>
          </a:bodyPr>
          <a:lstStyle/>
          <a:p>
            <a:pPr marL="342900" indent="-342900" algn="l">
              <a:buFont typeface="Arial" panose="020B0604020202020204" pitchFamily="34" charset="0"/>
              <a:buChar char="•"/>
            </a:pPr>
            <a:r>
              <a:rPr lang="en-US" b="1" dirty="0"/>
              <a:t>Link control: Services of data link layer </a:t>
            </a:r>
          </a:p>
          <a:p>
            <a:pPr marL="342900" indent="-342900" algn="l">
              <a:buFont typeface="Arial" panose="020B0604020202020204" pitchFamily="34" charset="0"/>
              <a:buChar char="•"/>
            </a:pPr>
            <a:r>
              <a:rPr lang="en-US" b="1" dirty="0"/>
              <a:t>Flow and error control addressing. </a:t>
            </a:r>
          </a:p>
          <a:p>
            <a:pPr marL="342900" indent="-342900" algn="l">
              <a:buFont typeface="Arial" panose="020B0604020202020204" pitchFamily="34" charset="0"/>
              <a:buChar char="•"/>
            </a:pPr>
            <a:r>
              <a:rPr lang="en-US" b="1" dirty="0"/>
              <a:t>Media Access control: Random Access </a:t>
            </a:r>
          </a:p>
          <a:p>
            <a:pPr marL="342900" indent="-342900" algn="l">
              <a:buFont typeface="Arial" panose="020B0604020202020204" pitchFamily="34" charset="0"/>
              <a:buChar char="•"/>
            </a:pPr>
            <a:r>
              <a:rPr lang="en-US" b="1" dirty="0"/>
              <a:t>Controlled Access and Channelization</a:t>
            </a:r>
          </a:p>
          <a:p>
            <a:pPr marL="342900" indent="-342900" algn="l">
              <a:buFont typeface="Arial" panose="020B0604020202020204" pitchFamily="34" charset="0"/>
              <a:buChar char="•"/>
            </a:pPr>
            <a:r>
              <a:rPr lang="en-US" b="1" dirty="0"/>
              <a:t>Wired LANs and Ethernet Protocol.</a:t>
            </a:r>
            <a:endParaRPr lang="en-IN" b="1" dirty="0"/>
          </a:p>
        </p:txBody>
      </p:sp>
    </p:spTree>
    <p:extLst>
      <p:ext uri="{BB962C8B-B14F-4D97-AF65-F5344CB8AC3E}">
        <p14:creationId xmlns:p14="http://schemas.microsoft.com/office/powerpoint/2010/main" val="282077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3BD47-9C0F-4D34-176D-A2A2FFCFD3A4}"/>
              </a:ext>
            </a:extLst>
          </p:cNvPr>
          <p:cNvSpPr>
            <a:spLocks noGrp="1"/>
          </p:cNvSpPr>
          <p:nvPr>
            <p:ph type="title"/>
          </p:nvPr>
        </p:nvSpPr>
        <p:spPr/>
        <p:txBody>
          <a:bodyPr/>
          <a:lstStyle/>
          <a:p>
            <a:r>
              <a:rPr lang="en-US" dirty="0"/>
              <a:t>Link control: Services of data link layer</a:t>
            </a:r>
            <a:endParaRPr lang="en-IN" dirty="0"/>
          </a:p>
        </p:txBody>
      </p:sp>
      <p:sp>
        <p:nvSpPr>
          <p:cNvPr id="3" name="Content Placeholder 2">
            <a:extLst>
              <a:ext uri="{FF2B5EF4-FFF2-40B4-BE49-F238E27FC236}">
                <a16:creationId xmlns:a16="http://schemas.microsoft.com/office/drawing/2014/main" id="{C24706FA-5F30-9E0E-CDAA-E42231C4E4A3}"/>
              </a:ext>
            </a:extLst>
          </p:cNvPr>
          <p:cNvSpPr>
            <a:spLocks noGrp="1"/>
          </p:cNvSpPr>
          <p:nvPr>
            <p:ph idx="1"/>
          </p:nvPr>
        </p:nvSpPr>
        <p:spPr/>
        <p:txBody>
          <a:bodyPr>
            <a:normAutofit fontScale="92500" lnSpcReduction="10000"/>
          </a:bodyPr>
          <a:lstStyle/>
          <a:p>
            <a:r>
              <a:rPr lang="en-US" dirty="0"/>
              <a:t>Link control refers to the set of services provided by the data link layer of the Open Systems Interconnection (OSI) model to ensure reliable and orderly data transfer over a physical network link.</a:t>
            </a:r>
          </a:p>
          <a:p>
            <a:r>
              <a:rPr lang="en-US" dirty="0"/>
              <a:t>The data link layer sits between the physical layer and the network layer. It's responsible for taking packets from the network layer, breaking them down into smaller pieces called frames, and adding control information to those frames. It then transmits these frames over the physical link to the destination device. At the receiving device, the data link layer reassembles the frames into packets and passes them up to the network layer.</a:t>
            </a:r>
            <a:endParaRPr lang="en-IN" dirty="0"/>
          </a:p>
        </p:txBody>
      </p:sp>
    </p:spTree>
    <p:extLst>
      <p:ext uri="{BB962C8B-B14F-4D97-AF65-F5344CB8AC3E}">
        <p14:creationId xmlns:p14="http://schemas.microsoft.com/office/powerpoint/2010/main" val="333527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0D098-3899-F066-F194-5BD93CF55D76}"/>
              </a:ext>
            </a:extLst>
          </p:cNvPr>
          <p:cNvSpPr>
            <a:spLocks noGrp="1"/>
          </p:cNvSpPr>
          <p:nvPr>
            <p:ph type="title"/>
          </p:nvPr>
        </p:nvSpPr>
        <p:spPr>
          <a:xfrm>
            <a:off x="1699463" y="1075765"/>
            <a:ext cx="10018713" cy="479612"/>
          </a:xfrm>
        </p:spPr>
        <p:txBody>
          <a:bodyPr>
            <a:noAutofit/>
          </a:bodyPr>
          <a:lstStyle/>
          <a:p>
            <a:pPr algn="l"/>
            <a:r>
              <a:rPr lang="en-US" sz="2400" dirty="0"/>
              <a:t>Here are the specific services provided by link control:</a:t>
            </a:r>
            <a:br>
              <a:rPr lang="en-US" sz="2400" dirty="0"/>
            </a:br>
            <a:br>
              <a:rPr lang="en-US" sz="2400" dirty="0"/>
            </a:br>
            <a:endParaRPr lang="en-IN" sz="2400" dirty="0"/>
          </a:p>
        </p:txBody>
      </p:sp>
      <p:sp>
        <p:nvSpPr>
          <p:cNvPr id="3" name="Content Placeholder 2">
            <a:extLst>
              <a:ext uri="{FF2B5EF4-FFF2-40B4-BE49-F238E27FC236}">
                <a16:creationId xmlns:a16="http://schemas.microsoft.com/office/drawing/2014/main" id="{461DFDFC-98ED-3345-7969-4698790349F6}"/>
              </a:ext>
            </a:extLst>
          </p:cNvPr>
          <p:cNvSpPr>
            <a:spLocks noGrp="1"/>
          </p:cNvSpPr>
          <p:nvPr>
            <p:ph idx="1"/>
          </p:nvPr>
        </p:nvSpPr>
        <p:spPr>
          <a:xfrm>
            <a:off x="1699463" y="1315571"/>
            <a:ext cx="7247314" cy="4486836"/>
          </a:xfrm>
        </p:spPr>
        <p:txBody>
          <a:bodyPr>
            <a:normAutofit fontScale="70000" lnSpcReduction="20000"/>
          </a:bodyPr>
          <a:lstStyle/>
          <a:p>
            <a:pPr algn="just"/>
            <a:r>
              <a:rPr lang="en-US" dirty="0"/>
              <a:t>Framing: Divides datagrams (packets from the network layer) into manageable units called frames. Each frame includes a header containing source and destination MAC addresses, error-detection codes, and other control information, followed by the actual data payload.</a:t>
            </a:r>
          </a:p>
          <a:p>
            <a:pPr algn="just"/>
            <a:r>
              <a:rPr lang="en-US" dirty="0"/>
              <a:t>Addressing: Assigns unique Media Access Control (MAC) addresses to devices on the network. These addresses are used for identifying the source and destination of each frame.</a:t>
            </a:r>
          </a:p>
          <a:p>
            <a:pPr algn="just"/>
            <a:r>
              <a:rPr lang="en-US" dirty="0"/>
              <a:t>Error Detection: Ensures that the data arrives at the destination device without errors. This is typically achieved by using checksums or cyclic redundancy checks (CRCs) to detect corrupted data.</a:t>
            </a:r>
          </a:p>
          <a:p>
            <a:pPr algn="just"/>
            <a:r>
              <a:rPr lang="en-US" dirty="0"/>
              <a:t>Flow Control: Prevents a sender from overwhelming a receiver with data too quickly. Flow control mechanisms allow the receiver to signal the sender when it needs to slow down transmission.</a:t>
            </a:r>
          </a:p>
          <a:p>
            <a:pPr algn="just"/>
            <a:r>
              <a:rPr lang="en-US" dirty="0"/>
              <a:t>Media Access Control (MAC): Regulates how devices share the physical transmission medium (e.g., cable, wireless) to avoid collisions. Common MAC protocols include Carrier Sense Multiple Access with Collision Detection (CSMA/CD) used in Ethernet networks and Carrier Sense Multiple Access with Collision Avoidance (CSMA/CA) used in Wi-Fi networks.</a:t>
            </a:r>
            <a:endParaRPr lang="en-IN" dirty="0"/>
          </a:p>
        </p:txBody>
      </p:sp>
      <p:pic>
        <p:nvPicPr>
          <p:cNvPr id="6" name="Picture 5">
            <a:extLst>
              <a:ext uri="{FF2B5EF4-FFF2-40B4-BE49-F238E27FC236}">
                <a16:creationId xmlns:a16="http://schemas.microsoft.com/office/drawing/2014/main" id="{4E01301D-BFAD-6E43-E281-738CDF618853}"/>
              </a:ext>
            </a:extLst>
          </p:cNvPr>
          <p:cNvPicPr>
            <a:picLocks noChangeAspect="1"/>
          </p:cNvPicPr>
          <p:nvPr/>
        </p:nvPicPr>
        <p:blipFill>
          <a:blip r:embed="rId2"/>
          <a:stretch>
            <a:fillRect/>
          </a:stretch>
        </p:blipFill>
        <p:spPr>
          <a:xfrm>
            <a:off x="9024266" y="1555377"/>
            <a:ext cx="2936541" cy="3384176"/>
          </a:xfrm>
          <a:prstGeom prst="rect">
            <a:avLst/>
          </a:prstGeom>
        </p:spPr>
      </p:pic>
    </p:spTree>
    <p:extLst>
      <p:ext uri="{BB962C8B-B14F-4D97-AF65-F5344CB8AC3E}">
        <p14:creationId xmlns:p14="http://schemas.microsoft.com/office/powerpoint/2010/main" val="2052728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1C679-3570-E860-85F4-7CE1A8EECF38}"/>
              </a:ext>
            </a:extLst>
          </p:cNvPr>
          <p:cNvSpPr>
            <a:spLocks noGrp="1"/>
          </p:cNvSpPr>
          <p:nvPr>
            <p:ph type="title"/>
          </p:nvPr>
        </p:nvSpPr>
        <p:spPr/>
        <p:txBody>
          <a:bodyPr/>
          <a:lstStyle/>
          <a:p>
            <a:r>
              <a:rPr lang="en-US" dirty="0"/>
              <a:t>Flow Control</a:t>
            </a:r>
            <a:br>
              <a:rPr lang="en-US" dirty="0"/>
            </a:br>
            <a:endParaRPr lang="en-IN" dirty="0"/>
          </a:p>
        </p:txBody>
      </p:sp>
      <p:sp>
        <p:nvSpPr>
          <p:cNvPr id="3" name="Content Placeholder 2">
            <a:extLst>
              <a:ext uri="{FF2B5EF4-FFF2-40B4-BE49-F238E27FC236}">
                <a16:creationId xmlns:a16="http://schemas.microsoft.com/office/drawing/2014/main" id="{4E696CA7-B344-88D8-455D-3391E05DCEB7}"/>
              </a:ext>
            </a:extLst>
          </p:cNvPr>
          <p:cNvSpPr>
            <a:spLocks noGrp="1"/>
          </p:cNvSpPr>
          <p:nvPr>
            <p:ph idx="1"/>
          </p:nvPr>
        </p:nvSpPr>
        <p:spPr>
          <a:xfrm>
            <a:off x="1484311" y="1716741"/>
            <a:ext cx="10018713" cy="4455459"/>
          </a:xfrm>
        </p:spPr>
        <p:txBody>
          <a:bodyPr>
            <a:normAutofit fontScale="92500" lnSpcReduction="10000"/>
          </a:bodyPr>
          <a:lstStyle/>
          <a:p>
            <a:pPr algn="just"/>
            <a:r>
              <a:rPr lang="en-US" dirty="0"/>
              <a:t>Flow control and error control are both crucial mechanisms in data link layer protocols that work together to ensure reliable data transmission. They tackle different aspects of data transfer:</a:t>
            </a:r>
          </a:p>
          <a:p>
            <a:pPr lvl="1" algn="just"/>
            <a:r>
              <a:rPr lang="en-US" dirty="0"/>
              <a:t>Function: Manages the rate at which data is sent from a sender to a receiver.</a:t>
            </a:r>
          </a:p>
          <a:p>
            <a:pPr lvl="1" algn="just"/>
            <a:r>
              <a:rPr lang="en-US" dirty="0"/>
              <a:t>Goal: Prevents the receiver from being overwhelmed with data it can't process quickly enough.</a:t>
            </a:r>
          </a:p>
          <a:p>
            <a:pPr lvl="1" algn="just"/>
            <a:r>
              <a:rPr lang="en-US" dirty="0"/>
              <a:t>Mechanism: Employs various techniques like:</a:t>
            </a:r>
          </a:p>
          <a:p>
            <a:pPr lvl="2" algn="just"/>
            <a:r>
              <a:rPr lang="en-US" dirty="0"/>
              <a:t>Stop-and-Wait: Sender transmits a frame, waits for an acknowledgement (ACK) before sending the next. (Simple but inefficient)</a:t>
            </a:r>
          </a:p>
          <a:p>
            <a:pPr lvl="2" algn="just"/>
            <a:r>
              <a:rPr lang="en-US" dirty="0"/>
              <a:t>Sliding Window: Sender transmits multiple frames within a window size, waits for ACKs before progressing the window. (More efficient)</a:t>
            </a:r>
          </a:p>
          <a:p>
            <a:pPr lvl="2" algn="just"/>
            <a:r>
              <a:rPr lang="en-US" dirty="0"/>
              <a:t>Rate-based control: Sender transmits data based on an agreed-upon rate or receiver's advertised capacity.</a:t>
            </a:r>
            <a:endParaRPr lang="en-IN" dirty="0"/>
          </a:p>
        </p:txBody>
      </p:sp>
    </p:spTree>
    <p:extLst>
      <p:ext uri="{BB962C8B-B14F-4D97-AF65-F5344CB8AC3E}">
        <p14:creationId xmlns:p14="http://schemas.microsoft.com/office/powerpoint/2010/main" val="16945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1DA9D-7EE5-DC0E-BD2B-9E83436359D9}"/>
              </a:ext>
            </a:extLst>
          </p:cNvPr>
          <p:cNvSpPr>
            <a:spLocks noGrp="1"/>
          </p:cNvSpPr>
          <p:nvPr>
            <p:ph type="title"/>
          </p:nvPr>
        </p:nvSpPr>
        <p:spPr>
          <a:xfrm>
            <a:off x="1484311" y="685801"/>
            <a:ext cx="10018713" cy="614082"/>
          </a:xfrm>
        </p:spPr>
        <p:txBody>
          <a:bodyPr>
            <a:normAutofit fontScale="90000"/>
          </a:bodyPr>
          <a:lstStyle/>
          <a:p>
            <a:r>
              <a:rPr lang="en-US" dirty="0"/>
              <a:t>Error Control</a:t>
            </a:r>
            <a:br>
              <a:rPr lang="en-US" dirty="0"/>
            </a:br>
            <a:endParaRPr lang="en-IN" dirty="0"/>
          </a:p>
        </p:txBody>
      </p:sp>
      <p:sp>
        <p:nvSpPr>
          <p:cNvPr id="3" name="Content Placeholder 2">
            <a:extLst>
              <a:ext uri="{FF2B5EF4-FFF2-40B4-BE49-F238E27FC236}">
                <a16:creationId xmlns:a16="http://schemas.microsoft.com/office/drawing/2014/main" id="{52B2BEC2-5DB4-07A7-99D1-570DD5DB8102}"/>
              </a:ext>
            </a:extLst>
          </p:cNvPr>
          <p:cNvSpPr>
            <a:spLocks noGrp="1"/>
          </p:cNvSpPr>
          <p:nvPr>
            <p:ph idx="1"/>
          </p:nvPr>
        </p:nvSpPr>
        <p:spPr>
          <a:xfrm>
            <a:off x="1484311" y="779929"/>
            <a:ext cx="10018713" cy="5298141"/>
          </a:xfrm>
        </p:spPr>
        <p:txBody>
          <a:bodyPr>
            <a:normAutofit fontScale="92500" lnSpcReduction="20000"/>
          </a:bodyPr>
          <a:lstStyle/>
          <a:p>
            <a:endParaRPr lang="en-US" dirty="0"/>
          </a:p>
          <a:p>
            <a:r>
              <a:rPr lang="en-US" dirty="0"/>
              <a:t>Function: Detects and corrects errors that may occur during data transmission over the physical link.</a:t>
            </a:r>
          </a:p>
          <a:p>
            <a:r>
              <a:rPr lang="en-US" dirty="0"/>
              <a:t>Goal: Ensures the received data is identical to the data sent.</a:t>
            </a:r>
          </a:p>
          <a:p>
            <a:r>
              <a:rPr lang="en-US" b="1" dirty="0"/>
              <a:t>Mechanism: Utilizes techniques like:</a:t>
            </a:r>
          </a:p>
          <a:p>
            <a:pPr lvl="1"/>
            <a:r>
              <a:rPr lang="en-US" dirty="0"/>
              <a:t>Error Detection: Uses checksums or Cyclic Redundancy Checks (CRC) to identify corrupted data packets.</a:t>
            </a:r>
          </a:p>
          <a:p>
            <a:pPr lvl="1"/>
            <a:r>
              <a:rPr lang="en-US" dirty="0"/>
              <a:t>Error Correction: Sender retransmits the corrupted packet upon notification by the receiver. (Requires additional mechanisms)</a:t>
            </a:r>
          </a:p>
          <a:p>
            <a:pPr lvl="1"/>
            <a:r>
              <a:rPr lang="en-US" dirty="0"/>
              <a:t>Forward Error Correction (FEC): Sender adds redundant data to the original data for error correction at the receiver's end. (Without needing retransmission)</a:t>
            </a:r>
          </a:p>
          <a:p>
            <a:r>
              <a:rPr lang="en-US" b="1" dirty="0"/>
              <a:t>Key Differences:</a:t>
            </a:r>
          </a:p>
          <a:p>
            <a:pPr lvl="1"/>
            <a:r>
              <a:rPr lang="en-US" dirty="0"/>
              <a:t>Focus: Flow control deals with data rate, while error control deals with data integrity.</a:t>
            </a:r>
          </a:p>
          <a:p>
            <a:pPr lvl="1"/>
            <a:r>
              <a:rPr lang="en-US" dirty="0"/>
              <a:t>Action: Flow control regulates transmission speed, while error control identifies and rectifies errors.</a:t>
            </a:r>
            <a:endParaRPr lang="en-IN" dirty="0"/>
          </a:p>
        </p:txBody>
      </p:sp>
    </p:spTree>
    <p:extLst>
      <p:ext uri="{BB962C8B-B14F-4D97-AF65-F5344CB8AC3E}">
        <p14:creationId xmlns:p14="http://schemas.microsoft.com/office/powerpoint/2010/main" val="3255457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0CF04-F61E-9A85-CB47-8D056DCBB802}"/>
              </a:ext>
            </a:extLst>
          </p:cNvPr>
          <p:cNvSpPr>
            <a:spLocks noGrp="1"/>
          </p:cNvSpPr>
          <p:nvPr>
            <p:ph type="title"/>
          </p:nvPr>
        </p:nvSpPr>
        <p:spPr>
          <a:xfrm>
            <a:off x="1484311" y="685800"/>
            <a:ext cx="10018713" cy="515471"/>
          </a:xfrm>
        </p:spPr>
        <p:txBody>
          <a:bodyPr>
            <a:normAutofit fontScale="90000"/>
          </a:bodyPr>
          <a:lstStyle/>
          <a:p>
            <a:r>
              <a:rPr lang="en-IN" dirty="0"/>
              <a:t>Addressing</a:t>
            </a:r>
          </a:p>
        </p:txBody>
      </p:sp>
      <p:sp>
        <p:nvSpPr>
          <p:cNvPr id="3" name="Content Placeholder 2">
            <a:extLst>
              <a:ext uri="{FF2B5EF4-FFF2-40B4-BE49-F238E27FC236}">
                <a16:creationId xmlns:a16="http://schemas.microsoft.com/office/drawing/2014/main" id="{D5A9E352-D799-8176-1655-1396BC3B48EC}"/>
              </a:ext>
            </a:extLst>
          </p:cNvPr>
          <p:cNvSpPr>
            <a:spLocks noGrp="1"/>
          </p:cNvSpPr>
          <p:nvPr>
            <p:ph idx="1"/>
          </p:nvPr>
        </p:nvSpPr>
        <p:spPr>
          <a:xfrm>
            <a:off x="1573958" y="1510551"/>
            <a:ext cx="10018713" cy="4092390"/>
          </a:xfrm>
        </p:spPr>
        <p:txBody>
          <a:bodyPr>
            <a:normAutofit fontScale="77500" lnSpcReduction="20000"/>
          </a:bodyPr>
          <a:lstStyle/>
          <a:p>
            <a:r>
              <a:rPr lang="en-US" dirty="0"/>
              <a:t>In the data link layer of the OSI model, addressing plays a vital role in ensuring data gets delivered to the correct device on a network segment (like a local area network). Here's a breakdown of addressing in this layer:</a:t>
            </a:r>
          </a:p>
          <a:p>
            <a:r>
              <a:rPr lang="en-US" dirty="0"/>
              <a:t>What it Does:</a:t>
            </a:r>
          </a:p>
          <a:p>
            <a:pPr lvl="1"/>
            <a:r>
              <a:rPr lang="en-US" dirty="0"/>
              <a:t>Assigns unique identifiers (addresses) to network devices. These addresses are called Media Access Control (MAC) addresses.</a:t>
            </a:r>
          </a:p>
          <a:p>
            <a:pPr lvl="1"/>
            <a:r>
              <a:rPr lang="en-US" dirty="0"/>
              <a:t>Includes the source and destination MAC addresses in the header of each frame transmitted.</a:t>
            </a:r>
          </a:p>
          <a:p>
            <a:pPr lvl="1"/>
            <a:r>
              <a:rPr lang="en-US" dirty="0"/>
              <a:t>Enables devices on the same network segment to identify each other and receive data packets intended for them.</a:t>
            </a:r>
          </a:p>
          <a:p>
            <a:r>
              <a:rPr lang="en-US" dirty="0"/>
              <a:t>MAC Addresses:</a:t>
            </a:r>
          </a:p>
          <a:p>
            <a:pPr lvl="1"/>
            <a:r>
              <a:rPr lang="en-US" dirty="0"/>
              <a:t>Burned-in, permanent hardware addresses assigned to network interfaces (like Ethernet cards) during manufacturing.</a:t>
            </a:r>
          </a:p>
          <a:p>
            <a:pPr lvl="1"/>
            <a:r>
              <a:rPr lang="en-US" dirty="0"/>
              <a:t>Typically represented as a 6-byte hexadecimal value (e.g., 00:11:22:33:44:55).</a:t>
            </a:r>
          </a:p>
          <a:p>
            <a:pPr lvl="1"/>
            <a:r>
              <a:rPr lang="en-US" dirty="0"/>
              <a:t>Unique globally, ensuring no two devices on the internet have the same MAC address.</a:t>
            </a:r>
          </a:p>
        </p:txBody>
      </p:sp>
    </p:spTree>
    <p:extLst>
      <p:ext uri="{BB962C8B-B14F-4D97-AF65-F5344CB8AC3E}">
        <p14:creationId xmlns:p14="http://schemas.microsoft.com/office/powerpoint/2010/main" val="407847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0CF04-F61E-9A85-CB47-8D056DCBB802}"/>
              </a:ext>
            </a:extLst>
          </p:cNvPr>
          <p:cNvSpPr>
            <a:spLocks noGrp="1"/>
          </p:cNvSpPr>
          <p:nvPr>
            <p:ph type="title"/>
          </p:nvPr>
        </p:nvSpPr>
        <p:spPr>
          <a:xfrm>
            <a:off x="1484311" y="685800"/>
            <a:ext cx="10018713" cy="515471"/>
          </a:xfrm>
        </p:spPr>
        <p:txBody>
          <a:bodyPr>
            <a:normAutofit fontScale="90000"/>
          </a:bodyPr>
          <a:lstStyle/>
          <a:p>
            <a:r>
              <a:rPr lang="en-IN" dirty="0"/>
              <a:t>Addressing</a:t>
            </a:r>
          </a:p>
        </p:txBody>
      </p:sp>
      <p:sp>
        <p:nvSpPr>
          <p:cNvPr id="3" name="Content Placeholder 2">
            <a:extLst>
              <a:ext uri="{FF2B5EF4-FFF2-40B4-BE49-F238E27FC236}">
                <a16:creationId xmlns:a16="http://schemas.microsoft.com/office/drawing/2014/main" id="{D5A9E352-D799-8176-1655-1396BC3B48EC}"/>
              </a:ext>
            </a:extLst>
          </p:cNvPr>
          <p:cNvSpPr>
            <a:spLocks noGrp="1"/>
          </p:cNvSpPr>
          <p:nvPr>
            <p:ph idx="1"/>
          </p:nvPr>
        </p:nvSpPr>
        <p:spPr>
          <a:xfrm>
            <a:off x="1573958" y="1510551"/>
            <a:ext cx="10018713" cy="4092390"/>
          </a:xfrm>
        </p:spPr>
        <p:txBody>
          <a:bodyPr>
            <a:normAutofit lnSpcReduction="10000"/>
          </a:bodyPr>
          <a:lstStyle/>
          <a:p>
            <a:r>
              <a:rPr lang="en-US" dirty="0"/>
              <a:t>Addressing vs. Routing:</a:t>
            </a:r>
          </a:p>
          <a:p>
            <a:pPr lvl="1"/>
            <a:r>
              <a:rPr lang="en-US" dirty="0"/>
              <a:t>Scope: MAC addresses are local to a network segment. They don't provide a mechanism to route data across different segments.</a:t>
            </a:r>
          </a:p>
          <a:p>
            <a:pPr lvl="1"/>
            <a:r>
              <a:rPr lang="en-US" dirty="0"/>
              <a:t>Function: MAC addresses help deliver data within a single network segment. Routing protocols in the network layer handle data movement across different segments using logical addresses like IP addresses.</a:t>
            </a:r>
          </a:p>
          <a:p>
            <a:r>
              <a:rPr lang="en-US" dirty="0"/>
              <a:t>Benefits of MAC Addresses:</a:t>
            </a:r>
          </a:p>
          <a:p>
            <a:pPr lvl="1"/>
            <a:r>
              <a:rPr lang="en-US" dirty="0"/>
              <a:t>Efficient Delivery: Enables devices to identify frames meant for them on a shared network segment, reducing wasted processing and collisions.</a:t>
            </a:r>
          </a:p>
          <a:p>
            <a:pPr lvl="1"/>
            <a:r>
              <a:rPr lang="en-US" dirty="0"/>
              <a:t>Security: MAC address filtering can be used to restrict network access to specific devices by only allowing devices with authorized MAC addresses to connect.</a:t>
            </a:r>
          </a:p>
        </p:txBody>
      </p:sp>
    </p:spTree>
    <p:extLst>
      <p:ext uri="{BB962C8B-B14F-4D97-AF65-F5344CB8AC3E}">
        <p14:creationId xmlns:p14="http://schemas.microsoft.com/office/powerpoint/2010/main" val="908285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0CF04-F61E-9A85-CB47-8D056DCBB802}"/>
              </a:ext>
            </a:extLst>
          </p:cNvPr>
          <p:cNvSpPr>
            <a:spLocks noGrp="1"/>
          </p:cNvSpPr>
          <p:nvPr>
            <p:ph type="title"/>
          </p:nvPr>
        </p:nvSpPr>
        <p:spPr>
          <a:xfrm>
            <a:off x="1484311" y="685800"/>
            <a:ext cx="10018713" cy="515471"/>
          </a:xfrm>
        </p:spPr>
        <p:txBody>
          <a:bodyPr>
            <a:normAutofit fontScale="90000"/>
          </a:bodyPr>
          <a:lstStyle/>
          <a:p>
            <a:r>
              <a:rPr lang="en-IN" dirty="0"/>
              <a:t>Media Access control</a:t>
            </a:r>
          </a:p>
        </p:txBody>
      </p:sp>
      <p:sp>
        <p:nvSpPr>
          <p:cNvPr id="3" name="Content Placeholder 2">
            <a:extLst>
              <a:ext uri="{FF2B5EF4-FFF2-40B4-BE49-F238E27FC236}">
                <a16:creationId xmlns:a16="http://schemas.microsoft.com/office/drawing/2014/main" id="{D5A9E352-D799-8176-1655-1396BC3B48EC}"/>
              </a:ext>
            </a:extLst>
          </p:cNvPr>
          <p:cNvSpPr>
            <a:spLocks noGrp="1"/>
          </p:cNvSpPr>
          <p:nvPr>
            <p:ph idx="1"/>
          </p:nvPr>
        </p:nvSpPr>
        <p:spPr>
          <a:xfrm>
            <a:off x="1573958" y="1510550"/>
            <a:ext cx="10018713" cy="4661649"/>
          </a:xfrm>
        </p:spPr>
        <p:txBody>
          <a:bodyPr>
            <a:normAutofit fontScale="92500" lnSpcReduction="10000"/>
          </a:bodyPr>
          <a:lstStyle/>
          <a:p>
            <a:r>
              <a:rPr lang="en-US" dirty="0"/>
              <a:t>Media Access Control (MAC) refers to a set of protocols that govern how multiple devices share a single communication channel in a network. There are three main categories of MAC protocols:</a:t>
            </a:r>
          </a:p>
          <a:p>
            <a:pPr marL="0" indent="0">
              <a:buNone/>
            </a:pPr>
            <a:r>
              <a:rPr lang="en-US" b="1" dirty="0"/>
              <a:t>Random Access</a:t>
            </a:r>
            <a:r>
              <a:rPr lang="en-US" dirty="0"/>
              <a:t>: In random access, devices transmit data whenever they have it, without any coordination. This can lead to collisions if multiple devices try to transmit at the same time. Advocates of Linux Open-source Hawaii Association (ALOHA) and Carrier Sense Multiple Access (CSMA) are examples of random access protocols.</a:t>
            </a:r>
          </a:p>
          <a:p>
            <a:pPr lvl="1"/>
            <a:r>
              <a:rPr lang="en-US" dirty="0"/>
              <a:t>ALOHA: A simple protocol where devices transmit data as soon as they have it. Collisions are inevitable, and retransmission schemes are needed to recover lost data.</a:t>
            </a:r>
          </a:p>
          <a:p>
            <a:pPr lvl="1"/>
            <a:r>
              <a:rPr lang="en-US" dirty="0"/>
              <a:t>CSMA: Devices listen to the channel before transmitting. If the channel is busy, they wait for a random amount of time before trying again. CSMA with Collision Detection (CSMA/CD) detects collisions during transmission and retransmits data after a delay. CSMA with Collision Avoidance (CSMA/CA) tries to prevent collisions by predicting channel availability.</a:t>
            </a:r>
          </a:p>
        </p:txBody>
      </p:sp>
    </p:spTree>
    <p:extLst>
      <p:ext uri="{BB962C8B-B14F-4D97-AF65-F5344CB8AC3E}">
        <p14:creationId xmlns:p14="http://schemas.microsoft.com/office/powerpoint/2010/main" val="12200758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934</TotalTime>
  <Words>1907</Words>
  <Application>Microsoft Office PowerPoint</Application>
  <PresentationFormat>Widescreen</PresentationFormat>
  <Paragraphs>93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Corbel</vt:lpstr>
      <vt:lpstr>Parallax</vt:lpstr>
      <vt:lpstr>Computer Networks</vt:lpstr>
      <vt:lpstr>Topics Covered</vt:lpstr>
      <vt:lpstr>Link control: Services of data link layer</vt:lpstr>
      <vt:lpstr>Here are the specific services provided by link control:  </vt:lpstr>
      <vt:lpstr>Flow Control </vt:lpstr>
      <vt:lpstr>Error Control </vt:lpstr>
      <vt:lpstr>Addressing</vt:lpstr>
      <vt:lpstr>Addressing</vt:lpstr>
      <vt:lpstr>Media Access control</vt:lpstr>
      <vt:lpstr>PowerPoint Presentation</vt:lpstr>
      <vt:lpstr>Wired LANs and Ethernet Protocol</vt:lpstr>
      <vt:lpstr>What Is An Ethernet Port ?</vt:lpstr>
      <vt:lpstr>Ethernet Protocol</vt:lpstr>
      <vt:lpstr>Here's a deeper dive into their relationship: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dc:title>
  <dc:creator>Shailesh kumar</dc:creator>
  <cp:lastModifiedBy>Shailesh kumar</cp:lastModifiedBy>
  <cp:revision>41</cp:revision>
  <cp:lastPrinted>2024-03-13T16:39:33Z</cp:lastPrinted>
  <dcterms:created xsi:type="dcterms:W3CDTF">2024-03-11T02:46:00Z</dcterms:created>
  <dcterms:modified xsi:type="dcterms:W3CDTF">2024-04-09T02:19:45Z</dcterms:modified>
</cp:coreProperties>
</file>