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102" autoAdjust="0"/>
    <p:restoredTop sz="94660"/>
  </p:normalViewPr>
  <p:slideViewPr>
    <p:cSldViewPr snapToGrid="0">
      <p:cViewPr varScale="1">
        <p:scale>
          <a:sx n="74" d="100"/>
          <a:sy n="74" d="100"/>
        </p:scale>
        <p:origin x="72"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4011304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E451C-9901-4406-BB49-7326A78BBE3C}"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295557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3523152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3095100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2846240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983921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2694730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3629476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3687303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15473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1496236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E451C-9901-4406-BB49-7326A78BBE3C}"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260014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E451C-9901-4406-BB49-7326A78BBE3C}" type="datetimeFigureOut">
              <a:rPr lang="en-IN" smtClean="0"/>
              <a:t>09-04-2024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501382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E451C-9901-4406-BB49-7326A78BBE3C}" type="datetimeFigureOut">
              <a:rPr lang="en-IN" smtClean="0"/>
              <a:t>09-04-2024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987878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E451C-9901-4406-BB49-7326A78BBE3C}" type="datetimeFigureOut">
              <a:rPr lang="en-IN" smtClean="0"/>
              <a:t>09-04-2024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46930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E451C-9901-4406-BB49-7326A78BBE3C}"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1256299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E451C-9901-4406-BB49-7326A78BBE3C}"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8051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4E451C-9901-4406-BB49-7326A78BBE3C}" type="datetimeFigureOut">
              <a:rPr lang="en-IN" smtClean="0"/>
              <a:t>09-04-2024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B91ACE-04BA-4C29-A242-B8B442F242ED}" type="slidenum">
              <a:rPr lang="en-IN" smtClean="0"/>
              <a:t>‹#›</a:t>
            </a:fld>
            <a:endParaRPr lang="en-IN"/>
          </a:p>
        </p:txBody>
      </p:sp>
    </p:spTree>
    <p:extLst>
      <p:ext uri="{BB962C8B-B14F-4D97-AF65-F5344CB8AC3E}">
        <p14:creationId xmlns:p14="http://schemas.microsoft.com/office/powerpoint/2010/main" val="603978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F98C-F074-889D-CE97-2020C5C889A0}"/>
              </a:ext>
            </a:extLst>
          </p:cNvPr>
          <p:cNvSpPr>
            <a:spLocks noGrp="1"/>
          </p:cNvSpPr>
          <p:nvPr>
            <p:ph type="ctrTitle"/>
          </p:nvPr>
        </p:nvSpPr>
        <p:spPr/>
        <p:txBody>
          <a:bodyPr/>
          <a:lstStyle/>
          <a:p>
            <a:r>
              <a:rPr lang="en-IN" dirty="0"/>
              <a:t>Computer Networks</a:t>
            </a:r>
          </a:p>
        </p:txBody>
      </p:sp>
      <p:sp>
        <p:nvSpPr>
          <p:cNvPr id="3" name="Subtitle 2">
            <a:extLst>
              <a:ext uri="{FF2B5EF4-FFF2-40B4-BE49-F238E27FC236}">
                <a16:creationId xmlns:a16="http://schemas.microsoft.com/office/drawing/2014/main" id="{32DCD750-B5C5-6881-CC5C-39CD5DBFF99C}"/>
              </a:ext>
            </a:extLst>
          </p:cNvPr>
          <p:cNvSpPr>
            <a:spLocks noGrp="1"/>
          </p:cNvSpPr>
          <p:nvPr>
            <p:ph type="subTitle" idx="1"/>
          </p:nvPr>
        </p:nvSpPr>
        <p:spPr/>
        <p:txBody>
          <a:bodyPr/>
          <a:lstStyle/>
          <a:p>
            <a:r>
              <a:rPr lang="en-IN" b="1" dirty="0"/>
              <a:t>By Shailesh Kumar Khanchandani</a:t>
            </a:r>
          </a:p>
        </p:txBody>
      </p:sp>
    </p:spTree>
    <p:extLst>
      <p:ext uri="{BB962C8B-B14F-4D97-AF65-F5344CB8AC3E}">
        <p14:creationId xmlns:p14="http://schemas.microsoft.com/office/powerpoint/2010/main" val="442720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42DF-FEFC-C783-65E2-D310A8ABC6E9}"/>
              </a:ext>
            </a:extLst>
          </p:cNvPr>
          <p:cNvSpPr>
            <a:spLocks noGrp="1"/>
          </p:cNvSpPr>
          <p:nvPr>
            <p:ph type="title"/>
          </p:nvPr>
        </p:nvSpPr>
        <p:spPr/>
        <p:txBody>
          <a:bodyPr/>
          <a:lstStyle/>
          <a:p>
            <a:r>
              <a:rPr lang="en-US" dirty="0"/>
              <a:t>Routing Algorithms and Performance Metrics</a:t>
            </a:r>
          </a:p>
        </p:txBody>
      </p:sp>
      <p:sp>
        <p:nvSpPr>
          <p:cNvPr id="3" name="Content Placeholder 2">
            <a:extLst>
              <a:ext uri="{FF2B5EF4-FFF2-40B4-BE49-F238E27FC236}">
                <a16:creationId xmlns:a16="http://schemas.microsoft.com/office/drawing/2014/main" id="{2E49CDD0-5D44-9C1B-F0EE-93C8B4C54BBA}"/>
              </a:ext>
            </a:extLst>
          </p:cNvPr>
          <p:cNvSpPr>
            <a:spLocks noGrp="1"/>
          </p:cNvSpPr>
          <p:nvPr>
            <p:ph idx="1"/>
          </p:nvPr>
        </p:nvSpPr>
        <p:spPr>
          <a:xfrm>
            <a:off x="1484310" y="2034988"/>
            <a:ext cx="10018713" cy="4518211"/>
          </a:xfrm>
        </p:spPr>
        <p:txBody>
          <a:bodyPr>
            <a:normAutofit fontScale="85000" lnSpcReduction="20000"/>
          </a:bodyPr>
          <a:lstStyle/>
          <a:p>
            <a:pPr algn="just"/>
            <a:r>
              <a:rPr lang="en-US" dirty="0"/>
              <a:t>Here's a look at some common routing algorithms and how they impact these performance metrics:</a:t>
            </a:r>
          </a:p>
          <a:p>
            <a:pPr lvl="1" algn="just"/>
            <a:r>
              <a:rPr lang="en-US" dirty="0"/>
              <a:t>Shortest Path Routing: Aims to find the path with the fewest hops (routers traversed) between source and destination. This can minimize delay but may not consider congestion, potentially leading to bottlenecks.</a:t>
            </a:r>
          </a:p>
          <a:p>
            <a:pPr lvl="1" algn="just"/>
            <a:r>
              <a:rPr lang="en-US" dirty="0"/>
              <a:t>Flooding: Sends packets to all neighboring nodes, letting them decide the next hop. This is fast for small networks but inefficient for large ones due to excessive packet duplication.</a:t>
            </a:r>
          </a:p>
          <a:p>
            <a:pPr lvl="1" algn="just"/>
            <a:r>
              <a:rPr lang="en-US" dirty="0"/>
              <a:t>Distance Vector Routing: Routers share information about neighboring networks and their distances. It's simpler but can lead to slow convergence (updating routing tables with network changes) and routing loops.</a:t>
            </a:r>
          </a:p>
          <a:p>
            <a:pPr lvl="1" algn="just"/>
            <a:r>
              <a:rPr lang="en-US" dirty="0"/>
              <a:t>Link-State Routing: Routers share information about the state of all links in the network. This allows for faster convergence and more efficient path selection but requires more complex calculations.</a:t>
            </a:r>
          </a:p>
          <a:p>
            <a:pPr marL="457200" lvl="1" indent="0" algn="just">
              <a:buNone/>
            </a:pPr>
            <a:r>
              <a:rPr lang="en-US" dirty="0"/>
              <a:t>The choice of routing algorithm depends on the specific network requirements. For instance, real-time applications might prioritize algorithms that minimize delay (like shortest path) even if they risk some congestion. On the other hand, bulk data transfers might favor algorithms that maximize throughput (like distance vector).</a:t>
            </a:r>
          </a:p>
          <a:p>
            <a:pPr lvl="1" algn="just"/>
            <a:endParaRPr lang="en-IN" dirty="0"/>
          </a:p>
        </p:txBody>
      </p:sp>
    </p:spTree>
    <p:extLst>
      <p:ext uri="{BB962C8B-B14F-4D97-AF65-F5344CB8AC3E}">
        <p14:creationId xmlns:p14="http://schemas.microsoft.com/office/powerpoint/2010/main" val="6288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D151-31F1-6C79-EF3C-F77F52C2F342}"/>
              </a:ext>
            </a:extLst>
          </p:cNvPr>
          <p:cNvSpPr>
            <a:spLocks noGrp="1"/>
          </p:cNvSpPr>
          <p:nvPr>
            <p:ph type="title"/>
          </p:nvPr>
        </p:nvSpPr>
        <p:spPr/>
        <p:txBody>
          <a:bodyPr/>
          <a:lstStyle/>
          <a:p>
            <a:r>
              <a:rPr lang="en-US" dirty="0"/>
              <a:t>Optimizing Routing Performance</a:t>
            </a:r>
            <a:endParaRPr lang="en-IN" dirty="0"/>
          </a:p>
        </p:txBody>
      </p:sp>
      <p:sp>
        <p:nvSpPr>
          <p:cNvPr id="3" name="Content Placeholder 2">
            <a:extLst>
              <a:ext uri="{FF2B5EF4-FFF2-40B4-BE49-F238E27FC236}">
                <a16:creationId xmlns:a16="http://schemas.microsoft.com/office/drawing/2014/main" id="{605875C1-AF69-342D-8BF3-0ACCC8E1E7ED}"/>
              </a:ext>
            </a:extLst>
          </p:cNvPr>
          <p:cNvSpPr>
            <a:spLocks noGrp="1"/>
          </p:cNvSpPr>
          <p:nvPr>
            <p:ph idx="1"/>
          </p:nvPr>
        </p:nvSpPr>
        <p:spPr>
          <a:xfrm>
            <a:off x="1484310" y="1837765"/>
            <a:ext cx="10018713" cy="3953435"/>
          </a:xfrm>
        </p:spPr>
        <p:txBody>
          <a:bodyPr>
            <a:normAutofit/>
          </a:bodyPr>
          <a:lstStyle/>
          <a:p>
            <a:pPr algn="just"/>
            <a:r>
              <a:rPr lang="en-US" dirty="0"/>
              <a:t>Several techniques can be used to improve the overall performance of routing algorithms:</a:t>
            </a:r>
          </a:p>
          <a:p>
            <a:pPr lvl="1" algn="just"/>
            <a:r>
              <a:rPr lang="en-US" dirty="0"/>
              <a:t>Load Balancing: Distributing traffic across multiple paths to avoid overloading individual links.</a:t>
            </a:r>
          </a:p>
          <a:p>
            <a:pPr lvl="1" algn="just"/>
            <a:r>
              <a:rPr lang="en-US" dirty="0"/>
              <a:t>Congestion Control Mechanisms: Techniques like queue management and congestion notification to prevent network congestion.</a:t>
            </a:r>
          </a:p>
          <a:p>
            <a:pPr lvl="1" algn="just"/>
            <a:r>
              <a:rPr lang="en-US" dirty="0"/>
              <a:t>Quality of Service (QoS): Prioritizing specific traffic flows based on their needs (e.g., real-time vs. non-real-time) to ensure smooth operation of critical applications.</a:t>
            </a:r>
            <a:endParaRPr lang="en-IN" dirty="0"/>
          </a:p>
        </p:txBody>
      </p:sp>
    </p:spTree>
    <p:extLst>
      <p:ext uri="{BB962C8B-B14F-4D97-AF65-F5344CB8AC3E}">
        <p14:creationId xmlns:p14="http://schemas.microsoft.com/office/powerpoint/2010/main" val="1238181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D151-31F1-6C79-EF3C-F77F52C2F342}"/>
              </a:ext>
            </a:extLst>
          </p:cNvPr>
          <p:cNvSpPr>
            <a:spLocks noGrp="1"/>
          </p:cNvSpPr>
          <p:nvPr>
            <p:ph type="title"/>
          </p:nvPr>
        </p:nvSpPr>
        <p:spPr/>
        <p:txBody>
          <a:bodyPr/>
          <a:lstStyle/>
          <a:p>
            <a:r>
              <a:rPr lang="en-US" dirty="0"/>
              <a:t> Introduction to Multicasting – types, addresses, forwarding</a:t>
            </a:r>
          </a:p>
        </p:txBody>
      </p:sp>
      <p:sp>
        <p:nvSpPr>
          <p:cNvPr id="3" name="Content Placeholder 2">
            <a:extLst>
              <a:ext uri="{FF2B5EF4-FFF2-40B4-BE49-F238E27FC236}">
                <a16:creationId xmlns:a16="http://schemas.microsoft.com/office/drawing/2014/main" id="{605875C1-AF69-342D-8BF3-0ACCC8E1E7ED}"/>
              </a:ext>
            </a:extLst>
          </p:cNvPr>
          <p:cNvSpPr>
            <a:spLocks noGrp="1"/>
          </p:cNvSpPr>
          <p:nvPr>
            <p:ph idx="1"/>
          </p:nvPr>
        </p:nvSpPr>
        <p:spPr>
          <a:xfrm>
            <a:off x="1484311" y="2218765"/>
            <a:ext cx="10018713" cy="3953435"/>
          </a:xfrm>
        </p:spPr>
        <p:txBody>
          <a:bodyPr>
            <a:normAutofit fontScale="92500" lnSpcReduction="20000"/>
          </a:bodyPr>
          <a:lstStyle/>
          <a:p>
            <a:pPr algn="just"/>
            <a:r>
              <a:rPr lang="en-US" dirty="0"/>
              <a:t>Introduction to Multicasting</a:t>
            </a:r>
          </a:p>
          <a:p>
            <a:pPr algn="just"/>
            <a:r>
              <a:rPr lang="en-US" dirty="0"/>
              <a:t>Multicasting is a network communication method that allows a single source to send data to a group of interested receivers simultaneously. It's a more efficient alternative to unicasting (sending to individual devices) and broadcasting (sending to all devices on a network).</a:t>
            </a:r>
          </a:p>
          <a:p>
            <a:pPr algn="just"/>
            <a:r>
              <a:rPr lang="en-US" dirty="0"/>
              <a:t>Types of Multicasting</a:t>
            </a:r>
          </a:p>
          <a:p>
            <a:pPr lvl="1" algn="just"/>
            <a:r>
              <a:rPr lang="en-US" dirty="0"/>
              <a:t>Source-Specific Multicast (SSM): The multicast group is identified by a combination of the source and a group ID. This is useful for scenarios where different sources might be sending data to different groups.</a:t>
            </a:r>
          </a:p>
          <a:p>
            <a:pPr lvl="1" algn="just"/>
            <a:r>
              <a:rPr lang="en-US" dirty="0"/>
              <a:t>Well-Known Multicast: Predefined multicast groups are used for specific applications (e.g., video conferencing, online gaming). These groups are identified by a fixed range of multicast addresses.</a:t>
            </a:r>
            <a:endParaRPr lang="en-IN" dirty="0"/>
          </a:p>
        </p:txBody>
      </p:sp>
    </p:spTree>
    <p:extLst>
      <p:ext uri="{BB962C8B-B14F-4D97-AF65-F5344CB8AC3E}">
        <p14:creationId xmlns:p14="http://schemas.microsoft.com/office/powerpoint/2010/main" val="487179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D151-31F1-6C79-EF3C-F77F52C2F342}"/>
              </a:ext>
            </a:extLst>
          </p:cNvPr>
          <p:cNvSpPr>
            <a:spLocks noGrp="1"/>
          </p:cNvSpPr>
          <p:nvPr>
            <p:ph type="title"/>
          </p:nvPr>
        </p:nvSpPr>
        <p:spPr/>
        <p:txBody>
          <a:bodyPr/>
          <a:lstStyle/>
          <a:p>
            <a:r>
              <a:rPr lang="en-US" dirty="0"/>
              <a:t> Introduction to Multicasting – types, addresses, forwarding</a:t>
            </a:r>
          </a:p>
        </p:txBody>
      </p:sp>
      <p:sp>
        <p:nvSpPr>
          <p:cNvPr id="3" name="Content Placeholder 2">
            <a:extLst>
              <a:ext uri="{FF2B5EF4-FFF2-40B4-BE49-F238E27FC236}">
                <a16:creationId xmlns:a16="http://schemas.microsoft.com/office/drawing/2014/main" id="{605875C1-AF69-342D-8BF3-0ACCC8E1E7ED}"/>
              </a:ext>
            </a:extLst>
          </p:cNvPr>
          <p:cNvSpPr>
            <a:spLocks noGrp="1"/>
          </p:cNvSpPr>
          <p:nvPr>
            <p:ph idx="1"/>
          </p:nvPr>
        </p:nvSpPr>
        <p:spPr>
          <a:xfrm>
            <a:off x="1484311" y="2218765"/>
            <a:ext cx="10018713" cy="3953435"/>
          </a:xfrm>
        </p:spPr>
        <p:txBody>
          <a:bodyPr>
            <a:normAutofit fontScale="92500"/>
          </a:bodyPr>
          <a:lstStyle/>
          <a:p>
            <a:pPr marL="0" indent="0" algn="just">
              <a:buNone/>
            </a:pPr>
            <a:r>
              <a:rPr lang="en-US" dirty="0"/>
              <a:t>Multicasting is a network communication method that allows a single source to send data efficiently to a group of interested receivers simultaneously. Unlike unicast (one-to-one) and broadcast (one-to-all), it targets a specific group defined by a multicast address. This offers several advantages:</a:t>
            </a:r>
          </a:p>
          <a:p>
            <a:pPr algn="just"/>
            <a:r>
              <a:rPr lang="en-US" dirty="0"/>
              <a:t>Reduced Network Traffic: A single copy of the data stream is sent to the network, even if multiple receivers are interested, saving bandwidth.</a:t>
            </a:r>
          </a:p>
          <a:p>
            <a:pPr algn="just"/>
            <a:r>
              <a:rPr lang="en-US" dirty="0"/>
              <a:t>Scalability: Multicasting can effectively handle large receiver groups without overwhelming the network with redundant data transmissions.</a:t>
            </a:r>
          </a:p>
          <a:p>
            <a:pPr algn="just"/>
            <a:r>
              <a:rPr lang="en-US" dirty="0"/>
              <a:t>Efficiency: It's ideal for applications where the same data needs to be delivered to multiple recipients, such as video conferencing, online gaming, or live streaming.</a:t>
            </a:r>
            <a:endParaRPr lang="en-IN" dirty="0"/>
          </a:p>
        </p:txBody>
      </p:sp>
    </p:spTree>
    <p:extLst>
      <p:ext uri="{BB962C8B-B14F-4D97-AF65-F5344CB8AC3E}">
        <p14:creationId xmlns:p14="http://schemas.microsoft.com/office/powerpoint/2010/main" val="3010779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CC9A-E08C-3479-F6D7-BD94C93896FC}"/>
              </a:ext>
            </a:extLst>
          </p:cNvPr>
          <p:cNvSpPr>
            <a:spLocks noGrp="1"/>
          </p:cNvSpPr>
          <p:nvPr>
            <p:ph type="title"/>
          </p:nvPr>
        </p:nvSpPr>
        <p:spPr/>
        <p:txBody>
          <a:bodyPr/>
          <a:lstStyle/>
          <a:p>
            <a:r>
              <a:rPr lang="en-IN" dirty="0"/>
              <a:t>Multicast Address Types</a:t>
            </a:r>
          </a:p>
        </p:txBody>
      </p:sp>
      <p:sp>
        <p:nvSpPr>
          <p:cNvPr id="3" name="Content Placeholder 2">
            <a:extLst>
              <a:ext uri="{FF2B5EF4-FFF2-40B4-BE49-F238E27FC236}">
                <a16:creationId xmlns:a16="http://schemas.microsoft.com/office/drawing/2014/main" id="{8F4AD191-4E33-DD97-4FD2-49E846B986DE}"/>
              </a:ext>
            </a:extLst>
          </p:cNvPr>
          <p:cNvSpPr>
            <a:spLocks noGrp="1"/>
          </p:cNvSpPr>
          <p:nvPr>
            <p:ph idx="1"/>
          </p:nvPr>
        </p:nvSpPr>
        <p:spPr>
          <a:xfrm>
            <a:off x="1484310" y="2008095"/>
            <a:ext cx="10018713" cy="4249270"/>
          </a:xfrm>
        </p:spPr>
        <p:txBody>
          <a:bodyPr>
            <a:normAutofit/>
          </a:bodyPr>
          <a:lstStyle/>
          <a:p>
            <a:pPr marL="0" indent="0">
              <a:buNone/>
            </a:pPr>
            <a:r>
              <a:rPr lang="en-US" dirty="0"/>
              <a:t>Multicast addresses are a special range of IP addresses used to identify receiver groups. There are two main types:</a:t>
            </a:r>
          </a:p>
          <a:p>
            <a:pPr lvl="1"/>
            <a:r>
              <a:rPr lang="en-US" dirty="0"/>
              <a:t>Well-Known Multicast Addresses: These are pre-defined addresses assigned by the Internet Assigned Numbers Authority (IANA) for specific purposes. Examples include:</a:t>
            </a:r>
          </a:p>
          <a:p>
            <a:pPr lvl="2"/>
            <a:r>
              <a:rPr lang="en-US" dirty="0"/>
              <a:t>224.0.0.1 - All Hosts on the Same Subnet</a:t>
            </a:r>
          </a:p>
          <a:p>
            <a:pPr lvl="2"/>
            <a:r>
              <a:rPr lang="en-US" dirty="0"/>
              <a:t>224.0.0.2 - All Routers on the Same Subnet</a:t>
            </a:r>
          </a:p>
          <a:p>
            <a:pPr lvl="1"/>
            <a:r>
              <a:rPr lang="en-US" dirty="0"/>
              <a:t>User-Defined Multicast Addresses: These are custom addresses defined by organizations or applications for their specific multicast groups. The range for user-defined addresses is 239.0.0.0 to 239.255.255.255.</a:t>
            </a:r>
            <a:endParaRPr lang="en-IN" dirty="0"/>
          </a:p>
        </p:txBody>
      </p:sp>
    </p:spTree>
    <p:extLst>
      <p:ext uri="{BB962C8B-B14F-4D97-AF65-F5344CB8AC3E}">
        <p14:creationId xmlns:p14="http://schemas.microsoft.com/office/powerpoint/2010/main" val="4238906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CC9A-E08C-3479-F6D7-BD94C93896FC}"/>
              </a:ext>
            </a:extLst>
          </p:cNvPr>
          <p:cNvSpPr>
            <a:spLocks noGrp="1"/>
          </p:cNvSpPr>
          <p:nvPr>
            <p:ph type="title"/>
          </p:nvPr>
        </p:nvSpPr>
        <p:spPr/>
        <p:txBody>
          <a:bodyPr/>
          <a:lstStyle/>
          <a:p>
            <a:pPr marL="0" indent="0">
              <a:buNone/>
            </a:pPr>
            <a:r>
              <a:rPr lang="en-US" dirty="0"/>
              <a:t>Multicast Forwarding</a:t>
            </a:r>
          </a:p>
        </p:txBody>
      </p:sp>
      <p:sp>
        <p:nvSpPr>
          <p:cNvPr id="3" name="Content Placeholder 2">
            <a:extLst>
              <a:ext uri="{FF2B5EF4-FFF2-40B4-BE49-F238E27FC236}">
                <a16:creationId xmlns:a16="http://schemas.microsoft.com/office/drawing/2014/main" id="{8F4AD191-4E33-DD97-4FD2-49E846B986DE}"/>
              </a:ext>
            </a:extLst>
          </p:cNvPr>
          <p:cNvSpPr>
            <a:spLocks noGrp="1"/>
          </p:cNvSpPr>
          <p:nvPr>
            <p:ph idx="1"/>
          </p:nvPr>
        </p:nvSpPr>
        <p:spPr>
          <a:xfrm>
            <a:off x="1484310" y="2008095"/>
            <a:ext cx="10018713" cy="4249270"/>
          </a:xfrm>
        </p:spPr>
        <p:txBody>
          <a:bodyPr>
            <a:normAutofit fontScale="92500" lnSpcReduction="10000"/>
          </a:bodyPr>
          <a:lstStyle/>
          <a:p>
            <a:pPr marL="0" indent="0" algn="just">
              <a:buNone/>
            </a:pPr>
            <a:r>
              <a:rPr lang="en-US" dirty="0"/>
              <a:t>Multicast forwarding involves routers intelligently replicating and directing data packets to the appropriate group members. Here's a simplified overview:</a:t>
            </a:r>
          </a:p>
          <a:p>
            <a:pPr lvl="1" algn="just"/>
            <a:r>
              <a:rPr lang="en-US" dirty="0"/>
              <a:t>Source Sends Data: The source device transmits data packets with a multicast address as the destination.</a:t>
            </a:r>
          </a:p>
          <a:p>
            <a:pPr lvl="1" algn="just"/>
            <a:r>
              <a:rPr lang="en-US" dirty="0"/>
              <a:t>Router Checks Membership: The first router receiving the packet checks its forwarding table to see if any interfaces have receivers interested in the multicast group.</a:t>
            </a:r>
          </a:p>
          <a:p>
            <a:pPr lvl="1" algn="just"/>
            <a:r>
              <a:rPr lang="en-US" dirty="0"/>
              <a:t>Packet Replication (if necessary): If interested receivers exist on a specific interface, the router replicates the packet and forwards it on that interface. If no receivers are present, the packet is discarded.</a:t>
            </a:r>
          </a:p>
          <a:p>
            <a:pPr lvl="1" algn="just"/>
            <a:r>
              <a:rPr lang="en-US" dirty="0"/>
              <a:t>Repeat at Each Router: This process repeats at each router along the path. Routers build a multicast forwarding tree (MFT) dynamically to optimize packet forwarding within the group. The MFT ensures packets reach all interested receivers efficiently without unnecessary duplication.</a:t>
            </a:r>
            <a:endParaRPr lang="en-IN" dirty="0"/>
          </a:p>
        </p:txBody>
      </p:sp>
    </p:spTree>
    <p:extLst>
      <p:ext uri="{BB962C8B-B14F-4D97-AF65-F5344CB8AC3E}">
        <p14:creationId xmlns:p14="http://schemas.microsoft.com/office/powerpoint/2010/main" val="2365908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CC9A-E08C-3479-F6D7-BD94C93896FC}"/>
              </a:ext>
            </a:extLst>
          </p:cNvPr>
          <p:cNvSpPr>
            <a:spLocks noGrp="1"/>
          </p:cNvSpPr>
          <p:nvPr>
            <p:ph type="title"/>
          </p:nvPr>
        </p:nvSpPr>
        <p:spPr/>
        <p:txBody>
          <a:bodyPr/>
          <a:lstStyle/>
          <a:p>
            <a:pPr marL="0" indent="0">
              <a:buNone/>
            </a:pPr>
            <a:r>
              <a:rPr lang="en-US" dirty="0"/>
              <a:t>Protocols for Multicasting</a:t>
            </a:r>
          </a:p>
        </p:txBody>
      </p:sp>
      <p:sp>
        <p:nvSpPr>
          <p:cNvPr id="3" name="Content Placeholder 2">
            <a:extLst>
              <a:ext uri="{FF2B5EF4-FFF2-40B4-BE49-F238E27FC236}">
                <a16:creationId xmlns:a16="http://schemas.microsoft.com/office/drawing/2014/main" id="{8F4AD191-4E33-DD97-4FD2-49E846B986DE}"/>
              </a:ext>
            </a:extLst>
          </p:cNvPr>
          <p:cNvSpPr>
            <a:spLocks noGrp="1"/>
          </p:cNvSpPr>
          <p:nvPr>
            <p:ph idx="1"/>
          </p:nvPr>
        </p:nvSpPr>
        <p:spPr>
          <a:xfrm>
            <a:off x="1618780" y="1922930"/>
            <a:ext cx="10018713" cy="4249270"/>
          </a:xfrm>
        </p:spPr>
        <p:txBody>
          <a:bodyPr>
            <a:normAutofit/>
          </a:bodyPr>
          <a:lstStyle/>
          <a:p>
            <a:pPr marL="0" indent="0" algn="just">
              <a:buNone/>
            </a:pPr>
            <a:r>
              <a:rPr lang="en-US" dirty="0"/>
              <a:t>Several protocols facilitate multicast communication:</a:t>
            </a:r>
          </a:p>
          <a:p>
            <a:pPr algn="just"/>
            <a:r>
              <a:rPr lang="en-US" dirty="0"/>
              <a:t>Internet Group Management Protocol (IGMP): Used by hosts to signal their interest in joining or leaving a multicast group. Routers rely on IGMP messages to build and maintain the MFT multicast forwarding table .</a:t>
            </a:r>
          </a:p>
          <a:p>
            <a:pPr algn="just"/>
            <a:r>
              <a:rPr lang="en-US" dirty="0"/>
              <a:t>Multicast Distance Vector Routing Protocol (DVMRP) or Protocol Independent Multicast (PIM): These are routing protocols that enable routers to discover and share information about multicast groups and their members across the network.</a:t>
            </a:r>
          </a:p>
          <a:p>
            <a:pPr marL="0" indent="0" algn="just">
              <a:buNone/>
            </a:pPr>
            <a:r>
              <a:rPr lang="en-US" dirty="0"/>
              <a:t>By working together, these protocols enable efficient and scalable multicast communication for various network applications.</a:t>
            </a:r>
            <a:endParaRPr lang="en-IN" dirty="0"/>
          </a:p>
        </p:txBody>
      </p:sp>
    </p:spTree>
    <p:extLst>
      <p:ext uri="{BB962C8B-B14F-4D97-AF65-F5344CB8AC3E}">
        <p14:creationId xmlns:p14="http://schemas.microsoft.com/office/powerpoint/2010/main" val="2346668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E172-0396-C599-FF81-036FB8F0A974}"/>
              </a:ext>
            </a:extLst>
          </p:cNvPr>
          <p:cNvSpPr>
            <a:spLocks noGrp="1"/>
          </p:cNvSpPr>
          <p:nvPr>
            <p:ph type="title"/>
          </p:nvPr>
        </p:nvSpPr>
        <p:spPr>
          <a:xfrm>
            <a:off x="1484311" y="685800"/>
            <a:ext cx="10018713" cy="1125071"/>
          </a:xfrm>
        </p:spPr>
        <p:txBody>
          <a:bodyPr/>
          <a:lstStyle/>
          <a:p>
            <a:r>
              <a:rPr lang="en-IN" dirty="0"/>
              <a:t>Overview of ICMP</a:t>
            </a:r>
          </a:p>
        </p:txBody>
      </p:sp>
      <p:sp>
        <p:nvSpPr>
          <p:cNvPr id="3" name="Content Placeholder 2">
            <a:extLst>
              <a:ext uri="{FF2B5EF4-FFF2-40B4-BE49-F238E27FC236}">
                <a16:creationId xmlns:a16="http://schemas.microsoft.com/office/drawing/2014/main" id="{01BB04FB-73E3-06AF-9B25-87C8A6946E4F}"/>
              </a:ext>
            </a:extLst>
          </p:cNvPr>
          <p:cNvSpPr>
            <a:spLocks noGrp="1"/>
          </p:cNvSpPr>
          <p:nvPr>
            <p:ph idx="1"/>
          </p:nvPr>
        </p:nvSpPr>
        <p:spPr>
          <a:xfrm>
            <a:off x="1484310" y="1730189"/>
            <a:ext cx="10018713" cy="4061012"/>
          </a:xfrm>
        </p:spPr>
        <p:txBody>
          <a:bodyPr>
            <a:normAutofit lnSpcReduction="10000"/>
          </a:bodyPr>
          <a:lstStyle/>
          <a:p>
            <a:pPr algn="just"/>
            <a:r>
              <a:rPr lang="en-US" dirty="0"/>
              <a:t>ICMP, which stands for Internet Control Message Protocol, is a critical protocol that operates at the Network Layer (Layer 3) of the OSI model. It acts as a messenger for network devices, providing  error reporting and diagnostic tools for internet communication.</a:t>
            </a:r>
          </a:p>
          <a:p>
            <a:pPr algn="just"/>
            <a:r>
              <a:rPr lang="en-US" dirty="0"/>
              <a:t>Here's a breakdown of ICMP's key functions:</a:t>
            </a:r>
          </a:p>
          <a:p>
            <a:pPr lvl="1" algn="just"/>
            <a:r>
              <a:rPr lang="en-US" dirty="0"/>
              <a:t>Error Reporting: When data transmission issues occur (e.g., destination unreachable, packet too large), ICMP messages are sent from routers or other devices back to the source, informing them about the problem. This helps diagnose network connectivity issues.</a:t>
            </a:r>
          </a:p>
          <a:p>
            <a:pPr lvl="1" algn="just"/>
            <a:r>
              <a:rPr lang="en-US" dirty="0"/>
              <a:t>Diagnostics: ICMP messages like "ping" and "traceroute" are used to test network connectivity and identify bottlenecks or delays along the path.</a:t>
            </a:r>
            <a:endParaRPr lang="en-IN" dirty="0"/>
          </a:p>
        </p:txBody>
      </p:sp>
    </p:spTree>
    <p:extLst>
      <p:ext uri="{BB962C8B-B14F-4D97-AF65-F5344CB8AC3E}">
        <p14:creationId xmlns:p14="http://schemas.microsoft.com/office/powerpoint/2010/main" val="3225738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2A98-03AB-8AF8-0CAC-6775797E731F}"/>
              </a:ext>
            </a:extLst>
          </p:cNvPr>
          <p:cNvSpPr>
            <a:spLocks noGrp="1"/>
          </p:cNvSpPr>
          <p:nvPr>
            <p:ph type="title"/>
          </p:nvPr>
        </p:nvSpPr>
        <p:spPr>
          <a:xfrm>
            <a:off x="1484311" y="685801"/>
            <a:ext cx="10018713" cy="488576"/>
          </a:xfrm>
        </p:spPr>
        <p:txBody>
          <a:bodyPr>
            <a:normAutofit fontScale="90000"/>
          </a:bodyPr>
          <a:lstStyle/>
          <a:p>
            <a:r>
              <a:rPr lang="en-IN" dirty="0"/>
              <a:t>ICMP Messages</a:t>
            </a:r>
          </a:p>
        </p:txBody>
      </p:sp>
      <p:sp>
        <p:nvSpPr>
          <p:cNvPr id="3" name="Content Placeholder 2">
            <a:extLst>
              <a:ext uri="{FF2B5EF4-FFF2-40B4-BE49-F238E27FC236}">
                <a16:creationId xmlns:a16="http://schemas.microsoft.com/office/drawing/2014/main" id="{9168BADD-1A8A-D931-40A4-A2C4EE16B4E7}"/>
              </a:ext>
            </a:extLst>
          </p:cNvPr>
          <p:cNvSpPr>
            <a:spLocks noGrp="1"/>
          </p:cNvSpPr>
          <p:nvPr>
            <p:ph idx="1"/>
          </p:nvPr>
        </p:nvSpPr>
        <p:spPr>
          <a:xfrm>
            <a:off x="1591886" y="1333500"/>
            <a:ext cx="10018713" cy="4957482"/>
          </a:xfrm>
        </p:spPr>
        <p:txBody>
          <a:bodyPr>
            <a:normAutofit fontScale="92500" lnSpcReduction="20000"/>
          </a:bodyPr>
          <a:lstStyle/>
          <a:p>
            <a:r>
              <a:rPr lang="en-US" dirty="0"/>
              <a:t>ICMP messages are encapsulated within IP datagrams and consist of a simple header and optional data section. There are two main categories of ICMP messages:</a:t>
            </a:r>
          </a:p>
          <a:p>
            <a:r>
              <a:rPr lang="en-US" dirty="0"/>
              <a:t>Error Messages: These inform the source about issues encountered during data transmission. Examples include:</a:t>
            </a:r>
          </a:p>
          <a:p>
            <a:pPr lvl="1"/>
            <a:r>
              <a:rPr lang="en-US" dirty="0"/>
              <a:t>Destination Unreachable: Indicates the destination host or network could not be reached.</a:t>
            </a:r>
          </a:p>
          <a:p>
            <a:pPr lvl="1"/>
            <a:r>
              <a:rPr lang="en-US" dirty="0"/>
              <a:t>Time Exceeded: Occurs when packets take too long to reach their destination.</a:t>
            </a:r>
          </a:p>
          <a:p>
            <a:pPr lvl="1"/>
            <a:r>
              <a:rPr lang="en-US" dirty="0"/>
              <a:t>Source Quench: Informs the sender that the receiver is overloaded and is requesting a slower transmission rate.</a:t>
            </a:r>
          </a:p>
          <a:p>
            <a:r>
              <a:rPr lang="en-US" dirty="0"/>
              <a:t>Query Messages: These are used to diagnose network problems. Common examples include:</a:t>
            </a:r>
          </a:p>
          <a:p>
            <a:pPr lvl="1"/>
            <a:r>
              <a:rPr lang="en-US" dirty="0"/>
              <a:t>Echo Request (Ping): Used to check if a specific host is reachable and measure round-trip time.</a:t>
            </a:r>
          </a:p>
          <a:p>
            <a:pPr lvl="1"/>
            <a:r>
              <a:rPr lang="en-US" dirty="0"/>
              <a:t>Echo Reply (Pong): Sent back by the destination host in response to a ping request.</a:t>
            </a:r>
          </a:p>
          <a:p>
            <a:pPr lvl="1"/>
            <a:r>
              <a:rPr lang="en-US" dirty="0"/>
              <a:t>Timestamp Request/Reply: Used to measure the one-way delay between two hosts.</a:t>
            </a:r>
            <a:endParaRPr lang="en-IN" dirty="0"/>
          </a:p>
        </p:txBody>
      </p:sp>
    </p:spTree>
    <p:extLst>
      <p:ext uri="{BB962C8B-B14F-4D97-AF65-F5344CB8AC3E}">
        <p14:creationId xmlns:p14="http://schemas.microsoft.com/office/powerpoint/2010/main" val="2684014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2A98-03AB-8AF8-0CAC-6775797E731F}"/>
              </a:ext>
            </a:extLst>
          </p:cNvPr>
          <p:cNvSpPr>
            <a:spLocks noGrp="1"/>
          </p:cNvSpPr>
          <p:nvPr>
            <p:ph type="title"/>
          </p:nvPr>
        </p:nvSpPr>
        <p:spPr>
          <a:xfrm>
            <a:off x="1484311" y="685801"/>
            <a:ext cx="10018713" cy="488576"/>
          </a:xfrm>
        </p:spPr>
        <p:txBody>
          <a:bodyPr>
            <a:normAutofit fontScale="90000"/>
          </a:bodyPr>
          <a:lstStyle/>
          <a:p>
            <a:r>
              <a:rPr lang="en-IN" dirty="0"/>
              <a:t>ICMP Messages</a:t>
            </a:r>
          </a:p>
        </p:txBody>
      </p:sp>
      <p:sp>
        <p:nvSpPr>
          <p:cNvPr id="3" name="Content Placeholder 2">
            <a:extLst>
              <a:ext uri="{FF2B5EF4-FFF2-40B4-BE49-F238E27FC236}">
                <a16:creationId xmlns:a16="http://schemas.microsoft.com/office/drawing/2014/main" id="{9168BADD-1A8A-D931-40A4-A2C4EE16B4E7}"/>
              </a:ext>
            </a:extLst>
          </p:cNvPr>
          <p:cNvSpPr>
            <a:spLocks noGrp="1"/>
          </p:cNvSpPr>
          <p:nvPr>
            <p:ph idx="1"/>
          </p:nvPr>
        </p:nvSpPr>
        <p:spPr>
          <a:xfrm>
            <a:off x="1591886" y="1333500"/>
            <a:ext cx="10018713" cy="4957482"/>
          </a:xfrm>
        </p:spPr>
        <p:txBody>
          <a:bodyPr>
            <a:normAutofit/>
          </a:bodyPr>
          <a:lstStyle/>
          <a:p>
            <a:pPr algn="just"/>
            <a:r>
              <a:rPr lang="en-US" dirty="0"/>
              <a:t>Benefits of ICMP:</a:t>
            </a:r>
          </a:p>
          <a:p>
            <a:pPr algn="just"/>
            <a:r>
              <a:rPr lang="en-US" dirty="0"/>
              <a:t>Efficient troubleshooting: ICMP messages help network administrators identify and diagnose network problems quickly.</a:t>
            </a:r>
          </a:p>
          <a:p>
            <a:pPr algn="just"/>
            <a:r>
              <a:rPr lang="en-US" dirty="0"/>
              <a:t>Robust communication: By providing error reporting, ICMP enables improvement in data transmission reliability.</a:t>
            </a:r>
          </a:p>
          <a:p>
            <a:pPr algn="just"/>
            <a:r>
              <a:rPr lang="en-US" dirty="0"/>
              <a:t>Network monitoring: ICMP tools like ping are essential for monitoring network health and performance.</a:t>
            </a:r>
          </a:p>
          <a:p>
            <a:pPr marL="0" indent="0" algn="just">
              <a:buNone/>
            </a:pPr>
            <a:r>
              <a:rPr lang="en-US" dirty="0"/>
              <a:t>In summary, ICMP acts as the silent communicator within the network, providing invaluable feedback for maintaining smooth data flow and troubleshooting network issues.</a:t>
            </a:r>
            <a:endParaRPr lang="en-IN" dirty="0"/>
          </a:p>
        </p:txBody>
      </p:sp>
    </p:spTree>
    <p:extLst>
      <p:ext uri="{BB962C8B-B14F-4D97-AF65-F5344CB8AC3E}">
        <p14:creationId xmlns:p14="http://schemas.microsoft.com/office/powerpoint/2010/main" val="3163874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F98C-F074-889D-CE97-2020C5C889A0}"/>
              </a:ext>
            </a:extLst>
          </p:cNvPr>
          <p:cNvSpPr>
            <a:spLocks noGrp="1"/>
          </p:cNvSpPr>
          <p:nvPr>
            <p:ph type="ctrTitle"/>
          </p:nvPr>
        </p:nvSpPr>
        <p:spPr>
          <a:xfrm>
            <a:off x="4156564" y="1473199"/>
            <a:ext cx="5408775" cy="941791"/>
          </a:xfrm>
        </p:spPr>
        <p:txBody>
          <a:bodyPr>
            <a:normAutofit fontScale="90000"/>
          </a:bodyPr>
          <a:lstStyle/>
          <a:p>
            <a:pPr algn="l"/>
            <a:r>
              <a:rPr lang="en-IN" u="sng" dirty="0"/>
              <a:t>Topics Covered</a:t>
            </a:r>
          </a:p>
        </p:txBody>
      </p:sp>
      <p:sp>
        <p:nvSpPr>
          <p:cNvPr id="3" name="Subtitle 2">
            <a:extLst>
              <a:ext uri="{FF2B5EF4-FFF2-40B4-BE49-F238E27FC236}">
                <a16:creationId xmlns:a16="http://schemas.microsoft.com/office/drawing/2014/main" id="{32DCD750-B5C5-6881-CC5C-39CD5DBFF99C}"/>
              </a:ext>
            </a:extLst>
          </p:cNvPr>
          <p:cNvSpPr>
            <a:spLocks noGrp="1"/>
          </p:cNvSpPr>
          <p:nvPr>
            <p:ph type="subTitle" idx="1"/>
          </p:nvPr>
        </p:nvSpPr>
        <p:spPr>
          <a:xfrm>
            <a:off x="4515377" y="2537012"/>
            <a:ext cx="6987645" cy="2847789"/>
          </a:xfrm>
        </p:spPr>
        <p:txBody>
          <a:bodyPr>
            <a:normAutofit lnSpcReduction="10000"/>
          </a:bodyPr>
          <a:lstStyle/>
          <a:p>
            <a:pPr marL="342900" indent="-342900" algn="l">
              <a:buFont typeface="Arial" panose="020B0604020202020204" pitchFamily="34" charset="0"/>
              <a:buChar char="•"/>
            </a:pPr>
            <a:r>
              <a:rPr lang="en-US" b="1" dirty="0"/>
              <a:t>Network Layer – Packets, Connectionless and Connection-Oriented protocols.</a:t>
            </a:r>
          </a:p>
          <a:p>
            <a:pPr marL="342900" indent="-342900" algn="l">
              <a:buFont typeface="Arial" panose="020B0604020202020204" pitchFamily="34" charset="0"/>
              <a:buChar char="•"/>
            </a:pPr>
            <a:r>
              <a:rPr lang="en-US" b="1" dirty="0"/>
              <a:t>Introduction to IPv4 &amp; IPv6. IPV4 Addressing, Forwarding of Packets.</a:t>
            </a:r>
          </a:p>
          <a:p>
            <a:pPr marL="342900" indent="-342900" algn="l">
              <a:buFont typeface="Arial" panose="020B0604020202020204" pitchFamily="34" charset="0"/>
              <a:buChar char="•"/>
            </a:pPr>
            <a:r>
              <a:rPr lang="en-US" b="1" dirty="0"/>
              <a:t>Routing algorithms. Performance – Delay, Throughput, Packet Loss, Congestion.</a:t>
            </a:r>
          </a:p>
          <a:p>
            <a:pPr marL="342900" indent="-342900" algn="l">
              <a:buFont typeface="Arial" panose="020B0604020202020204" pitchFamily="34" charset="0"/>
              <a:buChar char="•"/>
            </a:pPr>
            <a:r>
              <a:rPr lang="en-US" b="1" dirty="0"/>
              <a:t>Introduction to Multicasting – types, addresses, forwarding. Overview of ICMP. </a:t>
            </a:r>
            <a:endParaRPr lang="en-IN" b="1" dirty="0"/>
          </a:p>
        </p:txBody>
      </p:sp>
    </p:spTree>
    <p:extLst>
      <p:ext uri="{BB962C8B-B14F-4D97-AF65-F5344CB8AC3E}">
        <p14:creationId xmlns:p14="http://schemas.microsoft.com/office/powerpoint/2010/main" val="282077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E41E-9657-436E-0CBC-EC7455244E14}"/>
              </a:ext>
            </a:extLst>
          </p:cNvPr>
          <p:cNvSpPr>
            <a:spLocks noGrp="1"/>
          </p:cNvSpPr>
          <p:nvPr>
            <p:ph type="title"/>
          </p:nvPr>
        </p:nvSpPr>
        <p:spPr/>
        <p:txBody>
          <a:bodyPr>
            <a:normAutofit/>
          </a:bodyPr>
          <a:lstStyle/>
          <a:p>
            <a:r>
              <a:rPr lang="en-US" dirty="0"/>
              <a:t>Network Layer – Connection-Oriented protocols.</a:t>
            </a:r>
            <a:endParaRPr lang="en-IN" dirty="0"/>
          </a:p>
        </p:txBody>
      </p:sp>
      <p:sp>
        <p:nvSpPr>
          <p:cNvPr id="3" name="Content Placeholder 2">
            <a:extLst>
              <a:ext uri="{FF2B5EF4-FFF2-40B4-BE49-F238E27FC236}">
                <a16:creationId xmlns:a16="http://schemas.microsoft.com/office/drawing/2014/main" id="{74AB2FB2-186C-5E78-5C99-9C50A038546B}"/>
              </a:ext>
            </a:extLst>
          </p:cNvPr>
          <p:cNvSpPr>
            <a:spLocks noGrp="1"/>
          </p:cNvSpPr>
          <p:nvPr>
            <p:ph idx="1"/>
          </p:nvPr>
        </p:nvSpPr>
        <p:spPr/>
        <p:txBody>
          <a:bodyPr>
            <a:normAutofit fontScale="70000" lnSpcReduction="20000"/>
          </a:bodyPr>
          <a:lstStyle/>
          <a:p>
            <a:r>
              <a:rPr lang="en-US" dirty="0"/>
              <a:t>The Network Layer, part of the OSI model,  is responsible for routing data packets across a network. These packets are individual units of data containing header information (sender and receiver addresses) and the actual data payload.</a:t>
            </a:r>
          </a:p>
          <a:p>
            <a:r>
              <a:rPr lang="en-US" dirty="0"/>
              <a:t>Here's a breakdown of two key concepts within the Network Layer: connectionless and connection-oriented protocols:</a:t>
            </a:r>
          </a:p>
          <a:p>
            <a:r>
              <a:rPr lang="en-US" dirty="0"/>
              <a:t>Connection-Oriented Protocols:</a:t>
            </a:r>
          </a:p>
          <a:p>
            <a:pPr lvl="1"/>
            <a:r>
              <a:rPr lang="en-US" dirty="0"/>
              <a:t>Establish a connection between sender and receiver before data transmission. Imagine it like a phone call - you dial a number to set up a connection before having a conversation.</a:t>
            </a:r>
          </a:p>
          <a:p>
            <a:pPr lvl="1"/>
            <a:r>
              <a:rPr lang="en-US" dirty="0"/>
              <a:t>Reliable: They guarantee in-order delivery and error-checking, making sure all packets arrive and in the correct sequence.</a:t>
            </a:r>
          </a:p>
          <a:p>
            <a:pPr lvl="1"/>
            <a:r>
              <a:rPr lang="en-US" dirty="0"/>
              <a:t>Slower due to the initial connection setup and overhead of managing the connection.</a:t>
            </a:r>
          </a:p>
          <a:p>
            <a:pPr lvl="1"/>
            <a:r>
              <a:rPr lang="en-US" dirty="0"/>
              <a:t>Example: TCP (Transmission Control Protocol) - used for applications like file transfers and email where data integrity is crucial.</a:t>
            </a:r>
            <a:endParaRPr lang="en-IN" dirty="0"/>
          </a:p>
        </p:txBody>
      </p:sp>
    </p:spTree>
    <p:extLst>
      <p:ext uri="{BB962C8B-B14F-4D97-AF65-F5344CB8AC3E}">
        <p14:creationId xmlns:p14="http://schemas.microsoft.com/office/powerpoint/2010/main" val="737220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C341-87E1-0D75-31D4-6363A1A83DF9}"/>
              </a:ext>
            </a:extLst>
          </p:cNvPr>
          <p:cNvSpPr>
            <a:spLocks noGrp="1"/>
          </p:cNvSpPr>
          <p:nvPr>
            <p:ph type="title"/>
          </p:nvPr>
        </p:nvSpPr>
        <p:spPr/>
        <p:txBody>
          <a:bodyPr>
            <a:normAutofit/>
          </a:bodyPr>
          <a:lstStyle/>
          <a:p>
            <a:r>
              <a:rPr lang="en-US" dirty="0"/>
              <a:t>Network Layer – Connectionless Protocols.</a:t>
            </a:r>
            <a:endParaRPr lang="en-IN" dirty="0"/>
          </a:p>
        </p:txBody>
      </p:sp>
      <p:sp>
        <p:nvSpPr>
          <p:cNvPr id="3" name="Content Placeholder 2">
            <a:extLst>
              <a:ext uri="{FF2B5EF4-FFF2-40B4-BE49-F238E27FC236}">
                <a16:creationId xmlns:a16="http://schemas.microsoft.com/office/drawing/2014/main" id="{C7A3D7F9-B730-65AF-4673-5D58070EC495}"/>
              </a:ext>
            </a:extLst>
          </p:cNvPr>
          <p:cNvSpPr>
            <a:spLocks noGrp="1"/>
          </p:cNvSpPr>
          <p:nvPr>
            <p:ph idx="1"/>
          </p:nvPr>
        </p:nvSpPr>
        <p:spPr/>
        <p:txBody>
          <a:bodyPr>
            <a:normAutofit fontScale="77500" lnSpcReduction="20000"/>
          </a:bodyPr>
          <a:lstStyle/>
          <a:p>
            <a:r>
              <a:rPr lang="en-US" dirty="0"/>
              <a:t>Connectionless Protocols:</a:t>
            </a:r>
          </a:p>
          <a:p>
            <a:pPr lvl="1"/>
            <a:r>
              <a:rPr lang="en-US" dirty="0"/>
              <a:t>Operate like sending postcards - data packets are sent independently without establishing a connection beforehand.</a:t>
            </a:r>
          </a:p>
          <a:p>
            <a:pPr lvl="1"/>
            <a:r>
              <a:rPr lang="en-US" dirty="0"/>
              <a:t>Faster: No connection setup overhead, allowing for quicker transmission.</a:t>
            </a:r>
          </a:p>
          <a:p>
            <a:pPr lvl="1"/>
            <a:r>
              <a:rPr lang="en-US" dirty="0"/>
              <a:t>Unreliable: They don't guarantee delivery or order, and error checking is minimal.</a:t>
            </a:r>
          </a:p>
          <a:p>
            <a:pPr lvl="1"/>
            <a:r>
              <a:rPr lang="en-US" dirty="0"/>
              <a:t>Example: UDP (User Datagram Protocol) - used for applications like online gaming and video streaming where speed is prioritized over perfect data delivery.</a:t>
            </a:r>
          </a:p>
          <a:p>
            <a:r>
              <a:rPr lang="en-US" dirty="0"/>
              <a:t>In essence, the choice between connection-oriented and connectionless protocols depends on the application's needs. When reliable data delivery is essential, connection-oriented protocols like TCP are preferred. For speed-critical applications where some data loss is acceptable, connectionless protocols like UDP are a better fit.</a:t>
            </a:r>
            <a:endParaRPr lang="en-IN" dirty="0"/>
          </a:p>
        </p:txBody>
      </p:sp>
    </p:spTree>
    <p:extLst>
      <p:ext uri="{BB962C8B-B14F-4D97-AF65-F5344CB8AC3E}">
        <p14:creationId xmlns:p14="http://schemas.microsoft.com/office/powerpoint/2010/main" val="267028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88CF-27C8-D065-10F9-E5FB12353276}"/>
              </a:ext>
            </a:extLst>
          </p:cNvPr>
          <p:cNvSpPr>
            <a:spLocks noGrp="1"/>
          </p:cNvSpPr>
          <p:nvPr>
            <p:ph type="title"/>
          </p:nvPr>
        </p:nvSpPr>
        <p:spPr/>
        <p:txBody>
          <a:bodyPr/>
          <a:lstStyle/>
          <a:p>
            <a:r>
              <a:rPr lang="en-IN" dirty="0"/>
              <a:t>Introduction to IPv4 &amp; IPv6</a:t>
            </a:r>
          </a:p>
        </p:txBody>
      </p:sp>
      <p:sp>
        <p:nvSpPr>
          <p:cNvPr id="3" name="Content Placeholder 2">
            <a:extLst>
              <a:ext uri="{FF2B5EF4-FFF2-40B4-BE49-F238E27FC236}">
                <a16:creationId xmlns:a16="http://schemas.microsoft.com/office/drawing/2014/main" id="{6AE5C81F-A416-25A6-6620-C07497E29D41}"/>
              </a:ext>
            </a:extLst>
          </p:cNvPr>
          <p:cNvSpPr>
            <a:spLocks noGrp="1"/>
          </p:cNvSpPr>
          <p:nvPr>
            <p:ph idx="1"/>
          </p:nvPr>
        </p:nvSpPr>
        <p:spPr/>
        <p:txBody>
          <a:bodyPr>
            <a:normAutofit fontScale="92500"/>
          </a:bodyPr>
          <a:lstStyle/>
          <a:p>
            <a:pPr algn="just"/>
            <a:r>
              <a:rPr lang="en-US" dirty="0"/>
              <a:t>The internet relies on a system called the Internet Protocol (IP) to route data between devices. There are two main versions of IP in use today: IPv4 and IPv6.</a:t>
            </a:r>
          </a:p>
          <a:p>
            <a:pPr algn="just"/>
            <a:r>
              <a:rPr lang="en-US" dirty="0"/>
              <a:t>IPv4 (Internet Protocol version 4): The original and most widely used version for a long time. It uses 32-bit addresses, limiting the total number of unique addresses available.</a:t>
            </a:r>
          </a:p>
          <a:p>
            <a:pPr algn="just"/>
            <a:r>
              <a:rPr lang="en-US" dirty="0"/>
              <a:t>IPv6 (Internet Protocol version 6): The successor to IPv4, designed to address the limited address space issue. It uses 128-bit addresses, providing a vastly larger pool of unique addresses.</a:t>
            </a:r>
            <a:endParaRPr lang="en-IN" dirty="0"/>
          </a:p>
        </p:txBody>
      </p:sp>
    </p:spTree>
    <p:extLst>
      <p:ext uri="{BB962C8B-B14F-4D97-AF65-F5344CB8AC3E}">
        <p14:creationId xmlns:p14="http://schemas.microsoft.com/office/powerpoint/2010/main" val="56492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88CF-27C8-D065-10F9-E5FB12353276}"/>
              </a:ext>
            </a:extLst>
          </p:cNvPr>
          <p:cNvSpPr>
            <a:spLocks noGrp="1"/>
          </p:cNvSpPr>
          <p:nvPr>
            <p:ph type="title"/>
          </p:nvPr>
        </p:nvSpPr>
        <p:spPr/>
        <p:txBody>
          <a:bodyPr/>
          <a:lstStyle/>
          <a:p>
            <a:r>
              <a:rPr lang="en-IN" dirty="0"/>
              <a:t>Introduction to IPv4 &amp; IPv6</a:t>
            </a:r>
          </a:p>
        </p:txBody>
      </p:sp>
      <p:graphicFrame>
        <p:nvGraphicFramePr>
          <p:cNvPr id="4" name="Content Placeholder 3">
            <a:extLst>
              <a:ext uri="{FF2B5EF4-FFF2-40B4-BE49-F238E27FC236}">
                <a16:creationId xmlns:a16="http://schemas.microsoft.com/office/drawing/2014/main" id="{DFC4607D-AC5B-EE79-839E-566F94CC0DFF}"/>
              </a:ext>
            </a:extLst>
          </p:cNvPr>
          <p:cNvGraphicFramePr>
            <a:graphicFrameLocks noGrp="1"/>
          </p:cNvGraphicFramePr>
          <p:nvPr>
            <p:ph idx="1"/>
            <p:extLst>
              <p:ext uri="{D42A27DB-BD31-4B8C-83A1-F6EECF244321}">
                <p14:modId xmlns:p14="http://schemas.microsoft.com/office/powerpoint/2010/main" val="1848615004"/>
              </p:ext>
            </p:extLst>
          </p:nvPr>
        </p:nvGraphicFramePr>
        <p:xfrm>
          <a:off x="3487271" y="2438399"/>
          <a:ext cx="6203577" cy="3124200"/>
        </p:xfrm>
        <a:graphic>
          <a:graphicData uri="http://schemas.openxmlformats.org/drawingml/2006/table">
            <a:tbl>
              <a:tblPr firstRow="1">
                <a:tableStyleId>{125E5076-3810-47DD-B79F-674D7AD40C01}</a:tableStyleId>
              </a:tblPr>
              <a:tblGrid>
                <a:gridCol w="2067859">
                  <a:extLst>
                    <a:ext uri="{9D8B030D-6E8A-4147-A177-3AD203B41FA5}">
                      <a16:colId xmlns:a16="http://schemas.microsoft.com/office/drawing/2014/main" val="188750531"/>
                    </a:ext>
                  </a:extLst>
                </a:gridCol>
                <a:gridCol w="2067859">
                  <a:extLst>
                    <a:ext uri="{9D8B030D-6E8A-4147-A177-3AD203B41FA5}">
                      <a16:colId xmlns:a16="http://schemas.microsoft.com/office/drawing/2014/main" val="2213570612"/>
                    </a:ext>
                  </a:extLst>
                </a:gridCol>
                <a:gridCol w="2067859">
                  <a:extLst>
                    <a:ext uri="{9D8B030D-6E8A-4147-A177-3AD203B41FA5}">
                      <a16:colId xmlns:a16="http://schemas.microsoft.com/office/drawing/2014/main" val="1491927306"/>
                    </a:ext>
                  </a:extLst>
                </a:gridCol>
              </a:tblGrid>
              <a:tr h="398388">
                <a:tc>
                  <a:txBody>
                    <a:bodyPr/>
                    <a:lstStyle/>
                    <a:p>
                      <a:pPr algn="ctr" rtl="0" fontAlgn="b"/>
                      <a:r>
                        <a:rPr lang="en-IN" sz="1800" dirty="0">
                          <a:effectLst/>
                        </a:rPr>
                        <a:t>Feature</a:t>
                      </a:r>
                    </a:p>
                  </a:txBody>
                  <a:tcPr marL="15726" marR="15726" marT="10484" marB="10484" anchor="ctr"/>
                </a:tc>
                <a:tc>
                  <a:txBody>
                    <a:bodyPr/>
                    <a:lstStyle/>
                    <a:p>
                      <a:pPr algn="ctr" rtl="0" fontAlgn="b"/>
                      <a:r>
                        <a:rPr lang="en-IN" sz="1800" dirty="0">
                          <a:effectLst/>
                        </a:rPr>
                        <a:t>IPv4</a:t>
                      </a:r>
                    </a:p>
                  </a:txBody>
                  <a:tcPr marL="15726" marR="15726" marT="10484" marB="10484" anchor="ctr"/>
                </a:tc>
                <a:tc>
                  <a:txBody>
                    <a:bodyPr/>
                    <a:lstStyle/>
                    <a:p>
                      <a:pPr algn="ctr" rtl="0" fontAlgn="b"/>
                      <a:r>
                        <a:rPr lang="en-IN" sz="1800" dirty="0">
                          <a:effectLst/>
                        </a:rPr>
                        <a:t>IPv6</a:t>
                      </a:r>
                    </a:p>
                  </a:txBody>
                  <a:tcPr marL="15726" marR="15726" marT="10484" marB="10484" anchor="ctr"/>
                </a:tc>
                <a:extLst>
                  <a:ext uri="{0D108BD9-81ED-4DB2-BD59-A6C34878D82A}">
                    <a16:rowId xmlns:a16="http://schemas.microsoft.com/office/drawing/2014/main" val="2622381413"/>
                  </a:ext>
                </a:extLst>
              </a:tr>
              <a:tr h="398388">
                <a:tc>
                  <a:txBody>
                    <a:bodyPr/>
                    <a:lstStyle/>
                    <a:p>
                      <a:pPr algn="ctr" rtl="0" fontAlgn="b"/>
                      <a:r>
                        <a:rPr lang="en-IN" sz="1800" dirty="0">
                          <a:effectLst/>
                        </a:rPr>
                        <a:t>Address size</a:t>
                      </a:r>
                    </a:p>
                  </a:txBody>
                  <a:tcPr marL="15726" marR="15726" marT="10484" marB="10484" anchor="ctr"/>
                </a:tc>
                <a:tc>
                  <a:txBody>
                    <a:bodyPr/>
                    <a:lstStyle/>
                    <a:p>
                      <a:pPr algn="ctr" rtl="0" fontAlgn="b"/>
                      <a:r>
                        <a:rPr lang="en-IN" sz="1800" dirty="0">
                          <a:effectLst/>
                        </a:rPr>
                        <a:t>32 bits</a:t>
                      </a:r>
                    </a:p>
                  </a:txBody>
                  <a:tcPr marL="15726" marR="15726" marT="10484" marB="10484" anchor="ctr"/>
                </a:tc>
                <a:tc>
                  <a:txBody>
                    <a:bodyPr/>
                    <a:lstStyle/>
                    <a:p>
                      <a:pPr algn="ctr" rtl="0" fontAlgn="b"/>
                      <a:r>
                        <a:rPr lang="en-IN" sz="1800" dirty="0">
                          <a:effectLst/>
                        </a:rPr>
                        <a:t>128 bits</a:t>
                      </a:r>
                    </a:p>
                  </a:txBody>
                  <a:tcPr marL="15726" marR="15726" marT="10484" marB="10484" anchor="ctr"/>
                </a:tc>
                <a:extLst>
                  <a:ext uri="{0D108BD9-81ED-4DB2-BD59-A6C34878D82A}">
                    <a16:rowId xmlns:a16="http://schemas.microsoft.com/office/drawing/2014/main" val="3436200959"/>
                  </a:ext>
                </a:extLst>
              </a:tr>
              <a:tr h="398388">
                <a:tc>
                  <a:txBody>
                    <a:bodyPr/>
                    <a:lstStyle/>
                    <a:p>
                      <a:pPr algn="ctr" rtl="0" fontAlgn="b"/>
                      <a:r>
                        <a:rPr lang="en-IN" sz="1800" dirty="0">
                          <a:effectLst/>
                        </a:rPr>
                        <a:t>Address space</a:t>
                      </a:r>
                    </a:p>
                  </a:txBody>
                  <a:tcPr marL="15726" marR="15726" marT="10484" marB="10484" anchor="ctr"/>
                </a:tc>
                <a:tc>
                  <a:txBody>
                    <a:bodyPr/>
                    <a:lstStyle/>
                    <a:p>
                      <a:pPr algn="ctr" rtl="0" fontAlgn="b"/>
                      <a:r>
                        <a:rPr lang="en-IN" sz="1800" dirty="0">
                          <a:effectLst/>
                        </a:rPr>
                        <a:t>Limited</a:t>
                      </a:r>
                    </a:p>
                  </a:txBody>
                  <a:tcPr marL="15726" marR="15726" marT="10484" marB="10484" anchor="ctr"/>
                </a:tc>
                <a:tc>
                  <a:txBody>
                    <a:bodyPr/>
                    <a:lstStyle/>
                    <a:p>
                      <a:pPr algn="ctr" rtl="0" fontAlgn="b"/>
                      <a:r>
                        <a:rPr lang="en-IN" sz="1800">
                          <a:effectLst/>
                        </a:rPr>
                        <a:t>Vastly larger</a:t>
                      </a:r>
                    </a:p>
                  </a:txBody>
                  <a:tcPr marL="15726" marR="15726" marT="10484" marB="10484" anchor="ctr"/>
                </a:tc>
                <a:extLst>
                  <a:ext uri="{0D108BD9-81ED-4DB2-BD59-A6C34878D82A}">
                    <a16:rowId xmlns:a16="http://schemas.microsoft.com/office/drawing/2014/main" val="2585406340"/>
                  </a:ext>
                </a:extLst>
              </a:tr>
              <a:tr h="775808">
                <a:tc>
                  <a:txBody>
                    <a:bodyPr/>
                    <a:lstStyle/>
                    <a:p>
                      <a:pPr algn="ctr" rtl="0" fontAlgn="b"/>
                      <a:r>
                        <a:rPr lang="en-IN" sz="1800" dirty="0">
                          <a:effectLst/>
                        </a:rPr>
                        <a:t>Header size</a:t>
                      </a:r>
                    </a:p>
                  </a:txBody>
                  <a:tcPr marL="15726" marR="15726" marT="10484" marB="10484" anchor="ctr"/>
                </a:tc>
                <a:tc>
                  <a:txBody>
                    <a:bodyPr/>
                    <a:lstStyle/>
                    <a:p>
                      <a:pPr algn="ctr" rtl="0" fontAlgn="b"/>
                      <a:r>
                        <a:rPr lang="en-IN" sz="1800" dirty="0">
                          <a:effectLst/>
                        </a:rPr>
                        <a:t>Variable (20-60 bytes)</a:t>
                      </a:r>
                    </a:p>
                  </a:txBody>
                  <a:tcPr marL="15726" marR="15726" marT="10484" marB="10484" anchor="ctr"/>
                </a:tc>
                <a:tc>
                  <a:txBody>
                    <a:bodyPr/>
                    <a:lstStyle/>
                    <a:p>
                      <a:pPr algn="ctr" rtl="0" fontAlgn="b"/>
                      <a:r>
                        <a:rPr lang="en-IN" sz="1800">
                          <a:effectLst/>
                        </a:rPr>
                        <a:t>Fixed (40 bytes)</a:t>
                      </a:r>
                    </a:p>
                  </a:txBody>
                  <a:tcPr marL="15726" marR="15726" marT="10484" marB="10484" anchor="ctr"/>
                </a:tc>
                <a:extLst>
                  <a:ext uri="{0D108BD9-81ED-4DB2-BD59-A6C34878D82A}">
                    <a16:rowId xmlns:a16="http://schemas.microsoft.com/office/drawing/2014/main" val="966349479"/>
                  </a:ext>
                </a:extLst>
              </a:tr>
              <a:tr h="1153228">
                <a:tc>
                  <a:txBody>
                    <a:bodyPr/>
                    <a:lstStyle/>
                    <a:p>
                      <a:pPr algn="ctr" rtl="0" fontAlgn="b"/>
                      <a:r>
                        <a:rPr lang="en-IN" sz="1800">
                          <a:effectLst/>
                        </a:rPr>
                        <a:t>Security</a:t>
                      </a:r>
                    </a:p>
                  </a:txBody>
                  <a:tcPr marL="15726" marR="15726" marT="10484" marB="10484" anchor="ctr"/>
                </a:tc>
                <a:tc>
                  <a:txBody>
                    <a:bodyPr/>
                    <a:lstStyle/>
                    <a:p>
                      <a:pPr algn="ctr" rtl="0" fontAlgn="b"/>
                      <a:r>
                        <a:rPr lang="en-IN" sz="1800" dirty="0">
                          <a:effectLst/>
                        </a:rPr>
                        <a:t>No built-in security</a:t>
                      </a:r>
                    </a:p>
                  </a:txBody>
                  <a:tcPr marL="15726" marR="15726" marT="10484" marB="10484" anchor="ctr"/>
                </a:tc>
                <a:tc>
                  <a:txBody>
                    <a:bodyPr/>
                    <a:lstStyle/>
                    <a:p>
                      <a:pPr algn="ctr" rtl="0" fontAlgn="b"/>
                      <a:r>
                        <a:rPr lang="en-IN" sz="1800" dirty="0">
                          <a:effectLst/>
                        </a:rPr>
                        <a:t>Security features integrated</a:t>
                      </a:r>
                    </a:p>
                  </a:txBody>
                  <a:tcPr marL="0" marR="0" marT="10484" marB="10484" anchor="ctr"/>
                </a:tc>
                <a:extLst>
                  <a:ext uri="{0D108BD9-81ED-4DB2-BD59-A6C34878D82A}">
                    <a16:rowId xmlns:a16="http://schemas.microsoft.com/office/drawing/2014/main" val="3743756261"/>
                  </a:ext>
                </a:extLst>
              </a:tr>
            </a:tbl>
          </a:graphicData>
        </a:graphic>
      </p:graphicFrame>
    </p:spTree>
    <p:extLst>
      <p:ext uri="{BB962C8B-B14F-4D97-AF65-F5344CB8AC3E}">
        <p14:creationId xmlns:p14="http://schemas.microsoft.com/office/powerpoint/2010/main" val="2968100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DD41B-D54D-8FD7-386A-96AFE8D330FE}"/>
              </a:ext>
            </a:extLst>
          </p:cNvPr>
          <p:cNvSpPr>
            <a:spLocks noGrp="1"/>
          </p:cNvSpPr>
          <p:nvPr>
            <p:ph type="title"/>
          </p:nvPr>
        </p:nvSpPr>
        <p:spPr>
          <a:xfrm>
            <a:off x="1484311" y="685801"/>
            <a:ext cx="10018713" cy="963706"/>
          </a:xfrm>
        </p:spPr>
        <p:txBody>
          <a:bodyPr/>
          <a:lstStyle/>
          <a:p>
            <a:r>
              <a:rPr lang="en-IN" dirty="0"/>
              <a:t>IPv4 Addressing</a:t>
            </a:r>
          </a:p>
        </p:txBody>
      </p:sp>
      <p:sp>
        <p:nvSpPr>
          <p:cNvPr id="3" name="Content Placeholder 2">
            <a:extLst>
              <a:ext uri="{FF2B5EF4-FFF2-40B4-BE49-F238E27FC236}">
                <a16:creationId xmlns:a16="http://schemas.microsoft.com/office/drawing/2014/main" id="{86BF52F1-B13C-F188-6064-151EB7A7ED1C}"/>
              </a:ext>
            </a:extLst>
          </p:cNvPr>
          <p:cNvSpPr>
            <a:spLocks noGrp="1"/>
          </p:cNvSpPr>
          <p:nvPr>
            <p:ph idx="1"/>
          </p:nvPr>
        </p:nvSpPr>
        <p:spPr>
          <a:xfrm>
            <a:off x="1484310" y="1846729"/>
            <a:ext cx="10018713" cy="3944471"/>
          </a:xfrm>
        </p:spPr>
        <p:txBody>
          <a:bodyPr>
            <a:normAutofit fontScale="85000" lnSpcReduction="20000"/>
          </a:bodyPr>
          <a:lstStyle/>
          <a:p>
            <a:r>
              <a:rPr lang="en-US" dirty="0"/>
              <a:t>An IPv4 address is a unique identifier assigned to each device on an IP network. It consists of four numbers separated by dots (.), each number ranging from 0 to 255 (e.g., 192.168.1.1). These four numbers are further divided into two parts:</a:t>
            </a:r>
          </a:p>
          <a:p>
            <a:pPr lvl="1"/>
            <a:r>
              <a:rPr lang="en-US" dirty="0"/>
              <a:t>Network address: Identifies the network to which a device belongs.</a:t>
            </a:r>
          </a:p>
          <a:p>
            <a:pPr lvl="1"/>
            <a:r>
              <a:rPr lang="en-US" dirty="0"/>
              <a:t>Host address: Identifies a specific device within that network.</a:t>
            </a:r>
          </a:p>
          <a:p>
            <a:r>
              <a:rPr lang="en-US" dirty="0"/>
              <a:t>Due to the limited address space of IPv4, various techniques have been employed to manage it efficiently, including:</a:t>
            </a:r>
          </a:p>
          <a:p>
            <a:pPr lvl="1"/>
            <a:r>
              <a:rPr lang="en-US" dirty="0"/>
              <a:t>Classful addressing: Originally divided addresses into classes (A, B, C) based on the network size. This is no longer strictly followed due to address exhaustion.</a:t>
            </a:r>
          </a:p>
          <a:p>
            <a:pPr lvl="1"/>
            <a:r>
              <a:rPr lang="en-US" dirty="0"/>
              <a:t>Subnet masks: Define the network and host portions of an IP address within a network, allowing for creation of subnets with smaller address pools.</a:t>
            </a:r>
          </a:p>
          <a:p>
            <a:pPr lvl="1"/>
            <a:r>
              <a:rPr lang="en-US" dirty="0"/>
              <a:t>Network Address Translation (NAT): A technique that allows multiple devices on a private network to share a single public IP address for internet access.</a:t>
            </a:r>
            <a:endParaRPr lang="en-IN" dirty="0"/>
          </a:p>
        </p:txBody>
      </p:sp>
    </p:spTree>
    <p:extLst>
      <p:ext uri="{BB962C8B-B14F-4D97-AF65-F5344CB8AC3E}">
        <p14:creationId xmlns:p14="http://schemas.microsoft.com/office/powerpoint/2010/main" val="150967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E89E0-6B13-B38D-0AA5-93C1886E0CF2}"/>
              </a:ext>
            </a:extLst>
          </p:cNvPr>
          <p:cNvSpPr>
            <a:spLocks noGrp="1"/>
          </p:cNvSpPr>
          <p:nvPr>
            <p:ph type="title"/>
          </p:nvPr>
        </p:nvSpPr>
        <p:spPr/>
        <p:txBody>
          <a:bodyPr/>
          <a:lstStyle/>
          <a:p>
            <a:r>
              <a:rPr lang="en-IN" dirty="0"/>
              <a:t>Forwarding of Packets</a:t>
            </a:r>
          </a:p>
        </p:txBody>
      </p:sp>
      <p:sp>
        <p:nvSpPr>
          <p:cNvPr id="3" name="Content Placeholder 2">
            <a:extLst>
              <a:ext uri="{FF2B5EF4-FFF2-40B4-BE49-F238E27FC236}">
                <a16:creationId xmlns:a16="http://schemas.microsoft.com/office/drawing/2014/main" id="{AFF96361-3F25-6FB2-6026-AD17BFE9A7E1}"/>
              </a:ext>
            </a:extLst>
          </p:cNvPr>
          <p:cNvSpPr>
            <a:spLocks noGrp="1"/>
          </p:cNvSpPr>
          <p:nvPr>
            <p:ph idx="1"/>
          </p:nvPr>
        </p:nvSpPr>
        <p:spPr>
          <a:xfrm>
            <a:off x="1484310" y="1882589"/>
            <a:ext cx="10018713" cy="3908612"/>
          </a:xfrm>
        </p:spPr>
        <p:txBody>
          <a:bodyPr>
            <a:normAutofit fontScale="85000" lnSpcReduction="10000"/>
          </a:bodyPr>
          <a:lstStyle/>
          <a:p>
            <a:r>
              <a:rPr lang="en-US" dirty="0"/>
              <a:t>In both IPv4 and IPv6, data is broken down into packets for transmission across the network. Each packet contains header information including the sender's and receiver's IP addresses. Routers, specialized devices within the network, are responsible for forwarding these packets towards their destination. Here's how it works:</a:t>
            </a:r>
          </a:p>
          <a:p>
            <a:pPr lvl="1"/>
            <a:r>
              <a:rPr lang="en-US" dirty="0"/>
              <a:t>Source device: Creates a packet containing data and destination IP address.</a:t>
            </a:r>
          </a:p>
          <a:p>
            <a:pPr lvl="1"/>
            <a:r>
              <a:rPr lang="en-US" dirty="0"/>
              <a:t>Packet inspection: Router examines the destination IP address in the packet header.</a:t>
            </a:r>
          </a:p>
          <a:p>
            <a:pPr lvl="1"/>
            <a:r>
              <a:rPr lang="en-US" dirty="0"/>
              <a:t>Routing table lookup: Based on the destination IP, the router consults its routing table, which maps IP addresses to outgoing interfaces.</a:t>
            </a:r>
          </a:p>
          <a:p>
            <a:pPr lvl="1"/>
            <a:r>
              <a:rPr lang="en-US" dirty="0"/>
              <a:t>Packet forwarding: The router forwards the packet to the appropriate outgoing interface that leads it closer to the destination.</a:t>
            </a:r>
          </a:p>
          <a:p>
            <a:pPr lvl="1"/>
            <a:r>
              <a:rPr lang="en-US" dirty="0"/>
              <a:t>Repeat: Steps 2-4 are repeated by each router until the packet reaches the destination device.</a:t>
            </a:r>
            <a:endParaRPr lang="en-IN" dirty="0"/>
          </a:p>
        </p:txBody>
      </p:sp>
    </p:spTree>
    <p:extLst>
      <p:ext uri="{BB962C8B-B14F-4D97-AF65-F5344CB8AC3E}">
        <p14:creationId xmlns:p14="http://schemas.microsoft.com/office/powerpoint/2010/main" val="266553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42DF-FEFC-C783-65E2-D310A8ABC6E9}"/>
              </a:ext>
            </a:extLst>
          </p:cNvPr>
          <p:cNvSpPr>
            <a:spLocks noGrp="1"/>
          </p:cNvSpPr>
          <p:nvPr>
            <p:ph type="title"/>
          </p:nvPr>
        </p:nvSpPr>
        <p:spPr/>
        <p:txBody>
          <a:bodyPr/>
          <a:lstStyle/>
          <a:p>
            <a:r>
              <a:rPr lang="en-US" dirty="0"/>
              <a:t>Routing Algorithms and Performance Metrics</a:t>
            </a:r>
          </a:p>
        </p:txBody>
      </p:sp>
      <p:sp>
        <p:nvSpPr>
          <p:cNvPr id="3" name="Content Placeholder 2">
            <a:extLst>
              <a:ext uri="{FF2B5EF4-FFF2-40B4-BE49-F238E27FC236}">
                <a16:creationId xmlns:a16="http://schemas.microsoft.com/office/drawing/2014/main" id="{2E49CDD0-5D44-9C1B-F0EE-93C8B4C54BBA}"/>
              </a:ext>
            </a:extLst>
          </p:cNvPr>
          <p:cNvSpPr>
            <a:spLocks noGrp="1"/>
          </p:cNvSpPr>
          <p:nvPr>
            <p:ph idx="1"/>
          </p:nvPr>
        </p:nvSpPr>
        <p:spPr>
          <a:xfrm>
            <a:off x="1484310" y="2034989"/>
            <a:ext cx="10018713" cy="3756212"/>
          </a:xfrm>
        </p:spPr>
        <p:txBody>
          <a:bodyPr>
            <a:normAutofit fontScale="92500" lnSpcReduction="20000"/>
          </a:bodyPr>
          <a:lstStyle/>
          <a:p>
            <a:pPr algn="just"/>
            <a:r>
              <a:rPr lang="en-US" dirty="0"/>
              <a:t>Routing algorithms are the heart of data movement within networks. They determine the path that data packets take from source to destination. Different routing algorithms prioritize various factors, leading to trade-offs in performance metrics like:</a:t>
            </a:r>
          </a:p>
          <a:p>
            <a:pPr lvl="1" algn="just"/>
            <a:r>
              <a:rPr lang="en-US" dirty="0"/>
              <a:t>Delay: The time it takes for a packet to travel from source to destination. Lower delay is desirable for real-time applications like video conferencing.</a:t>
            </a:r>
          </a:p>
          <a:p>
            <a:pPr lvl="1" algn="just"/>
            <a:r>
              <a:rPr lang="en-US" dirty="0"/>
              <a:t>Throughput: The amount of data successfully delivered per unit time. Higher throughput is better for bulk data transfers.</a:t>
            </a:r>
          </a:p>
          <a:p>
            <a:pPr lvl="1" algn="just"/>
            <a:r>
              <a:rPr lang="en-US" dirty="0"/>
              <a:t>Packet Loss: The percentage of packets that don't reach their destination. Lower packet loss is important for applications where data integrity is crucial.</a:t>
            </a:r>
          </a:p>
          <a:p>
            <a:pPr lvl="1" algn="just"/>
            <a:r>
              <a:rPr lang="en-US" dirty="0"/>
              <a:t>Congestion: A state where traffic volume exceeds network capacity, leading to delays and packet loss. Efficient routing algorithms aim to avoid congestion.</a:t>
            </a:r>
            <a:endParaRPr lang="en-IN" dirty="0"/>
          </a:p>
        </p:txBody>
      </p:sp>
    </p:spTree>
    <p:extLst>
      <p:ext uri="{BB962C8B-B14F-4D97-AF65-F5344CB8AC3E}">
        <p14:creationId xmlns:p14="http://schemas.microsoft.com/office/powerpoint/2010/main" val="1802934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1046</TotalTime>
  <Words>2236</Words>
  <Application>Microsoft Office PowerPoint</Application>
  <PresentationFormat>Widescreen</PresentationFormat>
  <Paragraphs>124</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Corbel</vt:lpstr>
      <vt:lpstr>Parallax</vt:lpstr>
      <vt:lpstr>Computer Networks</vt:lpstr>
      <vt:lpstr>Topics Covered</vt:lpstr>
      <vt:lpstr>Network Layer – Connection-Oriented protocols.</vt:lpstr>
      <vt:lpstr>Network Layer – Connectionless Protocols.</vt:lpstr>
      <vt:lpstr>Introduction to IPv4 &amp; IPv6</vt:lpstr>
      <vt:lpstr>Introduction to IPv4 &amp; IPv6</vt:lpstr>
      <vt:lpstr>IPv4 Addressing</vt:lpstr>
      <vt:lpstr>Forwarding of Packets</vt:lpstr>
      <vt:lpstr>Routing Algorithms and Performance Metrics</vt:lpstr>
      <vt:lpstr>Routing Algorithms and Performance Metrics</vt:lpstr>
      <vt:lpstr>Optimizing Routing Performance</vt:lpstr>
      <vt:lpstr> Introduction to Multicasting – types, addresses, forwarding</vt:lpstr>
      <vt:lpstr> Introduction to Multicasting – types, addresses, forwarding</vt:lpstr>
      <vt:lpstr>Multicast Address Types</vt:lpstr>
      <vt:lpstr>Multicast Forwarding</vt:lpstr>
      <vt:lpstr>Protocols for Multicasting</vt:lpstr>
      <vt:lpstr>Overview of ICMP</vt:lpstr>
      <vt:lpstr>ICMP Messages</vt:lpstr>
      <vt:lpstr>ICMP Messages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Shailesh kumar</dc:creator>
  <cp:lastModifiedBy>Shailesh kumar</cp:lastModifiedBy>
  <cp:revision>58</cp:revision>
  <cp:lastPrinted>2024-03-13T16:39:33Z</cp:lastPrinted>
  <dcterms:created xsi:type="dcterms:W3CDTF">2024-03-11T02:46:00Z</dcterms:created>
  <dcterms:modified xsi:type="dcterms:W3CDTF">2024-04-09T11:18:16Z</dcterms:modified>
</cp:coreProperties>
</file>