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p:scale>
          <a:sx n="66" d="100"/>
          <a:sy n="66" d="100"/>
        </p:scale>
        <p:origin x="1166"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01130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95557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52315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09510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84624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392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9473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2947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8730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547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49623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0014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451C-9901-4406-BB49-7326A78BBE3C}"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50138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451C-9901-4406-BB49-7326A78BBE3C}"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787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451C-9901-4406-BB49-7326A78BBE3C}"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6930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2562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8051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E451C-9901-4406-BB49-7326A78BBE3C}" type="datetimeFigureOut">
              <a:rPr lang="en-IN" smtClean="0"/>
              <a:t>09-04-2024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91ACE-04BA-4C29-A242-B8B442F242ED}" type="slidenum">
              <a:rPr lang="en-IN" smtClean="0"/>
              <a:t>‹#›</a:t>
            </a:fld>
            <a:endParaRPr lang="en-IN"/>
          </a:p>
        </p:txBody>
      </p:sp>
    </p:spTree>
    <p:extLst>
      <p:ext uri="{BB962C8B-B14F-4D97-AF65-F5344CB8AC3E}">
        <p14:creationId xmlns:p14="http://schemas.microsoft.com/office/powerpoint/2010/main" val="60397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p:txBody>
          <a:bodyPr/>
          <a:lstStyle/>
          <a:p>
            <a:r>
              <a:rPr lang="en-IN" dirty="0"/>
              <a:t>Computer Networks</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p:txBody>
          <a:bodyPr/>
          <a:lstStyle/>
          <a:p>
            <a:r>
              <a:rPr lang="en-IN" b="1" dirty="0"/>
              <a:t>By Shailesh Kumar Khanchandani</a:t>
            </a:r>
          </a:p>
        </p:txBody>
      </p:sp>
    </p:spTree>
    <p:extLst>
      <p:ext uri="{BB962C8B-B14F-4D97-AF65-F5344CB8AC3E}">
        <p14:creationId xmlns:p14="http://schemas.microsoft.com/office/powerpoint/2010/main" val="44272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BF2-EA57-7F0E-BA6B-220B9488C238}"/>
              </a:ext>
            </a:extLst>
          </p:cNvPr>
          <p:cNvSpPr>
            <a:spLocks noGrp="1"/>
          </p:cNvSpPr>
          <p:nvPr>
            <p:ph type="title"/>
          </p:nvPr>
        </p:nvSpPr>
        <p:spPr/>
        <p:txBody>
          <a:bodyPr>
            <a:normAutofit/>
          </a:bodyPr>
          <a:lstStyle/>
          <a:p>
            <a:r>
              <a:rPr lang="en-IN" dirty="0"/>
              <a:t>TCP (Transmission Control Protocol)</a:t>
            </a:r>
          </a:p>
        </p:txBody>
      </p:sp>
      <p:sp>
        <p:nvSpPr>
          <p:cNvPr id="3" name="Content Placeholder 2">
            <a:extLst>
              <a:ext uri="{FF2B5EF4-FFF2-40B4-BE49-F238E27FC236}">
                <a16:creationId xmlns:a16="http://schemas.microsoft.com/office/drawing/2014/main" id="{C636BF81-3F75-632E-C59A-72E4CC7525A8}"/>
              </a:ext>
            </a:extLst>
          </p:cNvPr>
          <p:cNvSpPr>
            <a:spLocks noGrp="1"/>
          </p:cNvSpPr>
          <p:nvPr>
            <p:ph idx="1"/>
          </p:nvPr>
        </p:nvSpPr>
        <p:spPr>
          <a:xfrm>
            <a:off x="1484310" y="1944547"/>
            <a:ext cx="10018713" cy="4514126"/>
          </a:xfrm>
        </p:spPr>
        <p:txBody>
          <a:bodyPr>
            <a:normAutofit lnSpcReduction="10000"/>
          </a:bodyPr>
          <a:lstStyle/>
          <a:p>
            <a:pPr algn="just"/>
            <a:r>
              <a:rPr lang="en-US" dirty="0"/>
              <a:t>Flow Control: Regulates the data flow between sender and receiver to prevent overwhelming the receiver's buffer.</a:t>
            </a:r>
          </a:p>
          <a:p>
            <a:pPr algn="just"/>
            <a:r>
              <a:rPr lang="en-US" dirty="0"/>
              <a:t>Congestion Control: TCP dynamically adjusts the transmission rate to avoid network congestion.</a:t>
            </a:r>
          </a:p>
          <a:p>
            <a:pPr marL="0" indent="0" algn="just">
              <a:buNone/>
            </a:pPr>
            <a:r>
              <a:rPr lang="en-US" dirty="0"/>
              <a:t>Features:</a:t>
            </a:r>
          </a:p>
          <a:p>
            <a:pPr algn="just"/>
            <a:r>
              <a:rPr lang="en-US" dirty="0"/>
              <a:t>Three-way handshake: Establishes a connection between sender and receiver before data transmission. This ensures both parties are ready to communicate.</a:t>
            </a:r>
          </a:p>
          <a:p>
            <a:pPr algn="just"/>
            <a:r>
              <a:rPr lang="en-US" dirty="0"/>
              <a:t>Sliding Window: Sender transmits multiple packets within a window and waits for ACKs before sending the next window. This improves efficiency over stop-and-wait flow control.</a:t>
            </a:r>
            <a:endParaRPr lang="en-IN" dirty="0"/>
          </a:p>
        </p:txBody>
      </p:sp>
    </p:spTree>
    <p:extLst>
      <p:ext uri="{BB962C8B-B14F-4D97-AF65-F5344CB8AC3E}">
        <p14:creationId xmlns:p14="http://schemas.microsoft.com/office/powerpoint/2010/main" val="290068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55B9-FC12-5092-93F0-AD3A55B5970F}"/>
              </a:ext>
            </a:extLst>
          </p:cNvPr>
          <p:cNvSpPr>
            <a:spLocks noGrp="1"/>
          </p:cNvSpPr>
          <p:nvPr>
            <p:ph type="title"/>
          </p:nvPr>
        </p:nvSpPr>
        <p:spPr>
          <a:xfrm>
            <a:off x="1484311" y="685801"/>
            <a:ext cx="10018713" cy="703162"/>
          </a:xfrm>
        </p:spPr>
        <p:txBody>
          <a:bodyPr>
            <a:normAutofit fontScale="90000"/>
          </a:bodyPr>
          <a:lstStyle/>
          <a:p>
            <a:r>
              <a:rPr lang="en-US" dirty="0"/>
              <a:t>States</a:t>
            </a:r>
            <a:br>
              <a:rPr lang="en-US" dirty="0"/>
            </a:br>
            <a:endParaRPr lang="en-IN" dirty="0"/>
          </a:p>
        </p:txBody>
      </p:sp>
      <p:sp>
        <p:nvSpPr>
          <p:cNvPr id="3" name="Content Placeholder 2">
            <a:extLst>
              <a:ext uri="{FF2B5EF4-FFF2-40B4-BE49-F238E27FC236}">
                <a16:creationId xmlns:a16="http://schemas.microsoft.com/office/drawing/2014/main" id="{AC5EDE65-5A14-CDE8-2382-8354F5794153}"/>
              </a:ext>
            </a:extLst>
          </p:cNvPr>
          <p:cNvSpPr>
            <a:spLocks noGrp="1"/>
          </p:cNvSpPr>
          <p:nvPr>
            <p:ph idx="1"/>
          </p:nvPr>
        </p:nvSpPr>
        <p:spPr>
          <a:xfrm>
            <a:off x="1484311" y="1134319"/>
            <a:ext cx="6536840" cy="4656881"/>
          </a:xfrm>
        </p:spPr>
        <p:txBody>
          <a:bodyPr>
            <a:normAutofit fontScale="70000" lnSpcReduction="20000"/>
          </a:bodyPr>
          <a:lstStyle/>
          <a:p>
            <a:endParaRPr lang="en-US" dirty="0"/>
          </a:p>
          <a:p>
            <a:pPr marL="0" indent="0">
              <a:buNone/>
            </a:pPr>
            <a:r>
              <a:rPr lang="en-US" dirty="0"/>
              <a:t>A TCP connection goes through different states throughout its lifecycle:</a:t>
            </a:r>
          </a:p>
          <a:p>
            <a:endParaRPr lang="en-US" dirty="0"/>
          </a:p>
          <a:p>
            <a:r>
              <a:rPr lang="en-US" dirty="0"/>
              <a:t>LISTEN: Server waits for a connection request.</a:t>
            </a:r>
          </a:p>
          <a:p>
            <a:r>
              <a:rPr lang="en-US" dirty="0"/>
              <a:t>SYN_SENT: Client sends a connection request (SYN).</a:t>
            </a:r>
          </a:p>
          <a:p>
            <a:r>
              <a:rPr lang="en-US" dirty="0"/>
              <a:t>SYN_RECEIVED: Server acknowledges the request (SYN-ACK).</a:t>
            </a:r>
          </a:p>
          <a:p>
            <a:r>
              <a:rPr lang="en-US" dirty="0"/>
              <a:t>ESTABLISHED: Data transfer can occur.</a:t>
            </a:r>
          </a:p>
          <a:p>
            <a:r>
              <a:rPr lang="en-US" dirty="0"/>
              <a:t>FIN_WAIT_1: Client initiates connection termination (FIN).</a:t>
            </a:r>
          </a:p>
          <a:p>
            <a:r>
              <a:rPr lang="en-US" dirty="0"/>
              <a:t>CLOSING (or LAST_ACK): Server acknowledges termination (ACK) and sends its own termination (FIN).</a:t>
            </a:r>
          </a:p>
          <a:p>
            <a:r>
              <a:rPr lang="en-US" dirty="0"/>
              <a:t>TIME_WAIT: Sender waits for a certain time to ensure all packets are received by the receiver before closing the connection.</a:t>
            </a:r>
          </a:p>
          <a:p>
            <a:r>
              <a:rPr lang="en-US" dirty="0"/>
              <a:t>CLOSED: Connection is closed on both sides.</a:t>
            </a:r>
            <a:endParaRPr lang="en-IN" dirty="0"/>
          </a:p>
        </p:txBody>
      </p:sp>
      <p:pic>
        <p:nvPicPr>
          <p:cNvPr id="7" name="Picture 6">
            <a:extLst>
              <a:ext uri="{FF2B5EF4-FFF2-40B4-BE49-F238E27FC236}">
                <a16:creationId xmlns:a16="http://schemas.microsoft.com/office/drawing/2014/main" id="{BC343B85-0E41-5D4F-A7A7-82BFCFAACC49}"/>
              </a:ext>
            </a:extLst>
          </p:cNvPr>
          <p:cNvPicPr>
            <a:picLocks noChangeAspect="1"/>
          </p:cNvPicPr>
          <p:nvPr/>
        </p:nvPicPr>
        <p:blipFill>
          <a:blip r:embed="rId2"/>
          <a:stretch>
            <a:fillRect/>
          </a:stretch>
        </p:blipFill>
        <p:spPr>
          <a:xfrm>
            <a:off x="8021151" y="1388963"/>
            <a:ext cx="4170849" cy="4305781"/>
          </a:xfrm>
          <a:prstGeom prst="rect">
            <a:avLst/>
          </a:prstGeom>
        </p:spPr>
      </p:pic>
    </p:spTree>
    <p:extLst>
      <p:ext uri="{BB962C8B-B14F-4D97-AF65-F5344CB8AC3E}">
        <p14:creationId xmlns:p14="http://schemas.microsoft.com/office/powerpoint/2010/main" val="246799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5143-2B50-816B-3703-3891C5288998}"/>
              </a:ext>
            </a:extLst>
          </p:cNvPr>
          <p:cNvSpPr>
            <a:spLocks noGrp="1"/>
          </p:cNvSpPr>
          <p:nvPr>
            <p:ph type="title"/>
          </p:nvPr>
        </p:nvSpPr>
        <p:spPr>
          <a:xfrm>
            <a:off x="1484311" y="685800"/>
            <a:ext cx="10018713" cy="818909"/>
          </a:xfrm>
        </p:spPr>
        <p:txBody>
          <a:bodyPr/>
          <a:lstStyle/>
          <a:p>
            <a:r>
              <a:rPr lang="en-US" dirty="0"/>
              <a:t>Ports and Sockets</a:t>
            </a:r>
            <a:endParaRPr lang="en-IN" dirty="0"/>
          </a:p>
        </p:txBody>
      </p:sp>
      <p:sp>
        <p:nvSpPr>
          <p:cNvPr id="3" name="Content Placeholder 2">
            <a:extLst>
              <a:ext uri="{FF2B5EF4-FFF2-40B4-BE49-F238E27FC236}">
                <a16:creationId xmlns:a16="http://schemas.microsoft.com/office/drawing/2014/main" id="{647CDCF1-7558-58EF-18C4-98BDB08A3E9E}"/>
              </a:ext>
            </a:extLst>
          </p:cNvPr>
          <p:cNvSpPr>
            <a:spLocks noGrp="1"/>
          </p:cNvSpPr>
          <p:nvPr>
            <p:ph idx="1"/>
          </p:nvPr>
        </p:nvSpPr>
        <p:spPr>
          <a:xfrm>
            <a:off x="1600057" y="1365813"/>
            <a:ext cx="10018713" cy="4907665"/>
          </a:xfrm>
        </p:spPr>
        <p:txBody>
          <a:bodyPr>
            <a:normAutofit fontScale="92500" lnSpcReduction="10000"/>
          </a:bodyPr>
          <a:lstStyle/>
          <a:p>
            <a:pPr algn="just"/>
            <a:r>
              <a:rPr lang="en-US" dirty="0"/>
              <a:t>TCP uses port numbers to identify different applications on a device.  Each application registers with the operating system and is assigned a port number.  When a TCP segment (containing data) arrives, the port number in the header helps the operating system deliver the data to the correct application.  Well-known ports are pre-assigned for specific services (e.g., port 80 for HTTP traffic).</a:t>
            </a:r>
          </a:p>
          <a:p>
            <a:pPr algn="just"/>
            <a:r>
              <a:rPr lang="en-US" dirty="0"/>
              <a:t>A socket is a combination of an IP address and a port number. It uniquely identifies an endpoint (application) on a network.  Think of a socket like a specific mailbox at a post office - the combination of the address and mailbox number directs mail to the intended recipient.  Applications use sockets to send and receive data over TCP connections.</a:t>
            </a:r>
          </a:p>
          <a:p>
            <a:pPr algn="just"/>
            <a:r>
              <a:rPr lang="en-US" dirty="0"/>
              <a:t>In essence, TCP provides a reliable communication channel for applications that require guaranteed data delivery.  By establishing connections, utilizing sequence numbers, error checking, and flow control mechanisms, TCP ensures your data arrives at its destination accurately and in order.</a:t>
            </a:r>
            <a:endParaRPr lang="en-IN" dirty="0"/>
          </a:p>
        </p:txBody>
      </p:sp>
    </p:spTree>
    <p:extLst>
      <p:ext uri="{BB962C8B-B14F-4D97-AF65-F5344CB8AC3E}">
        <p14:creationId xmlns:p14="http://schemas.microsoft.com/office/powerpoint/2010/main" val="415560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69C3-EE00-D789-1B07-71E613653B9B}"/>
              </a:ext>
            </a:extLst>
          </p:cNvPr>
          <p:cNvSpPr>
            <a:spLocks noGrp="1"/>
          </p:cNvSpPr>
          <p:nvPr>
            <p:ph type="title"/>
          </p:nvPr>
        </p:nvSpPr>
        <p:spPr/>
        <p:txBody>
          <a:bodyPr/>
          <a:lstStyle/>
          <a:p>
            <a:r>
              <a:rPr lang="en-US" dirty="0"/>
              <a:t>Session and Application Layer – Introduction to FTP, TELNET, SSH and SNMP. </a:t>
            </a:r>
            <a:endParaRPr lang="en-IN" dirty="0"/>
          </a:p>
        </p:txBody>
      </p:sp>
      <p:sp>
        <p:nvSpPr>
          <p:cNvPr id="3" name="Content Placeholder 2">
            <a:extLst>
              <a:ext uri="{FF2B5EF4-FFF2-40B4-BE49-F238E27FC236}">
                <a16:creationId xmlns:a16="http://schemas.microsoft.com/office/drawing/2014/main" id="{5E08B000-0404-3C41-8A39-72D9673FEC93}"/>
              </a:ext>
            </a:extLst>
          </p:cNvPr>
          <p:cNvSpPr>
            <a:spLocks noGrp="1"/>
          </p:cNvSpPr>
          <p:nvPr>
            <p:ph idx="1"/>
          </p:nvPr>
        </p:nvSpPr>
        <p:spPr>
          <a:xfrm>
            <a:off x="1484310" y="2438399"/>
            <a:ext cx="10437614" cy="3733801"/>
          </a:xfrm>
        </p:spPr>
        <p:txBody>
          <a:bodyPr>
            <a:normAutofit fontScale="85000" lnSpcReduction="10000"/>
          </a:bodyPr>
          <a:lstStyle/>
          <a:p>
            <a:pPr algn="just"/>
            <a:r>
              <a:rPr lang="en-US" dirty="0"/>
              <a:t>The upper layers of the OSI model deal with application-specific communication and data presentation.</a:t>
            </a:r>
          </a:p>
          <a:p>
            <a:pPr algn="just"/>
            <a:r>
              <a:rPr lang="en-US" dirty="0"/>
              <a:t>Session Layer (Layer 5): Manages sessions between applications, including connection establishment, data exchange, and termination. This layer is often transparent to users but plays a crucial role in coordinating communication flow between applications. (e.g., RPC - Remote Procedure Call)</a:t>
            </a:r>
          </a:p>
          <a:p>
            <a:pPr algn="just"/>
            <a:r>
              <a:rPr lang="en-US" dirty="0"/>
              <a:t>Presentation Layer (Layer 6): Deals with data formatting and presentation between applications. It can handle tasks like data encryption/decryption, character set conversion, and compression to ensure compatibility between different systems.</a:t>
            </a:r>
          </a:p>
          <a:p>
            <a:pPr algn="just"/>
            <a:r>
              <a:rPr lang="en-US" dirty="0"/>
              <a:t>Application Layer (Layer 7): Provides network services directly to users. This is the layer where familiar applications like web browsers, email clients, and file transfer tools interact.</a:t>
            </a:r>
            <a:endParaRPr lang="en-IN" dirty="0"/>
          </a:p>
        </p:txBody>
      </p:sp>
    </p:spTree>
    <p:extLst>
      <p:ext uri="{BB962C8B-B14F-4D97-AF65-F5344CB8AC3E}">
        <p14:creationId xmlns:p14="http://schemas.microsoft.com/office/powerpoint/2010/main" val="81310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8750-3F38-EB55-8092-20A3B83FFF71}"/>
              </a:ext>
            </a:extLst>
          </p:cNvPr>
          <p:cNvSpPr>
            <a:spLocks noGrp="1"/>
          </p:cNvSpPr>
          <p:nvPr>
            <p:ph type="title"/>
          </p:nvPr>
        </p:nvSpPr>
        <p:spPr/>
        <p:txBody>
          <a:bodyPr>
            <a:normAutofit fontScale="90000"/>
          </a:bodyPr>
          <a:lstStyle/>
          <a:p>
            <a:r>
              <a:rPr lang="en-US" dirty="0"/>
              <a:t>Here's an introduction to some common Application Layer protocols:</a:t>
            </a:r>
            <a:br>
              <a:rPr lang="en-US" dirty="0"/>
            </a:br>
            <a:endParaRPr lang="en-IN" dirty="0"/>
          </a:p>
        </p:txBody>
      </p:sp>
      <p:sp>
        <p:nvSpPr>
          <p:cNvPr id="3" name="Content Placeholder 2">
            <a:extLst>
              <a:ext uri="{FF2B5EF4-FFF2-40B4-BE49-F238E27FC236}">
                <a16:creationId xmlns:a16="http://schemas.microsoft.com/office/drawing/2014/main" id="{DD7DC3E6-56EE-4C0C-01E6-4503F853B7BB}"/>
              </a:ext>
            </a:extLst>
          </p:cNvPr>
          <p:cNvSpPr>
            <a:spLocks noGrp="1"/>
          </p:cNvSpPr>
          <p:nvPr>
            <p:ph idx="1"/>
          </p:nvPr>
        </p:nvSpPr>
        <p:spPr>
          <a:xfrm>
            <a:off x="1484310" y="2013995"/>
            <a:ext cx="10018713" cy="4328932"/>
          </a:xfrm>
        </p:spPr>
        <p:txBody>
          <a:bodyPr>
            <a:normAutofit fontScale="92500" lnSpcReduction="20000"/>
          </a:bodyPr>
          <a:lstStyle/>
          <a:p>
            <a:pPr marL="0" indent="0" algn="just">
              <a:buNone/>
            </a:pPr>
            <a:r>
              <a:rPr lang="en-US" dirty="0"/>
              <a:t>FTP (File Transfer Protocol):</a:t>
            </a:r>
          </a:p>
          <a:p>
            <a:pPr algn="just"/>
            <a:r>
              <a:rPr lang="en-US" dirty="0"/>
              <a:t>Used for transferring files between computers on a network.</a:t>
            </a:r>
          </a:p>
          <a:p>
            <a:pPr algn="just"/>
            <a:r>
              <a:rPr lang="en-US" dirty="0"/>
              <a:t>Offers two connection modes:</a:t>
            </a:r>
          </a:p>
          <a:p>
            <a:pPr lvl="1" algn="just"/>
            <a:r>
              <a:rPr lang="en-US" dirty="0"/>
              <a:t>Passive Mode: Client initiates data connection, suitable for firewalled environments.</a:t>
            </a:r>
          </a:p>
          <a:p>
            <a:pPr lvl="1" algn="just"/>
            <a:r>
              <a:rPr lang="en-US" dirty="0"/>
              <a:t>Active Mode: Server initiates data connection, simpler but might be blocked by firewalls.</a:t>
            </a:r>
          </a:p>
          <a:p>
            <a:pPr algn="just"/>
            <a:r>
              <a:rPr lang="en-US" dirty="0"/>
              <a:t>Common uses: Downloading files, uploading website content, file backups.</a:t>
            </a:r>
          </a:p>
          <a:p>
            <a:pPr marL="0" indent="0" algn="just">
              <a:buNone/>
            </a:pPr>
            <a:r>
              <a:rPr lang="en-US" dirty="0"/>
              <a:t>Telnet:</a:t>
            </a:r>
          </a:p>
          <a:p>
            <a:pPr algn="just"/>
            <a:r>
              <a:rPr lang="en-US" dirty="0"/>
              <a:t>Provides remote terminal access to another computer.</a:t>
            </a:r>
          </a:p>
          <a:p>
            <a:pPr algn="just"/>
            <a:r>
              <a:rPr lang="en-US" dirty="0"/>
              <a:t>Users can log in to a remote machine and interact with its command-line interface.</a:t>
            </a:r>
          </a:p>
          <a:p>
            <a:pPr algn="just"/>
            <a:r>
              <a:rPr lang="en-US" dirty="0"/>
              <a:t>Considered less secure due to unencrypted data transmission. (Replaced by SSH for secure remote access)</a:t>
            </a:r>
            <a:endParaRPr lang="en-IN" dirty="0"/>
          </a:p>
        </p:txBody>
      </p:sp>
    </p:spTree>
    <p:extLst>
      <p:ext uri="{BB962C8B-B14F-4D97-AF65-F5344CB8AC3E}">
        <p14:creationId xmlns:p14="http://schemas.microsoft.com/office/powerpoint/2010/main" val="160061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9BA03-EE20-FB6D-6559-79F98288DD24}"/>
              </a:ext>
            </a:extLst>
          </p:cNvPr>
          <p:cNvSpPr>
            <a:spLocks noGrp="1"/>
          </p:cNvSpPr>
          <p:nvPr>
            <p:ph idx="1"/>
          </p:nvPr>
        </p:nvSpPr>
        <p:spPr>
          <a:xfrm>
            <a:off x="1738953" y="1210519"/>
            <a:ext cx="10018713" cy="4436962"/>
          </a:xfrm>
        </p:spPr>
        <p:txBody>
          <a:bodyPr>
            <a:normAutofit fontScale="92500" lnSpcReduction="20000"/>
          </a:bodyPr>
          <a:lstStyle/>
          <a:p>
            <a:pPr marL="0" indent="0">
              <a:buNone/>
            </a:pPr>
            <a:r>
              <a:rPr lang="en-US" dirty="0"/>
              <a:t>SSH (Secure Shell):</a:t>
            </a:r>
          </a:p>
          <a:p>
            <a:r>
              <a:rPr lang="en-US" dirty="0"/>
              <a:t>Secure alternative to Telnet that encrypts data transmission.</a:t>
            </a:r>
          </a:p>
          <a:p>
            <a:r>
              <a:rPr lang="en-US" dirty="0"/>
              <a:t>Provides secure remote login and command-line access.</a:t>
            </a:r>
          </a:p>
          <a:p>
            <a:r>
              <a:rPr lang="en-US" dirty="0"/>
              <a:t>Widely used for server administration, secure file transfer, and secure remote access to applications.</a:t>
            </a:r>
          </a:p>
          <a:p>
            <a:pPr marL="0" indent="0">
              <a:buNone/>
            </a:pPr>
            <a:endParaRPr lang="en-US" dirty="0"/>
          </a:p>
          <a:p>
            <a:pPr marL="0" indent="0">
              <a:buNone/>
            </a:pPr>
            <a:r>
              <a:rPr lang="en-US" dirty="0"/>
              <a:t>SNMP (Simple Network Management Protocol):</a:t>
            </a:r>
          </a:p>
          <a:p>
            <a:r>
              <a:rPr lang="en-US" dirty="0"/>
              <a:t>Used for network management and monitoring.</a:t>
            </a:r>
          </a:p>
          <a:p>
            <a:r>
              <a:rPr lang="en-US" dirty="0"/>
              <a:t>Enables devices to exchange information about their status, configuration, and performance.</a:t>
            </a:r>
          </a:p>
          <a:p>
            <a:r>
              <a:rPr lang="en-US" dirty="0"/>
              <a:t>Essential for network troubleshooting and performance optimization.</a:t>
            </a:r>
            <a:endParaRPr lang="en-IN" dirty="0"/>
          </a:p>
        </p:txBody>
      </p:sp>
    </p:spTree>
    <p:extLst>
      <p:ext uri="{BB962C8B-B14F-4D97-AF65-F5344CB8AC3E}">
        <p14:creationId xmlns:p14="http://schemas.microsoft.com/office/powerpoint/2010/main" val="31858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4DB2-7B2A-0EDC-EF34-15C80D0869FA}"/>
              </a:ext>
            </a:extLst>
          </p:cNvPr>
          <p:cNvSpPr>
            <a:spLocks noGrp="1"/>
          </p:cNvSpPr>
          <p:nvPr>
            <p:ph type="title"/>
          </p:nvPr>
        </p:nvSpPr>
        <p:spPr/>
        <p:txBody>
          <a:bodyPr/>
          <a:lstStyle/>
          <a:p>
            <a:r>
              <a:rPr lang="en-IN" dirty="0"/>
              <a:t>Overview of Wireless Communication</a:t>
            </a:r>
          </a:p>
        </p:txBody>
      </p:sp>
      <p:sp>
        <p:nvSpPr>
          <p:cNvPr id="3" name="Content Placeholder 2">
            <a:extLst>
              <a:ext uri="{FF2B5EF4-FFF2-40B4-BE49-F238E27FC236}">
                <a16:creationId xmlns:a16="http://schemas.microsoft.com/office/drawing/2014/main" id="{25EB7972-6E63-7E23-41A1-9903F612246F}"/>
              </a:ext>
            </a:extLst>
          </p:cNvPr>
          <p:cNvSpPr>
            <a:spLocks noGrp="1"/>
          </p:cNvSpPr>
          <p:nvPr>
            <p:ph idx="1"/>
          </p:nvPr>
        </p:nvSpPr>
        <p:spPr>
          <a:xfrm>
            <a:off x="1484311" y="2169288"/>
            <a:ext cx="10018713" cy="3124201"/>
          </a:xfrm>
        </p:spPr>
        <p:txBody>
          <a:bodyPr>
            <a:normAutofit lnSpcReduction="10000"/>
          </a:bodyPr>
          <a:lstStyle/>
          <a:p>
            <a:pPr marL="0" indent="0" algn="just">
              <a:buNone/>
            </a:pPr>
            <a:r>
              <a:rPr lang="en-US" dirty="0"/>
              <a:t>Wireless communication refers to the transmission of information over a distance without using physical cables or wires. It has revolutionized the way we connect and interact with the world, enabling a vast array of applications. Here's a breakdown of the key concepts:</a:t>
            </a:r>
          </a:p>
          <a:p>
            <a:pPr algn="just"/>
            <a:r>
              <a:rPr lang="en-US" dirty="0"/>
              <a:t>Transmission Medium: Unlike wired communication that uses cables (coaxial, fiber optic), wireless communication utilizes electromagnetic waves (radio waves, microwaves, infrared) to carry data. These waves propagate through the air, eliminating the need for physical connections.</a:t>
            </a:r>
            <a:endParaRPr lang="en-IN" dirty="0"/>
          </a:p>
        </p:txBody>
      </p:sp>
    </p:spTree>
    <p:extLst>
      <p:ext uri="{BB962C8B-B14F-4D97-AF65-F5344CB8AC3E}">
        <p14:creationId xmlns:p14="http://schemas.microsoft.com/office/powerpoint/2010/main" val="120970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B8BD8-419D-51B4-2EF7-E448DAFC7CC8}"/>
              </a:ext>
            </a:extLst>
          </p:cNvPr>
          <p:cNvSpPr>
            <a:spLocks noGrp="1"/>
          </p:cNvSpPr>
          <p:nvPr>
            <p:ph idx="1"/>
          </p:nvPr>
        </p:nvSpPr>
        <p:spPr>
          <a:xfrm>
            <a:off x="1669505" y="1088022"/>
            <a:ext cx="10018713" cy="5559706"/>
          </a:xfrm>
        </p:spPr>
        <p:txBody>
          <a:bodyPr>
            <a:normAutofit/>
          </a:bodyPr>
          <a:lstStyle/>
          <a:p>
            <a:pPr marL="0" indent="0" algn="just">
              <a:buNone/>
            </a:pPr>
            <a:r>
              <a:rPr lang="en-US" dirty="0"/>
              <a:t>Technologies: Various technologies facilitate wireless communication, each with its own characteristics:</a:t>
            </a:r>
          </a:p>
          <a:p>
            <a:pPr lvl="1" algn="just"/>
            <a:r>
              <a:rPr lang="en-US" dirty="0"/>
              <a:t>Cellular Networks: Provide mobile internet access through a network of radio towers and base stations. Phones connect to nearby towers for data transmission.</a:t>
            </a:r>
          </a:p>
          <a:p>
            <a:pPr lvl="1" algn="just"/>
            <a:r>
              <a:rPr lang="en-US" dirty="0"/>
              <a:t>Wi-Fi (Wireless Fidelity): Enables local area network (LAN) connections using radio waves. Commonly used for internet access within homes, offices, and public hotspots.</a:t>
            </a:r>
          </a:p>
          <a:p>
            <a:pPr lvl="1" algn="just"/>
            <a:r>
              <a:rPr lang="en-US" dirty="0"/>
              <a:t>Bluetooth: Short-range wireless technology for connecting devices like headsets, printers, and smartphones for data exchange or audio streaming.</a:t>
            </a:r>
          </a:p>
          <a:p>
            <a:pPr lvl="1" algn="just"/>
            <a:r>
              <a:rPr lang="en-US" dirty="0"/>
              <a:t>Satellite Communication: Uses satellites orbiting the Earth to transmit data over long distances. Ideal for remote areas where terrestrial infrastructure is limited.</a:t>
            </a:r>
            <a:endParaRPr lang="en-IN" dirty="0"/>
          </a:p>
        </p:txBody>
      </p:sp>
      <p:sp>
        <p:nvSpPr>
          <p:cNvPr id="4" name="Title 1">
            <a:extLst>
              <a:ext uri="{FF2B5EF4-FFF2-40B4-BE49-F238E27FC236}">
                <a16:creationId xmlns:a16="http://schemas.microsoft.com/office/drawing/2014/main" id="{15F4ACAD-4E68-FC16-AD50-1AE3EBE45B64}"/>
              </a:ext>
            </a:extLst>
          </p:cNvPr>
          <p:cNvSpPr>
            <a:spLocks noGrp="1"/>
          </p:cNvSpPr>
          <p:nvPr>
            <p:ph type="title"/>
          </p:nvPr>
        </p:nvSpPr>
        <p:spPr>
          <a:xfrm>
            <a:off x="1542184" y="442732"/>
            <a:ext cx="10018713" cy="1752599"/>
          </a:xfrm>
        </p:spPr>
        <p:txBody>
          <a:bodyPr/>
          <a:lstStyle/>
          <a:p>
            <a:r>
              <a:rPr lang="en-IN" dirty="0"/>
              <a:t>Overview of Wireless Communication</a:t>
            </a:r>
          </a:p>
        </p:txBody>
      </p:sp>
    </p:spTree>
    <p:extLst>
      <p:ext uri="{BB962C8B-B14F-4D97-AF65-F5344CB8AC3E}">
        <p14:creationId xmlns:p14="http://schemas.microsoft.com/office/powerpoint/2010/main" val="68721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B8BD8-419D-51B4-2EF7-E448DAFC7CC8}"/>
              </a:ext>
            </a:extLst>
          </p:cNvPr>
          <p:cNvSpPr>
            <a:spLocks noGrp="1"/>
          </p:cNvSpPr>
          <p:nvPr>
            <p:ph idx="1"/>
          </p:nvPr>
        </p:nvSpPr>
        <p:spPr>
          <a:xfrm>
            <a:off x="1669505" y="377141"/>
            <a:ext cx="10095337" cy="6103718"/>
          </a:xfrm>
        </p:spPr>
        <p:txBody>
          <a:bodyPr>
            <a:normAutofit fontScale="92500" lnSpcReduction="10000"/>
          </a:bodyPr>
          <a:lstStyle/>
          <a:p>
            <a:pPr marL="0" indent="0" algn="just">
              <a:buNone/>
            </a:pPr>
            <a:r>
              <a:rPr lang="en-US" dirty="0"/>
              <a:t>Advantages of Wireless Communication:</a:t>
            </a:r>
          </a:p>
          <a:p>
            <a:pPr algn="just"/>
            <a:r>
              <a:rPr lang="en-US" dirty="0"/>
              <a:t>Mobility: Enables us to connect and access information from anywhere with a wireless signal.</a:t>
            </a:r>
          </a:p>
          <a:p>
            <a:pPr algn="just"/>
            <a:r>
              <a:rPr lang="en-US" dirty="0"/>
              <a:t>Scalability: Wireless networks can be easily expanded to accommodate additional devices without complex cabling.</a:t>
            </a:r>
          </a:p>
          <a:p>
            <a:pPr algn="just"/>
            <a:r>
              <a:rPr lang="en-US" dirty="0"/>
              <a:t>Cost-effective: Eliminates the need for extensive cable infrastructure, reducing installation and maintenance costs.</a:t>
            </a:r>
          </a:p>
          <a:p>
            <a:pPr algn="just"/>
            <a:r>
              <a:rPr lang="en-US" dirty="0"/>
              <a:t>Convenience: Provides greater flexibility and freedom of movement for users.</a:t>
            </a:r>
          </a:p>
          <a:p>
            <a:pPr marL="0" indent="0" algn="just">
              <a:buNone/>
            </a:pPr>
            <a:r>
              <a:rPr lang="en-US" dirty="0"/>
              <a:t>Disadvantages of Wireless Communication:</a:t>
            </a:r>
          </a:p>
          <a:p>
            <a:pPr algn="just"/>
            <a:r>
              <a:rPr lang="en-US" dirty="0"/>
              <a:t>Security: Wireless signals are susceptible to interception compared to wired connections. (Encryption is crucial)</a:t>
            </a:r>
          </a:p>
          <a:p>
            <a:pPr algn="just"/>
            <a:r>
              <a:rPr lang="en-US" dirty="0"/>
              <a:t>Range Limitations: The range of wireless signals can be affected by factors like distance, obstacles, and interference.</a:t>
            </a:r>
          </a:p>
          <a:p>
            <a:pPr algn="just"/>
            <a:r>
              <a:rPr lang="en-US" dirty="0"/>
              <a:t>Reliability: Wireless connections can be impacted by environmental conditions or network congestion.</a:t>
            </a:r>
            <a:endParaRPr lang="en-IN" dirty="0"/>
          </a:p>
        </p:txBody>
      </p:sp>
      <p:sp>
        <p:nvSpPr>
          <p:cNvPr id="2" name="Content Placeholder 2">
            <a:extLst>
              <a:ext uri="{FF2B5EF4-FFF2-40B4-BE49-F238E27FC236}">
                <a16:creationId xmlns:a16="http://schemas.microsoft.com/office/drawing/2014/main" id="{1A35F98B-5566-9E60-D6D4-F9A36B0AC58D}"/>
              </a:ext>
            </a:extLst>
          </p:cNvPr>
          <p:cNvSpPr txBox="1">
            <a:spLocks/>
          </p:cNvSpPr>
          <p:nvPr/>
        </p:nvSpPr>
        <p:spPr>
          <a:xfrm>
            <a:off x="6744182" y="1724628"/>
            <a:ext cx="5020661" cy="49231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IN" dirty="0"/>
          </a:p>
        </p:txBody>
      </p:sp>
    </p:spTree>
    <p:extLst>
      <p:ext uri="{BB962C8B-B14F-4D97-AF65-F5344CB8AC3E}">
        <p14:creationId xmlns:p14="http://schemas.microsoft.com/office/powerpoint/2010/main" val="107307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17CC-34E3-CD15-F3F1-CE8444B5FB45}"/>
              </a:ext>
            </a:extLst>
          </p:cNvPr>
          <p:cNvSpPr>
            <a:spLocks noGrp="1"/>
          </p:cNvSpPr>
          <p:nvPr>
            <p:ph type="title"/>
          </p:nvPr>
        </p:nvSpPr>
        <p:spPr/>
        <p:txBody>
          <a:bodyPr/>
          <a:lstStyle/>
          <a:p>
            <a:r>
              <a:rPr lang="en-IN" dirty="0"/>
              <a:t>Applications of Wireless Communication</a:t>
            </a:r>
          </a:p>
        </p:txBody>
      </p:sp>
      <p:sp>
        <p:nvSpPr>
          <p:cNvPr id="3" name="Content Placeholder 2">
            <a:extLst>
              <a:ext uri="{FF2B5EF4-FFF2-40B4-BE49-F238E27FC236}">
                <a16:creationId xmlns:a16="http://schemas.microsoft.com/office/drawing/2014/main" id="{B9746352-41B1-D584-C3A0-18E197A7CFB7}"/>
              </a:ext>
            </a:extLst>
          </p:cNvPr>
          <p:cNvSpPr>
            <a:spLocks noGrp="1"/>
          </p:cNvSpPr>
          <p:nvPr>
            <p:ph idx="1"/>
          </p:nvPr>
        </p:nvSpPr>
        <p:spPr>
          <a:xfrm>
            <a:off x="1576907" y="1694726"/>
            <a:ext cx="10018713" cy="5163274"/>
          </a:xfrm>
        </p:spPr>
        <p:txBody>
          <a:bodyPr>
            <a:normAutofit/>
          </a:bodyPr>
          <a:lstStyle/>
          <a:p>
            <a:pPr algn="just"/>
            <a:endParaRPr lang="en-IN" dirty="0"/>
          </a:p>
          <a:p>
            <a:pPr algn="just"/>
            <a:r>
              <a:rPr lang="en-IN" dirty="0"/>
              <a:t>Mobile internet access (cellular networks, Wi-Fi)</a:t>
            </a:r>
          </a:p>
          <a:p>
            <a:pPr algn="just"/>
            <a:r>
              <a:rPr lang="en-IN" dirty="0"/>
              <a:t>Bluetooth devices (headsets, speakers)</a:t>
            </a:r>
          </a:p>
          <a:p>
            <a:pPr algn="just"/>
            <a:r>
              <a:rPr lang="en-IN" dirty="0"/>
              <a:t>Satellite communication (navigation, remote internet access)</a:t>
            </a:r>
          </a:p>
          <a:p>
            <a:pPr algn="just"/>
            <a:r>
              <a:rPr lang="en-IN" dirty="0"/>
              <a:t>Smart home devices (thermostats, security systems)</a:t>
            </a:r>
          </a:p>
          <a:p>
            <a:pPr marL="0" indent="0" algn="just">
              <a:buNone/>
            </a:pPr>
            <a:r>
              <a:rPr lang="en-IN" dirty="0"/>
              <a:t>Wireless sensors (industrial automation, environmental monitoring)</a:t>
            </a:r>
            <a:r>
              <a:rPr lang="en-US" dirty="0"/>
              <a:t> The future of wireless communication is constantly evolving with advancements in technologies like 5G and beyond, promising even faster speeds, wider coverage, and improved reliability.</a:t>
            </a:r>
          </a:p>
          <a:p>
            <a:pPr marL="0" indent="0" algn="just">
              <a:buNone/>
            </a:pPr>
            <a:endParaRPr lang="en-IN" dirty="0"/>
          </a:p>
          <a:p>
            <a:pPr algn="just"/>
            <a:endParaRPr lang="en-IN" dirty="0"/>
          </a:p>
        </p:txBody>
      </p:sp>
    </p:spTree>
    <p:extLst>
      <p:ext uri="{BB962C8B-B14F-4D97-AF65-F5344CB8AC3E}">
        <p14:creationId xmlns:p14="http://schemas.microsoft.com/office/powerpoint/2010/main" val="129936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a:xfrm>
            <a:off x="4156564" y="1473199"/>
            <a:ext cx="5408775" cy="941791"/>
          </a:xfrm>
        </p:spPr>
        <p:txBody>
          <a:bodyPr>
            <a:normAutofit fontScale="90000"/>
          </a:bodyPr>
          <a:lstStyle/>
          <a:p>
            <a:pPr algn="l"/>
            <a:r>
              <a:rPr lang="en-IN" u="sng" dirty="0"/>
              <a:t>Topics Covered</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a:xfrm>
            <a:off x="4515377" y="2537012"/>
            <a:ext cx="6987645" cy="2847789"/>
          </a:xfrm>
        </p:spPr>
        <p:txBody>
          <a:bodyPr>
            <a:normAutofit fontScale="92500" lnSpcReduction="10000"/>
          </a:bodyPr>
          <a:lstStyle/>
          <a:p>
            <a:pPr marL="342900" indent="-342900" algn="l">
              <a:buFont typeface="Arial" panose="020B0604020202020204" pitchFamily="34" charset="0"/>
              <a:buChar char="•"/>
            </a:pPr>
            <a:r>
              <a:rPr lang="en-US" b="1" dirty="0"/>
              <a:t>Transport Layer – Services, Flow and Congestion Control Protocols. </a:t>
            </a:r>
          </a:p>
          <a:p>
            <a:pPr marL="342900" indent="-342900" algn="l">
              <a:buFont typeface="Arial" panose="020B0604020202020204" pitchFamily="34" charset="0"/>
              <a:buChar char="•"/>
            </a:pPr>
            <a:r>
              <a:rPr lang="en-US" b="1" dirty="0"/>
              <a:t>Datagrams &amp; UDP – Services &amp; Applications. </a:t>
            </a:r>
          </a:p>
          <a:p>
            <a:pPr marL="342900" indent="-342900" algn="l">
              <a:buFont typeface="Arial" panose="020B0604020202020204" pitchFamily="34" charset="0"/>
              <a:buChar char="•"/>
            </a:pPr>
            <a:r>
              <a:rPr lang="en-US" b="1" dirty="0"/>
              <a:t>TCP – Services, Features, States, Ports and Sockets. </a:t>
            </a:r>
          </a:p>
          <a:p>
            <a:pPr marL="342900" indent="-342900" algn="l">
              <a:buFont typeface="Arial" panose="020B0604020202020204" pitchFamily="34" charset="0"/>
              <a:buChar char="•"/>
            </a:pPr>
            <a:r>
              <a:rPr lang="en-US" b="1" dirty="0"/>
              <a:t>Session and Application Layer – Introduction to FTP, TELNET, SSH and SNMP. </a:t>
            </a:r>
          </a:p>
          <a:p>
            <a:pPr marL="342900" indent="-342900" algn="l">
              <a:buFont typeface="Arial" panose="020B0604020202020204" pitchFamily="34" charset="0"/>
              <a:buChar char="•"/>
            </a:pPr>
            <a:r>
              <a:rPr lang="en-US" b="1" dirty="0"/>
              <a:t>Overview of Wireless Communication</a:t>
            </a:r>
          </a:p>
          <a:p>
            <a:pPr marL="342900" indent="-342900" algn="l">
              <a:buFont typeface="Arial" panose="020B0604020202020204" pitchFamily="34" charset="0"/>
              <a:buChar char="•"/>
            </a:pPr>
            <a:r>
              <a:rPr lang="en-US" b="1" dirty="0" err="1"/>
              <a:t>Adhoc</a:t>
            </a:r>
            <a:r>
              <a:rPr lang="en-US" b="1" dirty="0"/>
              <a:t> Networks and Tethering. </a:t>
            </a:r>
            <a:endParaRPr lang="en-IN" b="1" dirty="0"/>
          </a:p>
        </p:txBody>
      </p:sp>
    </p:spTree>
    <p:extLst>
      <p:ext uri="{BB962C8B-B14F-4D97-AF65-F5344CB8AC3E}">
        <p14:creationId xmlns:p14="http://schemas.microsoft.com/office/powerpoint/2010/main" val="282077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7FD2-2430-3474-F4C7-EA9A506AAED8}"/>
              </a:ext>
            </a:extLst>
          </p:cNvPr>
          <p:cNvSpPr>
            <a:spLocks noGrp="1"/>
          </p:cNvSpPr>
          <p:nvPr>
            <p:ph type="title"/>
          </p:nvPr>
        </p:nvSpPr>
        <p:spPr>
          <a:xfrm>
            <a:off x="1576908" y="280687"/>
            <a:ext cx="10018713" cy="381000"/>
          </a:xfrm>
        </p:spPr>
        <p:txBody>
          <a:bodyPr>
            <a:normAutofit fontScale="90000"/>
          </a:bodyPr>
          <a:lstStyle/>
          <a:p>
            <a:r>
              <a:rPr lang="en-IN" dirty="0"/>
              <a:t>Ad-Hoc Networks and Tethering</a:t>
            </a:r>
          </a:p>
        </p:txBody>
      </p:sp>
      <p:sp>
        <p:nvSpPr>
          <p:cNvPr id="3" name="Content Placeholder 2">
            <a:extLst>
              <a:ext uri="{FF2B5EF4-FFF2-40B4-BE49-F238E27FC236}">
                <a16:creationId xmlns:a16="http://schemas.microsoft.com/office/drawing/2014/main" id="{0975500E-168A-FA08-0985-D72FAC209BD4}"/>
              </a:ext>
            </a:extLst>
          </p:cNvPr>
          <p:cNvSpPr>
            <a:spLocks noGrp="1"/>
          </p:cNvSpPr>
          <p:nvPr>
            <p:ph idx="1"/>
          </p:nvPr>
        </p:nvSpPr>
        <p:spPr>
          <a:xfrm>
            <a:off x="1750528" y="960699"/>
            <a:ext cx="10018713" cy="5393802"/>
          </a:xfrm>
        </p:spPr>
        <p:txBody>
          <a:bodyPr>
            <a:normAutofit/>
          </a:bodyPr>
          <a:lstStyle/>
          <a:p>
            <a:pPr algn="just"/>
            <a:r>
              <a:rPr lang="en-US" dirty="0"/>
              <a:t>Both ad-hoc networks and tethering allow devices to connect and share resources wirelessly, but they differ in their setup and purpose:</a:t>
            </a:r>
          </a:p>
          <a:p>
            <a:pPr algn="just"/>
            <a:r>
              <a:rPr lang="en-US" b="1" dirty="0"/>
              <a:t>Ad-Hoc Networks:</a:t>
            </a:r>
          </a:p>
          <a:p>
            <a:pPr algn="just"/>
            <a:r>
              <a:rPr lang="en-US" dirty="0"/>
              <a:t>Definition: A temporary network created by devices connecting directly to each other without a central access point (router). Think of it like a group conversation where everyone can talk to everyone else directly.</a:t>
            </a:r>
          </a:p>
          <a:p>
            <a:pPr lvl="1" algn="just"/>
            <a:r>
              <a:rPr lang="en-US" dirty="0"/>
              <a:t>Setup: Devices participating in the ad-hoc network need to be configured with the same network name (SSID) and security settings (optional) to establish connections.</a:t>
            </a:r>
          </a:p>
          <a:p>
            <a:pPr lvl="1" algn="just"/>
            <a:r>
              <a:rPr lang="en-US" dirty="0"/>
              <a:t>Functionality: Devices within the ad-hoc network can share files, printers, or play multiplayer games directly.</a:t>
            </a:r>
          </a:p>
        </p:txBody>
      </p:sp>
    </p:spTree>
    <p:extLst>
      <p:ext uri="{BB962C8B-B14F-4D97-AF65-F5344CB8AC3E}">
        <p14:creationId xmlns:p14="http://schemas.microsoft.com/office/powerpoint/2010/main" val="215812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D0BF6-15B7-BE8D-3598-187B29B27AFC}"/>
              </a:ext>
            </a:extLst>
          </p:cNvPr>
          <p:cNvSpPr>
            <a:spLocks noGrp="1"/>
          </p:cNvSpPr>
          <p:nvPr>
            <p:ph idx="1"/>
          </p:nvPr>
        </p:nvSpPr>
        <p:spPr>
          <a:xfrm>
            <a:off x="1600057" y="274899"/>
            <a:ext cx="10148247" cy="6308202"/>
          </a:xfrm>
        </p:spPr>
        <p:txBody>
          <a:bodyPr>
            <a:normAutofit fontScale="92500" lnSpcReduction="20000"/>
          </a:bodyPr>
          <a:lstStyle/>
          <a:p>
            <a:pPr algn="just"/>
            <a:r>
              <a:rPr lang="en-US" dirty="0"/>
              <a:t>Limitations:</a:t>
            </a:r>
          </a:p>
          <a:p>
            <a:pPr lvl="1" algn="just"/>
            <a:r>
              <a:rPr lang="en-US" dirty="0"/>
              <a:t>Typically smaller range compared to networks with a router.</a:t>
            </a:r>
          </a:p>
          <a:p>
            <a:pPr lvl="1" algn="just"/>
            <a:r>
              <a:rPr lang="en-US" dirty="0"/>
              <a:t>Security can be a concern if not properly configured.</a:t>
            </a:r>
          </a:p>
          <a:p>
            <a:pPr lvl="1" algn="just"/>
            <a:r>
              <a:rPr lang="en-US" dirty="0"/>
              <a:t>Not suitable for internet access sharing unless one device in the network has a pre-existing internet connection that can be shared with others (tethering).</a:t>
            </a:r>
          </a:p>
          <a:p>
            <a:pPr lvl="1" algn="just"/>
            <a:r>
              <a:rPr lang="en-US" dirty="0"/>
              <a:t>Example: A group of friends creating an ad-hoc network to play multiplayer games on their laptops in a park.</a:t>
            </a:r>
            <a:endParaRPr lang="en-IN" dirty="0"/>
          </a:p>
          <a:p>
            <a:pPr marL="0" indent="0" algn="just">
              <a:buNone/>
            </a:pPr>
            <a:r>
              <a:rPr lang="en-US" b="1" dirty="0"/>
              <a:t>Tethering:</a:t>
            </a:r>
          </a:p>
          <a:p>
            <a:pPr algn="just"/>
            <a:r>
              <a:rPr lang="en-US" dirty="0"/>
              <a:t>Definition: Using a mobile device (smartphone or mobile hotspot) to share its internet connection with other devices like laptops or tablets. It's like turning your phone into a portable Wi-Fi router.</a:t>
            </a:r>
          </a:p>
          <a:p>
            <a:pPr algn="just"/>
            <a:r>
              <a:rPr lang="en-US" dirty="0"/>
              <a:t>Methods: Tethering can be done through various methods depending on the device:</a:t>
            </a:r>
          </a:p>
          <a:p>
            <a:pPr lvl="1" algn="just"/>
            <a:r>
              <a:rPr lang="en-US" dirty="0"/>
              <a:t>Wi-Fi hotspot: Most common method, creates a Wi-Fi network that other devices can connect to using the phone's SSID and password.</a:t>
            </a:r>
          </a:p>
          <a:p>
            <a:pPr lvl="1" algn="just"/>
            <a:r>
              <a:rPr lang="en-US" dirty="0"/>
              <a:t>USB tethering: Connects the mobile device to another device using a USB cable, sharing the internet connection.</a:t>
            </a:r>
          </a:p>
          <a:p>
            <a:pPr lvl="1" algn="just"/>
            <a:r>
              <a:rPr lang="en-US" dirty="0"/>
              <a:t>Bluetooth tethering: Shares the internet connection via Bluetooth, but typically slower than Wi-Fi.</a:t>
            </a:r>
            <a:endParaRPr lang="en-IN" dirty="0"/>
          </a:p>
        </p:txBody>
      </p:sp>
    </p:spTree>
    <p:extLst>
      <p:ext uri="{BB962C8B-B14F-4D97-AF65-F5344CB8AC3E}">
        <p14:creationId xmlns:p14="http://schemas.microsoft.com/office/powerpoint/2010/main" val="296294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D0BF6-15B7-BE8D-3598-187B29B27AFC}"/>
              </a:ext>
            </a:extLst>
          </p:cNvPr>
          <p:cNvSpPr>
            <a:spLocks noGrp="1"/>
          </p:cNvSpPr>
          <p:nvPr>
            <p:ph idx="1"/>
          </p:nvPr>
        </p:nvSpPr>
        <p:spPr>
          <a:xfrm>
            <a:off x="1634781" y="809504"/>
            <a:ext cx="10148247" cy="5238991"/>
          </a:xfrm>
        </p:spPr>
        <p:txBody>
          <a:bodyPr>
            <a:normAutofit lnSpcReduction="10000"/>
          </a:bodyPr>
          <a:lstStyle/>
          <a:p>
            <a:pPr algn="just"/>
            <a:r>
              <a:rPr lang="en-US" dirty="0"/>
              <a:t>Benefits: Provides internet access to other devices on the go, useful for travel or situations where Wi-Fi isn't available.</a:t>
            </a:r>
          </a:p>
          <a:p>
            <a:pPr marL="0" indent="0" algn="just">
              <a:buNone/>
            </a:pPr>
            <a:endParaRPr lang="en-US" dirty="0"/>
          </a:p>
          <a:p>
            <a:pPr marL="0" indent="0" algn="just">
              <a:buNone/>
            </a:pPr>
            <a:r>
              <a:rPr lang="en-US" b="1" dirty="0"/>
              <a:t>Limitations</a:t>
            </a:r>
            <a:r>
              <a:rPr lang="en-US" dirty="0"/>
              <a:t>:</a:t>
            </a:r>
          </a:p>
          <a:p>
            <a:pPr algn="just"/>
            <a:r>
              <a:rPr lang="en-US" dirty="0"/>
              <a:t>May incur data charges depending on your mobile plan.</a:t>
            </a:r>
          </a:p>
          <a:p>
            <a:pPr algn="just"/>
            <a:r>
              <a:rPr lang="en-US" dirty="0"/>
              <a:t>Can drain the battery of the tethering device.</a:t>
            </a:r>
          </a:p>
          <a:p>
            <a:pPr marL="0" indent="0" algn="just">
              <a:buNone/>
            </a:pPr>
            <a:endParaRPr lang="en-US" dirty="0"/>
          </a:p>
          <a:p>
            <a:pPr marL="0" indent="0" algn="just">
              <a:buNone/>
            </a:pPr>
            <a:r>
              <a:rPr lang="en-US" b="1" dirty="0"/>
              <a:t>Choosing Between Ad-Hoc Networks and Tethering:</a:t>
            </a:r>
          </a:p>
          <a:p>
            <a:pPr algn="just"/>
            <a:r>
              <a:rPr lang="en-US" dirty="0"/>
              <a:t>If you just need to share files or play games directly between devices without internet access, an ad-hoc network might be sufficient.</a:t>
            </a:r>
          </a:p>
          <a:p>
            <a:pPr algn="just"/>
            <a:r>
              <a:rPr lang="en-US" dirty="0"/>
              <a:t>If you need to provide internet access to other devices from your mobile connection, tethering is the way to go.</a:t>
            </a:r>
            <a:endParaRPr lang="en-IN" dirty="0"/>
          </a:p>
        </p:txBody>
      </p:sp>
    </p:spTree>
    <p:extLst>
      <p:ext uri="{BB962C8B-B14F-4D97-AF65-F5344CB8AC3E}">
        <p14:creationId xmlns:p14="http://schemas.microsoft.com/office/powerpoint/2010/main" val="340767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2F4E-2E54-AAF7-2530-540E9CC2B001}"/>
              </a:ext>
            </a:extLst>
          </p:cNvPr>
          <p:cNvSpPr>
            <a:spLocks noGrp="1"/>
          </p:cNvSpPr>
          <p:nvPr>
            <p:ph type="title"/>
          </p:nvPr>
        </p:nvSpPr>
        <p:spPr/>
        <p:txBody>
          <a:bodyPr/>
          <a:lstStyle/>
          <a:p>
            <a:r>
              <a:rPr lang="en-US" dirty="0"/>
              <a:t>Transport Layer</a:t>
            </a:r>
            <a:endParaRPr lang="en-IN" dirty="0"/>
          </a:p>
        </p:txBody>
      </p:sp>
      <p:sp>
        <p:nvSpPr>
          <p:cNvPr id="3" name="Content Placeholder 2">
            <a:extLst>
              <a:ext uri="{FF2B5EF4-FFF2-40B4-BE49-F238E27FC236}">
                <a16:creationId xmlns:a16="http://schemas.microsoft.com/office/drawing/2014/main" id="{69566EB5-0640-0BAC-BD67-4B4CCA386099}"/>
              </a:ext>
            </a:extLst>
          </p:cNvPr>
          <p:cNvSpPr>
            <a:spLocks noGrp="1"/>
          </p:cNvSpPr>
          <p:nvPr>
            <p:ph idx="1"/>
          </p:nvPr>
        </p:nvSpPr>
        <p:spPr>
          <a:xfrm>
            <a:off x="1484310" y="1898249"/>
            <a:ext cx="10018713" cy="3892952"/>
          </a:xfrm>
        </p:spPr>
        <p:txBody>
          <a:bodyPr>
            <a:normAutofit/>
          </a:bodyPr>
          <a:lstStyle/>
          <a:p>
            <a:pPr algn="just"/>
            <a:r>
              <a:rPr lang="en-US" dirty="0"/>
              <a:t>The transport layer, layer 4 in the OSI model, provides process-to-process communication between applications on different devices. It offers several key services:</a:t>
            </a:r>
          </a:p>
          <a:p>
            <a:pPr lvl="1" algn="just"/>
            <a:r>
              <a:rPr lang="en-US" dirty="0"/>
              <a:t>Process-to-Process Delivery: Ensures data reaches the correct application on the destination device.</a:t>
            </a:r>
          </a:p>
          <a:p>
            <a:pPr lvl="1" algn="just"/>
            <a:r>
              <a:rPr lang="en-US" dirty="0"/>
              <a:t>Reliability: (Implemented by TCP) Guarantees in-order and error-free delivery of data.</a:t>
            </a:r>
          </a:p>
          <a:p>
            <a:pPr lvl="1" algn="just"/>
            <a:r>
              <a:rPr lang="en-US" dirty="0"/>
              <a:t>Flow Control: Regulates the data flow between sender and receiver to prevent overwhelming the receiver. (Implemented by both TCP and UDP)</a:t>
            </a:r>
          </a:p>
          <a:p>
            <a:pPr lvl="1" algn="just"/>
            <a:r>
              <a:rPr lang="en-US" dirty="0"/>
              <a:t>Congestion Control: (Implemented by TCP) Helps prevent network congestion by dynamically adjusting the data transmission rate.</a:t>
            </a:r>
            <a:endParaRPr lang="en-IN" dirty="0"/>
          </a:p>
        </p:txBody>
      </p:sp>
    </p:spTree>
    <p:extLst>
      <p:ext uri="{BB962C8B-B14F-4D97-AF65-F5344CB8AC3E}">
        <p14:creationId xmlns:p14="http://schemas.microsoft.com/office/powerpoint/2010/main" val="337090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2F4E-2E54-AAF7-2530-540E9CC2B001}"/>
              </a:ext>
            </a:extLst>
          </p:cNvPr>
          <p:cNvSpPr>
            <a:spLocks noGrp="1"/>
          </p:cNvSpPr>
          <p:nvPr>
            <p:ph type="title"/>
          </p:nvPr>
        </p:nvSpPr>
        <p:spPr>
          <a:xfrm>
            <a:off x="1484311" y="685800"/>
            <a:ext cx="10018713" cy="957805"/>
          </a:xfrm>
        </p:spPr>
        <p:txBody>
          <a:bodyPr>
            <a:normAutofit fontScale="90000"/>
          </a:bodyPr>
          <a:lstStyle/>
          <a:p>
            <a:r>
              <a:rPr lang="en-IN" dirty="0"/>
              <a:t>Flow Control  and Congestion Control Protocols</a:t>
            </a:r>
          </a:p>
        </p:txBody>
      </p:sp>
      <p:sp>
        <p:nvSpPr>
          <p:cNvPr id="3" name="Content Placeholder 2">
            <a:extLst>
              <a:ext uri="{FF2B5EF4-FFF2-40B4-BE49-F238E27FC236}">
                <a16:creationId xmlns:a16="http://schemas.microsoft.com/office/drawing/2014/main" id="{69566EB5-0640-0BAC-BD67-4B4CCA386099}"/>
              </a:ext>
            </a:extLst>
          </p:cNvPr>
          <p:cNvSpPr>
            <a:spLocks noGrp="1"/>
          </p:cNvSpPr>
          <p:nvPr>
            <p:ph idx="1"/>
          </p:nvPr>
        </p:nvSpPr>
        <p:spPr>
          <a:xfrm>
            <a:off x="1484310" y="1898249"/>
            <a:ext cx="10018713" cy="3892952"/>
          </a:xfrm>
        </p:spPr>
        <p:txBody>
          <a:bodyPr>
            <a:normAutofit/>
          </a:bodyPr>
          <a:lstStyle/>
          <a:p>
            <a:pPr marL="0" lvl="1" indent="0" algn="just">
              <a:buNone/>
            </a:pPr>
            <a:r>
              <a:rPr lang="en-US" sz="2400" dirty="0"/>
              <a:t>Flow Control:</a:t>
            </a:r>
          </a:p>
          <a:p>
            <a:pPr lvl="1" algn="just"/>
            <a:r>
              <a:rPr lang="en-US" dirty="0"/>
              <a:t>Stop-and-Wait: Sender transmits a packet and waits for an acknowledgment (ACK) before sending the next. Simple but inefficient for large data transfers.</a:t>
            </a:r>
          </a:p>
          <a:p>
            <a:pPr lvl="1" algn="just"/>
            <a:r>
              <a:rPr lang="en-US" dirty="0"/>
              <a:t>Sliding Window: Sender transmits multiple packets within a window and waits for ACKs before sending the next window. More efficient than stop-and-wait.</a:t>
            </a:r>
          </a:p>
          <a:p>
            <a:pPr marL="0" indent="0" algn="just">
              <a:buNone/>
            </a:pPr>
            <a:r>
              <a:rPr lang="en-US" dirty="0"/>
              <a:t>Congestion Control Protocols:</a:t>
            </a:r>
          </a:p>
          <a:p>
            <a:pPr lvl="1" algn="just"/>
            <a:r>
              <a:rPr lang="en-US" dirty="0"/>
              <a:t>TCP Congestion Control: Employs techniques like slow start, congestion avoidance, and fast retransmit to dynamically adjust the transmission rate based on network congestion signals.</a:t>
            </a:r>
            <a:endParaRPr lang="en-IN" dirty="0"/>
          </a:p>
        </p:txBody>
      </p:sp>
    </p:spTree>
    <p:extLst>
      <p:ext uri="{BB962C8B-B14F-4D97-AF65-F5344CB8AC3E}">
        <p14:creationId xmlns:p14="http://schemas.microsoft.com/office/powerpoint/2010/main" val="225747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C754-A018-DEB3-9D6C-3EEE95B148C1}"/>
              </a:ext>
            </a:extLst>
          </p:cNvPr>
          <p:cNvSpPr>
            <a:spLocks noGrp="1"/>
          </p:cNvSpPr>
          <p:nvPr>
            <p:ph type="title"/>
          </p:nvPr>
        </p:nvSpPr>
        <p:spPr/>
        <p:txBody>
          <a:bodyPr/>
          <a:lstStyle/>
          <a:p>
            <a:r>
              <a:rPr lang="en-IN" dirty="0"/>
              <a:t>Datagrams</a:t>
            </a:r>
          </a:p>
        </p:txBody>
      </p:sp>
      <p:sp>
        <p:nvSpPr>
          <p:cNvPr id="3" name="Content Placeholder 2">
            <a:extLst>
              <a:ext uri="{FF2B5EF4-FFF2-40B4-BE49-F238E27FC236}">
                <a16:creationId xmlns:a16="http://schemas.microsoft.com/office/drawing/2014/main" id="{F29878E1-8BBC-5FA4-DCA4-77479D0FBE11}"/>
              </a:ext>
            </a:extLst>
          </p:cNvPr>
          <p:cNvSpPr>
            <a:spLocks noGrp="1"/>
          </p:cNvSpPr>
          <p:nvPr>
            <p:ph idx="1"/>
          </p:nvPr>
        </p:nvSpPr>
        <p:spPr>
          <a:xfrm>
            <a:off x="1484310" y="1828800"/>
            <a:ext cx="10018713" cy="3962401"/>
          </a:xfrm>
        </p:spPr>
        <p:txBody>
          <a:bodyPr>
            <a:normAutofit/>
          </a:bodyPr>
          <a:lstStyle/>
          <a:p>
            <a:pPr algn="just"/>
            <a:r>
              <a:rPr lang="en-US" dirty="0"/>
              <a:t>Datagrams are self-contained units of data used for communication over networks. They act like individual postcards containing:</a:t>
            </a:r>
          </a:p>
          <a:p>
            <a:pPr lvl="1" algn="just"/>
            <a:r>
              <a:rPr lang="en-US" dirty="0"/>
              <a:t>Header: This section includes information for routing the datagram, such as the sender's and receiver's IP addresses and port numbers (if applicable).</a:t>
            </a:r>
          </a:p>
          <a:p>
            <a:pPr lvl="1" algn="just"/>
            <a:r>
              <a:rPr lang="en-US" dirty="0"/>
              <a:t>Payload: This is the actual data being sent, which could be application data, control information, or anything else requiring transmission.</a:t>
            </a:r>
          </a:p>
          <a:p>
            <a:pPr lvl="1" algn="just"/>
            <a:r>
              <a:rPr lang="en-US" dirty="0"/>
              <a:t>Think of datagrams as individual packages delivered by a mail carrier. Each package has an address label (header) specifying the sender and recipient, and the contents inside (payload) is the actual message or item being delivered.</a:t>
            </a:r>
            <a:endParaRPr lang="en-IN" dirty="0"/>
          </a:p>
        </p:txBody>
      </p:sp>
    </p:spTree>
    <p:extLst>
      <p:ext uri="{BB962C8B-B14F-4D97-AF65-F5344CB8AC3E}">
        <p14:creationId xmlns:p14="http://schemas.microsoft.com/office/powerpoint/2010/main" val="272278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C754-A018-DEB3-9D6C-3EEE95B148C1}"/>
              </a:ext>
            </a:extLst>
          </p:cNvPr>
          <p:cNvSpPr>
            <a:spLocks noGrp="1"/>
          </p:cNvSpPr>
          <p:nvPr>
            <p:ph type="title"/>
          </p:nvPr>
        </p:nvSpPr>
        <p:spPr/>
        <p:txBody>
          <a:bodyPr/>
          <a:lstStyle/>
          <a:p>
            <a:r>
              <a:rPr lang="en-IN" dirty="0"/>
              <a:t>UDP (User Datagram Protocol)</a:t>
            </a:r>
          </a:p>
        </p:txBody>
      </p:sp>
      <p:sp>
        <p:nvSpPr>
          <p:cNvPr id="3" name="Content Placeholder 2">
            <a:extLst>
              <a:ext uri="{FF2B5EF4-FFF2-40B4-BE49-F238E27FC236}">
                <a16:creationId xmlns:a16="http://schemas.microsoft.com/office/drawing/2014/main" id="{F29878E1-8BBC-5FA4-DCA4-77479D0FBE11}"/>
              </a:ext>
            </a:extLst>
          </p:cNvPr>
          <p:cNvSpPr>
            <a:spLocks noGrp="1"/>
          </p:cNvSpPr>
          <p:nvPr>
            <p:ph idx="1"/>
          </p:nvPr>
        </p:nvSpPr>
        <p:spPr>
          <a:xfrm>
            <a:off x="1484310" y="1828800"/>
            <a:ext cx="10018713" cy="3962401"/>
          </a:xfrm>
        </p:spPr>
        <p:txBody>
          <a:bodyPr>
            <a:normAutofit/>
          </a:bodyPr>
          <a:lstStyle/>
          <a:p>
            <a:pPr algn="just"/>
            <a:r>
              <a:rPr lang="en-US" dirty="0"/>
              <a:t>UDP is a transport layer protocol that utilizes datagrams for communication. It offers several key characteristics:</a:t>
            </a:r>
          </a:p>
          <a:p>
            <a:pPr lvl="1" algn="just"/>
            <a:r>
              <a:rPr lang="en-US" dirty="0"/>
              <a:t>Connectionless: Unlike connection-oriented protocols like TCP, UDP doesn't establish a connection before sending data. This makes it faster and simpler.</a:t>
            </a:r>
          </a:p>
          <a:p>
            <a:pPr lvl="1" algn="just"/>
            <a:r>
              <a:rPr lang="en-US" dirty="0"/>
              <a:t>Unreliable: UDP doesn't guarantee delivery, in-order arrival, or error checking of datagrams. It simply sends them off and hopes for the best.</a:t>
            </a:r>
          </a:p>
          <a:p>
            <a:pPr lvl="1" algn="just"/>
            <a:r>
              <a:rPr lang="en-US" dirty="0"/>
              <a:t>Fast: Due to the lack of connection setup and overhead, UDP is faster than TCP for applications where speed is a priority.</a:t>
            </a:r>
          </a:p>
          <a:p>
            <a:pPr lvl="1" algn="just"/>
            <a:r>
              <a:rPr lang="en-US" dirty="0"/>
              <a:t>Low Overhead: UDP has a simpler header structure compared to TCP, leading to lower processing requirements on sending and receiving devices.</a:t>
            </a:r>
            <a:endParaRPr lang="en-IN" dirty="0"/>
          </a:p>
        </p:txBody>
      </p:sp>
    </p:spTree>
    <p:extLst>
      <p:ext uri="{BB962C8B-B14F-4D97-AF65-F5344CB8AC3E}">
        <p14:creationId xmlns:p14="http://schemas.microsoft.com/office/powerpoint/2010/main" val="144871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C754-A018-DEB3-9D6C-3EEE95B148C1}"/>
              </a:ext>
            </a:extLst>
          </p:cNvPr>
          <p:cNvSpPr>
            <a:spLocks noGrp="1"/>
          </p:cNvSpPr>
          <p:nvPr>
            <p:ph type="title"/>
          </p:nvPr>
        </p:nvSpPr>
        <p:spPr/>
        <p:txBody>
          <a:bodyPr/>
          <a:lstStyle/>
          <a:p>
            <a:r>
              <a:rPr lang="en-IN" dirty="0"/>
              <a:t>Applications of UDP</a:t>
            </a:r>
          </a:p>
        </p:txBody>
      </p:sp>
      <p:sp>
        <p:nvSpPr>
          <p:cNvPr id="3" name="Content Placeholder 2">
            <a:extLst>
              <a:ext uri="{FF2B5EF4-FFF2-40B4-BE49-F238E27FC236}">
                <a16:creationId xmlns:a16="http://schemas.microsoft.com/office/drawing/2014/main" id="{F29878E1-8BBC-5FA4-DCA4-77479D0FBE11}"/>
              </a:ext>
            </a:extLst>
          </p:cNvPr>
          <p:cNvSpPr>
            <a:spLocks noGrp="1"/>
          </p:cNvSpPr>
          <p:nvPr>
            <p:ph idx="1"/>
          </p:nvPr>
        </p:nvSpPr>
        <p:spPr>
          <a:xfrm>
            <a:off x="1484310" y="1828800"/>
            <a:ext cx="10018713" cy="3962401"/>
          </a:xfrm>
        </p:spPr>
        <p:txBody>
          <a:bodyPr>
            <a:normAutofit/>
          </a:bodyPr>
          <a:lstStyle/>
          <a:p>
            <a:pPr algn="just"/>
            <a:r>
              <a:rPr lang="en-US" dirty="0"/>
              <a:t>UDP's speed and simplicity make it suitable for specific applications where:</a:t>
            </a:r>
          </a:p>
          <a:p>
            <a:pPr lvl="1" algn="just"/>
            <a:r>
              <a:rPr lang="en-US" dirty="0"/>
              <a:t>Real-time data delivery is crucial: In applications like online gaming and video streaming, a slight delay or data loss might be tolerable compared to the benefits of real-time updates.</a:t>
            </a:r>
          </a:p>
          <a:p>
            <a:pPr lvl="1" algn="just"/>
            <a:r>
              <a:rPr lang="en-US" dirty="0"/>
              <a:t>Error correction is handled at the application level: Applications can implement their own error checking and retransmission mechanisms if necessary.</a:t>
            </a:r>
          </a:p>
          <a:p>
            <a:pPr lvl="1" algn="just"/>
            <a:r>
              <a:rPr lang="en-US" dirty="0"/>
              <a:t>Data loss is acceptable: For applications like live audio or video broadcasts, occasional dropped packets might not be critical, and the benefits of faster transmission outweigh the drawbacks.</a:t>
            </a:r>
            <a:endParaRPr lang="en-IN" dirty="0"/>
          </a:p>
        </p:txBody>
      </p:sp>
    </p:spTree>
    <p:extLst>
      <p:ext uri="{BB962C8B-B14F-4D97-AF65-F5344CB8AC3E}">
        <p14:creationId xmlns:p14="http://schemas.microsoft.com/office/powerpoint/2010/main" val="550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C754-A018-DEB3-9D6C-3EEE95B148C1}"/>
              </a:ext>
            </a:extLst>
          </p:cNvPr>
          <p:cNvSpPr>
            <a:spLocks noGrp="1"/>
          </p:cNvSpPr>
          <p:nvPr>
            <p:ph type="title"/>
          </p:nvPr>
        </p:nvSpPr>
        <p:spPr/>
        <p:txBody>
          <a:bodyPr/>
          <a:lstStyle/>
          <a:p>
            <a:r>
              <a:rPr lang="en-IN" dirty="0"/>
              <a:t>Applications of UDP</a:t>
            </a:r>
          </a:p>
        </p:txBody>
      </p:sp>
      <p:sp>
        <p:nvSpPr>
          <p:cNvPr id="3" name="Content Placeholder 2">
            <a:extLst>
              <a:ext uri="{FF2B5EF4-FFF2-40B4-BE49-F238E27FC236}">
                <a16:creationId xmlns:a16="http://schemas.microsoft.com/office/drawing/2014/main" id="{F29878E1-8BBC-5FA4-DCA4-77479D0FBE11}"/>
              </a:ext>
            </a:extLst>
          </p:cNvPr>
          <p:cNvSpPr>
            <a:spLocks noGrp="1"/>
          </p:cNvSpPr>
          <p:nvPr>
            <p:ph idx="1"/>
          </p:nvPr>
        </p:nvSpPr>
        <p:spPr>
          <a:xfrm>
            <a:off x="1484310" y="1828800"/>
            <a:ext cx="10018713" cy="3962401"/>
          </a:xfrm>
        </p:spPr>
        <p:txBody>
          <a:bodyPr>
            <a:normAutofit fontScale="92500" lnSpcReduction="10000"/>
          </a:bodyPr>
          <a:lstStyle/>
          <a:p>
            <a:pPr algn="just"/>
            <a:r>
              <a:rPr lang="en-US" dirty="0"/>
              <a:t>Here are some common UDP applications:</a:t>
            </a:r>
          </a:p>
          <a:p>
            <a:pPr lvl="1" algn="just"/>
            <a:r>
              <a:rPr lang="en-US" dirty="0"/>
              <a:t>Online Gaming: UDP allows for fast updates on game state information between players.</a:t>
            </a:r>
          </a:p>
          <a:p>
            <a:pPr lvl="1" algn="just"/>
            <a:r>
              <a:rPr lang="en-US" dirty="0"/>
              <a:t>Video Streaming: UDP enables real-time video transmission, even if some packets are lost.</a:t>
            </a:r>
          </a:p>
          <a:p>
            <a:pPr lvl="1" algn="just"/>
            <a:r>
              <a:rPr lang="en-US" dirty="0"/>
              <a:t>Voice over IP (VoIP): UDP facilitates real-time voice communication, where occasional dropped packets might result in a slight stutter but wouldn't disrupt the entire conversation.</a:t>
            </a:r>
          </a:p>
          <a:p>
            <a:pPr lvl="1" algn="just"/>
            <a:r>
              <a:rPr lang="en-US" dirty="0"/>
              <a:t>DNS (Domain Name System) Lookups: UDP is used for quick DNS queries to translate domain names to IP addresses.</a:t>
            </a:r>
          </a:p>
          <a:p>
            <a:pPr algn="just"/>
            <a:r>
              <a:rPr lang="en-US" dirty="0"/>
              <a:t>In summary, datagrams provide the basic units of data transfer, and UDP leverages them for fast and lightweight communication in applications that prioritize speed over guaranteed delivery.</a:t>
            </a:r>
            <a:endParaRPr lang="en-IN" dirty="0"/>
          </a:p>
        </p:txBody>
      </p:sp>
    </p:spTree>
    <p:extLst>
      <p:ext uri="{BB962C8B-B14F-4D97-AF65-F5344CB8AC3E}">
        <p14:creationId xmlns:p14="http://schemas.microsoft.com/office/powerpoint/2010/main" val="114333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BF2-EA57-7F0E-BA6B-220B9488C238}"/>
              </a:ext>
            </a:extLst>
          </p:cNvPr>
          <p:cNvSpPr>
            <a:spLocks noGrp="1"/>
          </p:cNvSpPr>
          <p:nvPr>
            <p:ph type="title"/>
          </p:nvPr>
        </p:nvSpPr>
        <p:spPr/>
        <p:txBody>
          <a:bodyPr>
            <a:normAutofit/>
          </a:bodyPr>
          <a:lstStyle/>
          <a:p>
            <a:r>
              <a:rPr lang="en-IN" dirty="0"/>
              <a:t>TCP (Transmission Control Protocol)</a:t>
            </a:r>
          </a:p>
        </p:txBody>
      </p:sp>
      <p:sp>
        <p:nvSpPr>
          <p:cNvPr id="3" name="Content Placeholder 2">
            <a:extLst>
              <a:ext uri="{FF2B5EF4-FFF2-40B4-BE49-F238E27FC236}">
                <a16:creationId xmlns:a16="http://schemas.microsoft.com/office/drawing/2014/main" id="{C636BF81-3F75-632E-C59A-72E4CC7525A8}"/>
              </a:ext>
            </a:extLst>
          </p:cNvPr>
          <p:cNvSpPr>
            <a:spLocks noGrp="1"/>
          </p:cNvSpPr>
          <p:nvPr>
            <p:ph idx="1"/>
          </p:nvPr>
        </p:nvSpPr>
        <p:spPr>
          <a:xfrm>
            <a:off x="1484310" y="1944547"/>
            <a:ext cx="10018713" cy="4514126"/>
          </a:xfrm>
        </p:spPr>
        <p:txBody>
          <a:bodyPr>
            <a:normAutofit fontScale="92500" lnSpcReduction="20000"/>
          </a:bodyPr>
          <a:lstStyle/>
          <a:p>
            <a:pPr marL="0" indent="0" algn="just">
              <a:buNone/>
            </a:pPr>
            <a:r>
              <a:rPr lang="en-US" dirty="0"/>
              <a:t>TCP is a connection-oriented transport layer protocol that offers reliable and ordered data delivery over networks. It's the workhorse protocol for many internet applications that require accurate data transfer, like file downloads, email, and web browsing.</a:t>
            </a:r>
          </a:p>
          <a:p>
            <a:pPr algn="just"/>
            <a:r>
              <a:rPr lang="en-US" dirty="0"/>
              <a:t>Here's a breakdown of TCP's key aspects:</a:t>
            </a:r>
          </a:p>
          <a:p>
            <a:pPr marL="0" indent="0" algn="just">
              <a:buNone/>
            </a:pPr>
            <a:r>
              <a:rPr lang="en-US" dirty="0"/>
              <a:t>Services:</a:t>
            </a:r>
          </a:p>
          <a:p>
            <a:pPr lvl="1" algn="just"/>
            <a:r>
              <a:rPr lang="en-US" dirty="0"/>
              <a:t>Reliable Delivery: TCP guarantees in-order and error-free delivery of data packets. It achieves this through:</a:t>
            </a:r>
          </a:p>
          <a:p>
            <a:pPr lvl="1" algn="just"/>
            <a:r>
              <a:rPr lang="en-US" dirty="0"/>
              <a:t>Sequence numbers: Assigns a unique number to each packet, ensuring they arrive in the correct order.</a:t>
            </a:r>
          </a:p>
          <a:p>
            <a:pPr lvl="1" algn="just"/>
            <a:r>
              <a:rPr lang="en-US" dirty="0"/>
              <a:t>Checksum: Calculates a checksum for each packet to detect transmission errors.</a:t>
            </a:r>
          </a:p>
          <a:p>
            <a:pPr lvl="1" algn="just"/>
            <a:r>
              <a:rPr lang="en-US" dirty="0"/>
              <a:t>ACK/NACK mechanism: Sender receives acknowledgments (ACKs) for successfully delivered packets and requests retransmission of lost or corrupted ones (NACKs).</a:t>
            </a:r>
            <a:endParaRPr lang="en-IN" dirty="0"/>
          </a:p>
        </p:txBody>
      </p:sp>
    </p:spTree>
    <p:extLst>
      <p:ext uri="{BB962C8B-B14F-4D97-AF65-F5344CB8AC3E}">
        <p14:creationId xmlns:p14="http://schemas.microsoft.com/office/powerpoint/2010/main" val="1709460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1268</TotalTime>
  <Words>2404</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Corbel</vt:lpstr>
      <vt:lpstr>Parallax</vt:lpstr>
      <vt:lpstr>Computer Networks</vt:lpstr>
      <vt:lpstr>Topics Covered</vt:lpstr>
      <vt:lpstr>Transport Layer</vt:lpstr>
      <vt:lpstr>Flow Control  and Congestion Control Protocols</vt:lpstr>
      <vt:lpstr>Datagrams</vt:lpstr>
      <vt:lpstr>UDP (User Datagram Protocol)</vt:lpstr>
      <vt:lpstr>Applications of UDP</vt:lpstr>
      <vt:lpstr>Applications of UDP</vt:lpstr>
      <vt:lpstr>TCP (Transmission Control Protocol)</vt:lpstr>
      <vt:lpstr>TCP (Transmission Control Protocol)</vt:lpstr>
      <vt:lpstr>States </vt:lpstr>
      <vt:lpstr>Ports and Sockets</vt:lpstr>
      <vt:lpstr>Session and Application Layer – Introduction to FTP, TELNET, SSH and SNMP. </vt:lpstr>
      <vt:lpstr>Here's an introduction to some common Application Layer protocols: </vt:lpstr>
      <vt:lpstr>PowerPoint Presentation</vt:lpstr>
      <vt:lpstr>Overview of Wireless Communication</vt:lpstr>
      <vt:lpstr>Overview of Wireless Communication</vt:lpstr>
      <vt:lpstr>PowerPoint Presentation</vt:lpstr>
      <vt:lpstr>Applications of Wireless Communication</vt:lpstr>
      <vt:lpstr>Ad-Hoc Networks and Tethering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Shailesh kumar</dc:creator>
  <cp:lastModifiedBy>Shailesh kumar</cp:lastModifiedBy>
  <cp:revision>90</cp:revision>
  <cp:lastPrinted>2024-03-13T16:39:33Z</cp:lastPrinted>
  <dcterms:created xsi:type="dcterms:W3CDTF">2024-03-11T02:46:00Z</dcterms:created>
  <dcterms:modified xsi:type="dcterms:W3CDTF">2024-04-09T15:00:34Z</dcterms:modified>
</cp:coreProperties>
</file>