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sldIdLst>
    <p:sldId id="256" r:id="rId2"/>
    <p:sldId id="295" r:id="rId3"/>
    <p:sldId id="263" r:id="rId4"/>
    <p:sldId id="267" r:id="rId5"/>
    <p:sldId id="257" r:id="rId6"/>
    <p:sldId id="258" r:id="rId7"/>
    <p:sldId id="259" r:id="rId8"/>
    <p:sldId id="260" r:id="rId9"/>
    <p:sldId id="261" r:id="rId10"/>
    <p:sldId id="296" r:id="rId11"/>
    <p:sldId id="262" r:id="rId12"/>
    <p:sldId id="264" r:id="rId13"/>
    <p:sldId id="268" r:id="rId14"/>
    <p:sldId id="269" r:id="rId15"/>
    <p:sldId id="270" r:id="rId16"/>
    <p:sldId id="271" r:id="rId17"/>
    <p:sldId id="272" r:id="rId18"/>
    <p:sldId id="273" r:id="rId19"/>
    <p:sldId id="274" r:id="rId20"/>
    <p:sldId id="265" r:id="rId21"/>
    <p:sldId id="266" r:id="rId22"/>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660"/>
  </p:normalViewPr>
  <p:slideViewPr>
    <p:cSldViewPr snapToGrid="0">
      <p:cViewPr varScale="1">
        <p:scale>
          <a:sx n="85" d="100"/>
          <a:sy n="85" d="100"/>
        </p:scale>
        <p:origin x="74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719A02C-95B8-4320-BDD7-1B27AEEEF9EC}" type="datetimeFigureOut">
              <a:rPr lang="en-IN" smtClean="0"/>
              <a:t>05-04-2024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80F6F286-8AFF-4D89-B7AF-5D3D4A54DA5B}" type="slidenum">
              <a:rPr lang="en-IN" smtClean="0"/>
              <a:t>‹#›</a:t>
            </a:fld>
            <a:endParaRPr lang="en-IN"/>
          </a:p>
        </p:txBody>
      </p:sp>
    </p:spTree>
    <p:extLst>
      <p:ext uri="{BB962C8B-B14F-4D97-AF65-F5344CB8AC3E}">
        <p14:creationId xmlns:p14="http://schemas.microsoft.com/office/powerpoint/2010/main" val="1506756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719A02C-95B8-4320-BDD7-1B27AEEEF9EC}"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F6F286-8AFF-4D89-B7AF-5D3D4A54DA5B}" type="slidenum">
              <a:rPr lang="en-IN" smtClean="0"/>
              <a:t>‹#›</a:t>
            </a:fld>
            <a:endParaRPr lang="en-IN"/>
          </a:p>
        </p:txBody>
      </p:sp>
    </p:spTree>
    <p:extLst>
      <p:ext uri="{BB962C8B-B14F-4D97-AF65-F5344CB8AC3E}">
        <p14:creationId xmlns:p14="http://schemas.microsoft.com/office/powerpoint/2010/main" val="282709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19A02C-95B8-4320-BDD7-1B27AEEEF9EC}"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F6F286-8AFF-4D89-B7AF-5D3D4A54DA5B}" type="slidenum">
              <a:rPr lang="en-IN" smtClean="0"/>
              <a:t>‹#›</a:t>
            </a:fld>
            <a:endParaRPr lang="en-IN"/>
          </a:p>
        </p:txBody>
      </p:sp>
    </p:spTree>
    <p:extLst>
      <p:ext uri="{BB962C8B-B14F-4D97-AF65-F5344CB8AC3E}">
        <p14:creationId xmlns:p14="http://schemas.microsoft.com/office/powerpoint/2010/main" val="26239324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19A02C-95B8-4320-BDD7-1B27AEEEF9EC}"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F6F286-8AFF-4D89-B7AF-5D3D4A54DA5B}" type="slidenum">
              <a:rPr lang="en-IN" smtClean="0"/>
              <a:t>‹#›</a:t>
            </a:fld>
            <a:endParaRPr lang="en-IN"/>
          </a:p>
        </p:txBody>
      </p:sp>
    </p:spTree>
    <p:extLst>
      <p:ext uri="{BB962C8B-B14F-4D97-AF65-F5344CB8AC3E}">
        <p14:creationId xmlns:p14="http://schemas.microsoft.com/office/powerpoint/2010/main" val="27242303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19A02C-95B8-4320-BDD7-1B27AEEEF9EC}"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F6F286-8AFF-4D89-B7AF-5D3D4A54DA5B}" type="slidenum">
              <a:rPr lang="en-IN" smtClean="0"/>
              <a:t>‹#›</a:t>
            </a:fld>
            <a:endParaRPr lang="en-IN"/>
          </a:p>
        </p:txBody>
      </p:sp>
    </p:spTree>
    <p:extLst>
      <p:ext uri="{BB962C8B-B14F-4D97-AF65-F5344CB8AC3E}">
        <p14:creationId xmlns:p14="http://schemas.microsoft.com/office/powerpoint/2010/main" val="21209543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19A02C-95B8-4320-BDD7-1B27AEEEF9EC}"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F6F286-8AFF-4D89-B7AF-5D3D4A54DA5B}" type="slidenum">
              <a:rPr lang="en-IN" smtClean="0"/>
              <a:t>‹#›</a:t>
            </a:fld>
            <a:endParaRPr lang="en-IN"/>
          </a:p>
        </p:txBody>
      </p:sp>
    </p:spTree>
    <p:extLst>
      <p:ext uri="{BB962C8B-B14F-4D97-AF65-F5344CB8AC3E}">
        <p14:creationId xmlns:p14="http://schemas.microsoft.com/office/powerpoint/2010/main" val="9910806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19A02C-95B8-4320-BDD7-1B27AEEEF9EC}"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F6F286-8AFF-4D89-B7AF-5D3D4A54DA5B}" type="slidenum">
              <a:rPr lang="en-IN" smtClean="0"/>
              <a:t>‹#›</a:t>
            </a:fld>
            <a:endParaRPr lang="en-IN"/>
          </a:p>
        </p:txBody>
      </p:sp>
    </p:spTree>
    <p:extLst>
      <p:ext uri="{BB962C8B-B14F-4D97-AF65-F5344CB8AC3E}">
        <p14:creationId xmlns:p14="http://schemas.microsoft.com/office/powerpoint/2010/main" val="29581698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19A02C-95B8-4320-BDD7-1B27AEEEF9EC}"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F6F286-8AFF-4D89-B7AF-5D3D4A54DA5B}" type="slidenum">
              <a:rPr lang="en-IN" smtClean="0"/>
              <a:t>‹#›</a:t>
            </a:fld>
            <a:endParaRPr lang="en-IN"/>
          </a:p>
        </p:txBody>
      </p:sp>
    </p:spTree>
    <p:extLst>
      <p:ext uri="{BB962C8B-B14F-4D97-AF65-F5344CB8AC3E}">
        <p14:creationId xmlns:p14="http://schemas.microsoft.com/office/powerpoint/2010/main" val="15530440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19A02C-95B8-4320-BDD7-1B27AEEEF9EC}"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F6F286-8AFF-4D89-B7AF-5D3D4A54DA5B}" type="slidenum">
              <a:rPr lang="en-IN" smtClean="0"/>
              <a:t>‹#›</a:t>
            </a:fld>
            <a:endParaRPr lang="en-IN"/>
          </a:p>
        </p:txBody>
      </p:sp>
    </p:spTree>
    <p:extLst>
      <p:ext uri="{BB962C8B-B14F-4D97-AF65-F5344CB8AC3E}">
        <p14:creationId xmlns:p14="http://schemas.microsoft.com/office/powerpoint/2010/main" val="1998926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19A02C-95B8-4320-BDD7-1B27AEEEF9EC}"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80F6F286-8AFF-4D89-B7AF-5D3D4A54DA5B}" type="slidenum">
              <a:rPr lang="en-IN" smtClean="0"/>
              <a:t>‹#›</a:t>
            </a:fld>
            <a:endParaRPr lang="en-IN"/>
          </a:p>
        </p:txBody>
      </p:sp>
    </p:spTree>
    <p:extLst>
      <p:ext uri="{BB962C8B-B14F-4D97-AF65-F5344CB8AC3E}">
        <p14:creationId xmlns:p14="http://schemas.microsoft.com/office/powerpoint/2010/main" val="2438543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19A02C-95B8-4320-BDD7-1B27AEEEF9EC}"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F6F286-8AFF-4D89-B7AF-5D3D4A54DA5B}" type="slidenum">
              <a:rPr lang="en-IN" smtClean="0"/>
              <a:t>‹#›</a:t>
            </a:fld>
            <a:endParaRPr lang="en-IN"/>
          </a:p>
        </p:txBody>
      </p:sp>
    </p:spTree>
    <p:extLst>
      <p:ext uri="{BB962C8B-B14F-4D97-AF65-F5344CB8AC3E}">
        <p14:creationId xmlns:p14="http://schemas.microsoft.com/office/powerpoint/2010/main" val="2447460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719A02C-95B8-4320-BDD7-1B27AEEEF9EC}"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F6F286-8AFF-4D89-B7AF-5D3D4A54DA5B}" type="slidenum">
              <a:rPr lang="en-IN" smtClean="0"/>
              <a:t>‹#›</a:t>
            </a:fld>
            <a:endParaRPr lang="en-IN"/>
          </a:p>
        </p:txBody>
      </p:sp>
    </p:spTree>
    <p:extLst>
      <p:ext uri="{BB962C8B-B14F-4D97-AF65-F5344CB8AC3E}">
        <p14:creationId xmlns:p14="http://schemas.microsoft.com/office/powerpoint/2010/main" val="458351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719A02C-95B8-4320-BDD7-1B27AEEEF9EC}" type="datetimeFigureOut">
              <a:rPr lang="en-IN" smtClean="0"/>
              <a:t>05-04-2024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0F6F286-8AFF-4D89-B7AF-5D3D4A54DA5B}" type="slidenum">
              <a:rPr lang="en-IN" smtClean="0"/>
              <a:t>‹#›</a:t>
            </a:fld>
            <a:endParaRPr lang="en-IN"/>
          </a:p>
        </p:txBody>
      </p:sp>
    </p:spTree>
    <p:extLst>
      <p:ext uri="{BB962C8B-B14F-4D97-AF65-F5344CB8AC3E}">
        <p14:creationId xmlns:p14="http://schemas.microsoft.com/office/powerpoint/2010/main" val="4251158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719A02C-95B8-4320-BDD7-1B27AEEEF9EC}" type="datetimeFigureOut">
              <a:rPr lang="en-IN" smtClean="0"/>
              <a:t>05-04-2024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0F6F286-8AFF-4D89-B7AF-5D3D4A54DA5B}" type="slidenum">
              <a:rPr lang="en-IN" smtClean="0"/>
              <a:t>‹#›</a:t>
            </a:fld>
            <a:endParaRPr lang="en-IN"/>
          </a:p>
        </p:txBody>
      </p:sp>
    </p:spTree>
    <p:extLst>
      <p:ext uri="{BB962C8B-B14F-4D97-AF65-F5344CB8AC3E}">
        <p14:creationId xmlns:p14="http://schemas.microsoft.com/office/powerpoint/2010/main" val="860651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19A02C-95B8-4320-BDD7-1B27AEEEF9EC}" type="datetimeFigureOut">
              <a:rPr lang="en-IN" smtClean="0"/>
              <a:t>05-04-2024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0F6F286-8AFF-4D89-B7AF-5D3D4A54DA5B}" type="slidenum">
              <a:rPr lang="en-IN" smtClean="0"/>
              <a:t>‹#›</a:t>
            </a:fld>
            <a:endParaRPr lang="en-IN"/>
          </a:p>
        </p:txBody>
      </p:sp>
    </p:spTree>
    <p:extLst>
      <p:ext uri="{BB962C8B-B14F-4D97-AF65-F5344CB8AC3E}">
        <p14:creationId xmlns:p14="http://schemas.microsoft.com/office/powerpoint/2010/main" val="914701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719A02C-95B8-4320-BDD7-1B27AEEEF9EC}"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F6F286-8AFF-4D89-B7AF-5D3D4A54DA5B}" type="slidenum">
              <a:rPr lang="en-IN" smtClean="0"/>
              <a:t>‹#›</a:t>
            </a:fld>
            <a:endParaRPr lang="en-IN"/>
          </a:p>
        </p:txBody>
      </p:sp>
    </p:spTree>
    <p:extLst>
      <p:ext uri="{BB962C8B-B14F-4D97-AF65-F5344CB8AC3E}">
        <p14:creationId xmlns:p14="http://schemas.microsoft.com/office/powerpoint/2010/main" val="433337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719A02C-95B8-4320-BDD7-1B27AEEEF9EC}"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F6F286-8AFF-4D89-B7AF-5D3D4A54DA5B}" type="slidenum">
              <a:rPr lang="en-IN" smtClean="0"/>
              <a:t>‹#›</a:t>
            </a:fld>
            <a:endParaRPr lang="en-IN"/>
          </a:p>
        </p:txBody>
      </p:sp>
    </p:spTree>
    <p:extLst>
      <p:ext uri="{BB962C8B-B14F-4D97-AF65-F5344CB8AC3E}">
        <p14:creationId xmlns:p14="http://schemas.microsoft.com/office/powerpoint/2010/main" val="1776281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719A02C-95B8-4320-BDD7-1B27AEEEF9EC}" type="datetimeFigureOut">
              <a:rPr lang="en-IN" smtClean="0"/>
              <a:t>05-04-2024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0F6F286-8AFF-4D89-B7AF-5D3D4A54DA5B}" type="slidenum">
              <a:rPr lang="en-IN" smtClean="0"/>
              <a:t>‹#›</a:t>
            </a:fld>
            <a:endParaRPr lang="en-IN"/>
          </a:p>
        </p:txBody>
      </p:sp>
    </p:spTree>
    <p:extLst>
      <p:ext uri="{BB962C8B-B14F-4D97-AF65-F5344CB8AC3E}">
        <p14:creationId xmlns:p14="http://schemas.microsoft.com/office/powerpoint/2010/main" val="3412507712"/>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5181C-2097-5F4F-E615-3CC66DC078AE}"/>
              </a:ext>
            </a:extLst>
          </p:cNvPr>
          <p:cNvSpPr>
            <a:spLocks noGrp="1"/>
          </p:cNvSpPr>
          <p:nvPr>
            <p:ph type="ctrTitle"/>
          </p:nvPr>
        </p:nvSpPr>
        <p:spPr/>
        <p:txBody>
          <a:bodyPr/>
          <a:lstStyle/>
          <a:p>
            <a:r>
              <a:rPr lang="en-IN" dirty="0"/>
              <a:t>WEB TECHNOLOGIES</a:t>
            </a:r>
          </a:p>
        </p:txBody>
      </p:sp>
      <p:sp>
        <p:nvSpPr>
          <p:cNvPr id="3" name="Subtitle 2">
            <a:extLst>
              <a:ext uri="{FF2B5EF4-FFF2-40B4-BE49-F238E27FC236}">
                <a16:creationId xmlns:a16="http://schemas.microsoft.com/office/drawing/2014/main" id="{C63682EC-75A1-D9F8-69EB-BBCA5FC9D650}"/>
              </a:ext>
            </a:extLst>
          </p:cNvPr>
          <p:cNvSpPr>
            <a:spLocks noGrp="1"/>
          </p:cNvSpPr>
          <p:nvPr>
            <p:ph type="subTitle" idx="1"/>
          </p:nvPr>
        </p:nvSpPr>
        <p:spPr/>
        <p:txBody>
          <a:bodyPr/>
          <a:lstStyle/>
          <a:p>
            <a:r>
              <a:rPr lang="en-IN" dirty="0"/>
              <a:t>BY SHAILESH KUMAR KHANCHANDANI</a:t>
            </a:r>
          </a:p>
        </p:txBody>
      </p:sp>
    </p:spTree>
    <p:extLst>
      <p:ext uri="{BB962C8B-B14F-4D97-AF65-F5344CB8AC3E}">
        <p14:creationId xmlns:p14="http://schemas.microsoft.com/office/powerpoint/2010/main" val="4229867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422F2-2E51-B628-A975-073CBBD0F0CA}"/>
              </a:ext>
            </a:extLst>
          </p:cNvPr>
          <p:cNvSpPr>
            <a:spLocks noGrp="1"/>
          </p:cNvSpPr>
          <p:nvPr>
            <p:ph type="title"/>
          </p:nvPr>
        </p:nvSpPr>
        <p:spPr/>
        <p:txBody>
          <a:bodyPr/>
          <a:lstStyle/>
          <a:p>
            <a:r>
              <a:rPr lang="en-IN" dirty="0"/>
              <a:t>HTML5 tags and attributes</a:t>
            </a:r>
          </a:p>
        </p:txBody>
      </p:sp>
      <p:sp>
        <p:nvSpPr>
          <p:cNvPr id="3" name="Content Placeholder 2">
            <a:extLst>
              <a:ext uri="{FF2B5EF4-FFF2-40B4-BE49-F238E27FC236}">
                <a16:creationId xmlns:a16="http://schemas.microsoft.com/office/drawing/2014/main" id="{C027F9E0-073D-7CF6-B80A-B8DE6F51E54C}"/>
              </a:ext>
            </a:extLst>
          </p:cNvPr>
          <p:cNvSpPr>
            <a:spLocks noGrp="1"/>
          </p:cNvSpPr>
          <p:nvPr>
            <p:ph idx="1"/>
          </p:nvPr>
        </p:nvSpPr>
        <p:spPr/>
        <p:txBody>
          <a:bodyPr>
            <a:normAutofit fontScale="70000" lnSpcReduction="20000"/>
          </a:bodyPr>
          <a:lstStyle/>
          <a:p>
            <a:r>
              <a:rPr lang="en-US" dirty="0"/>
              <a:t>HTML5 tags are the building blocks of a webpage. They define the content and structure of a webpage.  Common HTML5 tags include &lt;header&gt;, &lt;nav&gt;, &lt;section&gt;, &lt;article&gt;, &lt;aside&gt;, &lt;footer&gt;, &lt;h1&gt; to &lt;h6&gt; for headings, &lt;p&gt; for paragraphs, &lt;a&gt; for links, &lt;</a:t>
            </a:r>
            <a:r>
              <a:rPr lang="en-US" dirty="0" err="1"/>
              <a:t>img</a:t>
            </a:r>
            <a:r>
              <a:rPr lang="en-US" dirty="0"/>
              <a:t>&gt; for images, and &lt;</a:t>
            </a:r>
            <a:r>
              <a:rPr lang="en-US" dirty="0" err="1"/>
              <a:t>ul</a:t>
            </a:r>
            <a:r>
              <a:rPr lang="en-US" dirty="0"/>
              <a:t>&gt; for unordered lists.</a:t>
            </a:r>
          </a:p>
          <a:p>
            <a:endParaRPr lang="en-US" dirty="0"/>
          </a:p>
          <a:p>
            <a:r>
              <a:rPr lang="en-US" dirty="0"/>
              <a:t>HTML5 attributes provide additional information about an HTML element. Attributes are used within the start tag of an HTML element. Examples of common attributes include id, class, </a:t>
            </a:r>
            <a:r>
              <a:rPr lang="en-US" dirty="0" err="1"/>
              <a:t>src</a:t>
            </a:r>
            <a:r>
              <a:rPr lang="en-US" dirty="0"/>
              <a:t>, </a:t>
            </a:r>
            <a:r>
              <a:rPr lang="en-US" dirty="0" err="1"/>
              <a:t>href</a:t>
            </a:r>
            <a:r>
              <a:rPr lang="en-US" dirty="0"/>
              <a:t>, alt, and style.</a:t>
            </a:r>
          </a:p>
          <a:p>
            <a:endParaRPr lang="en-US" dirty="0"/>
          </a:p>
          <a:p>
            <a:r>
              <a:rPr lang="en-US" dirty="0"/>
              <a:t>For example, the &lt;</a:t>
            </a:r>
            <a:r>
              <a:rPr lang="en-US" dirty="0" err="1"/>
              <a:t>img</a:t>
            </a:r>
            <a:r>
              <a:rPr lang="en-US" dirty="0"/>
              <a:t>&gt; tag is used to embed images into a webpage. The </a:t>
            </a:r>
            <a:r>
              <a:rPr lang="en-US" dirty="0" err="1"/>
              <a:t>src</a:t>
            </a:r>
            <a:r>
              <a:rPr lang="en-US" dirty="0"/>
              <a:t> attribute specifies the path to the image file. The alt attribute provides alternative text for the image, which is useful for accessibility and SEO.</a:t>
            </a:r>
            <a:endParaRPr lang="en-IN" dirty="0"/>
          </a:p>
        </p:txBody>
      </p:sp>
    </p:spTree>
    <p:extLst>
      <p:ext uri="{BB962C8B-B14F-4D97-AF65-F5344CB8AC3E}">
        <p14:creationId xmlns:p14="http://schemas.microsoft.com/office/powerpoint/2010/main" val="807550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208DF-14AC-5665-8371-A1B5D1D0D884}"/>
              </a:ext>
            </a:extLst>
          </p:cNvPr>
          <p:cNvSpPr>
            <a:spLocks noGrp="1"/>
          </p:cNvSpPr>
          <p:nvPr>
            <p:ph type="title"/>
          </p:nvPr>
        </p:nvSpPr>
        <p:spPr>
          <a:xfrm>
            <a:off x="1484311" y="685800"/>
            <a:ext cx="10018713" cy="748553"/>
          </a:xfrm>
        </p:spPr>
        <p:txBody>
          <a:bodyPr/>
          <a:lstStyle/>
          <a:p>
            <a:r>
              <a:rPr lang="en-IN" dirty="0"/>
              <a:t>Structure</a:t>
            </a:r>
          </a:p>
        </p:txBody>
      </p:sp>
      <p:sp>
        <p:nvSpPr>
          <p:cNvPr id="3" name="Content Placeholder 2">
            <a:extLst>
              <a:ext uri="{FF2B5EF4-FFF2-40B4-BE49-F238E27FC236}">
                <a16:creationId xmlns:a16="http://schemas.microsoft.com/office/drawing/2014/main" id="{DD2A1588-256F-1277-5705-8B6A6AC22D4E}"/>
              </a:ext>
            </a:extLst>
          </p:cNvPr>
          <p:cNvSpPr>
            <a:spLocks noGrp="1"/>
          </p:cNvSpPr>
          <p:nvPr>
            <p:ph idx="1"/>
          </p:nvPr>
        </p:nvSpPr>
        <p:spPr>
          <a:xfrm>
            <a:off x="1484310" y="1326777"/>
            <a:ext cx="10018713" cy="4464424"/>
          </a:xfrm>
        </p:spPr>
        <p:txBody>
          <a:bodyPr>
            <a:normAutofit fontScale="92500" lnSpcReduction="10000"/>
          </a:bodyPr>
          <a:lstStyle/>
          <a:p>
            <a:r>
              <a:rPr lang="en-IN" dirty="0"/>
              <a:t>&lt;!DOCTYPE html&gt;</a:t>
            </a:r>
          </a:p>
          <a:p>
            <a:r>
              <a:rPr lang="en-IN" dirty="0"/>
              <a:t>&lt;html&gt;</a:t>
            </a:r>
          </a:p>
          <a:p>
            <a:r>
              <a:rPr lang="en-IN" dirty="0"/>
              <a:t>&lt;head&gt;</a:t>
            </a:r>
          </a:p>
          <a:p>
            <a:r>
              <a:rPr lang="en-IN" dirty="0"/>
              <a:t>  &lt;title&gt;My Webpage&lt;/title&gt;</a:t>
            </a:r>
          </a:p>
          <a:p>
            <a:r>
              <a:rPr lang="en-IN" dirty="0"/>
              <a:t>&lt;/head&gt;</a:t>
            </a:r>
          </a:p>
          <a:p>
            <a:r>
              <a:rPr lang="en-IN" dirty="0"/>
              <a:t>&lt;body&gt;</a:t>
            </a:r>
          </a:p>
          <a:p>
            <a:r>
              <a:rPr lang="en-IN" dirty="0"/>
              <a:t>  &lt;h1&gt;Welcome to my Page!&lt;/h1&gt;  &lt;p&gt;This is a paragraph with some content.&lt;/p&gt;  &lt;</a:t>
            </a:r>
            <a:r>
              <a:rPr lang="en-IN" dirty="0" err="1"/>
              <a:t>img</a:t>
            </a:r>
            <a:r>
              <a:rPr lang="en-IN" dirty="0"/>
              <a:t> </a:t>
            </a:r>
            <a:r>
              <a:rPr lang="en-IN" dirty="0" err="1"/>
              <a:t>src</a:t>
            </a:r>
            <a:r>
              <a:rPr lang="en-IN" dirty="0"/>
              <a:t>="image.jpg" alt="My Image" style="width:200px;height:150px;"&gt;  &lt;a </a:t>
            </a:r>
            <a:r>
              <a:rPr lang="en-IN" dirty="0" err="1"/>
              <a:t>href</a:t>
            </a:r>
            <a:r>
              <a:rPr lang="en-IN" dirty="0"/>
              <a:t>="https://www.google.com"&gt;Click here to visit another website!&lt;/a&gt;  &lt;/body&gt;</a:t>
            </a:r>
          </a:p>
          <a:p>
            <a:r>
              <a:rPr lang="en-IN" dirty="0"/>
              <a:t>&lt;/html&gt;</a:t>
            </a:r>
          </a:p>
          <a:p>
            <a:endParaRPr lang="en-IN" dirty="0"/>
          </a:p>
        </p:txBody>
      </p:sp>
    </p:spTree>
    <p:extLst>
      <p:ext uri="{BB962C8B-B14F-4D97-AF65-F5344CB8AC3E}">
        <p14:creationId xmlns:p14="http://schemas.microsoft.com/office/powerpoint/2010/main" val="4203372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E4D16-3B4A-CEC2-1E67-E9D541C740AC}"/>
              </a:ext>
            </a:extLst>
          </p:cNvPr>
          <p:cNvSpPr>
            <a:spLocks noGrp="1"/>
          </p:cNvSpPr>
          <p:nvPr>
            <p:ph type="title"/>
          </p:nvPr>
        </p:nvSpPr>
        <p:spPr/>
        <p:txBody>
          <a:bodyPr>
            <a:normAutofit/>
          </a:bodyPr>
          <a:lstStyle/>
          <a:p>
            <a:r>
              <a:rPr lang="en-US" dirty="0"/>
              <a:t>Meta Tags: Adding Descriptive Details for Search Engines and More</a:t>
            </a:r>
          </a:p>
        </p:txBody>
      </p:sp>
      <p:sp>
        <p:nvSpPr>
          <p:cNvPr id="3" name="Content Placeholder 2">
            <a:extLst>
              <a:ext uri="{FF2B5EF4-FFF2-40B4-BE49-F238E27FC236}">
                <a16:creationId xmlns:a16="http://schemas.microsoft.com/office/drawing/2014/main" id="{00E565BE-A810-BDDA-9058-8B57D8B98F42}"/>
              </a:ext>
            </a:extLst>
          </p:cNvPr>
          <p:cNvSpPr>
            <a:spLocks noGrp="1"/>
          </p:cNvSpPr>
          <p:nvPr>
            <p:ph idx="1"/>
          </p:nvPr>
        </p:nvSpPr>
        <p:spPr/>
        <p:txBody>
          <a:bodyPr>
            <a:normAutofit fontScale="92500" lnSpcReduction="10000"/>
          </a:bodyPr>
          <a:lstStyle/>
          <a:p>
            <a:pPr algn="just"/>
            <a:r>
              <a:rPr lang="en-US" dirty="0"/>
              <a:t>Meta tags are snippets of information embedded within the HTML code of a web page. They don't affect the visual content of the page but provide important details to search engines and browsers. Here are some common meta tags:</a:t>
            </a:r>
          </a:p>
          <a:p>
            <a:pPr algn="just"/>
            <a:r>
              <a:rPr lang="en-US" dirty="0"/>
              <a:t>Meta Description: A brief summary of the page's content, often used by search engines in search results.</a:t>
            </a:r>
          </a:p>
          <a:p>
            <a:pPr algn="just"/>
            <a:r>
              <a:rPr lang="en-US" dirty="0"/>
              <a:t>Meta Keywords: Keywords relevant to the page's content, although their importance for search engine optimization (SEO) has diminished.</a:t>
            </a:r>
          </a:p>
          <a:p>
            <a:pPr algn="just"/>
            <a:r>
              <a:rPr lang="en-US" dirty="0"/>
              <a:t>Meta Viewport: Controls how a web page is displayed on different devices.</a:t>
            </a:r>
            <a:endParaRPr lang="en-IN" dirty="0"/>
          </a:p>
        </p:txBody>
      </p:sp>
    </p:spTree>
    <p:extLst>
      <p:ext uri="{BB962C8B-B14F-4D97-AF65-F5344CB8AC3E}">
        <p14:creationId xmlns:p14="http://schemas.microsoft.com/office/powerpoint/2010/main" val="10514053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9CB57A-6FDD-AC5E-C4DE-1F2C4BF20122}"/>
              </a:ext>
            </a:extLst>
          </p:cNvPr>
          <p:cNvSpPr>
            <a:spLocks noGrp="1"/>
          </p:cNvSpPr>
          <p:nvPr>
            <p:ph idx="1"/>
          </p:nvPr>
        </p:nvSpPr>
        <p:spPr>
          <a:xfrm>
            <a:off x="1681534" y="233082"/>
            <a:ext cx="10018713" cy="4751294"/>
          </a:xfrm>
        </p:spPr>
        <p:txBody>
          <a:bodyPr>
            <a:normAutofit/>
          </a:bodyPr>
          <a:lstStyle/>
          <a:p>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head</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meta</a:t>
            </a:r>
            <a:r>
              <a:rPr lang="en-IN" b="0" i="0" dirty="0">
                <a:solidFill>
                  <a:srgbClr val="FF0000"/>
                </a:solidFill>
                <a:effectLst/>
                <a:latin typeface="Consolas" panose="020B0609020204030204" pitchFamily="49" charset="0"/>
              </a:rPr>
              <a:t> charset</a:t>
            </a:r>
            <a:r>
              <a:rPr lang="en-IN" b="0" i="0" dirty="0">
                <a:solidFill>
                  <a:srgbClr val="0000CD"/>
                </a:solidFill>
                <a:effectLst/>
                <a:latin typeface="Consolas" panose="020B0609020204030204" pitchFamily="49" charset="0"/>
              </a:rPr>
              <a:t>="UTF-8"&gt;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meta</a:t>
            </a:r>
            <a:r>
              <a:rPr lang="en-IN" b="0" i="0" dirty="0">
                <a:solidFill>
                  <a:srgbClr val="FF0000"/>
                </a:solidFill>
                <a:effectLst/>
                <a:latin typeface="Consolas" panose="020B0609020204030204" pitchFamily="49" charset="0"/>
              </a:rPr>
              <a:t> name</a:t>
            </a:r>
            <a:r>
              <a:rPr lang="en-IN" b="0" i="0" dirty="0">
                <a:solidFill>
                  <a:srgbClr val="0000CD"/>
                </a:solidFill>
                <a:effectLst/>
                <a:latin typeface="Consolas" panose="020B0609020204030204" pitchFamily="49" charset="0"/>
              </a:rPr>
              <a:t>="description"</a:t>
            </a:r>
            <a:r>
              <a:rPr lang="en-IN" b="0" i="0" dirty="0">
                <a:solidFill>
                  <a:srgbClr val="FF0000"/>
                </a:solidFill>
                <a:effectLst/>
                <a:latin typeface="Consolas" panose="020B0609020204030204" pitchFamily="49" charset="0"/>
              </a:rPr>
              <a:t> content</a:t>
            </a:r>
            <a:r>
              <a:rPr lang="en-IN" b="0" i="0" dirty="0">
                <a:solidFill>
                  <a:srgbClr val="0000CD"/>
                </a:solidFill>
                <a:effectLst/>
                <a:latin typeface="Consolas" panose="020B0609020204030204" pitchFamily="49" charset="0"/>
              </a:rPr>
              <a:t>=“</a:t>
            </a:r>
            <a:r>
              <a:rPr lang="en-US" b="0" i="0" dirty="0">
                <a:solidFill>
                  <a:srgbClr val="0000CD"/>
                </a:solidFill>
                <a:effectLst/>
                <a:latin typeface="Consolas" panose="020B0609020204030204" pitchFamily="49" charset="0"/>
              </a:rPr>
              <a:t>MBM University has been established by the Government of Rajasthan by upgrading the erstwhile M.B.M. Engineering College, Jodhpur. </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meta</a:t>
            </a:r>
            <a:r>
              <a:rPr lang="en-IN" b="0" i="0" dirty="0">
                <a:solidFill>
                  <a:srgbClr val="FF0000"/>
                </a:solidFill>
                <a:effectLst/>
                <a:latin typeface="Consolas" panose="020B0609020204030204" pitchFamily="49" charset="0"/>
              </a:rPr>
              <a:t> name</a:t>
            </a:r>
            <a:r>
              <a:rPr lang="en-IN" b="0" i="0" dirty="0">
                <a:solidFill>
                  <a:srgbClr val="0000CD"/>
                </a:solidFill>
                <a:effectLst/>
                <a:latin typeface="Consolas" panose="020B0609020204030204" pitchFamily="49" charset="0"/>
              </a:rPr>
              <a:t>="keywords"</a:t>
            </a:r>
            <a:r>
              <a:rPr lang="en-IN" b="0" i="0" dirty="0">
                <a:solidFill>
                  <a:srgbClr val="FF0000"/>
                </a:solidFill>
                <a:effectLst/>
                <a:latin typeface="Consolas" panose="020B0609020204030204" pitchFamily="49" charset="0"/>
              </a:rPr>
              <a:t> content</a:t>
            </a:r>
            <a:r>
              <a:rPr lang="en-IN" b="0" i="0" dirty="0">
                <a:solidFill>
                  <a:srgbClr val="0000CD"/>
                </a:solidFill>
                <a:effectLst/>
                <a:latin typeface="Consolas" panose="020B0609020204030204" pitchFamily="49" charset="0"/>
              </a:rPr>
              <a:t>=“MBM, MBM UNIVERSITY"&gt;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meta</a:t>
            </a:r>
            <a:r>
              <a:rPr lang="en-IN" b="0" i="0" dirty="0">
                <a:solidFill>
                  <a:srgbClr val="FF0000"/>
                </a:solidFill>
                <a:effectLst/>
                <a:latin typeface="Consolas" panose="020B0609020204030204" pitchFamily="49" charset="0"/>
              </a:rPr>
              <a:t> name</a:t>
            </a:r>
            <a:r>
              <a:rPr lang="en-IN" b="0" i="0" dirty="0">
                <a:solidFill>
                  <a:srgbClr val="0000CD"/>
                </a:solidFill>
                <a:effectLst/>
                <a:latin typeface="Consolas" panose="020B0609020204030204" pitchFamily="49" charset="0"/>
              </a:rPr>
              <a:t>="author"</a:t>
            </a:r>
            <a:r>
              <a:rPr lang="en-IN" b="0" i="0" dirty="0">
                <a:solidFill>
                  <a:srgbClr val="FF0000"/>
                </a:solidFill>
                <a:effectLst/>
                <a:latin typeface="Consolas" panose="020B0609020204030204" pitchFamily="49" charset="0"/>
              </a:rPr>
              <a:t> content</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admin_it</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meta</a:t>
            </a:r>
            <a:r>
              <a:rPr lang="en-IN" b="0" i="0" dirty="0">
                <a:solidFill>
                  <a:srgbClr val="FF0000"/>
                </a:solidFill>
                <a:effectLst/>
                <a:latin typeface="Consolas" panose="020B0609020204030204" pitchFamily="49" charset="0"/>
              </a:rPr>
              <a:t> name</a:t>
            </a:r>
            <a:r>
              <a:rPr lang="en-IN" b="0" i="0" dirty="0">
                <a:solidFill>
                  <a:srgbClr val="0000CD"/>
                </a:solidFill>
                <a:effectLst/>
                <a:latin typeface="Consolas" panose="020B0609020204030204" pitchFamily="49" charset="0"/>
              </a:rPr>
              <a:t>="viewport"</a:t>
            </a:r>
            <a:r>
              <a:rPr lang="en-IN" b="0" i="0" dirty="0">
                <a:solidFill>
                  <a:srgbClr val="FF0000"/>
                </a:solidFill>
                <a:effectLst/>
                <a:latin typeface="Consolas" panose="020B0609020204030204" pitchFamily="49" charset="0"/>
              </a:rPr>
              <a:t> content</a:t>
            </a:r>
            <a:r>
              <a:rPr lang="en-IN" b="0" i="0" dirty="0">
                <a:solidFill>
                  <a:srgbClr val="0000CD"/>
                </a:solidFill>
                <a:effectLst/>
                <a:latin typeface="Consolas" panose="020B0609020204030204" pitchFamily="49" charset="0"/>
              </a:rPr>
              <a:t>="width=device-width, initial-scale=1.0"&gt;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/head</a:t>
            </a:r>
            <a:r>
              <a:rPr lang="en-IN" b="0" i="0" dirty="0">
                <a:solidFill>
                  <a:srgbClr val="0000CD"/>
                </a:solidFill>
                <a:effectLst/>
                <a:latin typeface="Consolas" panose="020B0609020204030204" pitchFamily="49" charset="0"/>
              </a:rPr>
              <a:t>&gt;</a:t>
            </a:r>
            <a:endParaRPr lang="en-IN" dirty="0"/>
          </a:p>
        </p:txBody>
      </p:sp>
      <p:pic>
        <p:nvPicPr>
          <p:cNvPr id="5" name="Picture 4">
            <a:extLst>
              <a:ext uri="{FF2B5EF4-FFF2-40B4-BE49-F238E27FC236}">
                <a16:creationId xmlns:a16="http://schemas.microsoft.com/office/drawing/2014/main" id="{0F83B052-83D4-EF8E-0AE0-A3B7353DBA42}"/>
              </a:ext>
            </a:extLst>
          </p:cNvPr>
          <p:cNvPicPr>
            <a:picLocks noChangeAspect="1"/>
          </p:cNvPicPr>
          <p:nvPr/>
        </p:nvPicPr>
        <p:blipFill>
          <a:blip r:embed="rId2"/>
          <a:stretch>
            <a:fillRect/>
          </a:stretch>
        </p:blipFill>
        <p:spPr>
          <a:xfrm>
            <a:off x="2438399" y="5048115"/>
            <a:ext cx="8755999" cy="1408694"/>
          </a:xfrm>
          <a:prstGeom prst="rect">
            <a:avLst/>
          </a:prstGeom>
        </p:spPr>
      </p:pic>
    </p:spTree>
    <p:extLst>
      <p:ext uri="{BB962C8B-B14F-4D97-AF65-F5344CB8AC3E}">
        <p14:creationId xmlns:p14="http://schemas.microsoft.com/office/powerpoint/2010/main" val="2264817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F1239-7355-C6AB-4801-7F5D2F27CFCC}"/>
              </a:ext>
            </a:extLst>
          </p:cNvPr>
          <p:cNvSpPr>
            <a:spLocks noGrp="1"/>
          </p:cNvSpPr>
          <p:nvPr>
            <p:ph type="title"/>
          </p:nvPr>
        </p:nvSpPr>
        <p:spPr/>
        <p:txBody>
          <a:bodyPr>
            <a:normAutofit/>
          </a:bodyPr>
          <a:lstStyle/>
          <a:p>
            <a:r>
              <a:rPr lang="en-US" dirty="0"/>
              <a:t>Introduction to CSS</a:t>
            </a:r>
            <a:endParaRPr lang="en-IN" dirty="0"/>
          </a:p>
        </p:txBody>
      </p:sp>
      <p:sp>
        <p:nvSpPr>
          <p:cNvPr id="3" name="Content Placeholder 2">
            <a:extLst>
              <a:ext uri="{FF2B5EF4-FFF2-40B4-BE49-F238E27FC236}">
                <a16:creationId xmlns:a16="http://schemas.microsoft.com/office/drawing/2014/main" id="{20F65710-3B4D-2A9C-6158-558A6FDC71F5}"/>
              </a:ext>
            </a:extLst>
          </p:cNvPr>
          <p:cNvSpPr>
            <a:spLocks noGrp="1"/>
          </p:cNvSpPr>
          <p:nvPr>
            <p:ph idx="1"/>
          </p:nvPr>
        </p:nvSpPr>
        <p:spPr/>
        <p:txBody>
          <a:bodyPr/>
          <a:lstStyle/>
          <a:p>
            <a:r>
              <a:rPr lang="en-US" dirty="0"/>
              <a:t>CSS (Cascading Style Sheets) is a stylesheet language used to control the presentation and layout of HTML (Hypertext Markup Language) documents. It allows web designers and developers to define the appearance and layout of web pages, including typography, colors, spacing, and animations. Here's an introduction to some key aspects of CSS:</a:t>
            </a:r>
            <a:endParaRPr lang="en-IN" dirty="0"/>
          </a:p>
        </p:txBody>
      </p:sp>
    </p:spTree>
    <p:extLst>
      <p:ext uri="{BB962C8B-B14F-4D97-AF65-F5344CB8AC3E}">
        <p14:creationId xmlns:p14="http://schemas.microsoft.com/office/powerpoint/2010/main" val="21346185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079B4-74DD-7DBA-374D-11EFC8CF9C88}"/>
              </a:ext>
            </a:extLst>
          </p:cNvPr>
          <p:cNvSpPr>
            <a:spLocks noGrp="1"/>
          </p:cNvSpPr>
          <p:nvPr>
            <p:ph type="title"/>
          </p:nvPr>
        </p:nvSpPr>
        <p:spPr>
          <a:xfrm>
            <a:off x="1484311" y="685800"/>
            <a:ext cx="10018713" cy="1008529"/>
          </a:xfrm>
        </p:spPr>
        <p:txBody>
          <a:bodyPr/>
          <a:lstStyle/>
          <a:p>
            <a:r>
              <a:rPr lang="en-US" dirty="0"/>
              <a:t>Selector Rules</a:t>
            </a:r>
            <a:endParaRPr lang="en-IN" dirty="0"/>
          </a:p>
        </p:txBody>
      </p:sp>
      <p:sp>
        <p:nvSpPr>
          <p:cNvPr id="3" name="Content Placeholder 2">
            <a:extLst>
              <a:ext uri="{FF2B5EF4-FFF2-40B4-BE49-F238E27FC236}">
                <a16:creationId xmlns:a16="http://schemas.microsoft.com/office/drawing/2014/main" id="{FAFF0F31-F3C2-641A-2FD2-D986F5ED95B2}"/>
              </a:ext>
            </a:extLst>
          </p:cNvPr>
          <p:cNvSpPr>
            <a:spLocks noGrp="1"/>
          </p:cNvSpPr>
          <p:nvPr>
            <p:ph idx="1"/>
          </p:nvPr>
        </p:nvSpPr>
        <p:spPr>
          <a:xfrm>
            <a:off x="1484310" y="1461822"/>
            <a:ext cx="10018713" cy="1474695"/>
          </a:xfrm>
        </p:spPr>
        <p:txBody>
          <a:bodyPr/>
          <a:lstStyle/>
          <a:p>
            <a:r>
              <a:rPr lang="en-US" dirty="0"/>
              <a:t>CSS uses selector rules to apply styles to specific HTML elements. A selector targets one or more HTML elements, and a declaration block specifies the styles to apply to those elements. For example:</a:t>
            </a:r>
            <a:endParaRPr lang="en-IN" dirty="0"/>
          </a:p>
        </p:txBody>
      </p:sp>
      <p:pic>
        <p:nvPicPr>
          <p:cNvPr id="9" name="Picture 8">
            <a:extLst>
              <a:ext uri="{FF2B5EF4-FFF2-40B4-BE49-F238E27FC236}">
                <a16:creationId xmlns:a16="http://schemas.microsoft.com/office/drawing/2014/main" id="{4E3ECB0E-4EC9-14CF-0415-D215FAEFA780}"/>
              </a:ext>
            </a:extLst>
          </p:cNvPr>
          <p:cNvPicPr>
            <a:picLocks noChangeAspect="1"/>
          </p:cNvPicPr>
          <p:nvPr/>
        </p:nvPicPr>
        <p:blipFill>
          <a:blip r:embed="rId2"/>
          <a:stretch>
            <a:fillRect/>
          </a:stretch>
        </p:blipFill>
        <p:spPr>
          <a:xfrm>
            <a:off x="4777329" y="2936517"/>
            <a:ext cx="4286848" cy="3781953"/>
          </a:xfrm>
          <a:prstGeom prst="rect">
            <a:avLst/>
          </a:prstGeom>
        </p:spPr>
      </p:pic>
    </p:spTree>
    <p:extLst>
      <p:ext uri="{BB962C8B-B14F-4D97-AF65-F5344CB8AC3E}">
        <p14:creationId xmlns:p14="http://schemas.microsoft.com/office/powerpoint/2010/main" val="38011694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0ED24-59A9-113D-864B-6EA65AF061D6}"/>
              </a:ext>
            </a:extLst>
          </p:cNvPr>
          <p:cNvSpPr>
            <a:spLocks noGrp="1"/>
          </p:cNvSpPr>
          <p:nvPr>
            <p:ph type="title"/>
          </p:nvPr>
        </p:nvSpPr>
        <p:spPr/>
        <p:txBody>
          <a:bodyPr/>
          <a:lstStyle/>
          <a:p>
            <a:r>
              <a:rPr lang="en-US" dirty="0"/>
              <a:t>Typography</a:t>
            </a:r>
            <a:endParaRPr lang="en-IN" dirty="0"/>
          </a:p>
        </p:txBody>
      </p:sp>
      <p:sp>
        <p:nvSpPr>
          <p:cNvPr id="3" name="Content Placeholder 2">
            <a:extLst>
              <a:ext uri="{FF2B5EF4-FFF2-40B4-BE49-F238E27FC236}">
                <a16:creationId xmlns:a16="http://schemas.microsoft.com/office/drawing/2014/main" id="{443580F0-D9C8-9733-CC93-D9DE2FF3CB1E}"/>
              </a:ext>
            </a:extLst>
          </p:cNvPr>
          <p:cNvSpPr>
            <a:spLocks noGrp="1"/>
          </p:cNvSpPr>
          <p:nvPr>
            <p:ph idx="1"/>
          </p:nvPr>
        </p:nvSpPr>
        <p:spPr>
          <a:xfrm>
            <a:off x="1717392" y="1904999"/>
            <a:ext cx="10018713" cy="883025"/>
          </a:xfrm>
        </p:spPr>
        <p:txBody>
          <a:bodyPr/>
          <a:lstStyle/>
          <a:p>
            <a:r>
              <a:rPr lang="en-US" dirty="0"/>
              <a:t>CSS allows you to control various aspects of typography, including font family, size, weight, style, line height, and text alignment. For example:</a:t>
            </a:r>
            <a:endParaRPr lang="en-IN" dirty="0"/>
          </a:p>
        </p:txBody>
      </p:sp>
      <p:pic>
        <p:nvPicPr>
          <p:cNvPr id="5" name="Picture 4">
            <a:extLst>
              <a:ext uri="{FF2B5EF4-FFF2-40B4-BE49-F238E27FC236}">
                <a16:creationId xmlns:a16="http://schemas.microsoft.com/office/drawing/2014/main" id="{CF4F31ED-43F3-1BF3-B381-7899AD0ECBB9}"/>
              </a:ext>
            </a:extLst>
          </p:cNvPr>
          <p:cNvPicPr>
            <a:picLocks noChangeAspect="1"/>
          </p:cNvPicPr>
          <p:nvPr/>
        </p:nvPicPr>
        <p:blipFill>
          <a:blip r:embed="rId2"/>
          <a:stretch>
            <a:fillRect/>
          </a:stretch>
        </p:blipFill>
        <p:spPr>
          <a:xfrm>
            <a:off x="4826559" y="2901803"/>
            <a:ext cx="3334215" cy="3439005"/>
          </a:xfrm>
          <a:prstGeom prst="rect">
            <a:avLst/>
          </a:prstGeom>
        </p:spPr>
      </p:pic>
    </p:spTree>
    <p:extLst>
      <p:ext uri="{BB962C8B-B14F-4D97-AF65-F5344CB8AC3E}">
        <p14:creationId xmlns:p14="http://schemas.microsoft.com/office/powerpoint/2010/main" val="11373031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A969E-B618-3EB0-1373-072D8D17D295}"/>
              </a:ext>
            </a:extLst>
          </p:cNvPr>
          <p:cNvSpPr>
            <a:spLocks noGrp="1"/>
          </p:cNvSpPr>
          <p:nvPr>
            <p:ph type="title"/>
          </p:nvPr>
        </p:nvSpPr>
        <p:spPr/>
        <p:txBody>
          <a:bodyPr/>
          <a:lstStyle/>
          <a:p>
            <a:r>
              <a:rPr lang="en-IN" dirty="0"/>
              <a:t>Layout</a:t>
            </a:r>
          </a:p>
        </p:txBody>
      </p:sp>
      <p:sp>
        <p:nvSpPr>
          <p:cNvPr id="3" name="Content Placeholder 2">
            <a:extLst>
              <a:ext uri="{FF2B5EF4-FFF2-40B4-BE49-F238E27FC236}">
                <a16:creationId xmlns:a16="http://schemas.microsoft.com/office/drawing/2014/main" id="{74E4B60D-F73A-D562-017D-21A325662ADB}"/>
              </a:ext>
            </a:extLst>
          </p:cNvPr>
          <p:cNvSpPr>
            <a:spLocks noGrp="1"/>
          </p:cNvSpPr>
          <p:nvPr>
            <p:ph idx="1"/>
          </p:nvPr>
        </p:nvSpPr>
        <p:spPr>
          <a:xfrm>
            <a:off x="1484310" y="2151528"/>
            <a:ext cx="10018713" cy="1277472"/>
          </a:xfrm>
        </p:spPr>
        <p:txBody>
          <a:bodyPr>
            <a:normAutofit fontScale="77500" lnSpcReduction="20000"/>
          </a:bodyPr>
          <a:lstStyle/>
          <a:p>
            <a:r>
              <a:rPr lang="en-US" dirty="0"/>
              <a:t>CSS provides mechanisms for creating responsive layouts that adapt to different screen sizes and devices. This includes techniques such as flexbox and CSS Grid Layout. Flexbox is a one-dimensional layout model that allows for flexible and efficient arrangement of items within a container, while CSS Grid Layout is a two-dimensional layout system for defining grid-based layouts. For example:</a:t>
            </a:r>
            <a:endParaRPr lang="en-IN" dirty="0"/>
          </a:p>
        </p:txBody>
      </p:sp>
      <p:pic>
        <p:nvPicPr>
          <p:cNvPr id="5" name="Picture 4">
            <a:extLst>
              <a:ext uri="{FF2B5EF4-FFF2-40B4-BE49-F238E27FC236}">
                <a16:creationId xmlns:a16="http://schemas.microsoft.com/office/drawing/2014/main" id="{A0F7B69C-D599-CD44-B080-286C36BD49DB}"/>
              </a:ext>
            </a:extLst>
          </p:cNvPr>
          <p:cNvPicPr>
            <a:picLocks noChangeAspect="1"/>
          </p:cNvPicPr>
          <p:nvPr/>
        </p:nvPicPr>
        <p:blipFill>
          <a:blip r:embed="rId2"/>
          <a:stretch>
            <a:fillRect/>
          </a:stretch>
        </p:blipFill>
        <p:spPr>
          <a:xfrm>
            <a:off x="4802742" y="3659687"/>
            <a:ext cx="3381847" cy="2210108"/>
          </a:xfrm>
          <a:prstGeom prst="rect">
            <a:avLst/>
          </a:prstGeom>
        </p:spPr>
      </p:pic>
    </p:spTree>
    <p:extLst>
      <p:ext uri="{BB962C8B-B14F-4D97-AF65-F5344CB8AC3E}">
        <p14:creationId xmlns:p14="http://schemas.microsoft.com/office/powerpoint/2010/main" val="3596250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BE956-93F1-4540-8433-355C5A7682C9}"/>
              </a:ext>
            </a:extLst>
          </p:cNvPr>
          <p:cNvSpPr>
            <a:spLocks noGrp="1"/>
          </p:cNvSpPr>
          <p:nvPr>
            <p:ph type="title"/>
          </p:nvPr>
        </p:nvSpPr>
        <p:spPr/>
        <p:txBody>
          <a:bodyPr/>
          <a:lstStyle/>
          <a:p>
            <a:r>
              <a:rPr lang="en-IN" dirty="0"/>
              <a:t>Appearance</a:t>
            </a:r>
          </a:p>
        </p:txBody>
      </p:sp>
      <p:sp>
        <p:nvSpPr>
          <p:cNvPr id="3" name="Content Placeholder 2">
            <a:extLst>
              <a:ext uri="{FF2B5EF4-FFF2-40B4-BE49-F238E27FC236}">
                <a16:creationId xmlns:a16="http://schemas.microsoft.com/office/drawing/2014/main" id="{7FAD778F-F597-657C-0C2B-0EDDAC4F4347}"/>
              </a:ext>
            </a:extLst>
          </p:cNvPr>
          <p:cNvSpPr>
            <a:spLocks noGrp="1"/>
          </p:cNvSpPr>
          <p:nvPr>
            <p:ph idx="1"/>
          </p:nvPr>
        </p:nvSpPr>
        <p:spPr>
          <a:xfrm>
            <a:off x="1484311" y="1887069"/>
            <a:ext cx="10018713" cy="936813"/>
          </a:xfrm>
        </p:spPr>
        <p:txBody>
          <a:bodyPr/>
          <a:lstStyle/>
          <a:p>
            <a:r>
              <a:rPr lang="en-US" dirty="0"/>
              <a:t>CSS allows you to control the appearance of elements, including colors, backgrounds, borders, shadows, and gradients. For example:</a:t>
            </a:r>
            <a:endParaRPr lang="en-IN" dirty="0"/>
          </a:p>
        </p:txBody>
      </p:sp>
      <p:pic>
        <p:nvPicPr>
          <p:cNvPr id="5" name="Picture 4">
            <a:extLst>
              <a:ext uri="{FF2B5EF4-FFF2-40B4-BE49-F238E27FC236}">
                <a16:creationId xmlns:a16="http://schemas.microsoft.com/office/drawing/2014/main" id="{5457D490-1AEE-E725-B5E3-34467BD16754}"/>
              </a:ext>
            </a:extLst>
          </p:cNvPr>
          <p:cNvPicPr>
            <a:picLocks noChangeAspect="1"/>
          </p:cNvPicPr>
          <p:nvPr/>
        </p:nvPicPr>
        <p:blipFill>
          <a:blip r:embed="rId2"/>
          <a:stretch>
            <a:fillRect/>
          </a:stretch>
        </p:blipFill>
        <p:spPr>
          <a:xfrm>
            <a:off x="4374058" y="2930922"/>
            <a:ext cx="4239217" cy="3667637"/>
          </a:xfrm>
          <a:prstGeom prst="rect">
            <a:avLst/>
          </a:prstGeom>
        </p:spPr>
      </p:pic>
    </p:spTree>
    <p:extLst>
      <p:ext uri="{BB962C8B-B14F-4D97-AF65-F5344CB8AC3E}">
        <p14:creationId xmlns:p14="http://schemas.microsoft.com/office/powerpoint/2010/main" val="4784149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FFAA9-CA1D-E869-07C8-AA0B5A74F8D0}"/>
              </a:ext>
            </a:extLst>
          </p:cNvPr>
          <p:cNvSpPr>
            <a:spLocks noGrp="1"/>
          </p:cNvSpPr>
          <p:nvPr>
            <p:ph type="title"/>
          </p:nvPr>
        </p:nvSpPr>
        <p:spPr>
          <a:xfrm>
            <a:off x="1484311" y="685801"/>
            <a:ext cx="10018713" cy="730624"/>
          </a:xfrm>
        </p:spPr>
        <p:txBody>
          <a:bodyPr/>
          <a:lstStyle/>
          <a:p>
            <a:r>
              <a:rPr lang="en-IN" dirty="0"/>
              <a:t>Animations</a:t>
            </a:r>
          </a:p>
        </p:txBody>
      </p:sp>
      <p:sp>
        <p:nvSpPr>
          <p:cNvPr id="3" name="Content Placeholder 2">
            <a:extLst>
              <a:ext uri="{FF2B5EF4-FFF2-40B4-BE49-F238E27FC236}">
                <a16:creationId xmlns:a16="http://schemas.microsoft.com/office/drawing/2014/main" id="{4F4D257D-49B0-9E56-A3D3-B4D7D95B971C}"/>
              </a:ext>
            </a:extLst>
          </p:cNvPr>
          <p:cNvSpPr>
            <a:spLocks noGrp="1"/>
          </p:cNvSpPr>
          <p:nvPr>
            <p:ph idx="1"/>
          </p:nvPr>
        </p:nvSpPr>
        <p:spPr>
          <a:xfrm>
            <a:off x="1484310" y="945775"/>
            <a:ext cx="10018713" cy="3124201"/>
          </a:xfrm>
        </p:spPr>
        <p:txBody>
          <a:bodyPr/>
          <a:lstStyle/>
          <a:p>
            <a:r>
              <a:rPr lang="en-US" dirty="0"/>
              <a:t>CSS allows you to create animations and transitions to add movement and interactivity to your web pages. This includes properties such as animation and transition, which can be used to animate properties like opacity, position, and scale. For example:</a:t>
            </a:r>
            <a:endParaRPr lang="en-IN" dirty="0"/>
          </a:p>
        </p:txBody>
      </p:sp>
      <p:pic>
        <p:nvPicPr>
          <p:cNvPr id="5" name="Picture 4">
            <a:extLst>
              <a:ext uri="{FF2B5EF4-FFF2-40B4-BE49-F238E27FC236}">
                <a16:creationId xmlns:a16="http://schemas.microsoft.com/office/drawing/2014/main" id="{CC3D1242-4BDD-8E35-1CB4-AA1EF792DFBB}"/>
              </a:ext>
            </a:extLst>
          </p:cNvPr>
          <p:cNvPicPr>
            <a:picLocks noChangeAspect="1"/>
          </p:cNvPicPr>
          <p:nvPr/>
        </p:nvPicPr>
        <p:blipFill>
          <a:blip r:embed="rId2"/>
          <a:stretch>
            <a:fillRect/>
          </a:stretch>
        </p:blipFill>
        <p:spPr>
          <a:xfrm>
            <a:off x="4769400" y="3429000"/>
            <a:ext cx="3448531" cy="3324689"/>
          </a:xfrm>
          <a:prstGeom prst="rect">
            <a:avLst/>
          </a:prstGeom>
        </p:spPr>
      </p:pic>
    </p:spTree>
    <p:extLst>
      <p:ext uri="{BB962C8B-B14F-4D97-AF65-F5344CB8AC3E}">
        <p14:creationId xmlns:p14="http://schemas.microsoft.com/office/powerpoint/2010/main" val="3690263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1E7B7-2A8E-742C-82A8-3F85401F9FDF}"/>
              </a:ext>
            </a:extLst>
          </p:cNvPr>
          <p:cNvSpPr>
            <a:spLocks noGrp="1"/>
          </p:cNvSpPr>
          <p:nvPr>
            <p:ph type="title"/>
          </p:nvPr>
        </p:nvSpPr>
        <p:spPr>
          <a:xfrm>
            <a:off x="1484312" y="685800"/>
            <a:ext cx="5059924" cy="1752599"/>
          </a:xfrm>
        </p:spPr>
        <p:txBody>
          <a:bodyPr/>
          <a:lstStyle/>
          <a:p>
            <a:r>
              <a:rPr lang="en-IN" u="sng" dirty="0"/>
              <a:t>Topics Covered</a:t>
            </a:r>
          </a:p>
        </p:txBody>
      </p:sp>
      <p:sp>
        <p:nvSpPr>
          <p:cNvPr id="3" name="Content Placeholder 2">
            <a:extLst>
              <a:ext uri="{FF2B5EF4-FFF2-40B4-BE49-F238E27FC236}">
                <a16:creationId xmlns:a16="http://schemas.microsoft.com/office/drawing/2014/main" id="{6317DB92-A299-88A6-54C8-9C837B336016}"/>
              </a:ext>
            </a:extLst>
          </p:cNvPr>
          <p:cNvSpPr>
            <a:spLocks noGrp="1"/>
          </p:cNvSpPr>
          <p:nvPr>
            <p:ph idx="1"/>
          </p:nvPr>
        </p:nvSpPr>
        <p:spPr>
          <a:xfrm>
            <a:off x="2479392" y="2227729"/>
            <a:ext cx="8036208" cy="3411072"/>
          </a:xfrm>
        </p:spPr>
        <p:txBody>
          <a:bodyPr>
            <a:normAutofit/>
          </a:bodyPr>
          <a:lstStyle/>
          <a:p>
            <a:pPr algn="just"/>
            <a:r>
              <a:rPr lang="en-IN" dirty="0"/>
              <a:t>Overview of HTML – Tags, Attributes and Styles. Designing webpages with HTML5 – Tags &amp; Attributes. </a:t>
            </a:r>
          </a:p>
          <a:p>
            <a:pPr algn="just"/>
            <a:r>
              <a:rPr lang="en-IN" dirty="0"/>
              <a:t>Introduction to character encoding, compression, MIME types, document standards and meta tags. </a:t>
            </a:r>
          </a:p>
          <a:p>
            <a:pPr algn="just"/>
            <a:r>
              <a:rPr lang="en-IN" dirty="0"/>
              <a:t>Introduction to CSS – Selector Rules, Typography, Layout, Appearance and Animations.</a:t>
            </a:r>
          </a:p>
        </p:txBody>
      </p:sp>
    </p:spTree>
    <p:extLst>
      <p:ext uri="{BB962C8B-B14F-4D97-AF65-F5344CB8AC3E}">
        <p14:creationId xmlns:p14="http://schemas.microsoft.com/office/powerpoint/2010/main" val="36283155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895F-12CA-5DD5-90D9-54B0FA14F9A6}"/>
              </a:ext>
            </a:extLst>
          </p:cNvPr>
          <p:cNvSpPr>
            <a:spLocks noGrp="1"/>
          </p:cNvSpPr>
          <p:nvPr>
            <p:ph type="title"/>
          </p:nvPr>
        </p:nvSpPr>
        <p:spPr>
          <a:xfrm>
            <a:off x="1547064" y="1515036"/>
            <a:ext cx="10018713" cy="497541"/>
          </a:xfrm>
        </p:spPr>
        <p:txBody>
          <a:bodyPr>
            <a:normAutofit fontScale="90000"/>
          </a:bodyPr>
          <a:lstStyle/>
          <a:p>
            <a:r>
              <a:rPr lang="en-IN" dirty="0"/>
              <a:t>MIME Types: Telling the Browser What You've Got</a:t>
            </a:r>
            <a:br>
              <a:rPr lang="en-IN" dirty="0"/>
            </a:br>
            <a:endParaRPr lang="en-IN" dirty="0"/>
          </a:p>
        </p:txBody>
      </p:sp>
      <p:sp>
        <p:nvSpPr>
          <p:cNvPr id="3" name="Content Placeholder 2">
            <a:extLst>
              <a:ext uri="{FF2B5EF4-FFF2-40B4-BE49-F238E27FC236}">
                <a16:creationId xmlns:a16="http://schemas.microsoft.com/office/drawing/2014/main" id="{FA078E5B-EDD4-CA2E-DDD4-4E195EE8C3E0}"/>
              </a:ext>
            </a:extLst>
          </p:cNvPr>
          <p:cNvSpPr>
            <a:spLocks noGrp="1"/>
          </p:cNvSpPr>
          <p:nvPr>
            <p:ph idx="1"/>
          </p:nvPr>
        </p:nvSpPr>
        <p:spPr>
          <a:xfrm>
            <a:off x="1771180" y="1515036"/>
            <a:ext cx="10018713" cy="4921624"/>
          </a:xfrm>
        </p:spPr>
        <p:txBody>
          <a:bodyPr>
            <a:normAutofit fontScale="62500" lnSpcReduction="20000"/>
          </a:bodyPr>
          <a:lstStyle/>
          <a:p>
            <a:endParaRPr lang="en-IN" dirty="0"/>
          </a:p>
          <a:p>
            <a:r>
              <a:rPr lang="en-IN" dirty="0"/>
              <a:t>MIME (Multipurpose Internet Mail Extension) types act like labels on web content. They tell the browser what kind of data it's dealing with (e.g., image, text, JavaScript). This ensures the browser uses the appropriate way to handle the content.</a:t>
            </a:r>
          </a:p>
          <a:p>
            <a:endParaRPr lang="en-IN" dirty="0"/>
          </a:p>
          <a:p>
            <a:r>
              <a:rPr lang="en-IN" dirty="0"/>
              <a:t>Here are some common MIME types:</a:t>
            </a:r>
          </a:p>
          <a:p>
            <a:endParaRPr lang="en-IN" dirty="0"/>
          </a:p>
          <a:p>
            <a:r>
              <a:rPr lang="en-IN" dirty="0"/>
              <a:t>text/html: </a:t>
            </a:r>
            <a:r>
              <a:rPr lang="en-IN" dirty="0" err="1"/>
              <a:t>HyperText</a:t>
            </a:r>
            <a:r>
              <a:rPr lang="en-IN" dirty="0"/>
              <a:t> Markup Language (HTML) files.</a:t>
            </a:r>
          </a:p>
          <a:p>
            <a:endParaRPr lang="en-IN" dirty="0"/>
          </a:p>
          <a:p>
            <a:r>
              <a:rPr lang="en-IN" dirty="0"/>
              <a:t>image/jpeg: JPEG image files.</a:t>
            </a:r>
          </a:p>
          <a:p>
            <a:endParaRPr lang="en-IN" dirty="0"/>
          </a:p>
          <a:p>
            <a:r>
              <a:rPr lang="en-IN" dirty="0"/>
              <a:t>image/</a:t>
            </a:r>
            <a:r>
              <a:rPr lang="en-IN" dirty="0" err="1"/>
              <a:t>png</a:t>
            </a:r>
            <a:r>
              <a:rPr lang="en-IN" dirty="0"/>
              <a:t>: PNG image files.</a:t>
            </a:r>
          </a:p>
          <a:p>
            <a:endParaRPr lang="en-IN" dirty="0"/>
          </a:p>
          <a:p>
            <a:r>
              <a:rPr lang="en-IN" dirty="0"/>
              <a:t>application/</a:t>
            </a:r>
            <a:r>
              <a:rPr lang="en-IN" dirty="0" err="1"/>
              <a:t>javascript</a:t>
            </a:r>
            <a:r>
              <a:rPr lang="en-IN" dirty="0"/>
              <a:t>: JavaScript files.</a:t>
            </a:r>
          </a:p>
          <a:p>
            <a:endParaRPr lang="en-IN" dirty="0"/>
          </a:p>
          <a:p>
            <a:r>
              <a:rPr lang="en-IN" dirty="0"/>
              <a:t>Document Standards: Building with Consistency</a:t>
            </a:r>
          </a:p>
        </p:txBody>
      </p:sp>
    </p:spTree>
    <p:extLst>
      <p:ext uri="{BB962C8B-B14F-4D97-AF65-F5344CB8AC3E}">
        <p14:creationId xmlns:p14="http://schemas.microsoft.com/office/powerpoint/2010/main" val="25030443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2E565-DCBA-9C53-AD6C-44C15AB06F28}"/>
              </a:ext>
            </a:extLst>
          </p:cNvPr>
          <p:cNvSpPr>
            <a:spLocks noGrp="1"/>
          </p:cNvSpPr>
          <p:nvPr>
            <p:ph type="title"/>
          </p:nvPr>
        </p:nvSpPr>
        <p:spPr>
          <a:xfrm>
            <a:off x="1484311" y="685800"/>
            <a:ext cx="10018713" cy="981635"/>
          </a:xfrm>
        </p:spPr>
        <p:txBody>
          <a:bodyPr/>
          <a:lstStyle/>
          <a:p>
            <a:r>
              <a:rPr lang="en-US" dirty="0"/>
              <a:t>Compression</a:t>
            </a:r>
            <a:endParaRPr lang="en-IN" dirty="0"/>
          </a:p>
        </p:txBody>
      </p:sp>
      <p:sp>
        <p:nvSpPr>
          <p:cNvPr id="3" name="Content Placeholder 2">
            <a:extLst>
              <a:ext uri="{FF2B5EF4-FFF2-40B4-BE49-F238E27FC236}">
                <a16:creationId xmlns:a16="http://schemas.microsoft.com/office/drawing/2014/main" id="{5BAD8600-DFBB-E7AD-26DF-4139D56582D6}"/>
              </a:ext>
            </a:extLst>
          </p:cNvPr>
          <p:cNvSpPr>
            <a:spLocks noGrp="1"/>
          </p:cNvSpPr>
          <p:nvPr>
            <p:ph idx="1"/>
          </p:nvPr>
        </p:nvSpPr>
        <p:spPr>
          <a:xfrm>
            <a:off x="1636710" y="1940858"/>
            <a:ext cx="10018713" cy="3124201"/>
          </a:xfrm>
        </p:spPr>
        <p:txBody>
          <a:bodyPr>
            <a:normAutofit/>
          </a:bodyPr>
          <a:lstStyle/>
          <a:p>
            <a:pPr algn="just"/>
            <a:r>
              <a:rPr lang="en-US" dirty="0"/>
              <a:t>Compression is the process of reducing the size of a file or data to save storage space or transmission time. It is achieved by removing redundant or unnecessary information from the data. There are two types of compression: lossless compression, which preserves all data and allows the original data to be reconstructed exactly, and lossy compression, which sacrifices some data to achieve higher compression ratios. Common compression formats include ZIP, </a:t>
            </a:r>
            <a:r>
              <a:rPr lang="en-US" dirty="0" err="1"/>
              <a:t>gzip</a:t>
            </a:r>
            <a:r>
              <a:rPr lang="en-US" dirty="0"/>
              <a:t>, and JPEG</a:t>
            </a:r>
            <a:endParaRPr lang="en-IN" dirty="0"/>
          </a:p>
        </p:txBody>
      </p:sp>
    </p:spTree>
    <p:extLst>
      <p:ext uri="{BB962C8B-B14F-4D97-AF65-F5344CB8AC3E}">
        <p14:creationId xmlns:p14="http://schemas.microsoft.com/office/powerpoint/2010/main" val="1200390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4B763-6A96-1827-A6AC-6829A13C39AC}"/>
              </a:ext>
            </a:extLst>
          </p:cNvPr>
          <p:cNvSpPr>
            <a:spLocks noGrp="1"/>
          </p:cNvSpPr>
          <p:nvPr>
            <p:ph type="title"/>
          </p:nvPr>
        </p:nvSpPr>
        <p:spPr>
          <a:xfrm>
            <a:off x="1484311" y="685801"/>
            <a:ext cx="10018713" cy="838200"/>
          </a:xfrm>
        </p:spPr>
        <p:txBody>
          <a:bodyPr>
            <a:normAutofit/>
          </a:bodyPr>
          <a:lstStyle/>
          <a:p>
            <a:r>
              <a:rPr lang="en-IN" dirty="0"/>
              <a:t>Document Standards</a:t>
            </a:r>
          </a:p>
        </p:txBody>
      </p:sp>
      <p:sp>
        <p:nvSpPr>
          <p:cNvPr id="3" name="Content Placeholder 2">
            <a:extLst>
              <a:ext uri="{FF2B5EF4-FFF2-40B4-BE49-F238E27FC236}">
                <a16:creationId xmlns:a16="http://schemas.microsoft.com/office/drawing/2014/main" id="{B207CDB1-8669-573D-855D-37482C79C8B6}"/>
              </a:ext>
            </a:extLst>
          </p:cNvPr>
          <p:cNvSpPr>
            <a:spLocks noGrp="1"/>
          </p:cNvSpPr>
          <p:nvPr>
            <p:ph idx="1"/>
          </p:nvPr>
        </p:nvSpPr>
        <p:spPr>
          <a:xfrm>
            <a:off x="1484310" y="1138519"/>
            <a:ext cx="10018713" cy="4652682"/>
          </a:xfrm>
        </p:spPr>
        <p:txBody>
          <a:bodyPr>
            <a:normAutofit/>
          </a:bodyPr>
          <a:lstStyle/>
          <a:p>
            <a:pPr algn="just"/>
            <a:r>
              <a:rPr lang="en-IN" dirty="0"/>
              <a:t>Document standards refer to specifications and guidelines that define how documents should be structured, formatted, and interpreted. They ensure consistency, interoperability, and compatibility across different systems and applications. Examples of document standards include HTML (Hypertext Markup Language) for web pages, XML (</a:t>
            </a:r>
            <a:r>
              <a:rPr lang="en-IN" dirty="0" err="1"/>
              <a:t>eXtensible</a:t>
            </a:r>
            <a:r>
              <a:rPr lang="en-IN" dirty="0"/>
              <a:t> Markup Language) for data exchange, PDF (Portable Document Format) for electronic documents, and DOCX for Microsoft Word documents. Adhering to document standards facilitates seamless communication and data exchange between different software and platforms.</a:t>
            </a:r>
          </a:p>
        </p:txBody>
      </p:sp>
    </p:spTree>
    <p:extLst>
      <p:ext uri="{BB962C8B-B14F-4D97-AF65-F5344CB8AC3E}">
        <p14:creationId xmlns:p14="http://schemas.microsoft.com/office/powerpoint/2010/main" val="1094366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77A41-69FD-3D5D-EB8B-8DE84B013A39}"/>
              </a:ext>
            </a:extLst>
          </p:cNvPr>
          <p:cNvSpPr>
            <a:spLocks noGrp="1"/>
          </p:cNvSpPr>
          <p:nvPr>
            <p:ph type="title"/>
          </p:nvPr>
        </p:nvSpPr>
        <p:spPr/>
        <p:txBody>
          <a:bodyPr/>
          <a:lstStyle/>
          <a:p>
            <a:r>
              <a:rPr lang="en-US" dirty="0"/>
              <a:t>Character Encoding: Making Sure Your Symbols Speak the Same Language</a:t>
            </a:r>
            <a:endParaRPr lang="en-IN" dirty="0"/>
          </a:p>
        </p:txBody>
      </p:sp>
      <p:sp>
        <p:nvSpPr>
          <p:cNvPr id="3" name="Content Placeholder 2">
            <a:extLst>
              <a:ext uri="{FF2B5EF4-FFF2-40B4-BE49-F238E27FC236}">
                <a16:creationId xmlns:a16="http://schemas.microsoft.com/office/drawing/2014/main" id="{96EFE726-A853-C8C0-DE57-2E8FAA7B8A4F}"/>
              </a:ext>
            </a:extLst>
          </p:cNvPr>
          <p:cNvSpPr>
            <a:spLocks noGrp="1"/>
          </p:cNvSpPr>
          <p:nvPr>
            <p:ph idx="1"/>
          </p:nvPr>
        </p:nvSpPr>
        <p:spPr/>
        <p:txBody>
          <a:bodyPr>
            <a:normAutofit/>
          </a:bodyPr>
          <a:lstStyle/>
          <a:p>
            <a:pPr algn="just"/>
            <a:r>
              <a:rPr lang="en-US" dirty="0"/>
              <a:t>Character encoding ensures all these characters are displayed correctly on any web browser. It's like a translator between the characters you use and the ones the computer understands.</a:t>
            </a:r>
          </a:p>
          <a:p>
            <a:pPr algn="just"/>
            <a:r>
              <a:rPr lang="en-US" dirty="0"/>
              <a:t>Common character encodings include:</a:t>
            </a:r>
          </a:p>
          <a:p>
            <a:pPr algn="just"/>
            <a:r>
              <a:rPr lang="en-US" dirty="0"/>
              <a:t>UTF-8: The most widely used encoding, supporting a vast range of characters.</a:t>
            </a:r>
          </a:p>
          <a:p>
            <a:pPr algn="just"/>
            <a:r>
              <a:rPr lang="en-US" dirty="0"/>
              <a:t>ISO-8859-1 (Latin-1): Commonly used for Western European languages.</a:t>
            </a:r>
            <a:endParaRPr lang="en-IN" dirty="0"/>
          </a:p>
        </p:txBody>
      </p:sp>
    </p:spTree>
    <p:extLst>
      <p:ext uri="{BB962C8B-B14F-4D97-AF65-F5344CB8AC3E}">
        <p14:creationId xmlns:p14="http://schemas.microsoft.com/office/powerpoint/2010/main" val="1639616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3FC8B-3621-4984-90ED-8FF72F579BA5}"/>
              </a:ext>
            </a:extLst>
          </p:cNvPr>
          <p:cNvSpPr>
            <a:spLocks noGrp="1"/>
          </p:cNvSpPr>
          <p:nvPr>
            <p:ph type="title"/>
          </p:nvPr>
        </p:nvSpPr>
        <p:spPr>
          <a:xfrm>
            <a:off x="1484311" y="685800"/>
            <a:ext cx="10018713" cy="694765"/>
          </a:xfrm>
        </p:spPr>
        <p:txBody>
          <a:bodyPr>
            <a:normAutofit fontScale="90000"/>
          </a:bodyPr>
          <a:lstStyle/>
          <a:p>
            <a:r>
              <a:rPr lang="en-IN" dirty="0"/>
              <a:t>HTML</a:t>
            </a:r>
          </a:p>
        </p:txBody>
      </p:sp>
      <p:sp>
        <p:nvSpPr>
          <p:cNvPr id="3" name="Content Placeholder 2">
            <a:extLst>
              <a:ext uri="{FF2B5EF4-FFF2-40B4-BE49-F238E27FC236}">
                <a16:creationId xmlns:a16="http://schemas.microsoft.com/office/drawing/2014/main" id="{41C9EE15-8E61-08BC-5C1F-8577B051AC98}"/>
              </a:ext>
            </a:extLst>
          </p:cNvPr>
          <p:cNvSpPr>
            <a:spLocks noGrp="1"/>
          </p:cNvSpPr>
          <p:nvPr>
            <p:ph idx="1"/>
          </p:nvPr>
        </p:nvSpPr>
        <p:spPr>
          <a:xfrm>
            <a:off x="1484310" y="1380565"/>
            <a:ext cx="10018713" cy="4410635"/>
          </a:xfrm>
        </p:spPr>
        <p:txBody>
          <a:bodyPr>
            <a:normAutofit fontScale="92500"/>
          </a:bodyPr>
          <a:lstStyle/>
          <a:p>
            <a:r>
              <a:rPr lang="en-US" b="0" i="0" dirty="0">
                <a:effectLst/>
                <a:latin typeface="Google Sans"/>
              </a:rPr>
              <a:t>HTML, standing for </a:t>
            </a:r>
            <a:r>
              <a:rPr lang="en-US" b="0" i="0" dirty="0" err="1">
                <a:effectLst/>
                <a:latin typeface="Google Sans"/>
              </a:rPr>
              <a:t>HyperText</a:t>
            </a:r>
            <a:r>
              <a:rPr lang="en-US" b="0" i="0" dirty="0">
                <a:effectLst/>
                <a:latin typeface="Google Sans"/>
              </a:rPr>
              <a:t> Markup Language, is the foundation of web pages. It's the code that web browsers use to understand and display the content and structure of a web page. Here's a breakdown of what HTML is all about:</a:t>
            </a:r>
          </a:p>
          <a:p>
            <a:r>
              <a:rPr lang="en-US" dirty="0"/>
              <a:t>Building Blocks: Tags and Elements</a:t>
            </a:r>
          </a:p>
          <a:p>
            <a:r>
              <a:rPr lang="en-US" dirty="0"/>
              <a:t>A document with special instructions hidden within.  These instructions, written in angle brackets (&lt; and &gt;), are called HTML tags.  Tags are used to define different parts of a web page, like headings, paragraphs, images, and links.  The text surrounded by these tags defines the content.  The combination of a tag and its content is called an HTML element.</a:t>
            </a:r>
          </a:p>
          <a:p>
            <a:r>
              <a:rPr lang="en-US" dirty="0"/>
              <a:t>For example, the tag &lt;h1&gt; defines a heading level 1, and the text between the opening and closing tags (&lt;h1&gt;&lt;/h1&gt;) becomes the heading content.</a:t>
            </a:r>
            <a:endParaRPr lang="en-IN" dirty="0"/>
          </a:p>
        </p:txBody>
      </p:sp>
    </p:spTree>
    <p:extLst>
      <p:ext uri="{BB962C8B-B14F-4D97-AF65-F5344CB8AC3E}">
        <p14:creationId xmlns:p14="http://schemas.microsoft.com/office/powerpoint/2010/main" val="658514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9A360A-371E-B496-3262-B6ECE5B557FB}"/>
              </a:ext>
            </a:extLst>
          </p:cNvPr>
          <p:cNvSpPr>
            <a:spLocks noGrp="1"/>
          </p:cNvSpPr>
          <p:nvPr>
            <p:ph idx="1"/>
          </p:nvPr>
        </p:nvSpPr>
        <p:spPr>
          <a:xfrm>
            <a:off x="1744286" y="448235"/>
            <a:ext cx="10018713" cy="5369859"/>
          </a:xfrm>
        </p:spPr>
        <p:txBody>
          <a:bodyPr>
            <a:normAutofit/>
          </a:bodyPr>
          <a:lstStyle/>
          <a:p>
            <a:r>
              <a:rPr lang="en-US" dirty="0"/>
              <a:t>The Big Picture: Structure and Content</a:t>
            </a:r>
          </a:p>
          <a:p>
            <a:pPr lvl="1"/>
            <a:r>
              <a:rPr lang="en-US" dirty="0"/>
              <a:t>HTML provides a framework for web pages. It defines the structure of the content, but it doesn't specify the visual style (like font size or color).  That's where CSS comes in.</a:t>
            </a:r>
          </a:p>
          <a:p>
            <a:pPr lvl="1"/>
            <a:r>
              <a:rPr lang="en-US" dirty="0"/>
              <a:t>An HTML document typically follows a specific structure:</a:t>
            </a:r>
          </a:p>
          <a:p>
            <a:pPr lvl="2"/>
            <a:r>
              <a:rPr lang="en-US" dirty="0"/>
              <a:t>DOCTYPE declaration: This line specifies the document type as HTML.</a:t>
            </a:r>
          </a:p>
          <a:p>
            <a:pPr lvl="2"/>
            <a:r>
              <a:rPr lang="en-US" dirty="0"/>
              <a:t>&lt;html&gt; element: This is the root element of the HTML document and contains all other elements.</a:t>
            </a:r>
          </a:p>
          <a:p>
            <a:pPr lvl="2"/>
            <a:r>
              <a:rPr lang="en-US" dirty="0"/>
              <a:t>&lt;head&gt; element: This section contains meta information about the page, like the title and character encoding.</a:t>
            </a:r>
          </a:p>
          <a:p>
            <a:pPr lvl="2"/>
            <a:r>
              <a:rPr lang="en-US" dirty="0"/>
              <a:t>&lt;body&gt; element: This section contains the visible content of the web page, like headings, paragraphs, images, and links.</a:t>
            </a:r>
            <a:endParaRPr lang="en-IN" dirty="0"/>
          </a:p>
        </p:txBody>
      </p:sp>
    </p:spTree>
    <p:extLst>
      <p:ext uri="{BB962C8B-B14F-4D97-AF65-F5344CB8AC3E}">
        <p14:creationId xmlns:p14="http://schemas.microsoft.com/office/powerpoint/2010/main" val="3446433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9A360A-371E-B496-3262-B6ECE5B557FB}"/>
              </a:ext>
            </a:extLst>
          </p:cNvPr>
          <p:cNvSpPr>
            <a:spLocks noGrp="1"/>
          </p:cNvSpPr>
          <p:nvPr>
            <p:ph idx="1"/>
          </p:nvPr>
        </p:nvSpPr>
        <p:spPr>
          <a:xfrm>
            <a:off x="1744286" y="448235"/>
            <a:ext cx="10018713" cy="5369859"/>
          </a:xfrm>
        </p:spPr>
        <p:txBody>
          <a:bodyPr>
            <a:normAutofit/>
          </a:bodyPr>
          <a:lstStyle/>
          <a:p>
            <a:r>
              <a:rPr lang="en-US" dirty="0"/>
              <a:t>Creating Hyperlinks: The Power of the Web</a:t>
            </a:r>
          </a:p>
          <a:p>
            <a:pPr lvl="1"/>
            <a:r>
              <a:rPr lang="en-US" dirty="0"/>
              <a:t>One of the defining features of HTML is its ability to create hyperlinks. These are links that, when clicked, take you to another web page.  This creates the interconnected web of information that we know and love!  Hyperlinks are defined using the &lt;a&gt; tag, with the destination web page specified as an attribute.</a:t>
            </a:r>
          </a:p>
          <a:p>
            <a:r>
              <a:rPr lang="en-US" dirty="0"/>
              <a:t>Learning HTML: Getting Started</a:t>
            </a:r>
          </a:p>
          <a:p>
            <a:pPr lvl="1"/>
            <a:r>
              <a:rPr lang="en-US" dirty="0"/>
              <a:t>HTML is a relatively easy language to learn, even for beginners.  There are many resources available online, including tutorials and interactive exercises.  You can write HTML code in a simple text editor and save the file with a .html extension.  Opening this file in a web browser will display the web page you've created!</a:t>
            </a:r>
          </a:p>
          <a:p>
            <a:pPr lvl="1"/>
            <a:r>
              <a:rPr lang="en-US" dirty="0"/>
              <a:t>By understanding the basics of HTML, you can start building your own web pages and contribute to the vast world of the web.</a:t>
            </a:r>
            <a:endParaRPr lang="en-IN" dirty="0"/>
          </a:p>
        </p:txBody>
      </p:sp>
    </p:spTree>
    <p:extLst>
      <p:ext uri="{BB962C8B-B14F-4D97-AF65-F5344CB8AC3E}">
        <p14:creationId xmlns:p14="http://schemas.microsoft.com/office/powerpoint/2010/main" val="1271527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9A360A-371E-B496-3262-B6ECE5B557FB}"/>
              </a:ext>
            </a:extLst>
          </p:cNvPr>
          <p:cNvSpPr>
            <a:spLocks noGrp="1"/>
          </p:cNvSpPr>
          <p:nvPr>
            <p:ph idx="1"/>
          </p:nvPr>
        </p:nvSpPr>
        <p:spPr>
          <a:xfrm>
            <a:off x="1744286" y="448235"/>
            <a:ext cx="10018713" cy="5369859"/>
          </a:xfrm>
        </p:spPr>
        <p:txBody>
          <a:bodyPr>
            <a:normAutofit fontScale="92500" lnSpcReduction="10000"/>
          </a:bodyPr>
          <a:lstStyle/>
          <a:p>
            <a:pPr algn="just"/>
            <a:r>
              <a:rPr lang="en-US" b="1" dirty="0"/>
              <a:t>Tags: The Foundational Framework</a:t>
            </a:r>
          </a:p>
          <a:p>
            <a:pPr lvl="1" algn="just"/>
            <a:r>
              <a:rPr lang="en-US" dirty="0"/>
              <a:t>Imagine a web page as a blueprint.  HTML tags act like the labels on that blueprint, defining the structure and content of the page.  These tags are written in angle brackets (&lt; and &gt;), and they come in pairs – an opening tag and a closing tag.</a:t>
            </a:r>
          </a:p>
          <a:p>
            <a:pPr lvl="1" algn="just"/>
            <a:r>
              <a:rPr lang="en-US" dirty="0"/>
              <a:t>The content between the opening and closing tags defines what that section of the page represents.  For example, the tag &lt;h1&gt; defines a level 1 heading, and the text between the tags becomes the heading content.  Common tags include &lt;h1&gt; for headings, &lt;p&gt; for paragraphs, &lt;</a:t>
            </a:r>
            <a:r>
              <a:rPr lang="en-US" dirty="0" err="1"/>
              <a:t>img</a:t>
            </a:r>
            <a:r>
              <a:rPr lang="en-US" dirty="0"/>
              <a:t>&gt; for images, and &lt;a&gt; for links.</a:t>
            </a:r>
          </a:p>
          <a:p>
            <a:pPr algn="just"/>
            <a:r>
              <a:rPr lang="en-US" b="1" dirty="0"/>
              <a:t>Attributes: Adding Details and Functionality</a:t>
            </a:r>
          </a:p>
          <a:p>
            <a:pPr lvl="1" algn="just"/>
            <a:r>
              <a:rPr lang="en-US" dirty="0"/>
              <a:t>While tags define the basic structure, attributes provide additional information about how that element should behave or appear.  Attributes are specified within the opening tag of an element, and they come in the form of name-value pairs separated by an equal sign (=).</a:t>
            </a:r>
          </a:p>
          <a:p>
            <a:pPr lvl="1" algn="just"/>
            <a:r>
              <a:rPr lang="en-US" dirty="0"/>
              <a:t>For instance, the &lt;</a:t>
            </a:r>
            <a:r>
              <a:rPr lang="en-US" dirty="0" err="1"/>
              <a:t>img</a:t>
            </a:r>
            <a:r>
              <a:rPr lang="en-US" dirty="0"/>
              <a:t>&gt; tag has an attribute named </a:t>
            </a:r>
            <a:r>
              <a:rPr lang="en-US" dirty="0" err="1"/>
              <a:t>src</a:t>
            </a:r>
            <a:r>
              <a:rPr lang="en-US" dirty="0"/>
              <a:t> that specifies the location of the image file.  Another example is the &lt;a&gt; tag, which has an </a:t>
            </a:r>
            <a:r>
              <a:rPr lang="en-US" dirty="0" err="1"/>
              <a:t>href</a:t>
            </a:r>
            <a:r>
              <a:rPr lang="en-US" dirty="0"/>
              <a:t> attribute that defines the link's destination URL.  Attributes can also be used to control the size, color, or alignment of elements.</a:t>
            </a:r>
            <a:endParaRPr lang="en-IN" dirty="0"/>
          </a:p>
        </p:txBody>
      </p:sp>
    </p:spTree>
    <p:extLst>
      <p:ext uri="{BB962C8B-B14F-4D97-AF65-F5344CB8AC3E}">
        <p14:creationId xmlns:p14="http://schemas.microsoft.com/office/powerpoint/2010/main" val="3364629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9A360A-371E-B496-3262-B6ECE5B557FB}"/>
              </a:ext>
            </a:extLst>
          </p:cNvPr>
          <p:cNvSpPr>
            <a:spLocks noGrp="1"/>
          </p:cNvSpPr>
          <p:nvPr>
            <p:ph idx="1"/>
          </p:nvPr>
        </p:nvSpPr>
        <p:spPr>
          <a:xfrm>
            <a:off x="1744286" y="448235"/>
            <a:ext cx="10018713" cy="5369859"/>
          </a:xfrm>
        </p:spPr>
        <p:txBody>
          <a:bodyPr>
            <a:normAutofit/>
          </a:bodyPr>
          <a:lstStyle/>
          <a:p>
            <a:pPr algn="just"/>
            <a:r>
              <a:rPr lang="en-US" dirty="0"/>
              <a:t>Styles: The Art of Design</a:t>
            </a:r>
          </a:p>
          <a:p>
            <a:pPr lvl="1" algn="just"/>
            <a:r>
              <a:rPr lang="en-US" dirty="0"/>
              <a:t>Tags and attributes define the structure and functionality of a web page, but they don't dictate the visual appearance.  That's where CSS (Cascading Style Sheets) comes in.  However, HTML itself has a limited styling capability through the style attribute.</a:t>
            </a:r>
          </a:p>
          <a:p>
            <a:pPr lvl="1" algn="just"/>
            <a:r>
              <a:rPr lang="en-US" dirty="0"/>
              <a:t>The style attribute allows you to define inline styles for an element directly within the opening tag.  It consists of CSS property-value pairs separated by colons (:).  While convenient for simple styling, it's generally recommended to use separate CSS files for better organization and maintainability of complex web pages.</a:t>
            </a:r>
            <a:endParaRPr lang="en-IN" dirty="0"/>
          </a:p>
        </p:txBody>
      </p:sp>
    </p:spTree>
    <p:extLst>
      <p:ext uri="{BB962C8B-B14F-4D97-AF65-F5344CB8AC3E}">
        <p14:creationId xmlns:p14="http://schemas.microsoft.com/office/powerpoint/2010/main" val="32130179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docProps/app.xml><?xml version="1.0" encoding="utf-8"?>
<Properties xmlns="http://schemas.openxmlformats.org/officeDocument/2006/extended-properties" xmlns:vt="http://schemas.openxmlformats.org/officeDocument/2006/docPropsVTypes">
  <Template>Parallax</Template>
  <TotalTime>689</TotalTime>
  <Words>1950</Words>
  <Application>Microsoft Office PowerPoint</Application>
  <PresentationFormat>Widescreen</PresentationFormat>
  <Paragraphs>89</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Consolas</vt:lpstr>
      <vt:lpstr>Corbel</vt:lpstr>
      <vt:lpstr>Google Sans</vt:lpstr>
      <vt:lpstr>Parallax</vt:lpstr>
      <vt:lpstr>WEB TECHNOLOGIES</vt:lpstr>
      <vt:lpstr>Topics Covered</vt:lpstr>
      <vt:lpstr>Document Standards</vt:lpstr>
      <vt:lpstr>Character Encoding: Making Sure Your Symbols Speak the Same Language</vt:lpstr>
      <vt:lpstr>HTML</vt:lpstr>
      <vt:lpstr>PowerPoint Presentation</vt:lpstr>
      <vt:lpstr>PowerPoint Presentation</vt:lpstr>
      <vt:lpstr>PowerPoint Presentation</vt:lpstr>
      <vt:lpstr>PowerPoint Presentation</vt:lpstr>
      <vt:lpstr>HTML5 tags and attributes</vt:lpstr>
      <vt:lpstr>Structure</vt:lpstr>
      <vt:lpstr>Meta Tags: Adding Descriptive Details for Search Engines and More</vt:lpstr>
      <vt:lpstr>PowerPoint Presentation</vt:lpstr>
      <vt:lpstr>Introduction to CSS</vt:lpstr>
      <vt:lpstr>Selector Rules</vt:lpstr>
      <vt:lpstr>Typography</vt:lpstr>
      <vt:lpstr>Layout</vt:lpstr>
      <vt:lpstr>Appearance</vt:lpstr>
      <vt:lpstr>Animations</vt:lpstr>
      <vt:lpstr>MIME Types: Telling the Browser What You've Got </vt:lpstr>
      <vt:lpstr>Compression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TECHNOLOGIES</dc:title>
  <dc:creator>Shailesh kumar</dc:creator>
  <cp:lastModifiedBy>Shailesh Khanchandani</cp:lastModifiedBy>
  <cp:revision>22</cp:revision>
  <dcterms:created xsi:type="dcterms:W3CDTF">2024-03-11T14:29:08Z</dcterms:created>
  <dcterms:modified xsi:type="dcterms:W3CDTF">2024-04-05T07:42:08Z</dcterms:modified>
</cp:coreProperties>
</file>