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6" r:id="rId2"/>
    <p:sldId id="295" r:id="rId3"/>
    <p:sldId id="275" r:id="rId4"/>
    <p:sldId id="276" r:id="rId5"/>
    <p:sldId id="277" r:id="rId6"/>
    <p:sldId id="278" r:id="rId7"/>
    <p:sldId id="279" r:id="rId8"/>
    <p:sldId id="280" r:id="rId9"/>
    <p:sldId id="281" r:id="rId10"/>
    <p:sldId id="282" r:id="rId11"/>
    <p:sldId id="283" r:id="rId12"/>
    <p:sldId id="284" r:id="rId13"/>
    <p:sldId id="285" r:id="rId14"/>
    <p:sldId id="286" r:id="rId15"/>
    <p:sldId id="287" r:id="rId16"/>
    <p:sldId id="288" r:id="rId17"/>
    <p:sldId id="289" r:id="rId18"/>
    <p:sldId id="290" r:id="rId19"/>
    <p:sldId id="291" r:id="rId20"/>
    <p:sldId id="292" r:id="rId21"/>
    <p:sldId id="293" r:id="rId22"/>
    <p:sldId id="29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719A02C-95B8-4320-BDD7-1B27AEEEF9EC}" type="datetimeFigureOut">
              <a:rPr lang="en-IN" smtClean="0"/>
              <a:t>05-04-2024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80F6F286-8AFF-4D89-B7AF-5D3D4A54DA5B}" type="slidenum">
              <a:rPr lang="en-IN" smtClean="0"/>
              <a:t>‹#›</a:t>
            </a:fld>
            <a:endParaRPr lang="en-IN"/>
          </a:p>
        </p:txBody>
      </p:sp>
    </p:spTree>
    <p:extLst>
      <p:ext uri="{BB962C8B-B14F-4D97-AF65-F5344CB8AC3E}">
        <p14:creationId xmlns:p14="http://schemas.microsoft.com/office/powerpoint/2010/main" val="1506756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19A02C-95B8-4320-BDD7-1B27AEEEF9EC}"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F6F286-8AFF-4D89-B7AF-5D3D4A54DA5B}" type="slidenum">
              <a:rPr lang="en-IN" smtClean="0"/>
              <a:t>‹#›</a:t>
            </a:fld>
            <a:endParaRPr lang="en-IN"/>
          </a:p>
        </p:txBody>
      </p:sp>
    </p:spTree>
    <p:extLst>
      <p:ext uri="{BB962C8B-B14F-4D97-AF65-F5344CB8AC3E}">
        <p14:creationId xmlns:p14="http://schemas.microsoft.com/office/powerpoint/2010/main" val="282709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19A02C-95B8-4320-BDD7-1B27AEEEF9EC}"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F6F286-8AFF-4D89-B7AF-5D3D4A54DA5B}" type="slidenum">
              <a:rPr lang="en-IN" smtClean="0"/>
              <a:t>‹#›</a:t>
            </a:fld>
            <a:endParaRPr lang="en-IN"/>
          </a:p>
        </p:txBody>
      </p:sp>
    </p:spTree>
    <p:extLst>
      <p:ext uri="{BB962C8B-B14F-4D97-AF65-F5344CB8AC3E}">
        <p14:creationId xmlns:p14="http://schemas.microsoft.com/office/powerpoint/2010/main" val="26239324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19A02C-95B8-4320-BDD7-1B27AEEEF9EC}"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F6F286-8AFF-4D89-B7AF-5D3D4A54DA5B}" type="slidenum">
              <a:rPr lang="en-IN" smtClean="0"/>
              <a:t>‹#›</a:t>
            </a:fld>
            <a:endParaRPr lang="en-IN"/>
          </a:p>
        </p:txBody>
      </p:sp>
    </p:spTree>
    <p:extLst>
      <p:ext uri="{BB962C8B-B14F-4D97-AF65-F5344CB8AC3E}">
        <p14:creationId xmlns:p14="http://schemas.microsoft.com/office/powerpoint/2010/main" val="27242303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19A02C-95B8-4320-BDD7-1B27AEEEF9EC}"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F6F286-8AFF-4D89-B7AF-5D3D4A54DA5B}" type="slidenum">
              <a:rPr lang="en-IN" smtClean="0"/>
              <a:t>‹#›</a:t>
            </a:fld>
            <a:endParaRPr lang="en-IN"/>
          </a:p>
        </p:txBody>
      </p:sp>
    </p:spTree>
    <p:extLst>
      <p:ext uri="{BB962C8B-B14F-4D97-AF65-F5344CB8AC3E}">
        <p14:creationId xmlns:p14="http://schemas.microsoft.com/office/powerpoint/2010/main" val="21209543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19A02C-95B8-4320-BDD7-1B27AEEEF9EC}"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F6F286-8AFF-4D89-B7AF-5D3D4A54DA5B}" type="slidenum">
              <a:rPr lang="en-IN" smtClean="0"/>
              <a:t>‹#›</a:t>
            </a:fld>
            <a:endParaRPr lang="en-IN"/>
          </a:p>
        </p:txBody>
      </p:sp>
    </p:spTree>
    <p:extLst>
      <p:ext uri="{BB962C8B-B14F-4D97-AF65-F5344CB8AC3E}">
        <p14:creationId xmlns:p14="http://schemas.microsoft.com/office/powerpoint/2010/main" val="9910806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19A02C-95B8-4320-BDD7-1B27AEEEF9EC}"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F6F286-8AFF-4D89-B7AF-5D3D4A54DA5B}" type="slidenum">
              <a:rPr lang="en-IN" smtClean="0"/>
              <a:t>‹#›</a:t>
            </a:fld>
            <a:endParaRPr lang="en-IN"/>
          </a:p>
        </p:txBody>
      </p:sp>
    </p:spTree>
    <p:extLst>
      <p:ext uri="{BB962C8B-B14F-4D97-AF65-F5344CB8AC3E}">
        <p14:creationId xmlns:p14="http://schemas.microsoft.com/office/powerpoint/2010/main" val="29581698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19A02C-95B8-4320-BDD7-1B27AEEEF9EC}"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F6F286-8AFF-4D89-B7AF-5D3D4A54DA5B}" type="slidenum">
              <a:rPr lang="en-IN" smtClean="0"/>
              <a:t>‹#›</a:t>
            </a:fld>
            <a:endParaRPr lang="en-IN"/>
          </a:p>
        </p:txBody>
      </p:sp>
    </p:spTree>
    <p:extLst>
      <p:ext uri="{BB962C8B-B14F-4D97-AF65-F5344CB8AC3E}">
        <p14:creationId xmlns:p14="http://schemas.microsoft.com/office/powerpoint/2010/main" val="15530440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19A02C-95B8-4320-BDD7-1B27AEEEF9EC}"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F6F286-8AFF-4D89-B7AF-5D3D4A54DA5B}" type="slidenum">
              <a:rPr lang="en-IN" smtClean="0"/>
              <a:t>‹#›</a:t>
            </a:fld>
            <a:endParaRPr lang="en-IN"/>
          </a:p>
        </p:txBody>
      </p:sp>
    </p:spTree>
    <p:extLst>
      <p:ext uri="{BB962C8B-B14F-4D97-AF65-F5344CB8AC3E}">
        <p14:creationId xmlns:p14="http://schemas.microsoft.com/office/powerpoint/2010/main" val="1998926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19A02C-95B8-4320-BDD7-1B27AEEEF9EC}"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80F6F286-8AFF-4D89-B7AF-5D3D4A54DA5B}" type="slidenum">
              <a:rPr lang="en-IN" smtClean="0"/>
              <a:t>‹#›</a:t>
            </a:fld>
            <a:endParaRPr lang="en-IN"/>
          </a:p>
        </p:txBody>
      </p:sp>
    </p:spTree>
    <p:extLst>
      <p:ext uri="{BB962C8B-B14F-4D97-AF65-F5344CB8AC3E}">
        <p14:creationId xmlns:p14="http://schemas.microsoft.com/office/powerpoint/2010/main" val="2438543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19A02C-95B8-4320-BDD7-1B27AEEEF9EC}"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F6F286-8AFF-4D89-B7AF-5D3D4A54DA5B}" type="slidenum">
              <a:rPr lang="en-IN" smtClean="0"/>
              <a:t>‹#›</a:t>
            </a:fld>
            <a:endParaRPr lang="en-IN"/>
          </a:p>
        </p:txBody>
      </p:sp>
    </p:spTree>
    <p:extLst>
      <p:ext uri="{BB962C8B-B14F-4D97-AF65-F5344CB8AC3E}">
        <p14:creationId xmlns:p14="http://schemas.microsoft.com/office/powerpoint/2010/main" val="2447460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19A02C-95B8-4320-BDD7-1B27AEEEF9EC}"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F6F286-8AFF-4D89-B7AF-5D3D4A54DA5B}" type="slidenum">
              <a:rPr lang="en-IN" smtClean="0"/>
              <a:t>‹#›</a:t>
            </a:fld>
            <a:endParaRPr lang="en-IN"/>
          </a:p>
        </p:txBody>
      </p:sp>
    </p:spTree>
    <p:extLst>
      <p:ext uri="{BB962C8B-B14F-4D97-AF65-F5344CB8AC3E}">
        <p14:creationId xmlns:p14="http://schemas.microsoft.com/office/powerpoint/2010/main" val="458351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19A02C-95B8-4320-BDD7-1B27AEEEF9EC}" type="datetimeFigureOut">
              <a:rPr lang="en-IN" smtClean="0"/>
              <a:t>05-04-2024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0F6F286-8AFF-4D89-B7AF-5D3D4A54DA5B}" type="slidenum">
              <a:rPr lang="en-IN" smtClean="0"/>
              <a:t>‹#›</a:t>
            </a:fld>
            <a:endParaRPr lang="en-IN"/>
          </a:p>
        </p:txBody>
      </p:sp>
    </p:spTree>
    <p:extLst>
      <p:ext uri="{BB962C8B-B14F-4D97-AF65-F5344CB8AC3E}">
        <p14:creationId xmlns:p14="http://schemas.microsoft.com/office/powerpoint/2010/main" val="4251158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19A02C-95B8-4320-BDD7-1B27AEEEF9EC}" type="datetimeFigureOut">
              <a:rPr lang="en-IN" smtClean="0"/>
              <a:t>05-04-2024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F6F286-8AFF-4D89-B7AF-5D3D4A54DA5B}" type="slidenum">
              <a:rPr lang="en-IN" smtClean="0"/>
              <a:t>‹#›</a:t>
            </a:fld>
            <a:endParaRPr lang="en-IN"/>
          </a:p>
        </p:txBody>
      </p:sp>
    </p:spTree>
    <p:extLst>
      <p:ext uri="{BB962C8B-B14F-4D97-AF65-F5344CB8AC3E}">
        <p14:creationId xmlns:p14="http://schemas.microsoft.com/office/powerpoint/2010/main" val="860651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19A02C-95B8-4320-BDD7-1B27AEEEF9EC}" type="datetimeFigureOut">
              <a:rPr lang="en-IN" smtClean="0"/>
              <a:t>05-04-2024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0F6F286-8AFF-4D89-B7AF-5D3D4A54DA5B}" type="slidenum">
              <a:rPr lang="en-IN" smtClean="0"/>
              <a:t>‹#›</a:t>
            </a:fld>
            <a:endParaRPr lang="en-IN"/>
          </a:p>
        </p:txBody>
      </p:sp>
    </p:spTree>
    <p:extLst>
      <p:ext uri="{BB962C8B-B14F-4D97-AF65-F5344CB8AC3E}">
        <p14:creationId xmlns:p14="http://schemas.microsoft.com/office/powerpoint/2010/main" val="914701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19A02C-95B8-4320-BDD7-1B27AEEEF9EC}"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F6F286-8AFF-4D89-B7AF-5D3D4A54DA5B}" type="slidenum">
              <a:rPr lang="en-IN" smtClean="0"/>
              <a:t>‹#›</a:t>
            </a:fld>
            <a:endParaRPr lang="en-IN"/>
          </a:p>
        </p:txBody>
      </p:sp>
    </p:spTree>
    <p:extLst>
      <p:ext uri="{BB962C8B-B14F-4D97-AF65-F5344CB8AC3E}">
        <p14:creationId xmlns:p14="http://schemas.microsoft.com/office/powerpoint/2010/main" val="433337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19A02C-95B8-4320-BDD7-1B27AEEEF9EC}"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F6F286-8AFF-4D89-B7AF-5D3D4A54DA5B}" type="slidenum">
              <a:rPr lang="en-IN" smtClean="0"/>
              <a:t>‹#›</a:t>
            </a:fld>
            <a:endParaRPr lang="en-IN"/>
          </a:p>
        </p:txBody>
      </p:sp>
    </p:spTree>
    <p:extLst>
      <p:ext uri="{BB962C8B-B14F-4D97-AF65-F5344CB8AC3E}">
        <p14:creationId xmlns:p14="http://schemas.microsoft.com/office/powerpoint/2010/main" val="1776281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719A02C-95B8-4320-BDD7-1B27AEEEF9EC}" type="datetimeFigureOut">
              <a:rPr lang="en-IN" smtClean="0"/>
              <a:t>05-04-2024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0F6F286-8AFF-4D89-B7AF-5D3D4A54DA5B}" type="slidenum">
              <a:rPr lang="en-IN" smtClean="0"/>
              <a:t>‹#›</a:t>
            </a:fld>
            <a:endParaRPr lang="en-IN"/>
          </a:p>
        </p:txBody>
      </p:sp>
    </p:spTree>
    <p:extLst>
      <p:ext uri="{BB962C8B-B14F-4D97-AF65-F5344CB8AC3E}">
        <p14:creationId xmlns:p14="http://schemas.microsoft.com/office/powerpoint/2010/main" val="3412507712"/>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5181C-2097-5F4F-E615-3CC66DC078AE}"/>
              </a:ext>
            </a:extLst>
          </p:cNvPr>
          <p:cNvSpPr>
            <a:spLocks noGrp="1"/>
          </p:cNvSpPr>
          <p:nvPr>
            <p:ph type="ctrTitle"/>
          </p:nvPr>
        </p:nvSpPr>
        <p:spPr/>
        <p:txBody>
          <a:bodyPr/>
          <a:lstStyle/>
          <a:p>
            <a:r>
              <a:rPr lang="en-IN" dirty="0"/>
              <a:t>WEB TECHNOLOGIES</a:t>
            </a:r>
          </a:p>
        </p:txBody>
      </p:sp>
      <p:sp>
        <p:nvSpPr>
          <p:cNvPr id="3" name="Subtitle 2">
            <a:extLst>
              <a:ext uri="{FF2B5EF4-FFF2-40B4-BE49-F238E27FC236}">
                <a16:creationId xmlns:a16="http://schemas.microsoft.com/office/drawing/2014/main" id="{C63682EC-75A1-D9F8-69EB-BBCA5FC9D650}"/>
              </a:ext>
            </a:extLst>
          </p:cNvPr>
          <p:cNvSpPr>
            <a:spLocks noGrp="1"/>
          </p:cNvSpPr>
          <p:nvPr>
            <p:ph type="subTitle" idx="1"/>
          </p:nvPr>
        </p:nvSpPr>
        <p:spPr/>
        <p:txBody>
          <a:bodyPr/>
          <a:lstStyle/>
          <a:p>
            <a:r>
              <a:rPr lang="en-IN" dirty="0"/>
              <a:t>BY SHAILESH KUMAR KHANCHANDANI</a:t>
            </a:r>
          </a:p>
        </p:txBody>
      </p:sp>
    </p:spTree>
    <p:extLst>
      <p:ext uri="{BB962C8B-B14F-4D97-AF65-F5344CB8AC3E}">
        <p14:creationId xmlns:p14="http://schemas.microsoft.com/office/powerpoint/2010/main" val="4229867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D333A-81D3-E1B6-5E70-4FA2FD20A58F}"/>
              </a:ext>
            </a:extLst>
          </p:cNvPr>
          <p:cNvSpPr>
            <a:spLocks noGrp="1"/>
          </p:cNvSpPr>
          <p:nvPr>
            <p:ph type="title"/>
          </p:nvPr>
        </p:nvSpPr>
        <p:spPr/>
        <p:txBody>
          <a:bodyPr>
            <a:normAutofit/>
          </a:bodyPr>
          <a:lstStyle/>
          <a:p>
            <a:r>
              <a:rPr lang="en-US" dirty="0"/>
              <a:t>Here's a breakdown of the key players involved:</a:t>
            </a:r>
            <a:endParaRPr lang="en-IN" dirty="0"/>
          </a:p>
        </p:txBody>
      </p:sp>
      <p:sp>
        <p:nvSpPr>
          <p:cNvPr id="3" name="Content Placeholder 2">
            <a:extLst>
              <a:ext uri="{FF2B5EF4-FFF2-40B4-BE49-F238E27FC236}">
                <a16:creationId xmlns:a16="http://schemas.microsoft.com/office/drawing/2014/main" id="{EF54B803-E778-0B90-ED28-CCF9E3E674B2}"/>
              </a:ext>
            </a:extLst>
          </p:cNvPr>
          <p:cNvSpPr>
            <a:spLocks noGrp="1"/>
          </p:cNvSpPr>
          <p:nvPr>
            <p:ph idx="1"/>
          </p:nvPr>
        </p:nvSpPr>
        <p:spPr/>
        <p:txBody>
          <a:bodyPr>
            <a:normAutofit fontScale="92500" lnSpcReduction="10000"/>
          </a:bodyPr>
          <a:lstStyle/>
          <a:p>
            <a:r>
              <a:rPr lang="en-US" dirty="0"/>
              <a:t>Domain Names: These are the easy-to-remember addresses you type into your web browser, like "facebook.com" or "wikipedia.org".</a:t>
            </a:r>
          </a:p>
          <a:p>
            <a:r>
              <a:rPr lang="en-US" dirty="0"/>
              <a:t>DNS (Domain Name System):  Think of DNS as the internet's phonebook. It maps domain names to their corresponding IP addresses. When you enter a domain name in your browser, DNS translates it into the IP address the computer needs to connect to the website.</a:t>
            </a:r>
          </a:p>
          <a:p>
            <a:r>
              <a:rPr lang="en-US" dirty="0"/>
              <a:t>Nameservers: These are specialized servers that store and manage DNS records.  They act like the individual entries in a phonebook,  containing the domain name and its corresponding IP address.</a:t>
            </a:r>
            <a:endParaRPr lang="en-IN" dirty="0"/>
          </a:p>
        </p:txBody>
      </p:sp>
    </p:spTree>
    <p:extLst>
      <p:ext uri="{BB962C8B-B14F-4D97-AF65-F5344CB8AC3E}">
        <p14:creationId xmlns:p14="http://schemas.microsoft.com/office/powerpoint/2010/main" val="2461475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2AC934-CAF5-E7AF-B02C-1DD36B846E8B}"/>
              </a:ext>
            </a:extLst>
          </p:cNvPr>
          <p:cNvSpPr>
            <a:spLocks noGrp="1"/>
          </p:cNvSpPr>
          <p:nvPr>
            <p:ph idx="1"/>
          </p:nvPr>
        </p:nvSpPr>
        <p:spPr>
          <a:xfrm>
            <a:off x="1591886" y="923364"/>
            <a:ext cx="10018713" cy="5369859"/>
          </a:xfrm>
        </p:spPr>
        <p:txBody>
          <a:bodyPr>
            <a:normAutofit lnSpcReduction="10000"/>
          </a:bodyPr>
          <a:lstStyle/>
          <a:p>
            <a:r>
              <a:rPr lang="en-US" dirty="0"/>
              <a:t>Zone Files: These are electronic files stored on nameservers.  Zone files essentially contain the "data" for a specific domain,  like its name, IP address, and other settings.</a:t>
            </a:r>
          </a:p>
          <a:p>
            <a:r>
              <a:rPr lang="en-US" dirty="0"/>
              <a:t>DNS Records:  Within zone files,  DNS records are specific details about a domain. Common record types include:</a:t>
            </a:r>
          </a:p>
          <a:p>
            <a:r>
              <a:rPr lang="en-US" dirty="0"/>
              <a:t>A Record: Maps a domain name to an IP address (like the phone number in a phonebook entry).</a:t>
            </a:r>
          </a:p>
          <a:p>
            <a:r>
              <a:rPr lang="en-US" dirty="0"/>
              <a:t>MX Record: Specifies the mail server responsible for receiving emails for that domain.</a:t>
            </a:r>
          </a:p>
          <a:p>
            <a:r>
              <a:rPr lang="en-US" dirty="0"/>
              <a:t>CNAME Record: Used to create an alias for another domain name.</a:t>
            </a:r>
          </a:p>
          <a:p>
            <a:r>
              <a:rPr lang="en-US" dirty="0"/>
              <a:t>TLDs (Top-Level Domains): These are the suffixes at the end of a domain name, like ".com", ".org", or "</a:t>
            </a:r>
            <a:r>
              <a:rPr lang="en-US" dirty="0" err="1"/>
              <a:t>.net</a:t>
            </a:r>
            <a:r>
              <a:rPr lang="en-US" dirty="0"/>
              <a:t>". They categorize the type of website or organization the domain belongs to.</a:t>
            </a:r>
            <a:endParaRPr lang="en-IN" dirty="0"/>
          </a:p>
        </p:txBody>
      </p:sp>
    </p:spTree>
    <p:extLst>
      <p:ext uri="{BB962C8B-B14F-4D97-AF65-F5344CB8AC3E}">
        <p14:creationId xmlns:p14="http://schemas.microsoft.com/office/powerpoint/2010/main" val="3449261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FA76F-0DA9-EF85-F529-107F5C034699}"/>
              </a:ext>
            </a:extLst>
          </p:cNvPr>
          <p:cNvSpPr>
            <a:spLocks noGrp="1"/>
          </p:cNvSpPr>
          <p:nvPr>
            <p:ph type="title"/>
          </p:nvPr>
        </p:nvSpPr>
        <p:spPr>
          <a:xfrm>
            <a:off x="1484311" y="685800"/>
            <a:ext cx="10018713" cy="1259541"/>
          </a:xfrm>
        </p:spPr>
        <p:txBody>
          <a:bodyPr>
            <a:normAutofit/>
          </a:bodyPr>
          <a:lstStyle/>
          <a:p>
            <a:r>
              <a:rPr lang="en-US" dirty="0"/>
              <a:t>How it Works (DNS Lookup):</a:t>
            </a:r>
            <a:endParaRPr lang="en-IN" dirty="0"/>
          </a:p>
        </p:txBody>
      </p:sp>
      <p:sp>
        <p:nvSpPr>
          <p:cNvPr id="3" name="Content Placeholder 2">
            <a:extLst>
              <a:ext uri="{FF2B5EF4-FFF2-40B4-BE49-F238E27FC236}">
                <a16:creationId xmlns:a16="http://schemas.microsoft.com/office/drawing/2014/main" id="{87D13199-73EF-3695-15B0-EFA96137FD47}"/>
              </a:ext>
            </a:extLst>
          </p:cNvPr>
          <p:cNvSpPr>
            <a:spLocks noGrp="1"/>
          </p:cNvSpPr>
          <p:nvPr>
            <p:ph idx="1"/>
          </p:nvPr>
        </p:nvSpPr>
        <p:spPr>
          <a:xfrm>
            <a:off x="1582922" y="1851212"/>
            <a:ext cx="10018713" cy="4320988"/>
          </a:xfrm>
        </p:spPr>
        <p:txBody>
          <a:bodyPr>
            <a:normAutofit fontScale="92500" lnSpcReduction="10000"/>
          </a:bodyPr>
          <a:lstStyle/>
          <a:p>
            <a:r>
              <a:rPr lang="en-US" dirty="0"/>
              <a:t>You Enter a Domain Name: When you type a domain name in your browser, it doesn't directly connect to that address.</a:t>
            </a:r>
          </a:p>
          <a:p>
            <a:r>
              <a:rPr lang="en-US" dirty="0"/>
              <a:t>Browser Queries the DNS Resolver: Your browser acts like a personal assistant, contacting a DNS resolver (often provided by your internet service provider)</a:t>
            </a:r>
          </a:p>
          <a:p>
            <a:r>
              <a:rPr lang="en-US" dirty="0"/>
              <a:t>Resolver Queries Nameservers: The resolver then queries nameservers to find the IP address for the domain name. There might be multiple levels of queries involved depending on the domain's configuration.</a:t>
            </a:r>
          </a:p>
          <a:p>
            <a:r>
              <a:rPr lang="en-US" dirty="0"/>
              <a:t>Nameserver Responds: The appropriate nameserver responds with the IP address for the domain name.</a:t>
            </a:r>
          </a:p>
          <a:p>
            <a:r>
              <a:rPr lang="en-US" dirty="0"/>
              <a:t>Browser Connects to Website: Finally, your browser receives the IP address and uses it to connect to the website.</a:t>
            </a:r>
            <a:endParaRPr lang="en-IN" dirty="0"/>
          </a:p>
        </p:txBody>
      </p:sp>
    </p:spTree>
    <p:extLst>
      <p:ext uri="{BB962C8B-B14F-4D97-AF65-F5344CB8AC3E}">
        <p14:creationId xmlns:p14="http://schemas.microsoft.com/office/powerpoint/2010/main" val="1593900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2C5DD-CA66-C27D-6922-6A38485456AF}"/>
              </a:ext>
            </a:extLst>
          </p:cNvPr>
          <p:cNvSpPr>
            <a:spLocks noGrp="1"/>
          </p:cNvSpPr>
          <p:nvPr>
            <p:ph type="title"/>
          </p:nvPr>
        </p:nvSpPr>
        <p:spPr/>
        <p:txBody>
          <a:bodyPr>
            <a:normAutofit/>
          </a:bodyPr>
          <a:lstStyle/>
          <a:p>
            <a:r>
              <a:rPr lang="en-IN" dirty="0"/>
              <a:t>Reverse DNS Lookup</a:t>
            </a:r>
          </a:p>
        </p:txBody>
      </p:sp>
      <p:sp>
        <p:nvSpPr>
          <p:cNvPr id="3" name="Content Placeholder 2">
            <a:extLst>
              <a:ext uri="{FF2B5EF4-FFF2-40B4-BE49-F238E27FC236}">
                <a16:creationId xmlns:a16="http://schemas.microsoft.com/office/drawing/2014/main" id="{74A5FFCB-C2BF-E9F9-0095-7CAE5DFAFBF4}"/>
              </a:ext>
            </a:extLst>
          </p:cNvPr>
          <p:cNvSpPr>
            <a:spLocks noGrp="1"/>
          </p:cNvSpPr>
          <p:nvPr>
            <p:ph idx="1"/>
          </p:nvPr>
        </p:nvSpPr>
        <p:spPr/>
        <p:txBody>
          <a:bodyPr/>
          <a:lstStyle/>
          <a:p>
            <a:pPr algn="just"/>
            <a:r>
              <a:rPr lang="en-US" dirty="0"/>
              <a:t>While DNS lookups translate domain names to IP addresses, reverse DNS lookups do the opposite. They're used for security purposes or troubleshooting,  where an IP address is used to find the associated domain name.</a:t>
            </a:r>
            <a:endParaRPr lang="en-IN" dirty="0"/>
          </a:p>
        </p:txBody>
      </p:sp>
    </p:spTree>
    <p:extLst>
      <p:ext uri="{BB962C8B-B14F-4D97-AF65-F5344CB8AC3E}">
        <p14:creationId xmlns:p14="http://schemas.microsoft.com/office/powerpoint/2010/main" val="3292142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88804-4F67-D336-7DC2-0E407045F372}"/>
              </a:ext>
            </a:extLst>
          </p:cNvPr>
          <p:cNvSpPr>
            <a:spLocks noGrp="1"/>
          </p:cNvSpPr>
          <p:nvPr>
            <p:ph type="title"/>
          </p:nvPr>
        </p:nvSpPr>
        <p:spPr>
          <a:xfrm>
            <a:off x="1484311" y="685801"/>
            <a:ext cx="10018713" cy="990600"/>
          </a:xfrm>
        </p:spPr>
        <p:txBody>
          <a:bodyPr/>
          <a:lstStyle/>
          <a:p>
            <a:r>
              <a:rPr lang="en-IN" dirty="0"/>
              <a:t>Overview of DNS vulnerabilities</a:t>
            </a:r>
          </a:p>
        </p:txBody>
      </p:sp>
      <p:sp>
        <p:nvSpPr>
          <p:cNvPr id="3" name="Content Placeholder 2">
            <a:extLst>
              <a:ext uri="{FF2B5EF4-FFF2-40B4-BE49-F238E27FC236}">
                <a16:creationId xmlns:a16="http://schemas.microsoft.com/office/drawing/2014/main" id="{B6FF206C-DA0E-8919-1B99-D674EA1D90BE}"/>
              </a:ext>
            </a:extLst>
          </p:cNvPr>
          <p:cNvSpPr>
            <a:spLocks noGrp="1"/>
          </p:cNvSpPr>
          <p:nvPr>
            <p:ph idx="1"/>
          </p:nvPr>
        </p:nvSpPr>
        <p:spPr>
          <a:xfrm>
            <a:off x="1663605" y="1479176"/>
            <a:ext cx="10018713" cy="4849906"/>
          </a:xfrm>
        </p:spPr>
        <p:txBody>
          <a:bodyPr>
            <a:normAutofit fontScale="92500"/>
          </a:bodyPr>
          <a:lstStyle/>
          <a:p>
            <a:pPr algn="just"/>
            <a:r>
              <a:rPr lang="en-US" dirty="0"/>
              <a:t>DNS, the Domain Name System, is essential for the internet to function. It translates human-readable website names into numerical IP addresses that computers can understand.  Unfortunately, this system has some inherent vulnerabilities that attackers can exploit. Here's a quick overview of these weaknesses:</a:t>
            </a:r>
          </a:p>
          <a:p>
            <a:pPr lvl="1" algn="just"/>
            <a:r>
              <a:rPr lang="en-US" dirty="0"/>
              <a:t>Inherent Lack of Security:  The DNS system itself wasn't designed with security as a top priority. This makes it susceptible to various attacks.</a:t>
            </a:r>
          </a:p>
          <a:p>
            <a:pPr lvl="1" algn="just"/>
            <a:r>
              <a:rPr lang="en-US" dirty="0"/>
              <a:t>DNS Spoofing and Cache Poisoning:  Attackers can intercept or manipulate DNS requests to redirect users to malicious websites. This can be done through techniques like DNS spoofing, where a fake DNS server impersonates a legitimate one, or DNS cache poisoning where a hacker tampers with a DNS server's cache to provide false information.</a:t>
            </a:r>
          </a:p>
          <a:p>
            <a:pPr lvl="1" algn="just"/>
            <a:r>
              <a:rPr lang="en-US" dirty="0"/>
              <a:t>Other Attack Types:  DNS vulnerabilities can be exploited for various attacks besides spoofing. Attackers can use DNS for data exfiltration through techniques like DNS tunneling or overwhelm DNS servers with traffic in a DoS (Denial-of-Service) attack.</a:t>
            </a:r>
          </a:p>
        </p:txBody>
      </p:sp>
    </p:spTree>
    <p:extLst>
      <p:ext uri="{BB962C8B-B14F-4D97-AF65-F5344CB8AC3E}">
        <p14:creationId xmlns:p14="http://schemas.microsoft.com/office/powerpoint/2010/main" val="2752782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AA3FC1-DFF4-0C32-44CF-33D7F7337316}"/>
              </a:ext>
            </a:extLst>
          </p:cNvPr>
          <p:cNvSpPr>
            <a:spLocks noGrp="1"/>
          </p:cNvSpPr>
          <p:nvPr>
            <p:ph idx="1"/>
          </p:nvPr>
        </p:nvSpPr>
        <p:spPr>
          <a:xfrm>
            <a:off x="1995298" y="5299615"/>
            <a:ext cx="8995432" cy="1165412"/>
          </a:xfrm>
        </p:spPr>
        <p:txBody>
          <a:bodyPr>
            <a:normAutofit fontScale="85000" lnSpcReduction="20000"/>
          </a:bodyPr>
          <a:lstStyle/>
          <a:p>
            <a:r>
              <a:rPr lang="en-US" dirty="0"/>
              <a:t>These vulnerabilities can have serious consequences. Users can be tricked into visiting fake websites designed to steal personal information or infect their devices with malware. Additionally, DNS attacks can disrupt critical services by making legitimate websites unavailable.</a:t>
            </a:r>
            <a:endParaRPr lang="en-IN" dirty="0"/>
          </a:p>
          <a:p>
            <a:endParaRPr lang="en-IN" dirty="0"/>
          </a:p>
        </p:txBody>
      </p:sp>
      <p:pic>
        <p:nvPicPr>
          <p:cNvPr id="5" name="Picture 4">
            <a:extLst>
              <a:ext uri="{FF2B5EF4-FFF2-40B4-BE49-F238E27FC236}">
                <a16:creationId xmlns:a16="http://schemas.microsoft.com/office/drawing/2014/main" id="{5249E518-2B9B-5387-1A24-F60E590BF362}"/>
              </a:ext>
            </a:extLst>
          </p:cNvPr>
          <p:cNvPicPr>
            <a:picLocks noChangeAspect="1"/>
          </p:cNvPicPr>
          <p:nvPr/>
        </p:nvPicPr>
        <p:blipFill>
          <a:blip r:embed="rId2"/>
          <a:stretch>
            <a:fillRect/>
          </a:stretch>
        </p:blipFill>
        <p:spPr>
          <a:xfrm>
            <a:off x="2087738" y="392973"/>
            <a:ext cx="8811855" cy="4690015"/>
          </a:xfrm>
          <a:prstGeom prst="rect">
            <a:avLst/>
          </a:prstGeom>
        </p:spPr>
      </p:pic>
    </p:spTree>
    <p:extLst>
      <p:ext uri="{BB962C8B-B14F-4D97-AF65-F5344CB8AC3E}">
        <p14:creationId xmlns:p14="http://schemas.microsoft.com/office/powerpoint/2010/main" val="3391777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9C527-FDE3-F83E-F9FC-504557A6FB79}"/>
              </a:ext>
            </a:extLst>
          </p:cNvPr>
          <p:cNvSpPr>
            <a:spLocks noGrp="1"/>
          </p:cNvSpPr>
          <p:nvPr>
            <p:ph type="title"/>
          </p:nvPr>
        </p:nvSpPr>
        <p:spPr/>
        <p:txBody>
          <a:bodyPr/>
          <a:lstStyle/>
          <a:p>
            <a:r>
              <a:rPr lang="en-IN" dirty="0"/>
              <a:t>World Wide Web (WWW)</a:t>
            </a:r>
          </a:p>
        </p:txBody>
      </p:sp>
      <p:sp>
        <p:nvSpPr>
          <p:cNvPr id="3" name="Content Placeholder 2">
            <a:extLst>
              <a:ext uri="{FF2B5EF4-FFF2-40B4-BE49-F238E27FC236}">
                <a16:creationId xmlns:a16="http://schemas.microsoft.com/office/drawing/2014/main" id="{8BF51A1E-4F78-5EC5-FDC6-F7702067CC48}"/>
              </a:ext>
            </a:extLst>
          </p:cNvPr>
          <p:cNvSpPr>
            <a:spLocks noGrp="1"/>
          </p:cNvSpPr>
          <p:nvPr>
            <p:ph idx="1"/>
          </p:nvPr>
        </p:nvSpPr>
        <p:spPr/>
        <p:txBody>
          <a:bodyPr/>
          <a:lstStyle/>
          <a:p>
            <a:pPr algn="just"/>
            <a:r>
              <a:rPr lang="en-US" dirty="0"/>
              <a:t>The World Wide Web is the most commonly used part of the internet. It's what allows us to access websites and navigate through hyperlinks.  The Web utilizes the concept of URLs (Uniform Resource Locators) to address webpages and uses the HTTP (Hypertext Transfer Protocol) to communicate between web servers and browsers.</a:t>
            </a:r>
            <a:endParaRPr lang="en-IN" dirty="0"/>
          </a:p>
        </p:txBody>
      </p:sp>
    </p:spTree>
    <p:extLst>
      <p:ext uri="{BB962C8B-B14F-4D97-AF65-F5344CB8AC3E}">
        <p14:creationId xmlns:p14="http://schemas.microsoft.com/office/powerpoint/2010/main" val="403863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7D24E-F71D-980D-C4A6-F9462D2E2A97}"/>
              </a:ext>
            </a:extLst>
          </p:cNvPr>
          <p:cNvSpPr>
            <a:spLocks noGrp="1"/>
          </p:cNvSpPr>
          <p:nvPr>
            <p:ph type="title"/>
          </p:nvPr>
        </p:nvSpPr>
        <p:spPr/>
        <p:txBody>
          <a:bodyPr/>
          <a:lstStyle/>
          <a:p>
            <a:r>
              <a:rPr lang="en-US" dirty="0"/>
              <a:t>Internet Engineering Task Force (IETF)</a:t>
            </a:r>
            <a:endParaRPr lang="en-IN" dirty="0"/>
          </a:p>
        </p:txBody>
      </p:sp>
      <p:sp>
        <p:nvSpPr>
          <p:cNvPr id="3" name="Content Placeholder 2">
            <a:extLst>
              <a:ext uri="{FF2B5EF4-FFF2-40B4-BE49-F238E27FC236}">
                <a16:creationId xmlns:a16="http://schemas.microsoft.com/office/drawing/2014/main" id="{0FE6DC37-FC80-C554-E743-27677CB45698}"/>
              </a:ext>
            </a:extLst>
          </p:cNvPr>
          <p:cNvSpPr>
            <a:spLocks noGrp="1"/>
          </p:cNvSpPr>
          <p:nvPr>
            <p:ph idx="1"/>
          </p:nvPr>
        </p:nvSpPr>
        <p:spPr/>
        <p:txBody>
          <a:bodyPr/>
          <a:lstStyle/>
          <a:p>
            <a:pPr algn="just"/>
            <a:r>
              <a:rPr lang="en-US" dirty="0"/>
              <a:t>The IETF is a global community of engineers, network designers, and other technical experts who develop the standards and protocols that make the internet work. They are essentially the behind-the-scenes crew defining how data is formatted and transmitted across the internet.  The IETF is a volunteer-based organization that ensures the internet remains interoperable and functions seamlessly.</a:t>
            </a:r>
            <a:endParaRPr lang="en-IN" dirty="0"/>
          </a:p>
        </p:txBody>
      </p:sp>
    </p:spTree>
    <p:extLst>
      <p:ext uri="{BB962C8B-B14F-4D97-AF65-F5344CB8AC3E}">
        <p14:creationId xmlns:p14="http://schemas.microsoft.com/office/powerpoint/2010/main" val="2963042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1427D-6593-959A-7680-1D5AE92AE5F2}"/>
              </a:ext>
            </a:extLst>
          </p:cNvPr>
          <p:cNvSpPr>
            <a:spLocks noGrp="1"/>
          </p:cNvSpPr>
          <p:nvPr>
            <p:ph type="title"/>
          </p:nvPr>
        </p:nvSpPr>
        <p:spPr/>
        <p:txBody>
          <a:bodyPr>
            <a:normAutofit/>
          </a:bodyPr>
          <a:lstStyle/>
          <a:p>
            <a:r>
              <a:rPr lang="en-US" dirty="0"/>
              <a:t>Internet Corporation for Assigned Names and Numbers (ICANN)</a:t>
            </a:r>
            <a:endParaRPr lang="en-IN" dirty="0"/>
          </a:p>
        </p:txBody>
      </p:sp>
      <p:sp>
        <p:nvSpPr>
          <p:cNvPr id="3" name="Content Placeholder 2">
            <a:extLst>
              <a:ext uri="{FF2B5EF4-FFF2-40B4-BE49-F238E27FC236}">
                <a16:creationId xmlns:a16="http://schemas.microsoft.com/office/drawing/2014/main" id="{52B3B6F1-A93D-686B-961C-9E659CFDB1C4}"/>
              </a:ext>
            </a:extLst>
          </p:cNvPr>
          <p:cNvSpPr>
            <a:spLocks noGrp="1"/>
          </p:cNvSpPr>
          <p:nvPr>
            <p:ph idx="1"/>
          </p:nvPr>
        </p:nvSpPr>
        <p:spPr/>
        <p:txBody>
          <a:bodyPr/>
          <a:lstStyle/>
          <a:p>
            <a:r>
              <a:rPr lang="en-US" dirty="0"/>
              <a:t>ICANN is a non-profit organization responsible for managing the Domain Name System (DNS).  They are in charge of assigning unique domain names and IP addresses to avoid conflicts.  ICANN also plays a role in introducing new top-level domains (TLDs) like the recently introduced ".app" or ".blog"</a:t>
            </a:r>
            <a:endParaRPr lang="en-IN" dirty="0"/>
          </a:p>
        </p:txBody>
      </p:sp>
    </p:spTree>
    <p:extLst>
      <p:ext uri="{BB962C8B-B14F-4D97-AF65-F5344CB8AC3E}">
        <p14:creationId xmlns:p14="http://schemas.microsoft.com/office/powerpoint/2010/main" val="22035167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044CA-BAB7-348B-37C2-C2F093C74122}"/>
              </a:ext>
            </a:extLst>
          </p:cNvPr>
          <p:cNvSpPr>
            <a:spLocks noGrp="1"/>
          </p:cNvSpPr>
          <p:nvPr>
            <p:ph type="title"/>
          </p:nvPr>
        </p:nvSpPr>
        <p:spPr/>
        <p:txBody>
          <a:bodyPr/>
          <a:lstStyle/>
          <a:p>
            <a:r>
              <a:rPr lang="en-IN" dirty="0"/>
              <a:t>WHOIS</a:t>
            </a:r>
          </a:p>
        </p:txBody>
      </p:sp>
      <p:sp>
        <p:nvSpPr>
          <p:cNvPr id="3" name="Content Placeholder 2">
            <a:extLst>
              <a:ext uri="{FF2B5EF4-FFF2-40B4-BE49-F238E27FC236}">
                <a16:creationId xmlns:a16="http://schemas.microsoft.com/office/drawing/2014/main" id="{CB888A37-6DA7-6A03-80C0-CAE2D6DFF943}"/>
              </a:ext>
            </a:extLst>
          </p:cNvPr>
          <p:cNvSpPr>
            <a:spLocks noGrp="1"/>
          </p:cNvSpPr>
          <p:nvPr>
            <p:ph idx="1"/>
          </p:nvPr>
        </p:nvSpPr>
        <p:spPr>
          <a:xfrm>
            <a:off x="1484310" y="1474693"/>
            <a:ext cx="10018713" cy="3124201"/>
          </a:xfrm>
        </p:spPr>
        <p:txBody>
          <a:bodyPr/>
          <a:lstStyle/>
          <a:p>
            <a:pPr algn="just"/>
            <a:r>
              <a:rPr lang="en-US" dirty="0"/>
              <a:t>WHOIS is a service that allows you to query a database and find out who owns a specific domain name. This information typically includes the registrant's name, organization, email address, and creation date of the domain.  It's important to note that WHOIS privacy protection services can mask some of this registrant information.</a:t>
            </a:r>
            <a:endParaRPr lang="en-IN" dirty="0"/>
          </a:p>
        </p:txBody>
      </p:sp>
    </p:spTree>
    <p:extLst>
      <p:ext uri="{BB962C8B-B14F-4D97-AF65-F5344CB8AC3E}">
        <p14:creationId xmlns:p14="http://schemas.microsoft.com/office/powerpoint/2010/main" val="1008229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22F3C-C8C3-5E6C-B514-C0B432AD2BC5}"/>
              </a:ext>
            </a:extLst>
          </p:cNvPr>
          <p:cNvSpPr>
            <a:spLocks noGrp="1"/>
          </p:cNvSpPr>
          <p:nvPr>
            <p:ph type="title"/>
          </p:nvPr>
        </p:nvSpPr>
        <p:spPr>
          <a:xfrm>
            <a:off x="1484311" y="685800"/>
            <a:ext cx="5328865" cy="1752599"/>
          </a:xfrm>
        </p:spPr>
        <p:txBody>
          <a:bodyPr/>
          <a:lstStyle/>
          <a:p>
            <a:r>
              <a:rPr lang="en-IN" u="sng" dirty="0"/>
              <a:t>Topics Covered</a:t>
            </a:r>
            <a:endParaRPr lang="en-IN" dirty="0"/>
          </a:p>
        </p:txBody>
      </p:sp>
      <p:sp>
        <p:nvSpPr>
          <p:cNvPr id="3" name="Content Placeholder 2">
            <a:extLst>
              <a:ext uri="{FF2B5EF4-FFF2-40B4-BE49-F238E27FC236}">
                <a16:creationId xmlns:a16="http://schemas.microsoft.com/office/drawing/2014/main" id="{9C390904-444B-3767-51E9-441C2AFA47FA}"/>
              </a:ext>
            </a:extLst>
          </p:cNvPr>
          <p:cNvSpPr>
            <a:spLocks noGrp="1"/>
          </p:cNvSpPr>
          <p:nvPr>
            <p:ph idx="1"/>
          </p:nvPr>
        </p:nvSpPr>
        <p:spPr>
          <a:xfrm>
            <a:off x="2779058" y="2164975"/>
            <a:ext cx="8346142" cy="3124201"/>
          </a:xfrm>
        </p:spPr>
        <p:txBody>
          <a:bodyPr>
            <a:normAutofit fontScale="92500"/>
          </a:bodyPr>
          <a:lstStyle/>
          <a:p>
            <a:r>
              <a:rPr lang="en-IN" dirty="0"/>
              <a:t>Finding computers on Internet – Static vs Dynamic IPs: Introduction to DHCP. Domain Names – DNS Protocol, Nameservers, Zone files and Records, TLDs, Lookups &amp; Reverse Lookups. </a:t>
            </a:r>
          </a:p>
          <a:p>
            <a:r>
              <a:rPr lang="en-IN" dirty="0"/>
              <a:t>Overview of DNS vulnerabilities. </a:t>
            </a:r>
          </a:p>
          <a:p>
            <a:r>
              <a:rPr lang="en-IN" dirty="0"/>
              <a:t>Introduction to WWW, IETF, ICANN and WHOIS. </a:t>
            </a:r>
          </a:p>
          <a:p>
            <a:r>
              <a:rPr lang="en-IN" dirty="0"/>
              <a:t>Introduction to WWW and HTTP: Versions, Headers &amp; Status Codes.</a:t>
            </a:r>
          </a:p>
        </p:txBody>
      </p:sp>
    </p:spTree>
    <p:extLst>
      <p:ext uri="{BB962C8B-B14F-4D97-AF65-F5344CB8AC3E}">
        <p14:creationId xmlns:p14="http://schemas.microsoft.com/office/powerpoint/2010/main" val="28136882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8B152-7E6C-6CA6-A214-32DC6318F1EB}"/>
              </a:ext>
            </a:extLst>
          </p:cNvPr>
          <p:cNvSpPr>
            <a:spLocks noGrp="1"/>
          </p:cNvSpPr>
          <p:nvPr>
            <p:ph type="title"/>
          </p:nvPr>
        </p:nvSpPr>
        <p:spPr/>
        <p:txBody>
          <a:bodyPr>
            <a:normAutofit/>
          </a:bodyPr>
          <a:lstStyle/>
          <a:p>
            <a:r>
              <a:rPr lang="en-US" dirty="0"/>
              <a:t>Introduction to WWW and HTTP: Versions, Headers &amp; Status Codes</a:t>
            </a:r>
            <a:endParaRPr lang="en-IN" dirty="0"/>
          </a:p>
        </p:txBody>
      </p:sp>
      <p:sp>
        <p:nvSpPr>
          <p:cNvPr id="3" name="Content Placeholder 2">
            <a:extLst>
              <a:ext uri="{FF2B5EF4-FFF2-40B4-BE49-F238E27FC236}">
                <a16:creationId xmlns:a16="http://schemas.microsoft.com/office/drawing/2014/main" id="{BD1BB978-28FB-3845-79E7-1783E2F0D0EC}"/>
              </a:ext>
            </a:extLst>
          </p:cNvPr>
          <p:cNvSpPr>
            <a:spLocks noGrp="1"/>
          </p:cNvSpPr>
          <p:nvPr>
            <p:ph idx="1"/>
          </p:nvPr>
        </p:nvSpPr>
        <p:spPr/>
        <p:txBody>
          <a:bodyPr>
            <a:normAutofit fontScale="85000" lnSpcReduction="10000"/>
          </a:bodyPr>
          <a:lstStyle/>
          <a:p>
            <a:r>
              <a:rPr lang="en-US" dirty="0"/>
              <a:t>The World Wide Web (WWW) and Hypertext Transfer Protocol (HTTP) are the cornerstones of our web browsing experience. </a:t>
            </a:r>
          </a:p>
          <a:p>
            <a:r>
              <a:rPr lang="en-US" dirty="0"/>
              <a:t>The WWW is the user-facing part of the internet, allowing us to access websites through hyperlinks. Imagine it as a vast library with interconnected documents. Here's how it works:</a:t>
            </a:r>
          </a:p>
          <a:p>
            <a:r>
              <a:rPr lang="en-US" dirty="0"/>
              <a:t>URLs (Uniform Resource Locators): These act like addresses for webpages. They specify the location and protocol (like HTTP) used to access the webpage. An example URL is "https://www.google.com/".</a:t>
            </a:r>
          </a:p>
          <a:p>
            <a:r>
              <a:rPr lang="en-US" dirty="0"/>
              <a:t>Hyperlinks: These are embedded links within webpages that, when clicked, take you to another webpage. They are the foundation of the web's interconnected nature.</a:t>
            </a:r>
            <a:endParaRPr lang="en-IN" dirty="0"/>
          </a:p>
        </p:txBody>
      </p:sp>
    </p:spTree>
    <p:extLst>
      <p:ext uri="{BB962C8B-B14F-4D97-AF65-F5344CB8AC3E}">
        <p14:creationId xmlns:p14="http://schemas.microsoft.com/office/powerpoint/2010/main" val="17943653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4266AC-3E01-C3C0-4A10-F89F89DE9F14}"/>
              </a:ext>
            </a:extLst>
          </p:cNvPr>
          <p:cNvSpPr>
            <a:spLocks noGrp="1"/>
          </p:cNvSpPr>
          <p:nvPr>
            <p:ph idx="1"/>
          </p:nvPr>
        </p:nvSpPr>
        <p:spPr>
          <a:xfrm>
            <a:off x="1663604" y="1627091"/>
            <a:ext cx="10018713" cy="4433049"/>
          </a:xfrm>
        </p:spPr>
        <p:txBody>
          <a:bodyPr>
            <a:normAutofit fontScale="92500" lnSpcReduction="10000"/>
          </a:bodyPr>
          <a:lstStyle/>
          <a:p>
            <a:pPr algn="just"/>
            <a:r>
              <a:rPr lang="en-US" dirty="0"/>
              <a:t>HTTP is the communication language between web browsers and servers. It dictates how data is exchanged to display webpages on your screen. Here's a breakdown of its key aspects:</a:t>
            </a:r>
          </a:p>
          <a:p>
            <a:pPr lvl="1" algn="just"/>
            <a:r>
              <a:rPr lang="en-US" dirty="0"/>
              <a:t>Versions: </a:t>
            </a:r>
          </a:p>
          <a:p>
            <a:pPr lvl="2" algn="just"/>
            <a:r>
              <a:rPr lang="en-US" dirty="0"/>
              <a:t>HTTP has evolved over time. Common versions include:</a:t>
            </a:r>
          </a:p>
          <a:p>
            <a:pPr lvl="2" algn="just"/>
            <a:r>
              <a:rPr lang="en-US" dirty="0"/>
              <a:t>HTTP/1.0: The initial version with limited features.</a:t>
            </a:r>
          </a:p>
          <a:p>
            <a:pPr lvl="2" algn="just"/>
            <a:r>
              <a:rPr lang="en-US" dirty="0"/>
              <a:t>HTTP/1.1: The most widely used version, supporting features like persistent connections and pipelining to improve efficiency.</a:t>
            </a:r>
          </a:p>
          <a:p>
            <a:pPr lvl="2" algn="just"/>
            <a:r>
              <a:rPr lang="en-US" dirty="0"/>
              <a:t>HTTP/2: A more recent version that utilizes multiplexing to send and receive data concurrently for faster loading.</a:t>
            </a:r>
          </a:p>
          <a:p>
            <a:pPr lvl="1" algn="just"/>
            <a:r>
              <a:rPr lang="en-US" dirty="0"/>
              <a:t>Headers: </a:t>
            </a:r>
          </a:p>
          <a:p>
            <a:pPr lvl="2" algn="just"/>
            <a:r>
              <a:rPr lang="en-US" dirty="0"/>
              <a:t>These are additional lines of information attached to HTTP requests and responses. They provide context for the data being transferred. Here's an example header:</a:t>
            </a:r>
          </a:p>
          <a:p>
            <a:pPr lvl="2" algn="just"/>
            <a:endParaRPr lang="en-US" dirty="0"/>
          </a:p>
          <a:p>
            <a:pPr algn="just"/>
            <a:endParaRPr lang="en-US" dirty="0"/>
          </a:p>
          <a:p>
            <a:pPr algn="just"/>
            <a:endParaRPr lang="en-IN" dirty="0"/>
          </a:p>
        </p:txBody>
      </p:sp>
      <p:pic>
        <p:nvPicPr>
          <p:cNvPr id="6" name="Picture 5">
            <a:extLst>
              <a:ext uri="{FF2B5EF4-FFF2-40B4-BE49-F238E27FC236}">
                <a16:creationId xmlns:a16="http://schemas.microsoft.com/office/drawing/2014/main" id="{56A545B5-583A-9B6A-6BB4-DDD4FDC482F7}"/>
              </a:ext>
            </a:extLst>
          </p:cNvPr>
          <p:cNvPicPr>
            <a:picLocks noChangeAspect="1"/>
          </p:cNvPicPr>
          <p:nvPr/>
        </p:nvPicPr>
        <p:blipFill>
          <a:blip r:embed="rId2"/>
          <a:stretch>
            <a:fillRect/>
          </a:stretch>
        </p:blipFill>
        <p:spPr>
          <a:xfrm>
            <a:off x="3083745" y="5579103"/>
            <a:ext cx="5630061" cy="352474"/>
          </a:xfrm>
          <a:prstGeom prst="rect">
            <a:avLst/>
          </a:prstGeom>
        </p:spPr>
      </p:pic>
    </p:spTree>
    <p:extLst>
      <p:ext uri="{BB962C8B-B14F-4D97-AF65-F5344CB8AC3E}">
        <p14:creationId xmlns:p14="http://schemas.microsoft.com/office/powerpoint/2010/main" val="2426796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3B2240-4193-E669-2612-7303CCB87010}"/>
              </a:ext>
            </a:extLst>
          </p:cNvPr>
          <p:cNvSpPr>
            <a:spLocks noGrp="1"/>
          </p:cNvSpPr>
          <p:nvPr>
            <p:ph idx="1"/>
          </p:nvPr>
        </p:nvSpPr>
        <p:spPr>
          <a:xfrm>
            <a:off x="1484310" y="1030941"/>
            <a:ext cx="10018713" cy="4760260"/>
          </a:xfrm>
        </p:spPr>
        <p:txBody>
          <a:bodyPr>
            <a:normAutofit/>
          </a:bodyPr>
          <a:lstStyle/>
          <a:p>
            <a:pPr algn="just"/>
            <a:r>
              <a:rPr lang="en-US" dirty="0"/>
              <a:t>Status Codes:</a:t>
            </a:r>
          </a:p>
          <a:p>
            <a:pPr lvl="1" algn="just"/>
            <a:r>
              <a:rPr lang="en-US" dirty="0"/>
              <a:t> These are numerical codes sent by the server in response to a client's request. They indicate the success or failure of the request. Common status codes include:</a:t>
            </a:r>
          </a:p>
          <a:p>
            <a:pPr lvl="1" algn="just"/>
            <a:r>
              <a:rPr lang="en-US" dirty="0"/>
              <a:t>200 OK: The request was successful.</a:t>
            </a:r>
          </a:p>
          <a:p>
            <a:pPr lvl="1" algn="just"/>
            <a:r>
              <a:rPr lang="en-US" dirty="0"/>
              <a:t>404 Not Found: The requested resource could not be found.</a:t>
            </a:r>
          </a:p>
          <a:p>
            <a:pPr lvl="1" algn="just"/>
            <a:r>
              <a:rPr lang="en-US" dirty="0"/>
              <a:t>500 Internal Server Error: An error occurred on the server side.</a:t>
            </a:r>
          </a:p>
          <a:p>
            <a:pPr algn="just"/>
            <a:r>
              <a:rPr lang="en-US" dirty="0"/>
              <a:t>The WWW provides the user interface for navigating websites, while HTTP acts as the underlying communication protocol that makes it all work. Understanding these concepts helps us appreciate the intricate mechanisms behind our everyday web browsing experience.</a:t>
            </a:r>
            <a:endParaRPr lang="en-IN" dirty="0"/>
          </a:p>
        </p:txBody>
      </p:sp>
    </p:spTree>
    <p:extLst>
      <p:ext uri="{BB962C8B-B14F-4D97-AF65-F5344CB8AC3E}">
        <p14:creationId xmlns:p14="http://schemas.microsoft.com/office/powerpoint/2010/main" val="647964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0DB9E-37DB-215B-B2FC-B9252CD121B7}"/>
              </a:ext>
            </a:extLst>
          </p:cNvPr>
          <p:cNvSpPr>
            <a:spLocks noGrp="1"/>
          </p:cNvSpPr>
          <p:nvPr>
            <p:ph type="title"/>
          </p:nvPr>
        </p:nvSpPr>
        <p:spPr/>
        <p:txBody>
          <a:bodyPr>
            <a:normAutofit/>
          </a:bodyPr>
          <a:lstStyle/>
          <a:p>
            <a:r>
              <a:rPr lang="en-US" dirty="0"/>
              <a:t>Finding Computers on the Internet: Static vs. Dynamic IPs</a:t>
            </a:r>
            <a:endParaRPr lang="en-IN" dirty="0"/>
          </a:p>
        </p:txBody>
      </p:sp>
      <p:sp>
        <p:nvSpPr>
          <p:cNvPr id="3" name="Content Placeholder 2">
            <a:extLst>
              <a:ext uri="{FF2B5EF4-FFF2-40B4-BE49-F238E27FC236}">
                <a16:creationId xmlns:a16="http://schemas.microsoft.com/office/drawing/2014/main" id="{6FBC04F3-FAE1-7FE4-BE11-5A207F7E3EBB}"/>
              </a:ext>
            </a:extLst>
          </p:cNvPr>
          <p:cNvSpPr>
            <a:spLocks noGrp="1"/>
          </p:cNvSpPr>
          <p:nvPr>
            <p:ph idx="1"/>
          </p:nvPr>
        </p:nvSpPr>
        <p:spPr/>
        <p:txBody>
          <a:bodyPr>
            <a:normAutofit/>
          </a:bodyPr>
          <a:lstStyle/>
          <a:p>
            <a:r>
              <a:rPr lang="en-US" dirty="0"/>
              <a:t>Imagine the internet as a giant apartment building. Each apartment has a unique identifier – an address – that allows you to find the people living there. Similarly, every computer connected to the internet has an IP address, a numerical label that helps route information to the right device.</a:t>
            </a:r>
          </a:p>
          <a:p>
            <a:r>
              <a:rPr lang="en-US" dirty="0"/>
              <a:t>But there's a twist: there are two main types of IP addresses – static and dynamic. Understanding the difference is crucial for finding specific computers on the internet.</a:t>
            </a:r>
            <a:endParaRPr lang="en-IN" dirty="0"/>
          </a:p>
        </p:txBody>
      </p:sp>
    </p:spTree>
    <p:extLst>
      <p:ext uri="{BB962C8B-B14F-4D97-AF65-F5344CB8AC3E}">
        <p14:creationId xmlns:p14="http://schemas.microsoft.com/office/powerpoint/2010/main" val="1563399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1D407-616A-C08A-910B-F6D70CEA2B61}"/>
              </a:ext>
            </a:extLst>
          </p:cNvPr>
          <p:cNvSpPr>
            <a:spLocks noGrp="1"/>
          </p:cNvSpPr>
          <p:nvPr>
            <p:ph type="title"/>
          </p:nvPr>
        </p:nvSpPr>
        <p:spPr/>
        <p:txBody>
          <a:bodyPr/>
          <a:lstStyle/>
          <a:p>
            <a:r>
              <a:rPr lang="en-US" dirty="0"/>
              <a:t>Static IPs: Fixed Like Your Home Address</a:t>
            </a:r>
            <a:endParaRPr lang="en-IN" dirty="0"/>
          </a:p>
        </p:txBody>
      </p:sp>
      <p:sp>
        <p:nvSpPr>
          <p:cNvPr id="3" name="Content Placeholder 2">
            <a:extLst>
              <a:ext uri="{FF2B5EF4-FFF2-40B4-BE49-F238E27FC236}">
                <a16:creationId xmlns:a16="http://schemas.microsoft.com/office/drawing/2014/main" id="{19151479-155C-EB2A-8DA7-DA00B6139F77}"/>
              </a:ext>
            </a:extLst>
          </p:cNvPr>
          <p:cNvSpPr>
            <a:spLocks noGrp="1"/>
          </p:cNvSpPr>
          <p:nvPr>
            <p:ph idx="1"/>
          </p:nvPr>
        </p:nvSpPr>
        <p:spPr/>
        <p:txBody>
          <a:bodyPr>
            <a:normAutofit fontScale="92500"/>
          </a:bodyPr>
          <a:lstStyle/>
          <a:p>
            <a:r>
              <a:rPr lang="en-US" dirty="0"/>
              <a:t>A static IP address is like a permanent apartment number. It remains constant for a particular device, regardless of how often it connects or disconnects from the internet.</a:t>
            </a:r>
          </a:p>
          <a:p>
            <a:r>
              <a:rPr lang="en-US" dirty="0"/>
              <a:t>This makes static IPs ideal for servers or devices that need to be easily accessible all the time. For example, a company website might have a static IP so users can always find it.</a:t>
            </a:r>
          </a:p>
          <a:p>
            <a:r>
              <a:rPr lang="en-US" dirty="0"/>
              <a:t>However, static IPs are usually not assigned to home users by default. They often require a specific request or additional fee from your internet service provider (ISP).</a:t>
            </a:r>
            <a:endParaRPr lang="en-IN" dirty="0"/>
          </a:p>
        </p:txBody>
      </p:sp>
    </p:spTree>
    <p:extLst>
      <p:ext uri="{BB962C8B-B14F-4D97-AF65-F5344CB8AC3E}">
        <p14:creationId xmlns:p14="http://schemas.microsoft.com/office/powerpoint/2010/main" val="3042429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7E315-21DC-3003-80D2-CB2D1636544A}"/>
              </a:ext>
            </a:extLst>
          </p:cNvPr>
          <p:cNvSpPr>
            <a:spLocks noGrp="1"/>
          </p:cNvSpPr>
          <p:nvPr>
            <p:ph type="title"/>
          </p:nvPr>
        </p:nvSpPr>
        <p:spPr/>
        <p:txBody>
          <a:bodyPr/>
          <a:lstStyle/>
          <a:p>
            <a:r>
              <a:rPr lang="en-US" dirty="0"/>
              <a:t>Dynamic IPs: Changing Like Renting an Apartment</a:t>
            </a:r>
            <a:endParaRPr lang="en-IN" dirty="0"/>
          </a:p>
        </p:txBody>
      </p:sp>
      <p:sp>
        <p:nvSpPr>
          <p:cNvPr id="3" name="Content Placeholder 2">
            <a:extLst>
              <a:ext uri="{FF2B5EF4-FFF2-40B4-BE49-F238E27FC236}">
                <a16:creationId xmlns:a16="http://schemas.microsoft.com/office/drawing/2014/main" id="{B22F0F5B-97C6-240B-513D-0059C24E144A}"/>
              </a:ext>
            </a:extLst>
          </p:cNvPr>
          <p:cNvSpPr>
            <a:spLocks noGrp="1"/>
          </p:cNvSpPr>
          <p:nvPr>
            <p:ph idx="1"/>
          </p:nvPr>
        </p:nvSpPr>
        <p:spPr/>
        <p:txBody>
          <a:bodyPr/>
          <a:lstStyle/>
          <a:p>
            <a:r>
              <a:rPr lang="en-US" dirty="0"/>
              <a:t>Most home users have dynamic IP addresses. These addresses are assigned by the ISP each time a device connects to the internet.</a:t>
            </a:r>
          </a:p>
          <a:p>
            <a:r>
              <a:rPr lang="en-US" dirty="0"/>
              <a:t>They're like renting an apartment – the number changes periodically. This helps conserve IP addresses as many devices only connect occasionally.</a:t>
            </a:r>
          </a:p>
          <a:p>
            <a:r>
              <a:rPr lang="en-US" dirty="0"/>
              <a:t>Finding a computer with a dynamic IP can be challenging because its address keeps changing.</a:t>
            </a:r>
            <a:endParaRPr lang="en-IN" dirty="0"/>
          </a:p>
        </p:txBody>
      </p:sp>
    </p:spTree>
    <p:extLst>
      <p:ext uri="{BB962C8B-B14F-4D97-AF65-F5344CB8AC3E}">
        <p14:creationId xmlns:p14="http://schemas.microsoft.com/office/powerpoint/2010/main" val="1540168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10451-0225-105B-EA0B-D2EEB8FB35D8}"/>
              </a:ext>
            </a:extLst>
          </p:cNvPr>
          <p:cNvSpPr>
            <a:spLocks noGrp="1"/>
          </p:cNvSpPr>
          <p:nvPr>
            <p:ph type="title"/>
          </p:nvPr>
        </p:nvSpPr>
        <p:spPr/>
        <p:txBody>
          <a:bodyPr/>
          <a:lstStyle/>
          <a:p>
            <a:r>
              <a:rPr lang="en-IN" dirty="0"/>
              <a:t>Introduction to DHCP</a:t>
            </a:r>
          </a:p>
        </p:txBody>
      </p:sp>
      <p:sp>
        <p:nvSpPr>
          <p:cNvPr id="3" name="Content Placeholder 2">
            <a:extLst>
              <a:ext uri="{FF2B5EF4-FFF2-40B4-BE49-F238E27FC236}">
                <a16:creationId xmlns:a16="http://schemas.microsoft.com/office/drawing/2014/main" id="{2F9A3718-F8BA-60ED-73E1-77879CCE0A51}"/>
              </a:ext>
            </a:extLst>
          </p:cNvPr>
          <p:cNvSpPr>
            <a:spLocks noGrp="1"/>
          </p:cNvSpPr>
          <p:nvPr>
            <p:ph idx="1"/>
          </p:nvPr>
        </p:nvSpPr>
        <p:spPr/>
        <p:txBody>
          <a:bodyPr>
            <a:normAutofit/>
          </a:bodyPr>
          <a:lstStyle/>
          <a:p>
            <a:r>
              <a:rPr lang="en-US" dirty="0"/>
              <a:t>Imagine a college dorm with hundreds of students. Assigning each student a room key every day would </a:t>
            </a:r>
            <a:r>
              <a:rPr lang="en-US"/>
              <a:t>be irritable ! </a:t>
            </a:r>
            <a:r>
              <a:rPr lang="en-US" dirty="0"/>
              <a:t>Thankfully, dorms have a central system to manage keys. The internet has a similar system for IP addresses, and it's called DHCP (Dynamic Host Configuration Protocol).</a:t>
            </a:r>
          </a:p>
          <a:p>
            <a:r>
              <a:rPr lang="en-US" dirty="0"/>
              <a:t>What is DHCP?</a:t>
            </a:r>
          </a:p>
          <a:p>
            <a:pPr lvl="1"/>
            <a:r>
              <a:rPr lang="en-US" dirty="0"/>
              <a:t>DHCP is a network protocol that automatically assigns IP addresses to devices on a network.  </a:t>
            </a:r>
            <a:endParaRPr lang="en-IN" dirty="0"/>
          </a:p>
        </p:txBody>
      </p:sp>
    </p:spTree>
    <p:extLst>
      <p:ext uri="{BB962C8B-B14F-4D97-AF65-F5344CB8AC3E}">
        <p14:creationId xmlns:p14="http://schemas.microsoft.com/office/powerpoint/2010/main" val="152956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616D6-BCEE-8A69-EC02-3B2DFD6555DA}"/>
              </a:ext>
            </a:extLst>
          </p:cNvPr>
          <p:cNvSpPr>
            <a:spLocks noGrp="1"/>
          </p:cNvSpPr>
          <p:nvPr>
            <p:ph type="title"/>
          </p:nvPr>
        </p:nvSpPr>
        <p:spPr>
          <a:xfrm>
            <a:off x="1484311" y="685801"/>
            <a:ext cx="10018713" cy="793376"/>
          </a:xfrm>
        </p:spPr>
        <p:txBody>
          <a:bodyPr>
            <a:normAutofit fontScale="90000"/>
          </a:bodyPr>
          <a:lstStyle/>
          <a:p>
            <a:r>
              <a:rPr lang="en-US" dirty="0"/>
              <a:t>Here's how DHCP works:</a:t>
            </a:r>
            <a:br>
              <a:rPr lang="en-US" dirty="0"/>
            </a:br>
            <a:endParaRPr lang="en-IN" dirty="0"/>
          </a:p>
        </p:txBody>
      </p:sp>
      <p:sp>
        <p:nvSpPr>
          <p:cNvPr id="3" name="Content Placeholder 2">
            <a:extLst>
              <a:ext uri="{FF2B5EF4-FFF2-40B4-BE49-F238E27FC236}">
                <a16:creationId xmlns:a16="http://schemas.microsoft.com/office/drawing/2014/main" id="{C62ECF78-028A-09D3-9495-D620EFC766A6}"/>
              </a:ext>
            </a:extLst>
          </p:cNvPr>
          <p:cNvSpPr>
            <a:spLocks noGrp="1"/>
          </p:cNvSpPr>
          <p:nvPr>
            <p:ph idx="1"/>
          </p:nvPr>
        </p:nvSpPr>
        <p:spPr>
          <a:xfrm>
            <a:off x="1484310" y="1156447"/>
            <a:ext cx="10018713" cy="4634753"/>
          </a:xfrm>
        </p:spPr>
        <p:txBody>
          <a:bodyPr>
            <a:normAutofit/>
          </a:bodyPr>
          <a:lstStyle/>
          <a:p>
            <a:endParaRPr lang="en-US" dirty="0"/>
          </a:p>
          <a:p>
            <a:r>
              <a:rPr lang="en-US" dirty="0"/>
              <a:t>Device Seeks an Address: When a device (like your laptop) joins a network, it broadcasts a message saying, "Hey, I need an IP address!"</a:t>
            </a:r>
          </a:p>
          <a:p>
            <a:r>
              <a:rPr lang="en-US" dirty="0"/>
              <a:t>DHCP Server Responds: A DHCP server on the network hears the request and offers a free IP address from a pool it manages.</a:t>
            </a:r>
          </a:p>
          <a:p>
            <a:r>
              <a:rPr lang="en-US" dirty="0"/>
              <a:t>Device Accepts: The device accepts the offered IP address and uses it to communicate with other devices on the network.</a:t>
            </a:r>
          </a:p>
          <a:p>
            <a:r>
              <a:rPr lang="en-US" dirty="0"/>
              <a:t>Lease Agreement: The IP address isn't permanent, though. It's leased for a specific time (called a lease period). Before the lease expires, the device can renew it with the DHCP server.</a:t>
            </a:r>
            <a:endParaRPr lang="en-IN" dirty="0"/>
          </a:p>
        </p:txBody>
      </p:sp>
    </p:spTree>
    <p:extLst>
      <p:ext uri="{BB962C8B-B14F-4D97-AF65-F5344CB8AC3E}">
        <p14:creationId xmlns:p14="http://schemas.microsoft.com/office/powerpoint/2010/main" val="1423055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D73EA-BCF1-50C5-88F3-0EAC18E54E93}"/>
              </a:ext>
            </a:extLst>
          </p:cNvPr>
          <p:cNvSpPr>
            <a:spLocks noGrp="1"/>
          </p:cNvSpPr>
          <p:nvPr>
            <p:ph type="title"/>
          </p:nvPr>
        </p:nvSpPr>
        <p:spPr>
          <a:xfrm>
            <a:off x="1484311" y="685801"/>
            <a:ext cx="10018713" cy="1340224"/>
          </a:xfrm>
        </p:spPr>
        <p:txBody>
          <a:bodyPr/>
          <a:lstStyle/>
          <a:p>
            <a:r>
              <a:rPr lang="en-US" dirty="0"/>
              <a:t>Benefits of DHCP:</a:t>
            </a:r>
            <a:endParaRPr lang="en-IN" dirty="0"/>
          </a:p>
        </p:txBody>
      </p:sp>
      <p:sp>
        <p:nvSpPr>
          <p:cNvPr id="3" name="Content Placeholder 2">
            <a:extLst>
              <a:ext uri="{FF2B5EF4-FFF2-40B4-BE49-F238E27FC236}">
                <a16:creationId xmlns:a16="http://schemas.microsoft.com/office/drawing/2014/main" id="{1E4C454E-7E70-626D-7CF8-522FE9F7BE21}"/>
              </a:ext>
            </a:extLst>
          </p:cNvPr>
          <p:cNvSpPr>
            <a:spLocks noGrp="1"/>
          </p:cNvSpPr>
          <p:nvPr>
            <p:ph idx="1"/>
          </p:nvPr>
        </p:nvSpPr>
        <p:spPr>
          <a:xfrm>
            <a:off x="1573957" y="1591234"/>
            <a:ext cx="10018713" cy="4361331"/>
          </a:xfrm>
        </p:spPr>
        <p:txBody>
          <a:bodyPr>
            <a:normAutofit fontScale="92500" lnSpcReduction="10000"/>
          </a:bodyPr>
          <a:lstStyle/>
          <a:p>
            <a:pPr algn="just"/>
            <a:endParaRPr lang="en-US" dirty="0"/>
          </a:p>
          <a:p>
            <a:pPr algn="just"/>
            <a:r>
              <a:rPr lang="en-US" dirty="0"/>
              <a:t>Reduced Manual Work: DHCP eliminates the need to manually configure IP addresses for every device on a network. This saves network administrators a lot of time and effort.</a:t>
            </a:r>
          </a:p>
          <a:p>
            <a:pPr algn="just"/>
            <a:r>
              <a:rPr lang="en-US" dirty="0"/>
              <a:t>Efficient IP Address Management: DHCP ensures that IP addresses are used efficiently. When a device disconnects or its lease expires, the address is released back to the pool for another device to use.</a:t>
            </a:r>
          </a:p>
          <a:p>
            <a:pPr algn="just"/>
            <a:r>
              <a:rPr lang="en-US" dirty="0"/>
              <a:t>Reduced Errors: Manual configuration is prone to typos, leading to network connectivity issues. DHCP eliminates this risk by automating the process.</a:t>
            </a:r>
          </a:p>
          <a:p>
            <a:pPr algn="just"/>
            <a:r>
              <a:rPr lang="en-US" dirty="0"/>
              <a:t>Overall, DHCP plays a crucial role in keeping our networks running smoothly and efficiently. It ensures every device has the information it needs to talk to each other, just like having the right key allows you to access your dorm room.</a:t>
            </a:r>
            <a:endParaRPr lang="en-IN" dirty="0"/>
          </a:p>
        </p:txBody>
      </p:sp>
    </p:spTree>
    <p:extLst>
      <p:ext uri="{BB962C8B-B14F-4D97-AF65-F5344CB8AC3E}">
        <p14:creationId xmlns:p14="http://schemas.microsoft.com/office/powerpoint/2010/main" val="783530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5B170-BD0F-6F0C-40C4-1A3FC25C747F}"/>
              </a:ext>
            </a:extLst>
          </p:cNvPr>
          <p:cNvSpPr>
            <a:spLocks noGrp="1"/>
          </p:cNvSpPr>
          <p:nvPr>
            <p:ph type="title"/>
          </p:nvPr>
        </p:nvSpPr>
        <p:spPr/>
        <p:txBody>
          <a:bodyPr/>
          <a:lstStyle/>
          <a:p>
            <a:r>
              <a:rPr lang="en-US" dirty="0"/>
              <a:t>Web's Address Book: Domain Names, DNS, and More</a:t>
            </a:r>
            <a:endParaRPr lang="en-IN" dirty="0"/>
          </a:p>
        </p:txBody>
      </p:sp>
      <p:sp>
        <p:nvSpPr>
          <p:cNvPr id="3" name="Content Placeholder 2">
            <a:extLst>
              <a:ext uri="{FF2B5EF4-FFF2-40B4-BE49-F238E27FC236}">
                <a16:creationId xmlns:a16="http://schemas.microsoft.com/office/drawing/2014/main" id="{D2EFB472-9D35-6281-C9EE-CD11E48DE2BD}"/>
              </a:ext>
            </a:extLst>
          </p:cNvPr>
          <p:cNvSpPr>
            <a:spLocks noGrp="1"/>
          </p:cNvSpPr>
          <p:nvPr>
            <p:ph idx="1"/>
          </p:nvPr>
        </p:nvSpPr>
        <p:spPr/>
        <p:txBody>
          <a:bodyPr/>
          <a:lstStyle/>
          <a:p>
            <a:r>
              <a:rPr lang="en-US" dirty="0"/>
              <a:t>Imagine if every website had a long, complex string of numbers as its address – like visiting "172.217.160.137" instead of "[invalid URL removed]."  Thankfully, the internet uses a much friendlier system: domain names. But behind the scenes, a complex yet fascinating protocol called DNS (Domain Name System) translates these user-friendly names into the numerical language computers understand (IP addresses).</a:t>
            </a:r>
            <a:endParaRPr lang="en-IN" dirty="0"/>
          </a:p>
        </p:txBody>
      </p:sp>
    </p:spTree>
    <p:extLst>
      <p:ext uri="{BB962C8B-B14F-4D97-AF65-F5344CB8AC3E}">
        <p14:creationId xmlns:p14="http://schemas.microsoft.com/office/powerpoint/2010/main" val="16669795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Parallax</Template>
  <TotalTime>635</TotalTime>
  <Words>2050</Words>
  <Application>Microsoft Office PowerPoint</Application>
  <PresentationFormat>Widescreen</PresentationFormat>
  <Paragraphs>88</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Corbel</vt:lpstr>
      <vt:lpstr>Parallax</vt:lpstr>
      <vt:lpstr>WEB TECHNOLOGIES</vt:lpstr>
      <vt:lpstr>Topics Covered</vt:lpstr>
      <vt:lpstr>Finding Computers on the Internet: Static vs. Dynamic IPs</vt:lpstr>
      <vt:lpstr>Static IPs: Fixed Like Your Home Address</vt:lpstr>
      <vt:lpstr>Dynamic IPs: Changing Like Renting an Apartment</vt:lpstr>
      <vt:lpstr>Introduction to DHCP</vt:lpstr>
      <vt:lpstr>Here's how DHCP works: </vt:lpstr>
      <vt:lpstr>Benefits of DHCP:</vt:lpstr>
      <vt:lpstr>Web's Address Book: Domain Names, DNS, and More</vt:lpstr>
      <vt:lpstr>Here's a breakdown of the key players involved:</vt:lpstr>
      <vt:lpstr>PowerPoint Presentation</vt:lpstr>
      <vt:lpstr>How it Works (DNS Lookup):</vt:lpstr>
      <vt:lpstr>Reverse DNS Lookup</vt:lpstr>
      <vt:lpstr>Overview of DNS vulnerabilities</vt:lpstr>
      <vt:lpstr>PowerPoint Presentation</vt:lpstr>
      <vt:lpstr>World Wide Web (WWW)</vt:lpstr>
      <vt:lpstr>Internet Engineering Task Force (IETF)</vt:lpstr>
      <vt:lpstr>Internet Corporation for Assigned Names and Numbers (ICANN)</vt:lpstr>
      <vt:lpstr>WHOIS</vt:lpstr>
      <vt:lpstr>Introduction to WWW and HTTP: Versions, Headers &amp; Status Codes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TECHNOLOGIES</dc:title>
  <dc:creator>Shailesh kumar</dc:creator>
  <cp:lastModifiedBy>Shailesh Khanchandani</cp:lastModifiedBy>
  <cp:revision>16</cp:revision>
  <dcterms:created xsi:type="dcterms:W3CDTF">2024-03-11T14:29:08Z</dcterms:created>
  <dcterms:modified xsi:type="dcterms:W3CDTF">2024-04-05T07:43:32Z</dcterms:modified>
</cp:coreProperties>
</file>