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95" r:id="rId3"/>
    <p:sldId id="296" r:id="rId4"/>
    <p:sldId id="297" r:id="rId5"/>
    <p:sldId id="298" r:id="rId6"/>
    <p:sldId id="299" r:id="rId7"/>
    <p:sldId id="300" r:id="rId8"/>
    <p:sldId id="302" r:id="rId9"/>
    <p:sldId id="303" r:id="rId10"/>
    <p:sldId id="304" r:id="rId11"/>
    <p:sldId id="305" r:id="rId12"/>
    <p:sldId id="30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5" d="100"/>
          <a:sy n="85" d="100"/>
        </p:scale>
        <p:origin x="74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19A02C-95B8-4320-BDD7-1B27AEEEF9EC}" type="datetimeFigureOut">
              <a:rPr lang="en-IN" smtClean="0"/>
              <a:t>03-04-2024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1506756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19A02C-95B8-4320-BDD7-1B27AEEEF9EC}"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282709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19A02C-95B8-4320-BDD7-1B27AEEEF9EC}"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2623932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19A02C-95B8-4320-BDD7-1B27AEEEF9EC}"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2724230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19A02C-95B8-4320-BDD7-1B27AEEEF9EC}"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2120954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19A02C-95B8-4320-BDD7-1B27AEEEF9EC}"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991080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19A02C-95B8-4320-BDD7-1B27AEEEF9EC}"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2958169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19A02C-95B8-4320-BDD7-1B27AEEEF9EC}"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15530440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19A02C-95B8-4320-BDD7-1B27AEEEF9EC}"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1998926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19A02C-95B8-4320-BDD7-1B27AEEEF9EC}"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2438543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19A02C-95B8-4320-BDD7-1B27AEEEF9EC}"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2447460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19A02C-95B8-4320-BDD7-1B27AEEEF9EC}"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45835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19A02C-95B8-4320-BDD7-1B27AEEEF9EC}" type="datetimeFigureOut">
              <a:rPr lang="en-IN" smtClean="0"/>
              <a:t>03-04-2024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4251158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19A02C-95B8-4320-BDD7-1B27AEEEF9EC}" type="datetimeFigureOut">
              <a:rPr lang="en-IN" smtClean="0"/>
              <a:t>03-04-2024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860651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19A02C-95B8-4320-BDD7-1B27AEEEF9EC}" type="datetimeFigureOut">
              <a:rPr lang="en-IN" smtClean="0"/>
              <a:t>03-04-2024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914701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19A02C-95B8-4320-BDD7-1B27AEEEF9EC}"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433337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19A02C-95B8-4320-BDD7-1B27AEEEF9EC}"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1776281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719A02C-95B8-4320-BDD7-1B27AEEEF9EC}" type="datetimeFigureOut">
              <a:rPr lang="en-IN" smtClean="0"/>
              <a:t>03-04-2024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0F6F286-8AFF-4D89-B7AF-5D3D4A54DA5B}" type="slidenum">
              <a:rPr lang="en-IN" smtClean="0"/>
              <a:t>‹#›</a:t>
            </a:fld>
            <a:endParaRPr lang="en-IN"/>
          </a:p>
        </p:txBody>
      </p:sp>
    </p:spTree>
    <p:extLst>
      <p:ext uri="{BB962C8B-B14F-4D97-AF65-F5344CB8AC3E}">
        <p14:creationId xmlns:p14="http://schemas.microsoft.com/office/powerpoint/2010/main" val="3412507712"/>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5181C-2097-5F4F-E615-3CC66DC078AE}"/>
              </a:ext>
            </a:extLst>
          </p:cNvPr>
          <p:cNvSpPr>
            <a:spLocks noGrp="1"/>
          </p:cNvSpPr>
          <p:nvPr>
            <p:ph type="ctrTitle"/>
          </p:nvPr>
        </p:nvSpPr>
        <p:spPr/>
        <p:txBody>
          <a:bodyPr/>
          <a:lstStyle/>
          <a:p>
            <a:r>
              <a:rPr lang="en-IN" dirty="0"/>
              <a:t>WEB TECHNOLOGIES</a:t>
            </a:r>
          </a:p>
        </p:txBody>
      </p:sp>
      <p:sp>
        <p:nvSpPr>
          <p:cNvPr id="3" name="Subtitle 2">
            <a:extLst>
              <a:ext uri="{FF2B5EF4-FFF2-40B4-BE49-F238E27FC236}">
                <a16:creationId xmlns:a16="http://schemas.microsoft.com/office/drawing/2014/main" id="{C63682EC-75A1-D9F8-69EB-BBCA5FC9D650}"/>
              </a:ext>
            </a:extLst>
          </p:cNvPr>
          <p:cNvSpPr>
            <a:spLocks noGrp="1"/>
          </p:cNvSpPr>
          <p:nvPr>
            <p:ph type="subTitle" idx="1"/>
          </p:nvPr>
        </p:nvSpPr>
        <p:spPr/>
        <p:txBody>
          <a:bodyPr/>
          <a:lstStyle/>
          <a:p>
            <a:r>
              <a:rPr lang="en-IN" dirty="0"/>
              <a:t>BY SHAILESH KUMAR KHANCHANDANI</a:t>
            </a:r>
          </a:p>
        </p:txBody>
      </p:sp>
    </p:spTree>
    <p:extLst>
      <p:ext uri="{BB962C8B-B14F-4D97-AF65-F5344CB8AC3E}">
        <p14:creationId xmlns:p14="http://schemas.microsoft.com/office/powerpoint/2010/main" val="4229867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BC386-407E-662C-75F4-D80E63544B02}"/>
              </a:ext>
            </a:extLst>
          </p:cNvPr>
          <p:cNvSpPr>
            <a:spLocks noGrp="1"/>
          </p:cNvSpPr>
          <p:nvPr>
            <p:ph type="title"/>
          </p:nvPr>
        </p:nvSpPr>
        <p:spPr>
          <a:xfrm>
            <a:off x="1484310" y="174811"/>
            <a:ext cx="10018713" cy="1752599"/>
          </a:xfrm>
        </p:spPr>
        <p:txBody>
          <a:bodyPr/>
          <a:lstStyle/>
          <a:p>
            <a:r>
              <a:rPr lang="en-US" dirty="0"/>
              <a:t>Bandwidth and Bit Rate</a:t>
            </a:r>
            <a:endParaRPr lang="en-IN" dirty="0"/>
          </a:p>
        </p:txBody>
      </p:sp>
      <p:sp>
        <p:nvSpPr>
          <p:cNvPr id="3" name="Content Placeholder 2">
            <a:extLst>
              <a:ext uri="{FF2B5EF4-FFF2-40B4-BE49-F238E27FC236}">
                <a16:creationId xmlns:a16="http://schemas.microsoft.com/office/drawing/2014/main" id="{9D169703-10C7-E8C5-62F6-9530090FE755}"/>
              </a:ext>
            </a:extLst>
          </p:cNvPr>
          <p:cNvSpPr>
            <a:spLocks noGrp="1"/>
          </p:cNvSpPr>
          <p:nvPr>
            <p:ph idx="1"/>
          </p:nvPr>
        </p:nvSpPr>
        <p:spPr>
          <a:xfrm>
            <a:off x="1484310" y="1353671"/>
            <a:ext cx="10018713" cy="4715435"/>
          </a:xfrm>
        </p:spPr>
        <p:txBody>
          <a:bodyPr>
            <a:normAutofit/>
          </a:bodyPr>
          <a:lstStyle/>
          <a:p>
            <a:pPr algn="just"/>
            <a:r>
              <a:rPr lang="en-US" dirty="0"/>
              <a:t>Bandwidth:</a:t>
            </a:r>
          </a:p>
          <a:p>
            <a:pPr lvl="1" algn="just"/>
            <a:r>
              <a:rPr lang="en-US" dirty="0"/>
              <a:t>Imagine a highway with multiple lanes. Bandwidth refers to the capacity of an internet connection, similar to the number of lanes on a highway. It determines how much data can be transmitted in a given amount of time. Higher bandwidth allows for faster data transfer.</a:t>
            </a:r>
          </a:p>
          <a:p>
            <a:pPr algn="just"/>
            <a:r>
              <a:rPr lang="en-US" dirty="0"/>
              <a:t>Bit Rate:</a:t>
            </a:r>
          </a:p>
          <a:p>
            <a:pPr lvl="1" algn="just"/>
            <a:r>
              <a:rPr lang="en-US" dirty="0"/>
              <a:t>This refers to the actual speed at which data is transmitted, measured in bits per second (bps) or Megabits per second (Mbps). It's like the speed of traffic on the highway. A higher bit rate signifies faster data transfer.</a:t>
            </a:r>
            <a:endParaRPr lang="en-IN" dirty="0"/>
          </a:p>
        </p:txBody>
      </p:sp>
    </p:spTree>
    <p:extLst>
      <p:ext uri="{BB962C8B-B14F-4D97-AF65-F5344CB8AC3E}">
        <p14:creationId xmlns:p14="http://schemas.microsoft.com/office/powerpoint/2010/main" val="2105659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C5A81-AFAF-21F3-BF75-C0C193E837CE}"/>
              </a:ext>
            </a:extLst>
          </p:cNvPr>
          <p:cNvSpPr>
            <a:spLocks noGrp="1"/>
          </p:cNvSpPr>
          <p:nvPr>
            <p:ph type="title"/>
          </p:nvPr>
        </p:nvSpPr>
        <p:spPr/>
        <p:txBody>
          <a:bodyPr>
            <a:normAutofit/>
          </a:bodyPr>
          <a:lstStyle/>
          <a:p>
            <a:r>
              <a:rPr lang="en-IN" dirty="0"/>
              <a:t>Internet Protocol (IP)</a:t>
            </a:r>
          </a:p>
        </p:txBody>
      </p:sp>
      <p:sp>
        <p:nvSpPr>
          <p:cNvPr id="3" name="Content Placeholder 2">
            <a:extLst>
              <a:ext uri="{FF2B5EF4-FFF2-40B4-BE49-F238E27FC236}">
                <a16:creationId xmlns:a16="http://schemas.microsoft.com/office/drawing/2014/main" id="{6208387B-CF43-4D18-A8FC-AAF1E8D24D10}"/>
              </a:ext>
            </a:extLst>
          </p:cNvPr>
          <p:cNvSpPr>
            <a:spLocks noGrp="1"/>
          </p:cNvSpPr>
          <p:nvPr>
            <p:ph idx="1"/>
          </p:nvPr>
        </p:nvSpPr>
        <p:spPr>
          <a:xfrm>
            <a:off x="1484310" y="2093258"/>
            <a:ext cx="10018713" cy="3124201"/>
          </a:xfrm>
        </p:spPr>
        <p:txBody>
          <a:bodyPr>
            <a:normAutofit lnSpcReduction="10000"/>
          </a:bodyPr>
          <a:lstStyle/>
          <a:p>
            <a:pPr algn="just"/>
            <a:r>
              <a:rPr lang="en-US" dirty="0"/>
              <a:t>Versions:</a:t>
            </a:r>
          </a:p>
          <a:p>
            <a:pPr lvl="1" algn="just"/>
            <a:r>
              <a:rPr lang="en-US" dirty="0"/>
              <a:t>The most common versions of IP are IPv4 and IPv6. IPv4 is the older version with a limited number of addresses. IPv6 was created to address this limitation and offers a much larger pool of addresses. The transition to IPv6 is ongoing.</a:t>
            </a:r>
          </a:p>
          <a:p>
            <a:pPr algn="just"/>
            <a:r>
              <a:rPr lang="en-US" dirty="0"/>
              <a:t>IP Classes:</a:t>
            </a:r>
          </a:p>
          <a:p>
            <a:pPr lvl="1" algn="just"/>
            <a:r>
              <a:rPr lang="en-US" dirty="0"/>
              <a:t>IPv4 addresses were originally divided into classes (A, B, C) to accommodate different network sizes. However, due to the exhaustion of IPv4 addresses, these classes are no longer strictly followed.</a:t>
            </a:r>
          </a:p>
          <a:p>
            <a:pPr lvl="1" algn="just"/>
            <a:endParaRPr lang="en-US" dirty="0"/>
          </a:p>
        </p:txBody>
      </p:sp>
    </p:spTree>
    <p:extLst>
      <p:ext uri="{BB962C8B-B14F-4D97-AF65-F5344CB8AC3E}">
        <p14:creationId xmlns:p14="http://schemas.microsoft.com/office/powerpoint/2010/main" val="2084251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5C90F-6B7E-FE46-988F-FC2875680053}"/>
              </a:ext>
            </a:extLst>
          </p:cNvPr>
          <p:cNvSpPr>
            <a:spLocks noGrp="1"/>
          </p:cNvSpPr>
          <p:nvPr>
            <p:ph type="title"/>
          </p:nvPr>
        </p:nvSpPr>
        <p:spPr/>
        <p:txBody>
          <a:bodyPr>
            <a:normAutofit/>
          </a:bodyPr>
          <a:lstStyle/>
          <a:p>
            <a:r>
              <a:rPr lang="en-IN" dirty="0"/>
              <a:t>Browsers and their Evolution</a:t>
            </a:r>
          </a:p>
        </p:txBody>
      </p:sp>
      <p:sp>
        <p:nvSpPr>
          <p:cNvPr id="3" name="Content Placeholder 2">
            <a:extLst>
              <a:ext uri="{FF2B5EF4-FFF2-40B4-BE49-F238E27FC236}">
                <a16:creationId xmlns:a16="http://schemas.microsoft.com/office/drawing/2014/main" id="{F347FDA8-2867-2A25-8B09-1D2F9FFE4771}"/>
              </a:ext>
            </a:extLst>
          </p:cNvPr>
          <p:cNvSpPr>
            <a:spLocks noGrp="1"/>
          </p:cNvSpPr>
          <p:nvPr>
            <p:ph idx="1"/>
          </p:nvPr>
        </p:nvSpPr>
        <p:spPr/>
        <p:txBody>
          <a:bodyPr>
            <a:normAutofit lnSpcReduction="10000"/>
          </a:bodyPr>
          <a:lstStyle/>
          <a:p>
            <a:pPr algn="just"/>
            <a:r>
              <a:rPr lang="en-US" dirty="0"/>
              <a:t>Web browsers are software applications that allow you to access and interact with websites. They translate the underlying code (HTML, CSS, JavaScript) of a website into a visual and interactive experience for users.</a:t>
            </a:r>
          </a:p>
          <a:p>
            <a:pPr algn="just"/>
            <a:r>
              <a:rPr lang="en-US" dirty="0"/>
              <a:t>Early browsers like Mosaic (1993) were text-based and offered limited functionality.</a:t>
            </a:r>
          </a:p>
          <a:p>
            <a:pPr algn="just"/>
            <a:r>
              <a:rPr lang="en-US" dirty="0"/>
              <a:t>Modern browsers like Google Chrome, Mozilla Firefox, and Apple Safari are feature-rich, supporting multimedia content, interactive elements, and advanced security features.</a:t>
            </a:r>
            <a:endParaRPr lang="en-IN" dirty="0"/>
          </a:p>
        </p:txBody>
      </p:sp>
    </p:spTree>
    <p:extLst>
      <p:ext uri="{BB962C8B-B14F-4D97-AF65-F5344CB8AC3E}">
        <p14:creationId xmlns:p14="http://schemas.microsoft.com/office/powerpoint/2010/main" val="230773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1E7B7-2A8E-742C-82A8-3F85401F9FDF}"/>
              </a:ext>
            </a:extLst>
          </p:cNvPr>
          <p:cNvSpPr>
            <a:spLocks noGrp="1"/>
          </p:cNvSpPr>
          <p:nvPr>
            <p:ph type="title"/>
          </p:nvPr>
        </p:nvSpPr>
        <p:spPr>
          <a:xfrm>
            <a:off x="1484312" y="685800"/>
            <a:ext cx="5059924" cy="1752599"/>
          </a:xfrm>
        </p:spPr>
        <p:txBody>
          <a:bodyPr/>
          <a:lstStyle/>
          <a:p>
            <a:r>
              <a:rPr lang="en-IN" u="sng" dirty="0"/>
              <a:t>Topics Covered</a:t>
            </a:r>
          </a:p>
        </p:txBody>
      </p:sp>
      <p:sp>
        <p:nvSpPr>
          <p:cNvPr id="3" name="Content Placeholder 2">
            <a:extLst>
              <a:ext uri="{FF2B5EF4-FFF2-40B4-BE49-F238E27FC236}">
                <a16:creationId xmlns:a16="http://schemas.microsoft.com/office/drawing/2014/main" id="{6317DB92-A299-88A6-54C8-9C837B336016}"/>
              </a:ext>
            </a:extLst>
          </p:cNvPr>
          <p:cNvSpPr>
            <a:spLocks noGrp="1"/>
          </p:cNvSpPr>
          <p:nvPr>
            <p:ph idx="1"/>
          </p:nvPr>
        </p:nvSpPr>
        <p:spPr>
          <a:xfrm>
            <a:off x="2479392" y="2227729"/>
            <a:ext cx="8036208" cy="3411072"/>
          </a:xfrm>
        </p:spPr>
        <p:txBody>
          <a:bodyPr>
            <a:normAutofit lnSpcReduction="10000"/>
          </a:bodyPr>
          <a:lstStyle/>
          <a:p>
            <a:pPr algn="just"/>
            <a:r>
              <a:rPr lang="en-IN" dirty="0"/>
              <a:t>Introduction to INTERNET – history, evolution, milestones</a:t>
            </a:r>
          </a:p>
          <a:p>
            <a:pPr algn="just"/>
            <a:r>
              <a:rPr lang="en-IN" dirty="0"/>
              <a:t>Internet infrastructure – Basics of digital communication</a:t>
            </a:r>
          </a:p>
          <a:p>
            <a:pPr algn="just"/>
            <a:r>
              <a:rPr lang="en-IN" dirty="0"/>
              <a:t>Data Encoding/Decoding</a:t>
            </a:r>
          </a:p>
          <a:p>
            <a:pPr algn="just"/>
            <a:r>
              <a:rPr lang="en-IN" dirty="0"/>
              <a:t>Modems and ISPs</a:t>
            </a:r>
          </a:p>
          <a:p>
            <a:pPr algn="just"/>
            <a:r>
              <a:rPr lang="en-IN" dirty="0"/>
              <a:t>Concept of Bandwidth and Bit rate </a:t>
            </a:r>
          </a:p>
          <a:p>
            <a:pPr algn="just"/>
            <a:r>
              <a:rPr lang="en-IN" dirty="0"/>
              <a:t>Overview of Internet Protocol: Versions, IP classes</a:t>
            </a:r>
          </a:p>
          <a:p>
            <a:pPr algn="just"/>
            <a:r>
              <a:rPr lang="en-IN" dirty="0"/>
              <a:t>Browsers and their evolution</a:t>
            </a:r>
          </a:p>
        </p:txBody>
      </p:sp>
    </p:spTree>
    <p:extLst>
      <p:ext uri="{BB962C8B-B14F-4D97-AF65-F5344CB8AC3E}">
        <p14:creationId xmlns:p14="http://schemas.microsoft.com/office/powerpoint/2010/main" val="3628315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F2D201-EADA-7DEF-A9BD-9CF2EAD8B573}"/>
              </a:ext>
            </a:extLst>
          </p:cNvPr>
          <p:cNvSpPr>
            <a:spLocks noGrp="1"/>
          </p:cNvSpPr>
          <p:nvPr>
            <p:ph idx="1"/>
          </p:nvPr>
        </p:nvSpPr>
        <p:spPr>
          <a:xfrm>
            <a:off x="1690498" y="192740"/>
            <a:ext cx="10018713" cy="6423213"/>
          </a:xfrm>
        </p:spPr>
        <p:txBody>
          <a:bodyPr>
            <a:normAutofit fontScale="92500" lnSpcReduction="20000"/>
          </a:bodyPr>
          <a:lstStyle/>
          <a:p>
            <a:pPr algn="just"/>
            <a:r>
              <a:rPr lang="en-US" b="1" dirty="0"/>
              <a:t>Introduction to the INTERNET: History, Evolution, and Milestones</a:t>
            </a:r>
          </a:p>
          <a:p>
            <a:pPr algn="just"/>
            <a:r>
              <a:rPr lang="en-US" dirty="0"/>
              <a:t>The internet, an essential part of our lives today, has a surprisingly young history filled with innovation and collaboration. Let’s </a:t>
            </a:r>
            <a:r>
              <a:rPr lang="en-US" dirty="0" err="1"/>
              <a:t>deepdown</a:t>
            </a:r>
            <a:r>
              <a:rPr lang="en-US" dirty="0"/>
              <a:t> into its fascinating journey:</a:t>
            </a:r>
          </a:p>
          <a:p>
            <a:pPr algn="just"/>
            <a:r>
              <a:rPr lang="en-US" b="1" dirty="0"/>
              <a:t>Early Seeds (1960s):</a:t>
            </a:r>
          </a:p>
          <a:p>
            <a:pPr lvl="1" algn="just"/>
            <a:r>
              <a:rPr lang="en-US" dirty="0"/>
              <a:t>The Cold War fueled the development of communication networks that could survive disruptions.</a:t>
            </a:r>
          </a:p>
          <a:p>
            <a:pPr lvl="1" algn="just"/>
            <a:r>
              <a:rPr lang="en-US" dirty="0"/>
              <a:t>The concept of packet-switching, breaking data into smaller packets for efficient transmission, emerged.</a:t>
            </a:r>
          </a:p>
          <a:p>
            <a:pPr lvl="1" algn="just"/>
            <a:r>
              <a:rPr lang="en-US" dirty="0"/>
              <a:t>ARPANET (Advanced Research Projects Agency Network): Established in 1969 by the US Department of Defense, ARPANET laid the foundation for the internet. It connected research institutions to share information securely.</a:t>
            </a:r>
          </a:p>
          <a:p>
            <a:pPr algn="just"/>
            <a:r>
              <a:rPr lang="en-US" b="1" dirty="0"/>
              <a:t>Evolution and Growth (1970s-1980s):</a:t>
            </a:r>
          </a:p>
          <a:p>
            <a:pPr lvl="1" algn="just"/>
            <a:r>
              <a:rPr lang="en-US" dirty="0"/>
              <a:t>Email (1971): Revolutionized communication, enabling faster and easier information exchange.</a:t>
            </a:r>
          </a:p>
          <a:p>
            <a:pPr lvl="1" algn="just"/>
            <a:r>
              <a:rPr lang="en-US" dirty="0"/>
              <a:t>TCP/IP (Transmission Control Protocol/Internet Protocol): Developed in the 1970s, it became the universal language for computers to communicate across networks.</a:t>
            </a:r>
          </a:p>
          <a:p>
            <a:pPr lvl="1" algn="just"/>
            <a:r>
              <a:rPr lang="en-US" dirty="0"/>
              <a:t>Domain Name System (DNS): Introduced in 1984, DNS made it easier to access computers on the network by translating complex IP addresses into user-friendly names (like [invalid URL removed]).</a:t>
            </a:r>
          </a:p>
        </p:txBody>
      </p:sp>
    </p:spTree>
    <p:extLst>
      <p:ext uri="{BB962C8B-B14F-4D97-AF65-F5344CB8AC3E}">
        <p14:creationId xmlns:p14="http://schemas.microsoft.com/office/powerpoint/2010/main" val="3683922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F2D201-EADA-7DEF-A9BD-9CF2EAD8B573}"/>
              </a:ext>
            </a:extLst>
          </p:cNvPr>
          <p:cNvSpPr>
            <a:spLocks noGrp="1"/>
          </p:cNvSpPr>
          <p:nvPr>
            <p:ph idx="1"/>
          </p:nvPr>
        </p:nvSpPr>
        <p:spPr>
          <a:xfrm>
            <a:off x="1690498" y="192740"/>
            <a:ext cx="10018713" cy="6423213"/>
          </a:xfrm>
        </p:spPr>
        <p:txBody>
          <a:bodyPr>
            <a:normAutofit/>
          </a:bodyPr>
          <a:lstStyle/>
          <a:p>
            <a:pPr algn="just"/>
            <a:r>
              <a:rPr lang="en-US" b="1" dirty="0"/>
              <a:t>The World Wide Web and Public Access (1990s):</a:t>
            </a:r>
          </a:p>
          <a:p>
            <a:pPr lvl="1" algn="just"/>
            <a:r>
              <a:rPr lang="en-US" dirty="0"/>
              <a:t>Tim Berners-Lee: In 1989, this visionary scientist at CERN (European Organization for Nuclear Research) created the World Wide Web, with technologies like </a:t>
            </a:r>
            <a:r>
              <a:rPr lang="en-US" dirty="0" err="1"/>
              <a:t>HyperText</a:t>
            </a:r>
            <a:r>
              <a:rPr lang="en-US" dirty="0"/>
              <a:t> Markup Language (HTML) and Hypertext Transfer Protocol (HTTP).</a:t>
            </a:r>
          </a:p>
          <a:p>
            <a:pPr lvl="1" algn="just"/>
            <a:r>
              <a:rPr lang="en-US" dirty="0"/>
              <a:t>Mosaic Web Browser (1993): Made the web user-friendly with a graphical interface, allowing users to navigate and interact with web pages visually.</a:t>
            </a:r>
          </a:p>
          <a:p>
            <a:pPr lvl="1" algn="just"/>
            <a:r>
              <a:rPr lang="en-US" dirty="0"/>
              <a:t>Commercialization and Public Adoption: The 1990s saw the rise of internet service providers (ISPs) and popular websites like Yahoo! and Google, making the internet accessible to the public.</a:t>
            </a:r>
          </a:p>
          <a:p>
            <a:pPr algn="just"/>
            <a:r>
              <a:rPr lang="en-US" b="1" dirty="0"/>
              <a:t>Milestones and Beyond (2000s-Present):</a:t>
            </a:r>
          </a:p>
          <a:p>
            <a:pPr lvl="1" algn="just"/>
            <a:r>
              <a:rPr lang="en-US" dirty="0"/>
              <a:t>Web 2.0: The rise of social media platforms, user-generated content, and interactive applications like blogs and wikis transformed the internet into a more collaborative and social space.</a:t>
            </a:r>
          </a:p>
          <a:p>
            <a:pPr lvl="1" algn="just"/>
            <a:r>
              <a:rPr lang="en-US" dirty="0"/>
              <a:t>Mobile Revolution: The widespread adoption of smartphones and tablets made the internet truly mobile and accessible anywhere, anytime.</a:t>
            </a:r>
          </a:p>
          <a:p>
            <a:pPr lvl="1" algn="just"/>
            <a:r>
              <a:rPr lang="en-US" dirty="0"/>
              <a:t>The Internet of Things (IoT): Connects everyday devices to the internet, enabling automation and data collection, further shaping the future of the internet.</a:t>
            </a:r>
          </a:p>
        </p:txBody>
      </p:sp>
    </p:spTree>
    <p:extLst>
      <p:ext uri="{BB962C8B-B14F-4D97-AF65-F5344CB8AC3E}">
        <p14:creationId xmlns:p14="http://schemas.microsoft.com/office/powerpoint/2010/main" val="212755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AFC02-FFA7-3C66-C9AD-2735D9226603}"/>
              </a:ext>
            </a:extLst>
          </p:cNvPr>
          <p:cNvSpPr>
            <a:spLocks noGrp="1"/>
          </p:cNvSpPr>
          <p:nvPr>
            <p:ph type="title"/>
          </p:nvPr>
        </p:nvSpPr>
        <p:spPr>
          <a:xfrm>
            <a:off x="1484311" y="685801"/>
            <a:ext cx="10018713" cy="865094"/>
          </a:xfrm>
        </p:spPr>
        <p:txBody>
          <a:bodyPr>
            <a:normAutofit fontScale="90000"/>
          </a:bodyPr>
          <a:lstStyle/>
          <a:p>
            <a:r>
              <a:rPr lang="en-US" dirty="0"/>
              <a:t>Internet Infrastructure: The Backbone of Digital Communication</a:t>
            </a:r>
            <a:endParaRPr lang="en-IN" dirty="0"/>
          </a:p>
        </p:txBody>
      </p:sp>
      <p:sp>
        <p:nvSpPr>
          <p:cNvPr id="3" name="Content Placeholder 2">
            <a:extLst>
              <a:ext uri="{FF2B5EF4-FFF2-40B4-BE49-F238E27FC236}">
                <a16:creationId xmlns:a16="http://schemas.microsoft.com/office/drawing/2014/main" id="{78A1C547-6FDC-60AF-8E79-5EC1CFE197D3}"/>
              </a:ext>
            </a:extLst>
          </p:cNvPr>
          <p:cNvSpPr>
            <a:spLocks noGrp="1"/>
          </p:cNvSpPr>
          <p:nvPr>
            <p:ph idx="1"/>
          </p:nvPr>
        </p:nvSpPr>
        <p:spPr>
          <a:xfrm>
            <a:off x="1484310" y="1703294"/>
            <a:ext cx="10018713" cy="4796117"/>
          </a:xfrm>
        </p:spPr>
        <p:txBody>
          <a:bodyPr>
            <a:normAutofit/>
          </a:bodyPr>
          <a:lstStyle/>
          <a:p>
            <a:pPr algn="just"/>
            <a:r>
              <a:rPr lang="en-US" dirty="0"/>
              <a:t>The internet wouldn't exist without a complex infrastructure that facilitates digital communication. Let's explore the basics of how information travels across this vast network:</a:t>
            </a:r>
          </a:p>
          <a:p>
            <a:pPr algn="just"/>
            <a:r>
              <a:rPr lang="en-US" dirty="0"/>
              <a:t>The Building Blocks:</a:t>
            </a:r>
          </a:p>
          <a:p>
            <a:pPr lvl="1" algn="just"/>
            <a:r>
              <a:rPr lang="en-US" dirty="0"/>
              <a:t>Physical Connections:</a:t>
            </a:r>
          </a:p>
          <a:p>
            <a:pPr lvl="2" algn="just"/>
            <a:r>
              <a:rPr lang="en-US" dirty="0"/>
              <a:t>Cables: Fiber optic cables and copper wires form the physical pathways for data transmission. Fiber optics offer faster and more reliable data transfer compared to copper wires.</a:t>
            </a:r>
          </a:p>
          <a:p>
            <a:pPr lvl="2" algn="just"/>
            <a:r>
              <a:rPr lang="en-US" dirty="0"/>
              <a:t>Wireless Connections: Satellites, cellular networks, and Wi-Fi utilize radio waves to transmit data wirelessly, expanding internet access to remote areas.</a:t>
            </a:r>
            <a:endParaRPr lang="en-IN" dirty="0"/>
          </a:p>
        </p:txBody>
      </p:sp>
    </p:spTree>
    <p:extLst>
      <p:ext uri="{BB962C8B-B14F-4D97-AF65-F5344CB8AC3E}">
        <p14:creationId xmlns:p14="http://schemas.microsoft.com/office/powerpoint/2010/main" val="183488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E8C3C6-7073-BE3B-011B-BCB762792726}"/>
              </a:ext>
            </a:extLst>
          </p:cNvPr>
          <p:cNvSpPr>
            <a:spLocks noGrp="1"/>
          </p:cNvSpPr>
          <p:nvPr>
            <p:ph idx="1"/>
          </p:nvPr>
        </p:nvSpPr>
        <p:spPr>
          <a:xfrm>
            <a:off x="1618781" y="324970"/>
            <a:ext cx="10187737" cy="6208060"/>
          </a:xfrm>
        </p:spPr>
        <p:txBody>
          <a:bodyPr>
            <a:normAutofit/>
          </a:bodyPr>
          <a:lstStyle/>
          <a:p>
            <a:pPr algn="just"/>
            <a:r>
              <a:rPr lang="en-US" dirty="0"/>
              <a:t>Network Devices:</a:t>
            </a:r>
          </a:p>
          <a:p>
            <a:pPr lvl="1" algn="just"/>
            <a:r>
              <a:rPr lang="en-US" dirty="0"/>
              <a:t>Routers: These act as traffic directors, intelligently routing data packets along the most efficient paths towards their destinations.</a:t>
            </a:r>
          </a:p>
          <a:p>
            <a:pPr lvl="1" algn="just"/>
            <a:r>
              <a:rPr lang="en-US" dirty="0"/>
              <a:t>Switches: Switches connect devices within a local network (like your home network) and manage data flow between them.</a:t>
            </a:r>
          </a:p>
          <a:p>
            <a:pPr lvl="1" algn="just"/>
            <a:r>
              <a:rPr lang="en-US" dirty="0"/>
              <a:t>Modems: They modulate and demodulate signals, converting digital data into a format suitable for transmission over physical media (cables or radio waves) and vice versa.</a:t>
            </a:r>
          </a:p>
          <a:p>
            <a:pPr algn="just"/>
            <a:r>
              <a:rPr lang="en-US" dirty="0"/>
              <a:t>The Communication Protocol:</a:t>
            </a:r>
          </a:p>
          <a:p>
            <a:pPr lvl="1" algn="just"/>
            <a:r>
              <a:rPr lang="en-US" dirty="0"/>
              <a:t>Data Packets: Information is broken down into smaller, manageable units called packets. Each packet contains addressing information to ensure it reaches the intended recipient.</a:t>
            </a:r>
          </a:p>
          <a:p>
            <a:pPr lvl="1" algn="just"/>
            <a:r>
              <a:rPr lang="en-US" dirty="0"/>
              <a:t>TCP/IP (Transmission Control Protocol/Internet Protocol):</a:t>
            </a:r>
          </a:p>
          <a:p>
            <a:pPr lvl="1" algn="just"/>
            <a:r>
              <a:rPr lang="en-US" dirty="0"/>
              <a:t>This standardized protocol suite serves as the common language for communication across the internet. TCP ensures reliable data delivery by breaking information into packets, acknowledging receipt, and retransmitting lost packets. IP assigns unique addresses (IP addresses) to devices, enabling them to find each other on the network.</a:t>
            </a:r>
            <a:endParaRPr lang="en-IN" dirty="0"/>
          </a:p>
        </p:txBody>
      </p:sp>
    </p:spTree>
    <p:extLst>
      <p:ext uri="{BB962C8B-B14F-4D97-AF65-F5344CB8AC3E}">
        <p14:creationId xmlns:p14="http://schemas.microsoft.com/office/powerpoint/2010/main" val="37478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E8C3C6-7073-BE3B-011B-BCB762792726}"/>
              </a:ext>
            </a:extLst>
          </p:cNvPr>
          <p:cNvSpPr>
            <a:spLocks noGrp="1"/>
          </p:cNvSpPr>
          <p:nvPr>
            <p:ph idx="1"/>
          </p:nvPr>
        </p:nvSpPr>
        <p:spPr>
          <a:xfrm>
            <a:off x="1618781" y="324970"/>
            <a:ext cx="10187737" cy="6208060"/>
          </a:xfrm>
        </p:spPr>
        <p:txBody>
          <a:bodyPr>
            <a:normAutofit/>
          </a:bodyPr>
          <a:lstStyle/>
          <a:p>
            <a:pPr algn="just"/>
            <a:r>
              <a:rPr lang="en-US" dirty="0"/>
              <a:t>The Service Providers:</a:t>
            </a:r>
          </a:p>
          <a:p>
            <a:pPr lvl="1" algn="just"/>
            <a:r>
              <a:rPr lang="en-US" dirty="0"/>
              <a:t>Internet Service Providers (ISPs):</a:t>
            </a:r>
          </a:p>
          <a:p>
            <a:pPr lvl="1" algn="just"/>
            <a:r>
              <a:rPr lang="en-US" dirty="0"/>
              <a:t>These companies provide individuals and organizations with access to the internet. They offer various connection plans with varying speeds and data limitations.</a:t>
            </a:r>
          </a:p>
          <a:p>
            <a:pPr algn="just"/>
            <a:r>
              <a:rPr lang="en-US" dirty="0"/>
              <a:t>Content Delivery Networks (CDNs):</a:t>
            </a:r>
          </a:p>
          <a:p>
            <a:pPr lvl="1" algn="just"/>
            <a:r>
              <a:rPr lang="en-US" dirty="0"/>
              <a:t>CDNs store website content on geographically distributed servers, ensuring faster loading times for users around the globe.</a:t>
            </a:r>
          </a:p>
          <a:p>
            <a:pPr lvl="1" algn="just"/>
            <a:endParaRPr lang="en-US" dirty="0"/>
          </a:p>
          <a:p>
            <a:pPr lvl="1" algn="just"/>
            <a:endParaRPr lang="en-IN" dirty="0"/>
          </a:p>
        </p:txBody>
      </p:sp>
    </p:spTree>
    <p:extLst>
      <p:ext uri="{BB962C8B-B14F-4D97-AF65-F5344CB8AC3E}">
        <p14:creationId xmlns:p14="http://schemas.microsoft.com/office/powerpoint/2010/main" val="2046835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BC386-407E-662C-75F4-D80E63544B02}"/>
              </a:ext>
            </a:extLst>
          </p:cNvPr>
          <p:cNvSpPr>
            <a:spLocks noGrp="1"/>
          </p:cNvSpPr>
          <p:nvPr>
            <p:ph type="title"/>
          </p:nvPr>
        </p:nvSpPr>
        <p:spPr/>
        <p:txBody>
          <a:bodyPr/>
          <a:lstStyle/>
          <a:p>
            <a:r>
              <a:rPr lang="en-US" dirty="0"/>
              <a:t>Data Encoding/Decoding</a:t>
            </a:r>
            <a:endParaRPr lang="en-IN" dirty="0"/>
          </a:p>
        </p:txBody>
      </p:sp>
      <p:sp>
        <p:nvSpPr>
          <p:cNvPr id="3" name="Content Placeholder 2">
            <a:extLst>
              <a:ext uri="{FF2B5EF4-FFF2-40B4-BE49-F238E27FC236}">
                <a16:creationId xmlns:a16="http://schemas.microsoft.com/office/drawing/2014/main" id="{9D169703-10C7-E8C5-62F6-9530090FE755}"/>
              </a:ext>
            </a:extLst>
          </p:cNvPr>
          <p:cNvSpPr>
            <a:spLocks noGrp="1"/>
          </p:cNvSpPr>
          <p:nvPr>
            <p:ph idx="1"/>
          </p:nvPr>
        </p:nvSpPr>
        <p:spPr>
          <a:xfrm>
            <a:off x="1484310" y="2227728"/>
            <a:ext cx="10018713" cy="3124201"/>
          </a:xfrm>
        </p:spPr>
        <p:txBody>
          <a:bodyPr>
            <a:normAutofit fontScale="92500"/>
          </a:bodyPr>
          <a:lstStyle/>
          <a:p>
            <a:pPr algn="just"/>
            <a:r>
              <a:rPr lang="en-US" dirty="0"/>
              <a:t>Information on computers is stored and transmitted in binary form (0s and 1s).</a:t>
            </a:r>
          </a:p>
          <a:p>
            <a:pPr algn="just"/>
            <a:r>
              <a:rPr lang="en-US" dirty="0"/>
              <a:t>Data encoding involves converting data from its original format (text, images, audio, etc.) into a binary stream for transmission.</a:t>
            </a:r>
          </a:p>
          <a:p>
            <a:pPr algn="just"/>
            <a:r>
              <a:rPr lang="en-US" dirty="0"/>
              <a:t>Decoding reverses this process, converting the received binary stream back into its original format.</a:t>
            </a:r>
          </a:p>
          <a:p>
            <a:pPr algn="just"/>
            <a:r>
              <a:rPr lang="en-US" dirty="0"/>
              <a:t>Common encoding schemes include ASCII for text, JPEG for images, and MP3 for audio.</a:t>
            </a:r>
            <a:endParaRPr lang="en-IN" dirty="0"/>
          </a:p>
          <a:p>
            <a:endParaRPr lang="en-IN" dirty="0"/>
          </a:p>
        </p:txBody>
      </p:sp>
    </p:spTree>
    <p:extLst>
      <p:ext uri="{BB962C8B-B14F-4D97-AF65-F5344CB8AC3E}">
        <p14:creationId xmlns:p14="http://schemas.microsoft.com/office/powerpoint/2010/main" val="1479836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BC386-407E-662C-75F4-D80E63544B02}"/>
              </a:ext>
            </a:extLst>
          </p:cNvPr>
          <p:cNvSpPr>
            <a:spLocks noGrp="1"/>
          </p:cNvSpPr>
          <p:nvPr>
            <p:ph type="title"/>
          </p:nvPr>
        </p:nvSpPr>
        <p:spPr>
          <a:xfrm>
            <a:off x="1484310" y="174811"/>
            <a:ext cx="10018713" cy="1752599"/>
          </a:xfrm>
        </p:spPr>
        <p:txBody>
          <a:bodyPr/>
          <a:lstStyle/>
          <a:p>
            <a:r>
              <a:rPr lang="en-US" dirty="0"/>
              <a:t>Modems and ISPs</a:t>
            </a:r>
            <a:endParaRPr lang="en-IN" dirty="0"/>
          </a:p>
        </p:txBody>
      </p:sp>
      <p:sp>
        <p:nvSpPr>
          <p:cNvPr id="3" name="Content Placeholder 2">
            <a:extLst>
              <a:ext uri="{FF2B5EF4-FFF2-40B4-BE49-F238E27FC236}">
                <a16:creationId xmlns:a16="http://schemas.microsoft.com/office/drawing/2014/main" id="{9D169703-10C7-E8C5-62F6-9530090FE755}"/>
              </a:ext>
            </a:extLst>
          </p:cNvPr>
          <p:cNvSpPr>
            <a:spLocks noGrp="1"/>
          </p:cNvSpPr>
          <p:nvPr>
            <p:ph idx="1"/>
          </p:nvPr>
        </p:nvSpPr>
        <p:spPr>
          <a:xfrm>
            <a:off x="1484310" y="1353671"/>
            <a:ext cx="10018713" cy="4715435"/>
          </a:xfrm>
        </p:spPr>
        <p:txBody>
          <a:bodyPr>
            <a:normAutofit/>
          </a:bodyPr>
          <a:lstStyle/>
          <a:p>
            <a:pPr algn="just"/>
            <a:r>
              <a:rPr lang="en-US" dirty="0"/>
              <a:t>Modems (Modulator-Demodulator): These devices act as translators, converting digital data from your computer into a format suitable for transmission over physical media (cables or radio waves) and vice versa.</a:t>
            </a:r>
          </a:p>
          <a:p>
            <a:pPr lvl="1" algn="just"/>
            <a:r>
              <a:rPr lang="en-US" dirty="0"/>
              <a:t>Dial-up modems used telephone lines for internet access (obsolete technology).</a:t>
            </a:r>
          </a:p>
          <a:p>
            <a:pPr lvl="1" algn="just"/>
            <a:r>
              <a:rPr lang="en-US" dirty="0"/>
              <a:t>Cable modems utilize cable TV infrastructure for high-speed internet.</a:t>
            </a:r>
          </a:p>
          <a:p>
            <a:pPr lvl="1" algn="just"/>
            <a:r>
              <a:rPr lang="en-US" dirty="0"/>
              <a:t>DSL modems transmit data over telephone lines but offer faster speeds than dial-up.</a:t>
            </a:r>
          </a:p>
          <a:p>
            <a:pPr algn="just"/>
            <a:r>
              <a:rPr lang="en-US" dirty="0"/>
              <a:t>Internet Service Providers (ISPs): These companies provide individuals and organizations with access to the internet. They:</a:t>
            </a:r>
          </a:p>
          <a:p>
            <a:pPr lvl="1" algn="just"/>
            <a:r>
              <a:rPr lang="en-US" dirty="0"/>
              <a:t>Maintain a network infrastructure that connects users to the broader internet.</a:t>
            </a:r>
          </a:p>
          <a:p>
            <a:pPr lvl="1" algn="just"/>
            <a:r>
              <a:rPr lang="en-US" dirty="0"/>
              <a:t>Offer various connection plans with different speeds (measured in Mbps - Megabits per second) and data limitations (monthly data usage caps).</a:t>
            </a:r>
            <a:endParaRPr lang="en-IN" dirty="0"/>
          </a:p>
        </p:txBody>
      </p:sp>
    </p:spTree>
    <p:extLst>
      <p:ext uri="{BB962C8B-B14F-4D97-AF65-F5344CB8AC3E}">
        <p14:creationId xmlns:p14="http://schemas.microsoft.com/office/powerpoint/2010/main" val="38552447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Parallax</Template>
  <TotalTime>705</TotalTime>
  <Words>1259</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Corbel</vt:lpstr>
      <vt:lpstr>Parallax</vt:lpstr>
      <vt:lpstr>WEB TECHNOLOGIES</vt:lpstr>
      <vt:lpstr>Topics Covered</vt:lpstr>
      <vt:lpstr>PowerPoint Presentation</vt:lpstr>
      <vt:lpstr>PowerPoint Presentation</vt:lpstr>
      <vt:lpstr>Internet Infrastructure: The Backbone of Digital Communication</vt:lpstr>
      <vt:lpstr>PowerPoint Presentation</vt:lpstr>
      <vt:lpstr>PowerPoint Presentation</vt:lpstr>
      <vt:lpstr>Data Encoding/Decoding</vt:lpstr>
      <vt:lpstr>Modems and ISPs</vt:lpstr>
      <vt:lpstr>Bandwidth and Bit Rate</vt:lpstr>
      <vt:lpstr>Internet Protocol (IP)</vt:lpstr>
      <vt:lpstr>Browsers and their Evolution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dc:creator>Shailesh kumar</dc:creator>
  <cp:lastModifiedBy>Shailesh kumar</cp:lastModifiedBy>
  <cp:revision>34</cp:revision>
  <dcterms:created xsi:type="dcterms:W3CDTF">2024-03-11T14:29:08Z</dcterms:created>
  <dcterms:modified xsi:type="dcterms:W3CDTF">2024-04-03T06:30:49Z</dcterms:modified>
</cp:coreProperties>
</file>