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95" r:id="rId3"/>
    <p:sldId id="296" r:id="rId4"/>
    <p:sldId id="297" r:id="rId5"/>
    <p:sldId id="298" r:id="rId6"/>
    <p:sldId id="299" r:id="rId7"/>
    <p:sldId id="300" r:id="rId8"/>
    <p:sldId id="301" r:id="rId9"/>
    <p:sldId id="302" r:id="rId10"/>
    <p:sldId id="303" r:id="rId11"/>
    <p:sldId id="304" r:id="rId12"/>
    <p:sldId id="306" r:id="rId13"/>
    <p:sldId id="305" r:id="rId14"/>
    <p:sldId id="307" r:id="rId15"/>
    <p:sldId id="308" r:id="rId16"/>
    <p:sldId id="30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0675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8270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623932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72423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12095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9108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95816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55304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99892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3854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9A02C-95B8-4320-BDD7-1B27AEEEF9EC}"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244746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9A02C-95B8-4320-BDD7-1B27AEEEF9EC}"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5835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9A02C-95B8-4320-BDD7-1B27AEEEF9EC}"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25115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9A02C-95B8-4320-BDD7-1B27AEEEF9EC}"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8606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A02C-95B8-4320-BDD7-1B27AEEEF9EC}"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9147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43333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9A02C-95B8-4320-BDD7-1B27AEEEF9EC}"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F6F286-8AFF-4D89-B7AF-5D3D4A54DA5B}" type="slidenum">
              <a:rPr lang="en-IN" smtClean="0"/>
              <a:t>‹#›</a:t>
            </a:fld>
            <a:endParaRPr lang="en-IN"/>
          </a:p>
        </p:txBody>
      </p:sp>
    </p:spTree>
    <p:extLst>
      <p:ext uri="{BB962C8B-B14F-4D97-AF65-F5344CB8AC3E}">
        <p14:creationId xmlns:p14="http://schemas.microsoft.com/office/powerpoint/2010/main" val="177628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19A02C-95B8-4320-BDD7-1B27AEEEF9EC}" type="datetimeFigureOut">
              <a:rPr lang="en-IN" smtClean="0"/>
              <a:t>12-04-2024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F6F286-8AFF-4D89-B7AF-5D3D4A54DA5B}" type="slidenum">
              <a:rPr lang="en-IN" smtClean="0"/>
              <a:t>‹#›</a:t>
            </a:fld>
            <a:endParaRPr lang="en-IN"/>
          </a:p>
        </p:txBody>
      </p:sp>
    </p:spTree>
    <p:extLst>
      <p:ext uri="{BB962C8B-B14F-4D97-AF65-F5344CB8AC3E}">
        <p14:creationId xmlns:p14="http://schemas.microsoft.com/office/powerpoint/2010/main" val="34125077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181C-2097-5F4F-E615-3CC66DC078AE}"/>
              </a:ext>
            </a:extLst>
          </p:cNvPr>
          <p:cNvSpPr>
            <a:spLocks noGrp="1"/>
          </p:cNvSpPr>
          <p:nvPr>
            <p:ph type="ctrTitle"/>
          </p:nvPr>
        </p:nvSpPr>
        <p:spPr/>
        <p:txBody>
          <a:bodyPr/>
          <a:lstStyle/>
          <a:p>
            <a:r>
              <a:rPr lang="en-IN" dirty="0"/>
              <a:t>WEB TECHNOLOGIES</a:t>
            </a:r>
          </a:p>
        </p:txBody>
      </p:sp>
      <p:sp>
        <p:nvSpPr>
          <p:cNvPr id="3" name="Subtitle 2">
            <a:extLst>
              <a:ext uri="{FF2B5EF4-FFF2-40B4-BE49-F238E27FC236}">
                <a16:creationId xmlns:a16="http://schemas.microsoft.com/office/drawing/2014/main" id="{C63682EC-75A1-D9F8-69EB-BBCA5FC9D650}"/>
              </a:ext>
            </a:extLst>
          </p:cNvPr>
          <p:cNvSpPr>
            <a:spLocks noGrp="1"/>
          </p:cNvSpPr>
          <p:nvPr>
            <p:ph type="subTitle" idx="1"/>
          </p:nvPr>
        </p:nvSpPr>
        <p:spPr/>
        <p:txBody>
          <a:bodyPr/>
          <a:lstStyle/>
          <a:p>
            <a:r>
              <a:rPr lang="en-IN" dirty="0"/>
              <a:t>BY SHAILESH KUMAR KHANCHANDANI</a:t>
            </a:r>
          </a:p>
        </p:txBody>
      </p:sp>
    </p:spTree>
    <p:extLst>
      <p:ext uri="{BB962C8B-B14F-4D97-AF65-F5344CB8AC3E}">
        <p14:creationId xmlns:p14="http://schemas.microsoft.com/office/powerpoint/2010/main" val="422986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pt-BR" dirty="0"/>
              <a:t>E-mail Protocols (IMAP, SMTP, POP3)</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80146" y="1353671"/>
            <a:ext cx="10018713" cy="4984375"/>
          </a:xfrm>
        </p:spPr>
        <p:txBody>
          <a:bodyPr>
            <a:normAutofit fontScale="92500" lnSpcReduction="10000"/>
          </a:bodyPr>
          <a:lstStyle/>
          <a:p>
            <a:pPr marL="0" indent="0" algn="just">
              <a:buNone/>
            </a:pPr>
            <a:r>
              <a:rPr lang="en-US" b="1" dirty="0"/>
              <a:t>IMAP (Internet Message Access Protocol):</a:t>
            </a:r>
          </a:p>
          <a:p>
            <a:pPr marL="0" indent="0" algn="just">
              <a:buNone/>
            </a:pPr>
            <a:r>
              <a:rPr lang="en-US" dirty="0"/>
              <a:t>Function: IMAP is another retrieval protocol, but it offers more advanced features than POP3. It allows you to access, manage, and organize your emails directly on the mail server.</a:t>
            </a:r>
          </a:p>
          <a:p>
            <a:pPr marL="0" indent="0" algn="just">
              <a:buNone/>
            </a:pPr>
            <a:r>
              <a:rPr lang="en-US" dirty="0"/>
              <a:t>Think of it as: You having a mailbox (email client) that reflects what's in your bigger storage unit (mail server). You can view, organize, and even delete emails from both locations (device and server).</a:t>
            </a:r>
          </a:p>
          <a:p>
            <a:pPr marL="0" indent="0" algn="just">
              <a:buNone/>
            </a:pPr>
            <a:r>
              <a:rPr lang="en-US" dirty="0"/>
              <a:t>Direction: IMAP uses a pull model similar to POP3 but offers two-way communication, allowing you to manage emails on the server.</a:t>
            </a:r>
          </a:p>
          <a:p>
            <a:pPr marL="0" indent="0" algn="just">
              <a:buNone/>
            </a:pPr>
            <a:r>
              <a:rPr lang="en-US" dirty="0"/>
              <a:t>Key points about IMAP:</a:t>
            </a:r>
          </a:p>
          <a:p>
            <a:pPr lvl="1" algn="just"/>
            <a:r>
              <a:rPr lang="en-US" dirty="0"/>
              <a:t>Stores emails on the server, so you can access them from any device with internet access.</a:t>
            </a:r>
          </a:p>
          <a:p>
            <a:pPr lvl="1" algn="just"/>
            <a:r>
              <a:rPr lang="en-US" dirty="0"/>
              <a:t>Keeps your emails synchronized across all devices.</a:t>
            </a:r>
          </a:p>
          <a:p>
            <a:pPr lvl="1" algn="just"/>
            <a:r>
              <a:rPr lang="en-US" dirty="0"/>
              <a:t>Allows creating folders and managing emails on the server itself.</a:t>
            </a:r>
            <a:endParaRPr lang="en-IN" dirty="0"/>
          </a:p>
        </p:txBody>
      </p:sp>
    </p:spTree>
    <p:extLst>
      <p:ext uri="{BB962C8B-B14F-4D97-AF65-F5344CB8AC3E}">
        <p14:creationId xmlns:p14="http://schemas.microsoft.com/office/powerpoint/2010/main" val="365489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515035"/>
          </a:xfrm>
        </p:spPr>
        <p:txBody>
          <a:bodyPr/>
          <a:lstStyle/>
          <a:p>
            <a:r>
              <a:rPr lang="pt-BR" dirty="0"/>
              <a:t>E-mail Protocols (IMAP, SMTP, POP3)</a:t>
            </a:r>
          </a:p>
        </p:txBody>
      </p:sp>
      <p:graphicFrame>
        <p:nvGraphicFramePr>
          <p:cNvPr id="4" name="Content Placeholder 3">
            <a:extLst>
              <a:ext uri="{FF2B5EF4-FFF2-40B4-BE49-F238E27FC236}">
                <a16:creationId xmlns:a16="http://schemas.microsoft.com/office/drawing/2014/main" id="{EA73E089-C929-C335-5A92-69170FED349F}"/>
              </a:ext>
            </a:extLst>
          </p:cNvPr>
          <p:cNvGraphicFramePr>
            <a:graphicFrameLocks noGrp="1"/>
          </p:cNvGraphicFramePr>
          <p:nvPr>
            <p:ph idx="1"/>
            <p:extLst>
              <p:ext uri="{D42A27DB-BD31-4B8C-83A1-F6EECF244321}">
                <p14:modId xmlns:p14="http://schemas.microsoft.com/office/powerpoint/2010/main" val="2012407773"/>
              </p:ext>
            </p:extLst>
          </p:nvPr>
        </p:nvGraphicFramePr>
        <p:xfrm>
          <a:off x="2097742" y="1184237"/>
          <a:ext cx="9314330" cy="3569376"/>
        </p:xfrm>
        <a:graphic>
          <a:graphicData uri="http://schemas.openxmlformats.org/drawingml/2006/table">
            <a:tbl>
              <a:tblPr firstRow="1" firstCol="1" bandCol="1">
                <a:tableStyleId>{9DCAF9ED-07DC-4A11-8D7F-57B35C25682E}</a:tableStyleId>
              </a:tblPr>
              <a:tblGrid>
                <a:gridCol w="1495244">
                  <a:extLst>
                    <a:ext uri="{9D8B030D-6E8A-4147-A177-3AD203B41FA5}">
                      <a16:colId xmlns:a16="http://schemas.microsoft.com/office/drawing/2014/main" val="1266126258"/>
                    </a:ext>
                  </a:extLst>
                </a:gridCol>
                <a:gridCol w="2381880">
                  <a:extLst>
                    <a:ext uri="{9D8B030D-6E8A-4147-A177-3AD203B41FA5}">
                      <a16:colId xmlns:a16="http://schemas.microsoft.com/office/drawing/2014/main" val="3139294920"/>
                    </a:ext>
                  </a:extLst>
                </a:gridCol>
                <a:gridCol w="2732450">
                  <a:extLst>
                    <a:ext uri="{9D8B030D-6E8A-4147-A177-3AD203B41FA5}">
                      <a16:colId xmlns:a16="http://schemas.microsoft.com/office/drawing/2014/main" val="2974126986"/>
                    </a:ext>
                  </a:extLst>
                </a:gridCol>
                <a:gridCol w="2704756">
                  <a:extLst>
                    <a:ext uri="{9D8B030D-6E8A-4147-A177-3AD203B41FA5}">
                      <a16:colId xmlns:a16="http://schemas.microsoft.com/office/drawing/2014/main" val="2461377859"/>
                    </a:ext>
                  </a:extLst>
                </a:gridCol>
              </a:tblGrid>
              <a:tr h="260723">
                <a:tc>
                  <a:txBody>
                    <a:bodyPr/>
                    <a:lstStyle/>
                    <a:p>
                      <a:pPr algn="ctr" rtl="0" fontAlgn="b"/>
                      <a:r>
                        <a:rPr lang="en-IN" b="1" dirty="0">
                          <a:solidFill>
                            <a:schemeClr val="bg2">
                              <a:lumMod val="10000"/>
                            </a:schemeClr>
                          </a:solidFill>
                          <a:effectLst/>
                        </a:rPr>
                        <a:t>Feature</a:t>
                      </a:r>
                    </a:p>
                  </a:txBody>
                  <a:tcPr marL="22860" marR="22860" marT="15240" marB="15240" anchor="b"/>
                </a:tc>
                <a:tc>
                  <a:txBody>
                    <a:bodyPr/>
                    <a:lstStyle/>
                    <a:p>
                      <a:pPr algn="ctr" rtl="0" fontAlgn="b"/>
                      <a:r>
                        <a:rPr lang="en-IN" b="1" dirty="0">
                          <a:solidFill>
                            <a:schemeClr val="bg2">
                              <a:lumMod val="10000"/>
                            </a:schemeClr>
                          </a:solidFill>
                          <a:effectLst/>
                        </a:rPr>
                        <a:t>SMTP</a:t>
                      </a:r>
                    </a:p>
                  </a:txBody>
                  <a:tcPr marL="22860" marR="22860" marT="15240" marB="15240" anchor="b"/>
                </a:tc>
                <a:tc>
                  <a:txBody>
                    <a:bodyPr/>
                    <a:lstStyle/>
                    <a:p>
                      <a:pPr algn="ctr" rtl="0" fontAlgn="b"/>
                      <a:r>
                        <a:rPr lang="en-IN" b="1" dirty="0">
                          <a:solidFill>
                            <a:schemeClr val="bg2">
                              <a:lumMod val="10000"/>
                            </a:schemeClr>
                          </a:solidFill>
                          <a:effectLst/>
                        </a:rPr>
                        <a:t>POP3</a:t>
                      </a:r>
                    </a:p>
                  </a:txBody>
                  <a:tcPr marL="22860" marR="22860" marT="15240" marB="15240" anchor="b"/>
                </a:tc>
                <a:tc>
                  <a:txBody>
                    <a:bodyPr/>
                    <a:lstStyle/>
                    <a:p>
                      <a:pPr algn="ctr" rtl="0" fontAlgn="b"/>
                      <a:r>
                        <a:rPr lang="en-IN" b="1" dirty="0">
                          <a:solidFill>
                            <a:schemeClr val="bg2">
                              <a:lumMod val="10000"/>
                            </a:schemeClr>
                          </a:solidFill>
                          <a:effectLst/>
                        </a:rPr>
                        <a:t>IMAP</a:t>
                      </a:r>
                    </a:p>
                  </a:txBody>
                  <a:tcPr marL="22860" marR="22860" marT="15240" marB="15240" anchor="b"/>
                </a:tc>
                <a:extLst>
                  <a:ext uri="{0D108BD9-81ED-4DB2-BD59-A6C34878D82A}">
                    <a16:rowId xmlns:a16="http://schemas.microsoft.com/office/drawing/2014/main" val="1483522336"/>
                  </a:ext>
                </a:extLst>
              </a:tr>
              <a:tr h="730027">
                <a:tc>
                  <a:txBody>
                    <a:bodyPr/>
                    <a:lstStyle/>
                    <a:p>
                      <a:pPr algn="ctr" rtl="0" fontAlgn="b"/>
                      <a:r>
                        <a:rPr lang="en-IN" dirty="0">
                          <a:effectLst/>
                        </a:rPr>
                        <a:t>Function</a:t>
                      </a:r>
                    </a:p>
                  </a:txBody>
                  <a:tcPr marL="22860" marR="22860" marT="15240" marB="15240" anchor="ctr"/>
                </a:tc>
                <a:tc>
                  <a:txBody>
                    <a:bodyPr/>
                    <a:lstStyle/>
                    <a:p>
                      <a:pPr algn="ctr" rtl="0" fontAlgn="b"/>
                      <a:r>
                        <a:rPr lang="en-IN" dirty="0">
                          <a:effectLst/>
                        </a:rPr>
                        <a:t>Sending emails</a:t>
                      </a:r>
                    </a:p>
                  </a:txBody>
                  <a:tcPr marL="22860" marR="22860" marT="15240" marB="15240" anchor="ctr"/>
                </a:tc>
                <a:tc>
                  <a:txBody>
                    <a:bodyPr/>
                    <a:lstStyle/>
                    <a:p>
                      <a:pPr algn="ctr" rtl="0" fontAlgn="b"/>
                      <a:r>
                        <a:rPr lang="en-IN">
                          <a:effectLst/>
                        </a:rPr>
                        <a:t>Downloading emails</a:t>
                      </a:r>
                    </a:p>
                  </a:txBody>
                  <a:tcPr marL="22860" marR="22860" marT="15240" marB="15240" anchor="ctr"/>
                </a:tc>
                <a:tc>
                  <a:txBody>
                    <a:bodyPr/>
                    <a:lstStyle/>
                    <a:p>
                      <a:pPr algn="ctr" rtl="0" fontAlgn="b"/>
                      <a:r>
                        <a:rPr lang="en-US" dirty="0">
                          <a:effectLst/>
                        </a:rPr>
                        <a:t>Downloading &amp; Managing emails on server</a:t>
                      </a:r>
                    </a:p>
                  </a:txBody>
                  <a:tcPr marL="22860" marR="22860" marT="15240" marB="15240" anchor="ctr"/>
                </a:tc>
                <a:extLst>
                  <a:ext uri="{0D108BD9-81ED-4DB2-BD59-A6C34878D82A}">
                    <a16:rowId xmlns:a16="http://schemas.microsoft.com/office/drawing/2014/main" val="2002777878"/>
                  </a:ext>
                </a:extLst>
              </a:tr>
              <a:tr h="495375">
                <a:tc>
                  <a:txBody>
                    <a:bodyPr/>
                    <a:lstStyle/>
                    <a:p>
                      <a:pPr algn="ctr" rtl="0" fontAlgn="b"/>
                      <a:r>
                        <a:rPr lang="en-IN" dirty="0">
                          <a:effectLst/>
                        </a:rPr>
                        <a:t>Direction</a:t>
                      </a:r>
                    </a:p>
                  </a:txBody>
                  <a:tcPr marL="22860" marR="22860" marT="15240" marB="15240" anchor="ctr"/>
                </a:tc>
                <a:tc>
                  <a:txBody>
                    <a:bodyPr/>
                    <a:lstStyle/>
                    <a:p>
                      <a:pPr algn="ctr" rtl="0" fontAlgn="b"/>
                      <a:r>
                        <a:rPr lang="en-IN" dirty="0">
                          <a:effectLst/>
                        </a:rPr>
                        <a:t>Push</a:t>
                      </a:r>
                    </a:p>
                  </a:txBody>
                  <a:tcPr marL="22860" marR="22860" marT="15240" marB="15240" anchor="ctr"/>
                </a:tc>
                <a:tc>
                  <a:txBody>
                    <a:bodyPr/>
                    <a:lstStyle/>
                    <a:p>
                      <a:pPr algn="ctr" rtl="0" fontAlgn="b"/>
                      <a:r>
                        <a:rPr lang="en-IN" dirty="0">
                          <a:effectLst/>
                        </a:rPr>
                        <a:t>Pull</a:t>
                      </a:r>
                    </a:p>
                  </a:txBody>
                  <a:tcPr marL="22860" marR="22860" marT="15240" marB="15240" anchor="ctr"/>
                </a:tc>
                <a:tc>
                  <a:txBody>
                    <a:bodyPr/>
                    <a:lstStyle/>
                    <a:p>
                      <a:pPr algn="ctr" rtl="0" fontAlgn="b"/>
                      <a:r>
                        <a:rPr lang="en-IN">
                          <a:effectLst/>
                        </a:rPr>
                        <a:t>Pull (two-way communication)</a:t>
                      </a:r>
                    </a:p>
                  </a:txBody>
                  <a:tcPr marL="22860" marR="22860" marT="15240" marB="15240" anchor="ctr"/>
                </a:tc>
                <a:extLst>
                  <a:ext uri="{0D108BD9-81ED-4DB2-BD59-A6C34878D82A}">
                    <a16:rowId xmlns:a16="http://schemas.microsoft.com/office/drawing/2014/main" val="3842496159"/>
                  </a:ext>
                </a:extLst>
              </a:tr>
              <a:tr h="495375">
                <a:tc>
                  <a:txBody>
                    <a:bodyPr/>
                    <a:lstStyle/>
                    <a:p>
                      <a:pPr algn="ctr" rtl="0" fontAlgn="b"/>
                      <a:r>
                        <a:rPr lang="en-IN" dirty="0">
                          <a:effectLst/>
                        </a:rPr>
                        <a:t>Email storage</a:t>
                      </a:r>
                    </a:p>
                  </a:txBody>
                  <a:tcPr marL="22860" marR="22860" marT="15240" marB="15240" anchor="ctr"/>
                </a:tc>
                <a:tc>
                  <a:txBody>
                    <a:bodyPr/>
                    <a:lstStyle/>
                    <a:p>
                      <a:pPr algn="ctr" rtl="0" fontAlgn="b"/>
                      <a:r>
                        <a:rPr lang="en-IN" dirty="0">
                          <a:effectLst/>
                        </a:rPr>
                        <a:t>Not applicable</a:t>
                      </a:r>
                    </a:p>
                  </a:txBody>
                  <a:tcPr marL="22860" marR="22860" marT="15240" marB="15240" anchor="ctr"/>
                </a:tc>
                <a:tc>
                  <a:txBody>
                    <a:bodyPr/>
                    <a:lstStyle/>
                    <a:p>
                      <a:pPr algn="ctr" rtl="0" fontAlgn="b"/>
                      <a:r>
                        <a:rPr lang="en-US" dirty="0">
                          <a:effectLst/>
                        </a:rPr>
                        <a:t>On your device (by default)</a:t>
                      </a:r>
                    </a:p>
                  </a:txBody>
                  <a:tcPr marL="22860" marR="22860" marT="15240" marB="15240" anchor="ctr"/>
                </a:tc>
                <a:tc>
                  <a:txBody>
                    <a:bodyPr/>
                    <a:lstStyle/>
                    <a:p>
                      <a:pPr algn="ctr" rtl="0" fontAlgn="b"/>
                      <a:r>
                        <a:rPr lang="en-IN">
                          <a:effectLst/>
                        </a:rPr>
                        <a:t>On the server</a:t>
                      </a:r>
                    </a:p>
                  </a:txBody>
                  <a:tcPr marL="22860" marR="22860" marT="15240" marB="15240" anchor="ctr"/>
                </a:tc>
                <a:extLst>
                  <a:ext uri="{0D108BD9-81ED-4DB2-BD59-A6C34878D82A}">
                    <a16:rowId xmlns:a16="http://schemas.microsoft.com/office/drawing/2014/main" val="655200685"/>
                  </a:ext>
                </a:extLst>
              </a:tr>
              <a:tr h="730027">
                <a:tc>
                  <a:txBody>
                    <a:bodyPr/>
                    <a:lstStyle/>
                    <a:p>
                      <a:pPr algn="ctr" rtl="0" fontAlgn="b"/>
                      <a:r>
                        <a:rPr lang="en-IN" dirty="0">
                          <a:effectLst/>
                        </a:rPr>
                        <a:t>Multi-device access</a:t>
                      </a:r>
                    </a:p>
                  </a:txBody>
                  <a:tcPr marL="22860" marR="22860" marT="15240" marB="15240" anchor="ctr"/>
                </a:tc>
                <a:tc>
                  <a:txBody>
                    <a:bodyPr/>
                    <a:lstStyle/>
                    <a:p>
                      <a:pPr algn="ctr" rtl="0" fontAlgn="b"/>
                      <a:r>
                        <a:rPr lang="en-IN">
                          <a:effectLst/>
                        </a:rPr>
                        <a:t>Not ideal</a:t>
                      </a:r>
                    </a:p>
                  </a:txBody>
                  <a:tcPr marL="22860" marR="22860" marT="15240" marB="15240" anchor="ctr"/>
                </a:tc>
                <a:tc>
                  <a:txBody>
                    <a:bodyPr/>
                    <a:lstStyle/>
                    <a:p>
                      <a:pPr algn="ctr" rtl="0" fontAlgn="b"/>
                      <a:r>
                        <a:rPr lang="en-IN" dirty="0">
                          <a:effectLst/>
                        </a:rPr>
                        <a:t>Not ideal</a:t>
                      </a:r>
                    </a:p>
                  </a:txBody>
                  <a:tcPr marL="22860" marR="22860" marT="15240" marB="15240" anchor="ctr"/>
                </a:tc>
                <a:tc>
                  <a:txBody>
                    <a:bodyPr/>
                    <a:lstStyle/>
                    <a:p>
                      <a:pPr algn="ctr" rtl="0" fontAlgn="b"/>
                      <a:r>
                        <a:rPr lang="en-IN" dirty="0">
                          <a:effectLst/>
                        </a:rPr>
                        <a:t>Ideal (synchronized)</a:t>
                      </a:r>
                    </a:p>
                  </a:txBody>
                  <a:tcPr marL="22860" marR="22860" marT="15240" marB="15240" anchor="ctr"/>
                </a:tc>
                <a:extLst>
                  <a:ext uri="{0D108BD9-81ED-4DB2-BD59-A6C34878D82A}">
                    <a16:rowId xmlns:a16="http://schemas.microsoft.com/office/drawing/2014/main" val="1105344660"/>
                  </a:ext>
                </a:extLst>
              </a:tr>
              <a:tr h="730027">
                <a:tc>
                  <a:txBody>
                    <a:bodyPr/>
                    <a:lstStyle/>
                    <a:p>
                      <a:pPr algn="ctr" rtl="0" fontAlgn="b"/>
                      <a:r>
                        <a:rPr lang="en-IN" dirty="0">
                          <a:effectLst/>
                        </a:rPr>
                        <a:t>Security</a:t>
                      </a:r>
                    </a:p>
                  </a:txBody>
                  <a:tcPr marL="22860" marR="22860" marT="15240" marB="15240" anchor="ctr"/>
                </a:tc>
                <a:tc>
                  <a:txBody>
                    <a:bodyPr/>
                    <a:lstStyle/>
                    <a:p>
                      <a:pPr algn="ctr" rtl="0" fontAlgn="b"/>
                      <a:r>
                        <a:rPr lang="en-US" dirty="0">
                          <a:effectLst/>
                        </a:rPr>
                        <a:t>No encryption (consider alternatives like SMTPS)</a:t>
                      </a:r>
                    </a:p>
                  </a:txBody>
                  <a:tcPr marL="22860" marR="22860" marT="15240" marB="15240" anchor="ctr"/>
                </a:tc>
                <a:tc>
                  <a:txBody>
                    <a:bodyPr/>
                    <a:lstStyle/>
                    <a:p>
                      <a:pPr algn="ctr" rtl="0" fontAlgn="b"/>
                      <a:r>
                        <a:rPr lang="en-IN">
                          <a:effectLst/>
                        </a:rPr>
                        <a:t>No encryption (consider alternatives like POP3S)</a:t>
                      </a:r>
                    </a:p>
                  </a:txBody>
                  <a:tcPr marL="22860" marR="22860" marT="15240" marB="15240" anchor="ctr"/>
                </a:tc>
                <a:tc>
                  <a:txBody>
                    <a:bodyPr/>
                    <a:lstStyle/>
                    <a:p>
                      <a:pPr algn="ctr" rtl="0" fontAlgn="b"/>
                      <a:r>
                        <a:rPr lang="en-US" dirty="0">
                          <a:effectLst/>
                        </a:rPr>
                        <a:t>No encryption (consider alternatives like IMAPS)</a:t>
                      </a:r>
                    </a:p>
                  </a:txBody>
                  <a:tcPr marL="22860" marR="22860" marT="15240" marB="15240" anchor="ctr"/>
                </a:tc>
                <a:extLst>
                  <a:ext uri="{0D108BD9-81ED-4DB2-BD59-A6C34878D82A}">
                    <a16:rowId xmlns:a16="http://schemas.microsoft.com/office/drawing/2014/main" val="3796323545"/>
                  </a:ext>
                </a:extLst>
              </a:tr>
            </a:tbl>
          </a:graphicData>
        </a:graphic>
      </p:graphicFrame>
      <p:sp>
        <p:nvSpPr>
          <p:cNvPr id="5" name="TextBox 4">
            <a:extLst>
              <a:ext uri="{FF2B5EF4-FFF2-40B4-BE49-F238E27FC236}">
                <a16:creationId xmlns:a16="http://schemas.microsoft.com/office/drawing/2014/main" id="{B327A613-916C-63CF-9BD9-D832119C8C85}"/>
              </a:ext>
            </a:extLst>
          </p:cNvPr>
          <p:cNvSpPr txBox="1"/>
          <p:nvPr/>
        </p:nvSpPr>
        <p:spPr>
          <a:xfrm>
            <a:off x="2024070" y="4747405"/>
            <a:ext cx="9388002" cy="1754326"/>
          </a:xfrm>
          <a:prstGeom prst="rect">
            <a:avLst/>
          </a:prstGeom>
          <a:noFill/>
        </p:spPr>
        <p:txBody>
          <a:bodyPr wrap="square" rtlCol="0">
            <a:spAutoFit/>
          </a:bodyPr>
          <a:lstStyle/>
          <a:p>
            <a:pPr algn="just"/>
            <a:r>
              <a:rPr lang="en-US" b="1" dirty="0"/>
              <a:t>Choosing the right protocol:</a:t>
            </a:r>
          </a:p>
          <a:p>
            <a:pPr marL="285750" indent="-285750" algn="just">
              <a:buFont typeface="Arial" panose="020B0604020202020204" pitchFamily="34" charset="0"/>
              <a:buChar char="•"/>
            </a:pPr>
            <a:r>
              <a:rPr lang="en-US" dirty="0"/>
              <a:t>IMAP is generally the preferred choice for most users due to its multi-device accessibility and email management features.</a:t>
            </a:r>
          </a:p>
          <a:p>
            <a:pPr marL="285750" indent="-285750" algn="just">
              <a:buFont typeface="Arial" panose="020B0604020202020204" pitchFamily="34" charset="0"/>
              <a:buChar char="•"/>
            </a:pPr>
            <a:r>
              <a:rPr lang="en-US" dirty="0"/>
              <a:t>POP3 might be suitable if you only use one device to access your email and want to store them locally on your device. However, keep in mind limitations like email deletion from the server by default.</a:t>
            </a:r>
            <a:endParaRPr lang="en-IN" dirty="0"/>
          </a:p>
        </p:txBody>
      </p:sp>
    </p:spTree>
    <p:extLst>
      <p:ext uri="{BB962C8B-B14F-4D97-AF65-F5344CB8AC3E}">
        <p14:creationId xmlns:p14="http://schemas.microsoft.com/office/powerpoint/2010/main" val="36000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B8CC-1F45-8FDB-F733-2EE07585DF18}"/>
              </a:ext>
            </a:extLst>
          </p:cNvPr>
          <p:cNvSpPr>
            <a:spLocks noGrp="1"/>
          </p:cNvSpPr>
          <p:nvPr>
            <p:ph type="title"/>
          </p:nvPr>
        </p:nvSpPr>
        <p:spPr/>
        <p:txBody>
          <a:bodyPr>
            <a:normAutofit/>
          </a:bodyPr>
          <a:lstStyle/>
          <a:p>
            <a:r>
              <a:rPr lang="en-US" dirty="0"/>
              <a:t>Introduction to open source web servers – Apache, NGINX</a:t>
            </a:r>
            <a:endParaRPr lang="en-IN" dirty="0"/>
          </a:p>
        </p:txBody>
      </p:sp>
      <p:sp>
        <p:nvSpPr>
          <p:cNvPr id="3" name="Content Placeholder 2">
            <a:extLst>
              <a:ext uri="{FF2B5EF4-FFF2-40B4-BE49-F238E27FC236}">
                <a16:creationId xmlns:a16="http://schemas.microsoft.com/office/drawing/2014/main" id="{46C352C1-6F24-2D5D-35C0-FA397532DEC3}"/>
              </a:ext>
            </a:extLst>
          </p:cNvPr>
          <p:cNvSpPr>
            <a:spLocks noGrp="1"/>
          </p:cNvSpPr>
          <p:nvPr>
            <p:ph idx="1"/>
          </p:nvPr>
        </p:nvSpPr>
        <p:spPr>
          <a:xfrm>
            <a:off x="1609816" y="2124636"/>
            <a:ext cx="10018713" cy="4222375"/>
          </a:xfrm>
        </p:spPr>
        <p:txBody>
          <a:bodyPr>
            <a:normAutofit fontScale="70000" lnSpcReduction="20000"/>
          </a:bodyPr>
          <a:lstStyle/>
          <a:p>
            <a:pPr algn="just"/>
            <a:r>
              <a:rPr lang="en-US" dirty="0"/>
              <a:t>What is a Web Server?</a:t>
            </a:r>
          </a:p>
          <a:p>
            <a:pPr lvl="1" algn="just"/>
            <a:r>
              <a:rPr lang="en-US" dirty="0"/>
              <a:t>A web server sits on a computer and listens for incoming requests from web browsers. It processes these requests, retrieves the relevant content (like HTML files, images, etc.), and sends them back to the browser, making the website appear on your screen.</a:t>
            </a:r>
          </a:p>
          <a:p>
            <a:pPr lvl="1" algn="just"/>
            <a:r>
              <a:rPr lang="en-US" dirty="0"/>
              <a:t>Enter Apache and Nginx: The Open-Source Powerhouses</a:t>
            </a:r>
          </a:p>
          <a:p>
            <a:pPr marL="0" indent="0" algn="just">
              <a:buNone/>
            </a:pPr>
            <a:r>
              <a:rPr lang="en-US" dirty="0"/>
              <a:t>Apache HTTP Server (often called httpd or simply Apache):</a:t>
            </a:r>
          </a:p>
          <a:p>
            <a:pPr lvl="1" algn="just"/>
            <a:r>
              <a:rPr lang="en-US" dirty="0"/>
              <a:t>The granddaddy of web servers, launched in 1995.</a:t>
            </a:r>
          </a:p>
          <a:p>
            <a:pPr lvl="1" algn="just"/>
            <a:r>
              <a:rPr lang="en-US" dirty="0"/>
              <a:t>Renowned for its stability, flexibility, and vast community support.</a:t>
            </a:r>
          </a:p>
          <a:p>
            <a:pPr lvl="1" algn="just"/>
            <a:r>
              <a:rPr lang="en-US" dirty="0"/>
              <a:t>Often used for complex setups involving multiple websites on a single server and integrates well with other server-side software like PHP and Python.</a:t>
            </a:r>
          </a:p>
          <a:p>
            <a:pPr marL="0" indent="0" algn="just">
              <a:buNone/>
            </a:pPr>
            <a:r>
              <a:rPr lang="en-US" dirty="0"/>
              <a:t>Nginx (pronounced Engine X):</a:t>
            </a:r>
          </a:p>
          <a:p>
            <a:pPr lvl="1" algn="just"/>
            <a:r>
              <a:rPr lang="en-US" dirty="0"/>
              <a:t>A newcomer compared to Apache, launched in 2002.</a:t>
            </a:r>
          </a:p>
          <a:p>
            <a:pPr lvl="1" algn="just"/>
            <a:r>
              <a:rPr lang="en-US" dirty="0"/>
              <a:t>Known for its exceptional speed, efficiency, and ability to handle high volumes of traffic.</a:t>
            </a:r>
          </a:p>
          <a:p>
            <a:pPr lvl="1" algn="just"/>
            <a:r>
              <a:rPr lang="en-US" dirty="0"/>
              <a:t>Often used as a web server for static content delivery or as a reverse proxy, which forwards requests to other servers for processing.</a:t>
            </a:r>
            <a:endParaRPr lang="en-IN" dirty="0"/>
          </a:p>
        </p:txBody>
      </p:sp>
    </p:spTree>
    <p:extLst>
      <p:ext uri="{BB962C8B-B14F-4D97-AF65-F5344CB8AC3E}">
        <p14:creationId xmlns:p14="http://schemas.microsoft.com/office/powerpoint/2010/main" val="293160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B8CC-1F45-8FDB-F733-2EE07585DF18}"/>
              </a:ext>
            </a:extLst>
          </p:cNvPr>
          <p:cNvSpPr>
            <a:spLocks noGrp="1"/>
          </p:cNvSpPr>
          <p:nvPr>
            <p:ph type="title"/>
          </p:nvPr>
        </p:nvSpPr>
        <p:spPr/>
        <p:txBody>
          <a:bodyPr>
            <a:normAutofit/>
          </a:bodyPr>
          <a:lstStyle/>
          <a:p>
            <a:r>
              <a:rPr lang="en-US" dirty="0"/>
              <a:t>Introduction to open source web servers – Apache, NGINX</a:t>
            </a:r>
            <a:endParaRPr lang="en-IN" dirty="0"/>
          </a:p>
        </p:txBody>
      </p:sp>
      <p:graphicFrame>
        <p:nvGraphicFramePr>
          <p:cNvPr id="6" name="Content Placeholder 5">
            <a:extLst>
              <a:ext uri="{FF2B5EF4-FFF2-40B4-BE49-F238E27FC236}">
                <a16:creationId xmlns:a16="http://schemas.microsoft.com/office/drawing/2014/main" id="{15D1D311-3763-17B0-4380-55F6BB9A0AD6}"/>
              </a:ext>
            </a:extLst>
          </p:cNvPr>
          <p:cNvGraphicFramePr>
            <a:graphicFrameLocks noGrp="1"/>
          </p:cNvGraphicFramePr>
          <p:nvPr>
            <p:ph idx="1"/>
            <p:extLst>
              <p:ext uri="{D42A27DB-BD31-4B8C-83A1-F6EECF244321}">
                <p14:modId xmlns:p14="http://schemas.microsoft.com/office/powerpoint/2010/main" val="1231331833"/>
              </p:ext>
            </p:extLst>
          </p:nvPr>
        </p:nvGraphicFramePr>
        <p:xfrm>
          <a:off x="3397624" y="2528047"/>
          <a:ext cx="6804210" cy="3263152"/>
        </p:xfrm>
        <a:graphic>
          <a:graphicData uri="http://schemas.openxmlformats.org/drawingml/2006/table">
            <a:tbl>
              <a:tblPr firstRow="1" firstCol="1">
                <a:tableStyleId>{073A0DAA-6AF3-43AB-8588-CEC1D06C72B9}</a:tableStyleId>
              </a:tblPr>
              <a:tblGrid>
                <a:gridCol w="2268070">
                  <a:extLst>
                    <a:ext uri="{9D8B030D-6E8A-4147-A177-3AD203B41FA5}">
                      <a16:colId xmlns:a16="http://schemas.microsoft.com/office/drawing/2014/main" val="2857994084"/>
                    </a:ext>
                  </a:extLst>
                </a:gridCol>
                <a:gridCol w="2268070">
                  <a:extLst>
                    <a:ext uri="{9D8B030D-6E8A-4147-A177-3AD203B41FA5}">
                      <a16:colId xmlns:a16="http://schemas.microsoft.com/office/drawing/2014/main" val="54955873"/>
                    </a:ext>
                  </a:extLst>
                </a:gridCol>
                <a:gridCol w="2268070">
                  <a:extLst>
                    <a:ext uri="{9D8B030D-6E8A-4147-A177-3AD203B41FA5}">
                      <a16:colId xmlns:a16="http://schemas.microsoft.com/office/drawing/2014/main" val="2637116507"/>
                    </a:ext>
                  </a:extLst>
                </a:gridCol>
              </a:tblGrid>
              <a:tr h="305418">
                <a:tc>
                  <a:txBody>
                    <a:bodyPr/>
                    <a:lstStyle/>
                    <a:p>
                      <a:pPr algn="ctr" rtl="0" fontAlgn="b"/>
                      <a:r>
                        <a:rPr lang="en-IN" sz="900" dirty="0">
                          <a:effectLst/>
                        </a:rPr>
                        <a:t>Feature</a:t>
                      </a:r>
                    </a:p>
                  </a:txBody>
                  <a:tcPr marL="11543" marR="11543" marT="7695" marB="7695" anchor="ctr"/>
                </a:tc>
                <a:tc>
                  <a:txBody>
                    <a:bodyPr/>
                    <a:lstStyle/>
                    <a:p>
                      <a:pPr algn="ctr" rtl="0" fontAlgn="b"/>
                      <a:r>
                        <a:rPr lang="en-IN" sz="900">
                          <a:effectLst/>
                        </a:rPr>
                        <a:t>Apache</a:t>
                      </a:r>
                    </a:p>
                  </a:txBody>
                  <a:tcPr marL="11543" marR="11543" marT="7695" marB="7695" anchor="ctr"/>
                </a:tc>
                <a:tc>
                  <a:txBody>
                    <a:bodyPr/>
                    <a:lstStyle/>
                    <a:p>
                      <a:pPr algn="ctr" rtl="0" fontAlgn="b"/>
                      <a:r>
                        <a:rPr lang="en-IN" sz="900">
                          <a:effectLst/>
                        </a:rPr>
                        <a:t>Nginx</a:t>
                      </a:r>
                    </a:p>
                  </a:txBody>
                  <a:tcPr marL="11543" marR="11543" marT="7695" marB="7695" anchor="ctr"/>
                </a:tc>
                <a:extLst>
                  <a:ext uri="{0D108BD9-81ED-4DB2-BD59-A6C34878D82A}">
                    <a16:rowId xmlns:a16="http://schemas.microsoft.com/office/drawing/2014/main" val="3027439117"/>
                  </a:ext>
                </a:extLst>
              </a:tr>
              <a:tr h="1173449">
                <a:tc>
                  <a:txBody>
                    <a:bodyPr/>
                    <a:lstStyle/>
                    <a:p>
                      <a:pPr algn="ctr" rtl="0" fontAlgn="b"/>
                      <a:r>
                        <a:rPr lang="en-IN" sz="900" dirty="0">
                          <a:effectLst/>
                        </a:rPr>
                        <a:t>Strength</a:t>
                      </a:r>
                    </a:p>
                  </a:txBody>
                  <a:tcPr marL="11543" marR="11543" marT="7695" marB="7695" anchor="ctr"/>
                </a:tc>
                <a:tc>
                  <a:txBody>
                    <a:bodyPr/>
                    <a:lstStyle/>
                    <a:p>
                      <a:pPr algn="ctr" rtl="0" fontAlgn="b"/>
                      <a:r>
                        <a:rPr lang="en-IN" sz="900" dirty="0">
                          <a:effectLst/>
                        </a:rPr>
                        <a:t>Stability, flexibility, multiple websites</a:t>
                      </a:r>
                    </a:p>
                  </a:txBody>
                  <a:tcPr marL="11543" marR="11543" marT="7695" marB="7695" anchor="ctr"/>
                </a:tc>
                <a:tc>
                  <a:txBody>
                    <a:bodyPr/>
                    <a:lstStyle/>
                    <a:p>
                      <a:pPr algn="ctr" rtl="0" fontAlgn="b"/>
                      <a:r>
                        <a:rPr lang="en-US" sz="900" dirty="0">
                          <a:effectLst/>
                        </a:rPr>
                        <a:t>Speed, efficiency, high traffic volumes</a:t>
                      </a:r>
                    </a:p>
                  </a:txBody>
                  <a:tcPr marL="0" marR="0" marT="7695" marB="7695" anchor="ctr"/>
                </a:tc>
                <a:extLst>
                  <a:ext uri="{0D108BD9-81ED-4DB2-BD59-A6C34878D82A}">
                    <a16:rowId xmlns:a16="http://schemas.microsoft.com/office/drawing/2014/main" val="15786709"/>
                  </a:ext>
                </a:extLst>
              </a:tr>
              <a:tr h="1028777">
                <a:tc>
                  <a:txBody>
                    <a:bodyPr/>
                    <a:lstStyle/>
                    <a:p>
                      <a:pPr algn="ctr" rtl="0" fontAlgn="b"/>
                      <a:r>
                        <a:rPr lang="en-IN" sz="900">
                          <a:effectLst/>
                        </a:rPr>
                        <a:t>Ideal for</a:t>
                      </a:r>
                    </a:p>
                  </a:txBody>
                  <a:tcPr marL="11543" marR="11543" marT="7695" marB="7695" anchor="ctr"/>
                </a:tc>
                <a:tc>
                  <a:txBody>
                    <a:bodyPr/>
                    <a:lstStyle/>
                    <a:p>
                      <a:pPr algn="ctr" rtl="0" fontAlgn="b"/>
                      <a:r>
                        <a:rPr lang="en-IN" sz="900" dirty="0">
                          <a:effectLst/>
                        </a:rPr>
                        <a:t>Complex setups, dynamic content</a:t>
                      </a:r>
                    </a:p>
                  </a:txBody>
                  <a:tcPr marL="11543" marR="11543" marT="7695" marB="7695" anchor="ctr"/>
                </a:tc>
                <a:tc>
                  <a:txBody>
                    <a:bodyPr/>
                    <a:lstStyle/>
                    <a:p>
                      <a:pPr algn="ctr" rtl="0" fontAlgn="b"/>
                      <a:r>
                        <a:rPr lang="en-IN" sz="900" dirty="0">
                          <a:effectLst/>
                        </a:rPr>
                        <a:t>Static content, high-traffic websites</a:t>
                      </a:r>
                    </a:p>
                  </a:txBody>
                  <a:tcPr marL="0" marR="0" marT="7695" marB="7695" anchor="ctr"/>
                </a:tc>
                <a:extLst>
                  <a:ext uri="{0D108BD9-81ED-4DB2-BD59-A6C34878D82A}">
                    <a16:rowId xmlns:a16="http://schemas.microsoft.com/office/drawing/2014/main" val="2552723435"/>
                  </a:ext>
                </a:extLst>
              </a:tr>
              <a:tr h="305418">
                <a:tc>
                  <a:txBody>
                    <a:bodyPr/>
                    <a:lstStyle/>
                    <a:p>
                      <a:pPr algn="ctr" rtl="0" fontAlgn="b"/>
                      <a:r>
                        <a:rPr lang="en-IN" sz="900">
                          <a:effectLst/>
                        </a:rPr>
                        <a:t>Learning curve</a:t>
                      </a:r>
                    </a:p>
                  </a:txBody>
                  <a:tcPr marL="11543" marR="11543" marT="7695" marB="7695" anchor="ctr"/>
                </a:tc>
                <a:tc>
                  <a:txBody>
                    <a:bodyPr/>
                    <a:lstStyle/>
                    <a:p>
                      <a:pPr algn="ctr" rtl="0" fontAlgn="b"/>
                      <a:r>
                        <a:rPr lang="en-IN" sz="900" dirty="0">
                          <a:effectLst/>
                        </a:rPr>
                        <a:t>Moderate</a:t>
                      </a:r>
                    </a:p>
                  </a:txBody>
                  <a:tcPr marL="11543" marR="11543" marT="7695" marB="7695" anchor="ctr"/>
                </a:tc>
                <a:tc>
                  <a:txBody>
                    <a:bodyPr/>
                    <a:lstStyle/>
                    <a:p>
                      <a:pPr algn="ctr" rtl="0" fontAlgn="b"/>
                      <a:r>
                        <a:rPr lang="en-IN" sz="900" dirty="0">
                          <a:effectLst/>
                        </a:rPr>
                        <a:t>Lower</a:t>
                      </a:r>
                    </a:p>
                  </a:txBody>
                  <a:tcPr marL="11543" marR="11543" marT="7695" marB="7695" anchor="ctr"/>
                </a:tc>
                <a:extLst>
                  <a:ext uri="{0D108BD9-81ED-4DB2-BD59-A6C34878D82A}">
                    <a16:rowId xmlns:a16="http://schemas.microsoft.com/office/drawing/2014/main" val="3334130481"/>
                  </a:ext>
                </a:extLst>
              </a:tr>
              <a:tr h="450090">
                <a:tc>
                  <a:txBody>
                    <a:bodyPr/>
                    <a:lstStyle/>
                    <a:p>
                      <a:pPr algn="ctr" rtl="0" fontAlgn="b"/>
                      <a:r>
                        <a:rPr lang="en-IN" sz="900">
                          <a:effectLst/>
                        </a:rPr>
                        <a:t>Popularity</a:t>
                      </a:r>
                    </a:p>
                  </a:txBody>
                  <a:tcPr marL="11543" marR="11543" marT="7695" marB="7695" anchor="ctr"/>
                </a:tc>
                <a:tc>
                  <a:txBody>
                    <a:bodyPr/>
                    <a:lstStyle/>
                    <a:p>
                      <a:pPr algn="ctr" rtl="0" fontAlgn="b"/>
                      <a:r>
                        <a:rPr lang="en-IN" sz="900">
                          <a:effectLst/>
                        </a:rPr>
                        <a:t>More popular</a:t>
                      </a:r>
                    </a:p>
                  </a:txBody>
                  <a:tcPr marL="11543" marR="11543" marT="7695" marB="7695" anchor="ctr"/>
                </a:tc>
                <a:tc>
                  <a:txBody>
                    <a:bodyPr/>
                    <a:lstStyle/>
                    <a:p>
                      <a:pPr algn="ctr" rtl="0" fontAlgn="b"/>
                      <a:r>
                        <a:rPr lang="en-IN" sz="900" dirty="0">
                          <a:effectLst/>
                        </a:rPr>
                        <a:t>Increasingly popular</a:t>
                      </a:r>
                    </a:p>
                  </a:txBody>
                  <a:tcPr marL="0" marR="0" marT="7695" marB="7695" anchor="ctr"/>
                </a:tc>
                <a:extLst>
                  <a:ext uri="{0D108BD9-81ED-4DB2-BD59-A6C34878D82A}">
                    <a16:rowId xmlns:a16="http://schemas.microsoft.com/office/drawing/2014/main" val="2077864449"/>
                  </a:ext>
                </a:extLst>
              </a:tr>
            </a:tbl>
          </a:graphicData>
        </a:graphic>
      </p:graphicFrame>
    </p:spTree>
    <p:extLst>
      <p:ext uri="{BB962C8B-B14F-4D97-AF65-F5344CB8AC3E}">
        <p14:creationId xmlns:p14="http://schemas.microsoft.com/office/powerpoint/2010/main" val="90420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539-B303-77B2-EAA6-475E3CA9DF8F}"/>
              </a:ext>
            </a:extLst>
          </p:cNvPr>
          <p:cNvSpPr>
            <a:spLocks noGrp="1"/>
          </p:cNvSpPr>
          <p:nvPr>
            <p:ph type="title"/>
          </p:nvPr>
        </p:nvSpPr>
        <p:spPr/>
        <p:txBody>
          <a:bodyPr>
            <a:normAutofit fontScale="90000"/>
          </a:bodyPr>
          <a:lstStyle/>
          <a:p>
            <a:r>
              <a:rPr lang="en-US" dirty="0"/>
              <a:t>Overview of search engines Browser extensions and server management tools - cPanel, CWP.</a:t>
            </a:r>
            <a:endParaRPr lang="en-IN" dirty="0"/>
          </a:p>
        </p:txBody>
      </p:sp>
      <p:sp>
        <p:nvSpPr>
          <p:cNvPr id="3" name="Content Placeholder 2">
            <a:extLst>
              <a:ext uri="{FF2B5EF4-FFF2-40B4-BE49-F238E27FC236}">
                <a16:creationId xmlns:a16="http://schemas.microsoft.com/office/drawing/2014/main" id="{CF903291-B0F1-BA53-3FCC-0E19BC6BBF7E}"/>
              </a:ext>
            </a:extLst>
          </p:cNvPr>
          <p:cNvSpPr>
            <a:spLocks noGrp="1"/>
          </p:cNvSpPr>
          <p:nvPr>
            <p:ph idx="1"/>
          </p:nvPr>
        </p:nvSpPr>
        <p:spPr>
          <a:xfrm>
            <a:off x="1484310" y="2066364"/>
            <a:ext cx="10018713" cy="3590366"/>
          </a:xfrm>
        </p:spPr>
        <p:txBody>
          <a:bodyPr>
            <a:normAutofit fontScale="70000" lnSpcReduction="20000"/>
          </a:bodyPr>
          <a:lstStyle/>
          <a:p>
            <a:r>
              <a:rPr lang="en-US" dirty="0"/>
              <a:t>Search engines are the gatekeepers of the vast information highway we call the internet. They are sophisticated programs that scour the web, indexing and storing information to help you find what you're looking for in a blink. Here's a breakdown of how they work:</a:t>
            </a:r>
          </a:p>
          <a:p>
            <a:r>
              <a:rPr lang="en-US" dirty="0"/>
              <a:t>Crawling: Search engines employ software programs called "crawlers" or "spiders" that systematically browse the web, following links from one webpage to another.</a:t>
            </a:r>
          </a:p>
          <a:p>
            <a:r>
              <a:rPr lang="en-US" dirty="0"/>
              <a:t>Indexing: As crawlers visit webpages, they extract relevant information and store it in a massive database called an "index." This index includes details like keywords, page content, and external links.</a:t>
            </a:r>
          </a:p>
          <a:p>
            <a:r>
              <a:rPr lang="en-US" dirty="0"/>
              <a:t>Ranking: When you enter a search query, the search engine uses complex algorithms to rank the most relevant webpages from its index. These algorithms consider various factors like keyword matching, content quality, backlinks (links from other websites), and user behavior.</a:t>
            </a:r>
          </a:p>
          <a:p>
            <a:r>
              <a:rPr lang="en-US" dirty="0"/>
              <a:t>Retrieval: Finally, the search engine retrieves the top-ranked webpages and presents them to you in a user-friendly search results page (SERP).</a:t>
            </a:r>
            <a:endParaRPr lang="en-IN" dirty="0"/>
          </a:p>
        </p:txBody>
      </p:sp>
    </p:spTree>
    <p:extLst>
      <p:ext uri="{BB962C8B-B14F-4D97-AF65-F5344CB8AC3E}">
        <p14:creationId xmlns:p14="http://schemas.microsoft.com/office/powerpoint/2010/main" val="59192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D5AEC-2E63-8623-DE39-1BFC980DA263}"/>
              </a:ext>
            </a:extLst>
          </p:cNvPr>
          <p:cNvSpPr>
            <a:spLocks noGrp="1"/>
          </p:cNvSpPr>
          <p:nvPr>
            <p:ph idx="1"/>
          </p:nvPr>
        </p:nvSpPr>
        <p:spPr>
          <a:xfrm>
            <a:off x="1771180" y="616323"/>
            <a:ext cx="10018713" cy="5625353"/>
          </a:xfrm>
        </p:spPr>
        <p:txBody>
          <a:bodyPr>
            <a:normAutofit fontScale="92500" lnSpcReduction="10000"/>
          </a:bodyPr>
          <a:lstStyle/>
          <a:p>
            <a:r>
              <a:rPr lang="en-US" dirty="0"/>
              <a:t>Popular Search Engines:</a:t>
            </a:r>
          </a:p>
          <a:p>
            <a:pPr lvl="1"/>
            <a:r>
              <a:rPr lang="en-US" dirty="0"/>
              <a:t>Google (the most widely used)</a:t>
            </a:r>
          </a:p>
          <a:p>
            <a:pPr lvl="1"/>
            <a:r>
              <a:rPr lang="en-US" dirty="0"/>
              <a:t>Bing</a:t>
            </a:r>
          </a:p>
          <a:p>
            <a:pPr lvl="1"/>
            <a:r>
              <a:rPr lang="en-US" dirty="0"/>
              <a:t>DuckDuckGo (privacy-focused)</a:t>
            </a:r>
          </a:p>
          <a:p>
            <a:pPr lvl="1"/>
            <a:r>
              <a:rPr lang="en-US" dirty="0"/>
              <a:t>Baidu </a:t>
            </a:r>
          </a:p>
          <a:p>
            <a:pPr marL="0" indent="0">
              <a:buNone/>
            </a:pPr>
            <a:r>
              <a:rPr lang="en-US" b="1" dirty="0"/>
              <a:t>Browser Extensions: Tiny Powerhouses for Your Web Browsing</a:t>
            </a:r>
          </a:p>
          <a:p>
            <a:r>
              <a:rPr lang="en-US" dirty="0"/>
              <a:t>Browser extensions are small software programs that add functionality to your web browser. They can significantly enhance your browsing experience by:</a:t>
            </a:r>
          </a:p>
          <a:p>
            <a:pPr lvl="1"/>
            <a:r>
              <a:rPr lang="en-US" dirty="0"/>
              <a:t>Blocking ads</a:t>
            </a:r>
          </a:p>
          <a:p>
            <a:pPr lvl="1"/>
            <a:r>
              <a:rPr lang="en-US" dirty="0"/>
              <a:t>Managing passwords</a:t>
            </a:r>
          </a:p>
          <a:p>
            <a:pPr lvl="1"/>
            <a:r>
              <a:rPr lang="en-US" dirty="0" err="1"/>
              <a:t>Enchancing</a:t>
            </a:r>
            <a:r>
              <a:rPr lang="en-US" dirty="0"/>
              <a:t> grammar and spelling</a:t>
            </a:r>
          </a:p>
          <a:p>
            <a:pPr lvl="1"/>
            <a:r>
              <a:rPr lang="en-US" dirty="0"/>
              <a:t>Adding translation capabilities</a:t>
            </a:r>
          </a:p>
          <a:p>
            <a:pPr lvl="1"/>
            <a:r>
              <a:rPr lang="en-US" dirty="0"/>
              <a:t>Streamlining social media interaction</a:t>
            </a:r>
          </a:p>
          <a:p>
            <a:pPr lvl="1"/>
            <a:r>
              <a:rPr lang="en-US" dirty="0"/>
              <a:t>Customizing the look and feel of websites</a:t>
            </a:r>
          </a:p>
        </p:txBody>
      </p:sp>
    </p:spTree>
    <p:extLst>
      <p:ext uri="{BB962C8B-B14F-4D97-AF65-F5344CB8AC3E}">
        <p14:creationId xmlns:p14="http://schemas.microsoft.com/office/powerpoint/2010/main" val="95304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D5AEC-2E63-8623-DE39-1BFC980DA263}"/>
              </a:ext>
            </a:extLst>
          </p:cNvPr>
          <p:cNvSpPr>
            <a:spLocks noGrp="1"/>
          </p:cNvSpPr>
          <p:nvPr>
            <p:ph idx="1"/>
          </p:nvPr>
        </p:nvSpPr>
        <p:spPr>
          <a:xfrm>
            <a:off x="1771180" y="616323"/>
            <a:ext cx="10018713" cy="5625353"/>
          </a:xfrm>
        </p:spPr>
        <p:txBody>
          <a:bodyPr>
            <a:normAutofit lnSpcReduction="10000"/>
          </a:bodyPr>
          <a:lstStyle/>
          <a:p>
            <a:pPr marL="0" indent="0">
              <a:buNone/>
            </a:pPr>
            <a:r>
              <a:rPr lang="en-US" dirty="0"/>
              <a:t>Essential Server Management Tools: cPanel and CWP</a:t>
            </a:r>
          </a:p>
          <a:p>
            <a:r>
              <a:rPr lang="en-US" dirty="0"/>
              <a:t>If you manage a website, you'll likely need tools to control your web hosting server. Two popular options for server management are cPanel and CWP (CentOS Web Panel):</a:t>
            </a:r>
          </a:p>
          <a:p>
            <a:pPr marL="0" indent="0">
              <a:buNone/>
            </a:pPr>
            <a:r>
              <a:rPr lang="en-US" b="1" dirty="0"/>
              <a:t>cPanel:</a:t>
            </a:r>
          </a:p>
          <a:p>
            <a:pPr lvl="1"/>
            <a:r>
              <a:rPr lang="en-US" dirty="0"/>
              <a:t>A user-friendly graphical interface (GUI) for managing web hosting tasks.</a:t>
            </a:r>
          </a:p>
          <a:p>
            <a:pPr lvl="1"/>
            <a:r>
              <a:rPr lang="en-US" dirty="0"/>
              <a:t>Common features include file management, email account creation, database management, and security tools.</a:t>
            </a:r>
          </a:p>
          <a:p>
            <a:pPr lvl="1"/>
            <a:r>
              <a:rPr lang="en-US" dirty="0"/>
              <a:t>Often the go-to choice for shared hosting plans.</a:t>
            </a:r>
          </a:p>
          <a:p>
            <a:pPr marL="0" indent="0">
              <a:buNone/>
            </a:pPr>
            <a:r>
              <a:rPr lang="en-US" b="1" dirty="0"/>
              <a:t>CWP (CentOS Web Panel):</a:t>
            </a:r>
            <a:endParaRPr lang="en-US" dirty="0"/>
          </a:p>
          <a:p>
            <a:pPr lvl="1"/>
            <a:r>
              <a:rPr lang="en-US" dirty="0"/>
              <a:t>An open-source alternative to cPanel with a similar feature set.</a:t>
            </a:r>
          </a:p>
          <a:p>
            <a:pPr lvl="1"/>
            <a:r>
              <a:rPr lang="en-US" dirty="0"/>
              <a:t>Often favored for its affordability and customizability.</a:t>
            </a:r>
          </a:p>
          <a:p>
            <a:pPr lvl="1"/>
            <a:r>
              <a:rPr lang="en-US" dirty="0"/>
              <a:t>Geared more towards users comfortable with a technical interface.</a:t>
            </a:r>
          </a:p>
        </p:txBody>
      </p:sp>
    </p:spTree>
    <p:extLst>
      <p:ext uri="{BB962C8B-B14F-4D97-AF65-F5344CB8AC3E}">
        <p14:creationId xmlns:p14="http://schemas.microsoft.com/office/powerpoint/2010/main" val="72968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E7B7-2A8E-742C-82A8-3F85401F9FDF}"/>
              </a:ext>
            </a:extLst>
          </p:cNvPr>
          <p:cNvSpPr>
            <a:spLocks noGrp="1"/>
          </p:cNvSpPr>
          <p:nvPr>
            <p:ph type="title"/>
          </p:nvPr>
        </p:nvSpPr>
        <p:spPr>
          <a:xfrm>
            <a:off x="1484312" y="685800"/>
            <a:ext cx="5059924" cy="1752599"/>
          </a:xfrm>
        </p:spPr>
        <p:txBody>
          <a:bodyPr/>
          <a:lstStyle/>
          <a:p>
            <a:r>
              <a:rPr lang="en-IN" u="sng" dirty="0"/>
              <a:t>Topics Covered</a:t>
            </a:r>
          </a:p>
        </p:txBody>
      </p:sp>
      <p:sp>
        <p:nvSpPr>
          <p:cNvPr id="3" name="Content Placeholder 2">
            <a:extLst>
              <a:ext uri="{FF2B5EF4-FFF2-40B4-BE49-F238E27FC236}">
                <a16:creationId xmlns:a16="http://schemas.microsoft.com/office/drawing/2014/main" id="{6317DB92-A299-88A6-54C8-9C837B336016}"/>
              </a:ext>
            </a:extLst>
          </p:cNvPr>
          <p:cNvSpPr>
            <a:spLocks noGrp="1"/>
          </p:cNvSpPr>
          <p:nvPr>
            <p:ph idx="1"/>
          </p:nvPr>
        </p:nvSpPr>
        <p:spPr>
          <a:xfrm>
            <a:off x="2526132" y="2120152"/>
            <a:ext cx="8036208" cy="3411072"/>
          </a:xfrm>
        </p:spPr>
        <p:txBody>
          <a:bodyPr>
            <a:normAutofit fontScale="92500" lnSpcReduction="10000"/>
          </a:bodyPr>
          <a:lstStyle/>
          <a:p>
            <a:pPr algn="just"/>
            <a:r>
              <a:rPr lang="en-IN" dirty="0"/>
              <a:t>Concept of File Transfer Protocol </a:t>
            </a:r>
          </a:p>
          <a:p>
            <a:pPr algn="just"/>
            <a:r>
              <a:rPr lang="en-IN" dirty="0"/>
              <a:t>Remote Login </a:t>
            </a:r>
          </a:p>
          <a:p>
            <a:pPr algn="just"/>
            <a:r>
              <a:rPr lang="en-IN" dirty="0"/>
              <a:t>E-mail Protocols (IMAP, SMTP, POP3)  </a:t>
            </a:r>
          </a:p>
          <a:p>
            <a:pPr algn="just"/>
            <a:r>
              <a:rPr lang="en-IN" dirty="0"/>
              <a:t>Introduction to open source web servers – </a:t>
            </a:r>
          </a:p>
          <a:p>
            <a:pPr lvl="1" algn="just"/>
            <a:r>
              <a:rPr lang="en-IN" dirty="0"/>
              <a:t>Apache </a:t>
            </a:r>
          </a:p>
          <a:p>
            <a:pPr lvl="1" algn="just"/>
            <a:r>
              <a:rPr lang="en-IN" dirty="0"/>
              <a:t>NGINX </a:t>
            </a:r>
          </a:p>
          <a:p>
            <a:pPr algn="just"/>
            <a:r>
              <a:rPr lang="en-IN" dirty="0"/>
              <a:t>Overview of search engines </a:t>
            </a:r>
          </a:p>
          <a:p>
            <a:pPr algn="just"/>
            <a:r>
              <a:rPr lang="en-IN" dirty="0"/>
              <a:t>Browser extensions and server management tools - cPanel, CWP.</a:t>
            </a:r>
          </a:p>
        </p:txBody>
      </p:sp>
    </p:spTree>
    <p:extLst>
      <p:ext uri="{BB962C8B-B14F-4D97-AF65-F5344CB8AC3E}">
        <p14:creationId xmlns:p14="http://schemas.microsoft.com/office/powerpoint/2010/main" val="362831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en-IN" dirty="0"/>
              <a:t>File Transfer Protocol</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17392" y="1311088"/>
            <a:ext cx="10018713" cy="4991100"/>
          </a:xfrm>
        </p:spPr>
        <p:txBody>
          <a:bodyPr>
            <a:normAutofit fontScale="92500" lnSpcReduction="10000"/>
          </a:bodyPr>
          <a:lstStyle/>
          <a:p>
            <a:pPr algn="just"/>
            <a:r>
              <a:rPr lang="en-US" dirty="0"/>
              <a:t>The File Transfer Protocol, or FTP, is a set of rules that governs how files are exchanged between computers on a network. It's like a language that computers use to speak to each other and share files. Here's a breakdown of the concept:</a:t>
            </a:r>
          </a:p>
          <a:p>
            <a:pPr marL="457200" lvl="1" indent="0" algn="just">
              <a:buNone/>
            </a:pPr>
            <a:r>
              <a:rPr lang="en-US" b="1" dirty="0"/>
              <a:t>What it does:</a:t>
            </a:r>
          </a:p>
          <a:p>
            <a:pPr lvl="1" algn="just"/>
            <a:r>
              <a:rPr lang="en-US" dirty="0"/>
              <a:t>Transfers files between computers. This can be uploading files (sending them to another computer) or downloading files (receiving them from another computer).</a:t>
            </a:r>
          </a:p>
          <a:p>
            <a:pPr lvl="1" algn="just"/>
            <a:r>
              <a:rPr lang="en-US" dirty="0"/>
              <a:t>Provides access to folders on remote servers. Imagine a remote server as a giant storage locker with folders containing files. FTP allows you to access and navigate these folders.</a:t>
            </a:r>
          </a:p>
          <a:p>
            <a:pPr marL="457200" lvl="1" indent="0" algn="just">
              <a:buNone/>
            </a:pPr>
            <a:r>
              <a:rPr lang="en-US" b="1" dirty="0"/>
              <a:t>How it works:</a:t>
            </a:r>
          </a:p>
          <a:p>
            <a:pPr lvl="1" algn="just"/>
            <a:r>
              <a:rPr lang="en-US" dirty="0"/>
              <a:t>Client-server model: FTP uses a client-server model. A client program (like an FTP software) runs on your computer and lets you interact with the server. The server is the computer that stores the files you want to transfer.</a:t>
            </a:r>
          </a:p>
          <a:p>
            <a:pPr lvl="1" algn="just"/>
            <a:r>
              <a:rPr lang="en-US" dirty="0"/>
              <a:t>Separate connections: FTP establishes two separate connections between the client and server: one for control information (like commands) and another for the actual file data.</a:t>
            </a:r>
            <a:endParaRPr lang="en-IN" dirty="0"/>
          </a:p>
        </p:txBody>
      </p:sp>
    </p:spTree>
    <p:extLst>
      <p:ext uri="{BB962C8B-B14F-4D97-AF65-F5344CB8AC3E}">
        <p14:creationId xmlns:p14="http://schemas.microsoft.com/office/powerpoint/2010/main" val="349306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en-IN" dirty="0"/>
              <a:t>File Transfer Protocol</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17392" y="1311088"/>
            <a:ext cx="10018713" cy="4991100"/>
          </a:xfrm>
        </p:spPr>
        <p:txBody>
          <a:bodyPr>
            <a:normAutofit fontScale="70000" lnSpcReduction="20000"/>
          </a:bodyPr>
          <a:lstStyle/>
          <a:p>
            <a:pPr marL="0" indent="0" algn="just">
              <a:buNone/>
            </a:pPr>
            <a:r>
              <a:rPr lang="en-US" b="1" dirty="0"/>
              <a:t>Use cases:</a:t>
            </a:r>
          </a:p>
          <a:p>
            <a:pPr algn="just"/>
            <a:r>
              <a:rPr lang="en-US" dirty="0"/>
              <a:t>Uploading website files: Web developers use FTP to upload files that make up a website (code, images, etc.) to the web server.</a:t>
            </a:r>
          </a:p>
          <a:p>
            <a:pPr algn="just"/>
            <a:r>
              <a:rPr lang="en-US" dirty="0"/>
              <a:t>Downloading software: Many software programs can be downloaded through FTP servers.</a:t>
            </a:r>
          </a:p>
          <a:p>
            <a:pPr algn="just"/>
            <a:r>
              <a:rPr lang="en-US" dirty="0"/>
              <a:t>Sharing large files: FTP is a reliable way to transfer large files that might take too long or be unreliable to send through email.</a:t>
            </a:r>
          </a:p>
          <a:p>
            <a:pPr marL="0" indent="0" algn="just">
              <a:buNone/>
            </a:pPr>
            <a:r>
              <a:rPr lang="en-IN" b="1" dirty="0"/>
              <a:t>Limitations</a:t>
            </a:r>
            <a:r>
              <a:rPr lang="en-IN" dirty="0"/>
              <a:t>:</a:t>
            </a:r>
          </a:p>
          <a:p>
            <a:pPr algn="just"/>
            <a:r>
              <a:rPr lang="en-IN" dirty="0"/>
              <a:t>Security: Traditional FTP transmits data unencrypted, which means anyone snooping on the network could potentially see your files and login credentials. Secure alternatives like SFTP (SSH File Transfer Protocol) are recommended for sensitive information.</a:t>
            </a:r>
          </a:p>
          <a:p>
            <a:pPr algn="just"/>
            <a:r>
              <a:rPr lang="en-IN" dirty="0"/>
              <a:t>User interface: Using older FTP programs might involve memorizing commands to navigate and transfer files. Modern FTP clients offer graphical user interfaces (GUI) that are more user-friendly.</a:t>
            </a:r>
          </a:p>
          <a:p>
            <a:pPr marL="0" indent="0" algn="just">
              <a:buNone/>
            </a:pPr>
            <a:r>
              <a:rPr lang="en-IN" b="1" dirty="0"/>
              <a:t>List of ftp in current market : </a:t>
            </a:r>
          </a:p>
          <a:p>
            <a:r>
              <a:rPr lang="en-IN" dirty="0"/>
              <a:t>FileZilla Server (free FTP server software) </a:t>
            </a:r>
          </a:p>
          <a:p>
            <a:r>
              <a:rPr lang="en-IN" dirty="0"/>
              <a:t>Transmit (Mac) </a:t>
            </a:r>
          </a:p>
          <a:p>
            <a:r>
              <a:rPr lang="en-IN" dirty="0" err="1"/>
              <a:t>Cyberduck</a:t>
            </a:r>
            <a:r>
              <a:rPr lang="en-IN" dirty="0"/>
              <a:t> (Mac) </a:t>
            </a:r>
          </a:p>
          <a:p>
            <a:pPr marL="0" indent="0" algn="just">
              <a:buNone/>
            </a:pPr>
            <a:endParaRPr lang="en-IN" dirty="0"/>
          </a:p>
        </p:txBody>
      </p:sp>
    </p:spTree>
    <p:extLst>
      <p:ext uri="{BB962C8B-B14F-4D97-AF65-F5344CB8AC3E}">
        <p14:creationId xmlns:p14="http://schemas.microsoft.com/office/powerpoint/2010/main" val="135741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en-IN" dirty="0"/>
              <a:t>Remote Login</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17392" y="1311088"/>
            <a:ext cx="10018713" cy="4991100"/>
          </a:xfrm>
        </p:spPr>
        <p:txBody>
          <a:bodyPr>
            <a:normAutofit fontScale="92500" lnSpcReduction="20000"/>
          </a:bodyPr>
          <a:lstStyle/>
          <a:p>
            <a:pPr marL="0" indent="0" algn="just">
              <a:buNone/>
            </a:pPr>
            <a:r>
              <a:rPr lang="en-US" dirty="0"/>
              <a:t>Remote login refers to the process of accessing and controlling a computer from another location over a network. It's like sitting down at a remote computer and using it as if you were physically present. Here's a deeper dive into the concept:</a:t>
            </a:r>
          </a:p>
          <a:p>
            <a:pPr marL="0" indent="0" algn="just">
              <a:buNone/>
            </a:pPr>
            <a:r>
              <a:rPr lang="en-US" dirty="0"/>
              <a:t>How it works:</a:t>
            </a:r>
          </a:p>
          <a:p>
            <a:pPr algn="just"/>
            <a:r>
              <a:rPr lang="en-US" dirty="0"/>
              <a:t>Client-server model: Similar to FTP, remote login utilizes a client-server model. You use a client program (remote desktop software) on your local machine to connect to a server program running on the remote computer.</a:t>
            </a:r>
          </a:p>
          <a:p>
            <a:pPr algn="just"/>
            <a:r>
              <a:rPr lang="en-US" dirty="0"/>
              <a:t>Protocols: Different protocols are used for remote login, each with its own strengths and weaknesses. Some common protocols include:</a:t>
            </a:r>
          </a:p>
          <a:p>
            <a:pPr lvl="1" algn="just"/>
            <a:r>
              <a:rPr lang="en-US" dirty="0"/>
              <a:t>SSH (Secure Shell): A secure protocol that encrypts communication between the client and server, protecting your login credentials and data transfer.</a:t>
            </a:r>
          </a:p>
          <a:p>
            <a:pPr lvl="1" algn="just"/>
            <a:r>
              <a:rPr lang="en-US" dirty="0"/>
              <a:t>RDP (Remote Desktop Protocol): Developed by Microsoft, RDP is widely used for remote access to Windows machines.</a:t>
            </a:r>
          </a:p>
          <a:p>
            <a:pPr lvl="1" algn="just"/>
            <a:r>
              <a:rPr lang="en-US" dirty="0"/>
              <a:t>VNC (Virtual Network Computing): A platform-independent protocol that allows remote access to graphical desktops.</a:t>
            </a:r>
            <a:endParaRPr lang="en-IN" dirty="0"/>
          </a:p>
        </p:txBody>
      </p:sp>
    </p:spTree>
    <p:extLst>
      <p:ext uri="{BB962C8B-B14F-4D97-AF65-F5344CB8AC3E}">
        <p14:creationId xmlns:p14="http://schemas.microsoft.com/office/powerpoint/2010/main" val="72618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en-IN" dirty="0"/>
              <a:t>Remote Login</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35322" y="933450"/>
            <a:ext cx="10018713" cy="4991100"/>
          </a:xfrm>
        </p:spPr>
        <p:txBody>
          <a:bodyPr>
            <a:normAutofit fontScale="92500" lnSpcReduction="10000"/>
          </a:bodyPr>
          <a:lstStyle/>
          <a:p>
            <a:pPr marL="0" indent="0" algn="just">
              <a:buNone/>
            </a:pPr>
            <a:r>
              <a:rPr lang="en-US" dirty="0"/>
              <a:t>Benefits:</a:t>
            </a:r>
          </a:p>
          <a:p>
            <a:pPr lvl="1" algn="just"/>
            <a:r>
              <a:rPr lang="en-US" dirty="0"/>
              <a:t>Access from anywhere: As long as you have an internet connection, you can access your computer from any device with a remote login client.</a:t>
            </a:r>
          </a:p>
          <a:p>
            <a:pPr lvl="1" algn="just"/>
            <a:r>
              <a:rPr lang="en-US" dirty="0"/>
              <a:t>Technical support: IT professionals can use remote login to troubleshoot issues on user machines without needing physical access.</a:t>
            </a:r>
          </a:p>
          <a:p>
            <a:pPr lvl="1" algn="just"/>
            <a:r>
              <a:rPr lang="en-US" dirty="0"/>
              <a:t>Work flexibility: Remote login enables working from home or any remote location, offering greater flexibility.</a:t>
            </a:r>
          </a:p>
          <a:p>
            <a:pPr algn="just"/>
            <a:r>
              <a:rPr lang="en-US" dirty="0"/>
              <a:t>Security Considerations:</a:t>
            </a:r>
          </a:p>
          <a:p>
            <a:pPr lvl="1" algn="just"/>
            <a:r>
              <a:rPr lang="en-US" dirty="0"/>
              <a:t>Strong passwords: Using strong passwords for both the remote login client and the remote machine is crucial to prevent unauthorized access.</a:t>
            </a:r>
          </a:p>
          <a:p>
            <a:pPr lvl="1" algn="just"/>
            <a:r>
              <a:rPr lang="en-US" dirty="0"/>
              <a:t>Secure protocols: </a:t>
            </a:r>
            <a:r>
              <a:rPr lang="en-US" dirty="0" err="1"/>
              <a:t>Opt</a:t>
            </a:r>
            <a:r>
              <a:rPr lang="en-US" dirty="0"/>
              <a:t> for protocols like SSH that offer encryption to safeguard your data during transmission.</a:t>
            </a:r>
          </a:p>
          <a:p>
            <a:pPr lvl="1" algn="just"/>
            <a:r>
              <a:rPr lang="en-US" dirty="0"/>
              <a:t>Two-factor authentication: Adding two-factor authentication provides an extra layer of security by requiring a second verification step beyond just a password.</a:t>
            </a:r>
            <a:endParaRPr lang="en-IN" dirty="0"/>
          </a:p>
        </p:txBody>
      </p:sp>
    </p:spTree>
    <p:extLst>
      <p:ext uri="{BB962C8B-B14F-4D97-AF65-F5344CB8AC3E}">
        <p14:creationId xmlns:p14="http://schemas.microsoft.com/office/powerpoint/2010/main" val="5921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en-IN" dirty="0"/>
              <a:t>Remote Login</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35322" y="933450"/>
            <a:ext cx="10018713" cy="3288926"/>
          </a:xfrm>
        </p:spPr>
        <p:txBody>
          <a:bodyPr>
            <a:normAutofit/>
          </a:bodyPr>
          <a:lstStyle/>
          <a:p>
            <a:pPr marL="0" indent="0" algn="just">
              <a:buNone/>
            </a:pPr>
            <a:r>
              <a:rPr lang="en-US" dirty="0"/>
              <a:t>Popular Remote Login Tools:</a:t>
            </a:r>
          </a:p>
          <a:p>
            <a:pPr lvl="1" algn="just"/>
            <a:r>
              <a:rPr lang="en-US" dirty="0"/>
              <a:t>Chrome Remote Desktop: A free, web-based tool by Google that allows remote access to other Chrome devices.</a:t>
            </a:r>
          </a:p>
          <a:p>
            <a:pPr lvl="1" algn="just"/>
            <a:r>
              <a:rPr lang="en-US" dirty="0"/>
              <a:t>TeamViewer: A popular choice for individual and commercial use, offering various features for remote access, collaboration, and online meetings.</a:t>
            </a:r>
          </a:p>
          <a:p>
            <a:pPr lvl="1" algn="just"/>
            <a:r>
              <a:rPr lang="en-US" dirty="0" err="1"/>
              <a:t>AnyDesk</a:t>
            </a:r>
            <a:r>
              <a:rPr lang="en-US" dirty="0"/>
              <a:t>: Another well-regarded option known for its speed and security features.</a:t>
            </a:r>
            <a:endParaRPr lang="en-IN" dirty="0"/>
          </a:p>
        </p:txBody>
      </p:sp>
    </p:spTree>
    <p:extLst>
      <p:ext uri="{BB962C8B-B14F-4D97-AF65-F5344CB8AC3E}">
        <p14:creationId xmlns:p14="http://schemas.microsoft.com/office/powerpoint/2010/main" val="122379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pt-BR" dirty="0"/>
              <a:t>E-mail Protocols (IMAP, SMTP, POP3)</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80146" y="1668556"/>
            <a:ext cx="10018713" cy="4167468"/>
          </a:xfrm>
        </p:spPr>
        <p:txBody>
          <a:bodyPr>
            <a:normAutofit/>
          </a:bodyPr>
          <a:lstStyle/>
          <a:p>
            <a:pPr marL="0" indent="0" algn="just">
              <a:buNone/>
            </a:pPr>
            <a:r>
              <a:rPr lang="en-US" dirty="0"/>
              <a:t>Email protocols are the set of rules that govern how emails are sent, received, stored, and organized. There are three main protocols involved in the email ecosystem:</a:t>
            </a:r>
          </a:p>
          <a:p>
            <a:pPr marL="0" indent="0" algn="just">
              <a:buNone/>
            </a:pPr>
            <a:r>
              <a:rPr lang="en-US" b="1" dirty="0"/>
              <a:t>SMTP (Simple Mail Transfer Protocol):</a:t>
            </a:r>
          </a:p>
          <a:p>
            <a:pPr lvl="1" algn="just"/>
            <a:r>
              <a:rPr lang="en-US" dirty="0"/>
              <a:t>Function: SMTP is for sending emails. It establishes a connection between your email client (like Gmail or Outlook) and the mail server of the recipient's email address.</a:t>
            </a:r>
          </a:p>
          <a:p>
            <a:pPr lvl="1" algn="just"/>
            <a:r>
              <a:rPr lang="en-US" dirty="0"/>
              <a:t>Think of it as: The mail truck that picks up your outgoing emails and delivers them to the post office (recipient's mail server).</a:t>
            </a:r>
          </a:p>
          <a:p>
            <a:pPr lvl="1" algn="just"/>
            <a:r>
              <a:rPr lang="en-US" dirty="0"/>
              <a:t>Direction: SMTP operates in a push model, meaning it sends emails from one server (sender's) to another (recipient's).</a:t>
            </a:r>
            <a:endParaRPr lang="en-IN" dirty="0"/>
          </a:p>
        </p:txBody>
      </p:sp>
    </p:spTree>
    <p:extLst>
      <p:ext uri="{BB962C8B-B14F-4D97-AF65-F5344CB8AC3E}">
        <p14:creationId xmlns:p14="http://schemas.microsoft.com/office/powerpoint/2010/main" val="7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DCE6-4BF1-4EC7-DA1E-68B398F9D47D}"/>
              </a:ext>
            </a:extLst>
          </p:cNvPr>
          <p:cNvSpPr>
            <a:spLocks noGrp="1"/>
          </p:cNvSpPr>
          <p:nvPr>
            <p:ph type="title"/>
          </p:nvPr>
        </p:nvSpPr>
        <p:spPr>
          <a:xfrm>
            <a:off x="1600851" y="0"/>
            <a:ext cx="10018713" cy="1752599"/>
          </a:xfrm>
        </p:spPr>
        <p:txBody>
          <a:bodyPr/>
          <a:lstStyle/>
          <a:p>
            <a:r>
              <a:rPr lang="pt-BR" dirty="0"/>
              <a:t>E-mail Protocols (IMAP, SMTP, POP3)</a:t>
            </a:r>
          </a:p>
        </p:txBody>
      </p:sp>
      <p:sp>
        <p:nvSpPr>
          <p:cNvPr id="3" name="Content Placeholder 2">
            <a:extLst>
              <a:ext uri="{FF2B5EF4-FFF2-40B4-BE49-F238E27FC236}">
                <a16:creationId xmlns:a16="http://schemas.microsoft.com/office/drawing/2014/main" id="{6354A7FA-7012-332A-94EB-36B4818CD23B}"/>
              </a:ext>
            </a:extLst>
          </p:cNvPr>
          <p:cNvSpPr>
            <a:spLocks noGrp="1"/>
          </p:cNvSpPr>
          <p:nvPr>
            <p:ph idx="1"/>
          </p:nvPr>
        </p:nvSpPr>
        <p:spPr>
          <a:xfrm>
            <a:off x="1780146" y="1353671"/>
            <a:ext cx="10018713" cy="4984375"/>
          </a:xfrm>
        </p:spPr>
        <p:txBody>
          <a:bodyPr>
            <a:normAutofit lnSpcReduction="10000"/>
          </a:bodyPr>
          <a:lstStyle/>
          <a:p>
            <a:pPr marL="0" indent="0" algn="just">
              <a:buNone/>
            </a:pPr>
            <a:r>
              <a:rPr lang="en-US" b="1" dirty="0"/>
              <a:t>POP3 (Post Office Protocol version 3):</a:t>
            </a:r>
          </a:p>
          <a:p>
            <a:pPr marL="0" indent="0" algn="just">
              <a:buNone/>
            </a:pPr>
            <a:r>
              <a:rPr lang="en-US" dirty="0"/>
              <a:t>Function: POP3 is a protocol for retrieving emails. It allows your email client to download emails from the mail server to your device.</a:t>
            </a:r>
          </a:p>
          <a:p>
            <a:pPr marL="0" indent="0" algn="just">
              <a:buNone/>
            </a:pPr>
            <a:r>
              <a:rPr lang="en-US" dirty="0"/>
              <a:t>Think of it as: You going to the post office (mail server) to collect your mail and bringing it to your mailbox (device).</a:t>
            </a:r>
          </a:p>
          <a:p>
            <a:pPr marL="0" indent="0" algn="just">
              <a:buNone/>
            </a:pPr>
            <a:r>
              <a:rPr lang="en-US" dirty="0"/>
              <a:t>Direction: POP3 operates in a pull model, where your device reaches out to the server to retrieve emails.</a:t>
            </a:r>
          </a:p>
          <a:p>
            <a:pPr marL="0" indent="0" algn="just">
              <a:buNone/>
            </a:pPr>
            <a:r>
              <a:rPr lang="en-US" dirty="0"/>
              <a:t>Key points about POP3:</a:t>
            </a:r>
          </a:p>
          <a:p>
            <a:pPr lvl="1" algn="just"/>
            <a:r>
              <a:rPr lang="en-US" dirty="0"/>
              <a:t>Downloads emails to your device.</a:t>
            </a:r>
          </a:p>
          <a:p>
            <a:pPr lvl="1" algn="just"/>
            <a:r>
              <a:rPr lang="en-US" dirty="0"/>
              <a:t>Can be configured to leave copies on the server, but typically deletes them by default.</a:t>
            </a:r>
          </a:p>
          <a:p>
            <a:pPr lvl="1" algn="just"/>
            <a:r>
              <a:rPr lang="en-US" dirty="0"/>
              <a:t>Not ideal for accessing emails from multiple devices as your mailbox won't be synchronized.</a:t>
            </a:r>
            <a:endParaRPr lang="en-IN" dirty="0"/>
          </a:p>
        </p:txBody>
      </p:sp>
    </p:spTree>
    <p:extLst>
      <p:ext uri="{BB962C8B-B14F-4D97-AF65-F5344CB8AC3E}">
        <p14:creationId xmlns:p14="http://schemas.microsoft.com/office/powerpoint/2010/main" val="4273159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778</TotalTime>
  <Words>1982</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WEB TECHNOLOGIES</vt:lpstr>
      <vt:lpstr>Topics Covered</vt:lpstr>
      <vt:lpstr>File Transfer Protocol</vt:lpstr>
      <vt:lpstr>File Transfer Protocol</vt:lpstr>
      <vt:lpstr>Remote Login</vt:lpstr>
      <vt:lpstr>Remote Login</vt:lpstr>
      <vt:lpstr>Remote Login</vt:lpstr>
      <vt:lpstr>E-mail Protocols (IMAP, SMTP, POP3)</vt:lpstr>
      <vt:lpstr>E-mail Protocols (IMAP, SMTP, POP3)</vt:lpstr>
      <vt:lpstr>E-mail Protocols (IMAP, SMTP, POP3)</vt:lpstr>
      <vt:lpstr>E-mail Protocols (IMAP, SMTP, POP3)</vt:lpstr>
      <vt:lpstr>Introduction to open source web servers – Apache, NGINX</vt:lpstr>
      <vt:lpstr>Introduction to open source web servers – Apache, NGINX</vt:lpstr>
      <vt:lpstr>Overview of search engines Browser extensions and server management tools - cPanel, CWP.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Shailesh kumar</dc:creator>
  <cp:lastModifiedBy>Shailesh kumar</cp:lastModifiedBy>
  <cp:revision>50</cp:revision>
  <dcterms:created xsi:type="dcterms:W3CDTF">2024-03-11T14:29:08Z</dcterms:created>
  <dcterms:modified xsi:type="dcterms:W3CDTF">2024-04-12T16:27:23Z</dcterms:modified>
</cp:coreProperties>
</file>