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8"/>
  </p:notesMasterIdLst>
  <p:handoutMasterIdLst>
    <p:handoutMasterId r:id="rId29"/>
  </p:handoutMasterIdLst>
  <p:sldIdLst>
    <p:sldId id="256" r:id="rId2"/>
    <p:sldId id="282" r:id="rId3"/>
    <p:sldId id="259" r:id="rId4"/>
    <p:sldId id="280" r:id="rId5"/>
    <p:sldId id="281" r:id="rId6"/>
    <p:sldId id="261" r:id="rId7"/>
    <p:sldId id="262" r:id="rId8"/>
    <p:sldId id="273" r:id="rId9"/>
    <p:sldId id="274" r:id="rId10"/>
    <p:sldId id="275" r:id="rId11"/>
    <p:sldId id="283" r:id="rId12"/>
    <p:sldId id="284" r:id="rId13"/>
    <p:sldId id="285" r:id="rId14"/>
    <p:sldId id="263" r:id="rId15"/>
    <p:sldId id="264" r:id="rId16"/>
    <p:sldId id="265" r:id="rId17"/>
    <p:sldId id="266" r:id="rId18"/>
    <p:sldId id="267" r:id="rId19"/>
    <p:sldId id="268" r:id="rId20"/>
    <p:sldId id="271" r:id="rId21"/>
    <p:sldId id="272" r:id="rId22"/>
    <p:sldId id="269" r:id="rId23"/>
    <p:sldId id="270" r:id="rId24"/>
    <p:sldId id="276" r:id="rId25"/>
    <p:sldId id="277" r:id="rId26"/>
    <p:sldId id="278" r:id="rId27"/>
  </p:sldIdLst>
  <p:sldSz cx="9144000" cy="6858000" type="screen4x3"/>
  <p:notesSz cx="67849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3009" autoAdjust="0"/>
  </p:normalViewPr>
  <p:slideViewPr>
    <p:cSldViewPr>
      <p:cViewPr varScale="1">
        <p:scale>
          <a:sx n="81" d="100"/>
          <a:sy n="81" d="100"/>
        </p:scale>
        <p:origin x="1498"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0050" cy="492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3338" y="0"/>
            <a:ext cx="2940050" cy="492125"/>
          </a:xfrm>
          <a:prstGeom prst="rect">
            <a:avLst/>
          </a:prstGeom>
        </p:spPr>
        <p:txBody>
          <a:bodyPr vert="horz" lIns="91440" tIns="45720" rIns="91440" bIns="45720" rtlCol="0"/>
          <a:lstStyle>
            <a:lvl1pPr algn="r">
              <a:defRPr sz="1200"/>
            </a:lvl1pPr>
          </a:lstStyle>
          <a:p>
            <a:fld id="{A1B53CC5-7A0E-4420-AB78-7BBB5B390212}" type="datetimeFigureOut">
              <a:rPr lang="en-US" smtClean="0"/>
              <a:pPr/>
              <a:t>4/28/2023</a:t>
            </a:fld>
            <a:endParaRPr lang="en-US"/>
          </a:p>
        </p:txBody>
      </p:sp>
      <p:sp>
        <p:nvSpPr>
          <p:cNvPr id="4" name="Footer Placeholder 3"/>
          <p:cNvSpPr>
            <a:spLocks noGrp="1"/>
          </p:cNvSpPr>
          <p:nvPr>
            <p:ph type="ftr" sz="quarter" idx="2"/>
          </p:nvPr>
        </p:nvSpPr>
        <p:spPr>
          <a:xfrm>
            <a:off x="0" y="9361488"/>
            <a:ext cx="2940050" cy="4937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3338" y="9361488"/>
            <a:ext cx="2940050" cy="493712"/>
          </a:xfrm>
          <a:prstGeom prst="rect">
            <a:avLst/>
          </a:prstGeom>
        </p:spPr>
        <p:txBody>
          <a:bodyPr vert="horz" lIns="91440" tIns="45720" rIns="91440" bIns="45720" rtlCol="0" anchor="b"/>
          <a:lstStyle>
            <a:lvl1pPr algn="r">
              <a:defRPr sz="1200"/>
            </a:lvl1pPr>
          </a:lstStyle>
          <a:p>
            <a:fld id="{C941EA4B-1EA9-456B-BC58-9065B54681FE}" type="slidenum">
              <a:rPr lang="en-US" smtClean="0"/>
              <a:pPr/>
              <a:t>‹#›</a:t>
            </a:fld>
            <a:endParaRPr lang="en-US"/>
          </a:p>
        </p:txBody>
      </p:sp>
    </p:spTree>
    <p:extLst>
      <p:ext uri="{BB962C8B-B14F-4D97-AF65-F5344CB8AC3E}">
        <p14:creationId xmlns:p14="http://schemas.microsoft.com/office/powerpoint/2010/main" val="345703225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0050" cy="492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3338" y="0"/>
            <a:ext cx="2940050" cy="492125"/>
          </a:xfrm>
          <a:prstGeom prst="rect">
            <a:avLst/>
          </a:prstGeom>
        </p:spPr>
        <p:txBody>
          <a:bodyPr vert="horz" lIns="91440" tIns="45720" rIns="91440" bIns="45720" rtlCol="0"/>
          <a:lstStyle>
            <a:lvl1pPr algn="r">
              <a:defRPr sz="1200"/>
            </a:lvl1pPr>
          </a:lstStyle>
          <a:p>
            <a:fld id="{3B7DD2FC-1718-4382-83BD-9D0E1E596CAD}" type="datetimeFigureOut">
              <a:rPr lang="en-US" smtClean="0"/>
              <a:pPr/>
              <a:t>4/28/2023</a:t>
            </a:fld>
            <a:endParaRPr lang="en-US"/>
          </a:p>
        </p:txBody>
      </p:sp>
      <p:sp>
        <p:nvSpPr>
          <p:cNvPr id="4" name="Slide Image Placeholder 3"/>
          <p:cNvSpPr>
            <a:spLocks noGrp="1" noRot="1" noChangeAspect="1"/>
          </p:cNvSpPr>
          <p:nvPr>
            <p:ph type="sldImg" idx="2"/>
          </p:nvPr>
        </p:nvSpPr>
        <p:spPr>
          <a:xfrm>
            <a:off x="928688" y="739775"/>
            <a:ext cx="4927600" cy="36957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863" y="4681538"/>
            <a:ext cx="5429250" cy="44354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61488"/>
            <a:ext cx="2940050" cy="493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3338" y="9361488"/>
            <a:ext cx="2940050" cy="493712"/>
          </a:xfrm>
          <a:prstGeom prst="rect">
            <a:avLst/>
          </a:prstGeom>
        </p:spPr>
        <p:txBody>
          <a:bodyPr vert="horz" lIns="91440" tIns="45720" rIns="91440" bIns="45720" rtlCol="0" anchor="b"/>
          <a:lstStyle>
            <a:lvl1pPr algn="r">
              <a:defRPr sz="1200"/>
            </a:lvl1pPr>
          </a:lstStyle>
          <a:p>
            <a:fld id="{5A18F5D5-9C0C-4B0F-B39A-AB671382F497}" type="slidenum">
              <a:rPr lang="en-US" smtClean="0"/>
              <a:pPr/>
              <a:t>‹#›</a:t>
            </a:fld>
            <a:endParaRPr lang="en-US"/>
          </a:p>
        </p:txBody>
      </p:sp>
    </p:spTree>
    <p:extLst>
      <p:ext uri="{BB962C8B-B14F-4D97-AF65-F5344CB8AC3E}">
        <p14:creationId xmlns:p14="http://schemas.microsoft.com/office/powerpoint/2010/main" val="166371397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66952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6705600" y="6566452"/>
            <a:ext cx="2133600" cy="365125"/>
          </a:xfrm>
        </p:spPr>
        <p:txBody>
          <a:bodyPr/>
          <a:lstStyle>
            <a:lvl1pPr>
              <a:defRPr sz="1600" b="1">
                <a:solidFill>
                  <a:schemeClr val="bg1"/>
                </a:solidFill>
              </a:defRPr>
            </a:lvl1pPr>
          </a:lstStyle>
          <a:p>
            <a:fld id="{5A08DA0B-850E-4507-A502-32C96D9B16DC}" type="slidenum">
              <a:rPr lang="en-US" smtClean="0"/>
              <a:pPr/>
              <a:t>‹#›</a:t>
            </a:fld>
            <a:endParaRPr lang="en-US" dirty="0"/>
          </a:p>
        </p:txBody>
      </p:sp>
    </p:spTree>
    <p:extLst>
      <p:ext uri="{BB962C8B-B14F-4D97-AF65-F5344CB8AC3E}">
        <p14:creationId xmlns:p14="http://schemas.microsoft.com/office/powerpoint/2010/main" val="86478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359636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1728401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8600" y="1371600"/>
            <a:ext cx="8686800" cy="4876800"/>
          </a:xfrm>
          <a:prstGeom prst="rect">
            <a:avLst/>
          </a:prstGeo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a:xfrm>
            <a:off x="228600" y="838200"/>
            <a:ext cx="8686800" cy="457200"/>
          </a:xfrm>
          <a:prstGeom prst="rect">
            <a:avLst/>
          </a:prstGeom>
        </p:spPr>
        <p:txBody>
          <a:bodyPr/>
          <a:lstStyle>
            <a:lvl1pPr>
              <a:defRPr sz="2400" b="1"/>
            </a:lvl1pPr>
          </a:lstStyle>
          <a:p>
            <a:r>
              <a:rPr lang="en-US" dirty="0"/>
              <a:t>Click to edit Master title style</a:t>
            </a:r>
          </a:p>
        </p:txBody>
      </p:sp>
    </p:spTree>
    <p:extLst>
      <p:ext uri="{BB962C8B-B14F-4D97-AF65-F5344CB8AC3E}">
        <p14:creationId xmlns:p14="http://schemas.microsoft.com/office/powerpoint/2010/main" val="259018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25852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387273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372271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61512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233055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7075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178750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267516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8DA0B-850E-4507-A502-32C96D9B16DC}" type="slidenum">
              <a:rPr lang="en-US" smtClean="0"/>
              <a:pPr/>
              <a:t>‹#›</a:t>
            </a:fld>
            <a:endParaRPr lang="en-US"/>
          </a:p>
        </p:txBody>
      </p:sp>
      <p:sp>
        <p:nvSpPr>
          <p:cNvPr id="7" name="Rectangle 6"/>
          <p:cNvSpPr/>
          <p:nvPr userDrawn="1"/>
        </p:nvSpPr>
        <p:spPr>
          <a:xfrm>
            <a:off x="16701" y="0"/>
            <a:ext cx="9144000" cy="83819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p:cNvSpPr/>
          <p:nvPr userDrawn="1"/>
        </p:nvSpPr>
        <p:spPr>
          <a:xfrm>
            <a:off x="0" y="6629400"/>
            <a:ext cx="91440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userDrawn="1"/>
        </p:nvSpPr>
        <p:spPr>
          <a:xfrm>
            <a:off x="6781800" y="38099"/>
            <a:ext cx="2133600" cy="76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858098" y="80191"/>
            <a:ext cx="1954499" cy="648677"/>
          </a:xfrm>
          <a:prstGeom prst="rect">
            <a:avLst/>
          </a:prstGeom>
        </p:spPr>
      </p:pic>
    </p:spTree>
    <p:extLst>
      <p:ext uri="{BB962C8B-B14F-4D97-AF65-F5344CB8AC3E}">
        <p14:creationId xmlns:p14="http://schemas.microsoft.com/office/powerpoint/2010/main" val="228285857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4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8DA0B-850E-4507-A502-32C96D9B16DC}" type="slidenum">
              <a:rPr lang="en-US" smtClean="0"/>
              <a:pPr/>
              <a:t>1</a:t>
            </a:fld>
            <a:endParaRPr lang="en-US" dirty="0"/>
          </a:p>
        </p:txBody>
      </p:sp>
      <p:sp>
        <p:nvSpPr>
          <p:cNvPr id="12" name="Rectangle 11">
            <a:extLst>
              <a:ext uri="{FF2B5EF4-FFF2-40B4-BE49-F238E27FC236}">
                <a16:creationId xmlns:a16="http://schemas.microsoft.com/office/drawing/2014/main" id="{6D5BC133-E5E9-4F3C-A161-B38F2BD825D1}"/>
              </a:ext>
            </a:extLst>
          </p:cNvPr>
          <p:cNvSpPr/>
          <p:nvPr/>
        </p:nvSpPr>
        <p:spPr>
          <a:xfrm>
            <a:off x="1447800" y="985100"/>
            <a:ext cx="63246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itchFamily="18" charset="0"/>
                <a:ea typeface="MS PGothic"/>
                <a:cs typeface="Times New Roman" pitchFamily="18" charset="0"/>
              </a:rPr>
              <a:t>Integrated Project-I</a:t>
            </a:r>
            <a:endParaRPr lang="en-IN" sz="2800" b="1" dirty="0">
              <a:solidFill>
                <a:schemeClr val="tx1"/>
              </a:solidFill>
              <a:latin typeface="Times New Roman" pitchFamily="18" charset="0"/>
              <a:ea typeface="MS PGothic"/>
              <a:cs typeface="Times New Roman" pitchFamily="18" charset="0"/>
            </a:endParaRPr>
          </a:p>
        </p:txBody>
      </p:sp>
      <p:sp>
        <p:nvSpPr>
          <p:cNvPr id="13" name="Rectangle 12">
            <a:extLst>
              <a:ext uri="{FF2B5EF4-FFF2-40B4-BE49-F238E27FC236}">
                <a16:creationId xmlns:a16="http://schemas.microsoft.com/office/drawing/2014/main" id="{647504FF-842F-4150-9B7F-A674C7B3A92F}"/>
              </a:ext>
            </a:extLst>
          </p:cNvPr>
          <p:cNvSpPr/>
          <p:nvPr/>
        </p:nvSpPr>
        <p:spPr>
          <a:xfrm>
            <a:off x="2933700" y="2494761"/>
            <a:ext cx="3352800" cy="175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400" dirty="0">
                <a:solidFill>
                  <a:schemeClr val="tx1"/>
                </a:solidFill>
                <a:latin typeface="Times New Roman" pitchFamily="18" charset="0"/>
                <a:ea typeface="MS PGothic" pitchFamily="34" charset="-128"/>
                <a:cs typeface="Times New Roman" pitchFamily="18" charset="0"/>
              </a:rPr>
              <a:t>E-Commerce Website</a:t>
            </a:r>
          </a:p>
          <a:p>
            <a:pPr algn="ctr">
              <a:defRPr/>
            </a:pPr>
            <a:r>
              <a:rPr lang="en-US" sz="2400" dirty="0">
                <a:solidFill>
                  <a:schemeClr val="tx1"/>
                </a:solidFill>
                <a:latin typeface="Times New Roman" pitchFamily="18" charset="0"/>
                <a:ea typeface="MS PGothic" pitchFamily="34" charset="-128"/>
                <a:cs typeface="Times New Roman" pitchFamily="18" charset="0"/>
              </a:rPr>
              <a:t>   </a:t>
            </a:r>
            <a:endParaRPr lang="en-IN" dirty="0"/>
          </a:p>
        </p:txBody>
      </p:sp>
      <p:sp>
        <p:nvSpPr>
          <p:cNvPr id="14" name="Rectangle 13">
            <a:extLst>
              <a:ext uri="{FF2B5EF4-FFF2-40B4-BE49-F238E27FC236}">
                <a16:creationId xmlns:a16="http://schemas.microsoft.com/office/drawing/2014/main" id="{415477B3-D78D-4D2F-A3DD-2385990B6402}"/>
              </a:ext>
            </a:extLst>
          </p:cNvPr>
          <p:cNvSpPr/>
          <p:nvPr/>
        </p:nvSpPr>
        <p:spPr>
          <a:xfrm>
            <a:off x="228600" y="4080777"/>
            <a:ext cx="4267200" cy="199445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r>
              <a:rPr lang="en-GB" sz="1600" b="1" dirty="0">
                <a:latin typeface="Times New Roman" panose="02020603050405020304" pitchFamily="18" charset="0"/>
                <a:ea typeface="Times New Roman" panose="02020603050405020304" pitchFamily="18" charset="0"/>
                <a:cs typeface="Times New Roman" panose="02020603050405020304" pitchFamily="18" charset="0"/>
              </a:rPr>
              <a:t>Supervisor</a:t>
            </a:r>
          </a:p>
          <a:p>
            <a:pPr fontAlgn="base">
              <a:lnSpc>
                <a:spcPct val="115000"/>
              </a:lnSpc>
              <a:spcBef>
                <a:spcPct val="0"/>
              </a:spcBef>
              <a:spcAft>
                <a:spcPts val="0"/>
              </a:spcAft>
            </a:pPr>
            <a:r>
              <a:rPr lang="en-GB" sz="1600" b="1" dirty="0">
                <a:solidFill>
                  <a:schemeClr val="tx1"/>
                </a:solidFill>
                <a:latin typeface="Times New Roman" panose="02020603050405020304" pitchFamily="18" charset="0"/>
                <a:cs typeface="Times New Roman" panose="02020603050405020304" pitchFamily="18" charset="0"/>
              </a:rPr>
              <a:t>Under the Guidance Of </a:t>
            </a:r>
          </a:p>
          <a:p>
            <a:pPr fontAlgn="base">
              <a:lnSpc>
                <a:spcPct val="115000"/>
              </a:lnSpc>
              <a:spcBef>
                <a:spcPct val="0"/>
              </a:spcBef>
              <a:spcAft>
                <a:spcPts val="0"/>
              </a:spcAft>
            </a:pPr>
            <a:r>
              <a:rPr lang="en-GB" sz="1600" b="1" dirty="0">
                <a:solidFill>
                  <a:schemeClr val="tx1"/>
                </a:solidFill>
                <a:latin typeface="Times New Roman" panose="02020603050405020304" pitchFamily="18" charset="0"/>
                <a:cs typeface="Times New Roman" panose="02020603050405020304" pitchFamily="18" charset="0"/>
              </a:rPr>
              <a:t>Name : Dr. Hakam Singh</a:t>
            </a:r>
          </a:p>
          <a:p>
            <a:pPr fontAlgn="base">
              <a:lnSpc>
                <a:spcPct val="115000"/>
              </a:lnSpc>
              <a:spcBef>
                <a:spcPct val="0"/>
              </a:spcBef>
              <a:spcAft>
                <a:spcPts val="0"/>
              </a:spcAft>
            </a:pPr>
            <a:r>
              <a:rPr lang="en-GB" sz="1600" b="1" dirty="0">
                <a:solidFill>
                  <a:schemeClr val="tx1"/>
                </a:solidFill>
                <a:latin typeface="Times New Roman" panose="02020603050405020304" pitchFamily="18" charset="0"/>
                <a:cs typeface="Times New Roman" panose="02020603050405020304" pitchFamily="18" charset="0"/>
              </a:rPr>
              <a:t>Designation: </a:t>
            </a:r>
            <a:r>
              <a:rPr lang="en-GB" sz="1600" b="1" dirty="0" smtClean="0">
                <a:solidFill>
                  <a:schemeClr val="tx1"/>
                </a:solidFill>
                <a:latin typeface="Times New Roman" panose="02020603050405020304" pitchFamily="18" charset="0"/>
                <a:cs typeface="Times New Roman" panose="02020603050405020304" pitchFamily="18" charset="0"/>
              </a:rPr>
              <a:t>Assistant Professor</a:t>
            </a:r>
            <a:endParaRPr lang="en-IN" sz="1600" b="1" dirty="0">
              <a:solidFill>
                <a:schemeClr val="tx1"/>
              </a:solidFill>
              <a:latin typeface="Times New Roman" panose="02020603050405020304" pitchFamily="18" charset="0"/>
              <a:cs typeface="Times New Roman" panose="02020603050405020304" pitchFamily="18" charset="0"/>
            </a:endParaRPr>
          </a:p>
          <a:p>
            <a:pPr fontAlgn="base">
              <a:lnSpc>
                <a:spcPct val="115000"/>
              </a:lnSpc>
              <a:spcBef>
                <a:spcPct val="0"/>
              </a:spcBef>
              <a:spcAft>
                <a:spcPts val="0"/>
              </a:spcAft>
            </a:pPr>
            <a:r>
              <a:rPr lang="en-GB" sz="1600" b="1" dirty="0">
                <a:solidFill>
                  <a:schemeClr val="tx1"/>
                </a:solidFill>
                <a:latin typeface="Times New Roman" panose="02020603050405020304" pitchFamily="18" charset="0"/>
                <a:cs typeface="Times New Roman" panose="02020603050405020304" pitchFamily="18" charset="0"/>
              </a:rPr>
              <a:t>Department of Computer  Science &amp; Engineering</a:t>
            </a:r>
            <a:endParaRPr lang="en-IN" sz="1600" b="1" dirty="0">
              <a:solidFill>
                <a:schemeClr val="tx1"/>
              </a:solidFill>
              <a:latin typeface="Times New Roman" panose="02020603050405020304" pitchFamily="18" charset="0"/>
              <a:cs typeface="Times New Roman" panose="02020603050405020304" pitchFamily="18" charset="0"/>
            </a:endParaRPr>
          </a:p>
          <a:p>
            <a:pPr algn="ctr"/>
            <a:endParaRPr lang="en-IN" sz="1600" dirty="0"/>
          </a:p>
        </p:txBody>
      </p:sp>
      <p:sp>
        <p:nvSpPr>
          <p:cNvPr id="15" name="Rectangle 14">
            <a:extLst>
              <a:ext uri="{FF2B5EF4-FFF2-40B4-BE49-F238E27FC236}">
                <a16:creationId xmlns:a16="http://schemas.microsoft.com/office/drawing/2014/main" id="{6B03E97D-5A98-4816-81C4-7D1FE131A458}"/>
              </a:ext>
            </a:extLst>
          </p:cNvPr>
          <p:cNvSpPr/>
          <p:nvPr/>
        </p:nvSpPr>
        <p:spPr>
          <a:xfrm>
            <a:off x="5410200" y="4856495"/>
            <a:ext cx="3886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pPr>
            <a:r>
              <a:rPr lang="en-GB"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GB"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Submitted By:</a:t>
            </a:r>
            <a:endParaRPr lang="en-GB"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fontAlgn="base">
              <a:spcBef>
                <a:spcPct val="0"/>
              </a:spcBef>
            </a:pP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Udit Sharma </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2111985054</a:t>
            </a:r>
            <a:endPar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fontAlgn="base">
              <a:spcBef>
                <a:spcPct val="0"/>
              </a:spcBef>
            </a:pP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Sourav Kumar -  </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2111985060</a:t>
            </a:r>
          </a:p>
          <a:p>
            <a:pPr fontAlgn="base">
              <a:spcBef>
                <a:spcPct val="0"/>
              </a:spcBef>
            </a:pP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Vishal -                 </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2111985057</a:t>
            </a:r>
          </a:p>
          <a:p>
            <a:pPr fontAlgn="base">
              <a:spcBef>
                <a:spcPct val="0"/>
              </a:spcBef>
            </a:pP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Vaibhav</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2111985055 </a:t>
            </a:r>
            <a:endParaRPr lang="en-IN"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A3B562EA-E45D-4248-B562-A6973E1A705D}"/>
              </a:ext>
            </a:extLst>
          </p:cNvPr>
          <p:cNvSpPr/>
          <p:nvPr/>
        </p:nvSpPr>
        <p:spPr>
          <a:xfrm>
            <a:off x="2860138" y="6200038"/>
            <a:ext cx="4096058" cy="385362"/>
          </a:xfrm>
          <a:prstGeom prst="rect">
            <a:avLst/>
          </a:prstGeom>
        </p:spPr>
        <p:txBody>
          <a:bodyPr wrap="none">
            <a:spAutoFit/>
          </a:bodyPr>
          <a:lstStyle/>
          <a:p>
            <a:pPr algn="ctr" fontAlgn="base">
              <a:lnSpc>
                <a:spcPct val="115000"/>
              </a:lnSpc>
              <a:spcBef>
                <a:spcPct val="0"/>
              </a:spcBef>
              <a:spcAft>
                <a:spcPts val="0"/>
              </a:spcAft>
            </a:pPr>
            <a:r>
              <a:rPr lang="en-GB" b="1" dirty="0">
                <a:latin typeface="Times New Roman" panose="02020603050405020304" pitchFamily="18" charset="0"/>
                <a:cs typeface="Times New Roman" panose="02020603050405020304" pitchFamily="18" charset="0"/>
              </a:rPr>
              <a:t>Chitkara University, Himachal Pradesh</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65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CONTINUED</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DATABASE</a:t>
            </a:r>
          </a:p>
          <a:p>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SQL Server </a:t>
            </a:r>
            <a:r>
              <a:rPr lang="en-I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2022</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8DA0B-850E-4507-A502-32C96D9B16DC}" type="slidenum">
              <a:rPr lang="en-US" smtClean="0"/>
              <a:pPr/>
              <a:t>10</a:t>
            </a:fld>
            <a:endParaRPr lang="en-US"/>
          </a:p>
        </p:txBody>
      </p:sp>
    </p:spTree>
    <p:extLst>
      <p:ext uri="{BB962C8B-B14F-4D97-AF65-F5344CB8AC3E}">
        <p14:creationId xmlns:p14="http://schemas.microsoft.com/office/powerpoint/2010/main" val="3467257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2EE1-0A45-6F54-DC38-C9063591E824}"/>
              </a:ext>
            </a:extLst>
          </p:cNvPr>
          <p:cNvSpPr>
            <a:spLocks noGrp="1"/>
          </p:cNvSpPr>
          <p:nvPr>
            <p:ph type="title"/>
          </p:nvPr>
        </p:nvSpPr>
        <p:spPr>
          <a:xfrm>
            <a:off x="10998" y="-152400"/>
            <a:ext cx="8229600" cy="1143000"/>
          </a:xfrm>
        </p:spPr>
        <p:txBody>
          <a:bodyPr>
            <a:normAutofit/>
          </a:bodyPr>
          <a:lstStyle/>
          <a:p>
            <a:r>
              <a:rPr lang="en-US" sz="2800" dirty="0" smtClean="0">
                <a:latin typeface="Times New Roman" panose="02020603050405020304" pitchFamily="18" charset="0"/>
                <a:cs typeface="Times New Roman" panose="02020603050405020304" pitchFamily="18" charset="0"/>
              </a:rPr>
              <a:t>DESIGN-DATAFLOW DIAGRAM</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A9C3B41-829F-3A02-F603-2685CDC6E2AB}"/>
              </a:ext>
            </a:extLst>
          </p:cNvPr>
          <p:cNvSpPr>
            <a:spLocks noGrp="1"/>
          </p:cNvSpPr>
          <p:nvPr>
            <p:ph type="sldNum" sz="quarter" idx="12"/>
          </p:nvPr>
        </p:nvSpPr>
        <p:spPr/>
        <p:txBody>
          <a:bodyPr/>
          <a:lstStyle/>
          <a:p>
            <a:fld id="{5A08DA0B-850E-4507-A502-32C96D9B16DC}" type="slidenum">
              <a:rPr lang="en-US" smtClean="0"/>
              <a:pPr/>
              <a:t>11</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466" y="1600201"/>
            <a:ext cx="6235067" cy="4191000"/>
          </a:xfrm>
        </p:spPr>
      </p:pic>
      <p:sp>
        <p:nvSpPr>
          <p:cNvPr id="6" name="TextBox 5"/>
          <p:cNvSpPr txBox="1"/>
          <p:nvPr/>
        </p:nvSpPr>
        <p:spPr>
          <a:xfrm>
            <a:off x="2057399" y="5987018"/>
            <a:ext cx="50292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level Data Flow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937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latin typeface="Times New Roman" panose="02020603050405020304" pitchFamily="18" charset="0"/>
                <a:cs typeface="Times New Roman" panose="02020603050405020304" pitchFamily="18" charset="0"/>
              </a:rPr>
              <a:t>CONTINUED</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1"/>
            <a:ext cx="7620000" cy="4191000"/>
          </a:xfrm>
        </p:spPr>
      </p:pic>
      <p:sp>
        <p:nvSpPr>
          <p:cNvPr id="4" name="Slide Number Placeholder 3"/>
          <p:cNvSpPr>
            <a:spLocks noGrp="1"/>
          </p:cNvSpPr>
          <p:nvPr>
            <p:ph type="sldNum" sz="quarter" idx="12"/>
          </p:nvPr>
        </p:nvSpPr>
        <p:spPr/>
        <p:txBody>
          <a:bodyPr/>
          <a:lstStyle/>
          <a:p>
            <a:fld id="{5A08DA0B-850E-4507-A502-32C96D9B16DC}" type="slidenum">
              <a:rPr lang="en-US" smtClean="0"/>
              <a:pPr/>
              <a:t>12</a:t>
            </a:fld>
            <a:endParaRPr lang="en-US"/>
          </a:p>
        </p:txBody>
      </p:sp>
      <p:sp>
        <p:nvSpPr>
          <p:cNvPr id="7" name="TextBox 6"/>
          <p:cNvSpPr txBox="1"/>
          <p:nvPr/>
        </p:nvSpPr>
        <p:spPr>
          <a:xfrm>
            <a:off x="1752600" y="5943600"/>
            <a:ext cx="54102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1-level DFD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476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257"/>
            <a:ext cx="8229600" cy="1143000"/>
          </a:xfrm>
        </p:spPr>
        <p:txBody>
          <a:bodyPr/>
          <a:lstStyle/>
          <a:p>
            <a:r>
              <a:rPr lang="en-US" dirty="0" smtClean="0">
                <a:latin typeface="Times New Roman" panose="02020603050405020304" pitchFamily="18" charset="0"/>
                <a:cs typeface="Times New Roman" panose="02020603050405020304" pitchFamily="18" charset="0"/>
              </a:rPr>
              <a:t>CONTINUED</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143785"/>
            <a:ext cx="9448800" cy="4562573"/>
          </a:xfrm>
        </p:spPr>
      </p:pic>
      <p:sp>
        <p:nvSpPr>
          <p:cNvPr id="4" name="Slide Number Placeholder 3"/>
          <p:cNvSpPr>
            <a:spLocks noGrp="1"/>
          </p:cNvSpPr>
          <p:nvPr>
            <p:ph type="sldNum" sz="quarter" idx="12"/>
          </p:nvPr>
        </p:nvSpPr>
        <p:spPr/>
        <p:txBody>
          <a:bodyPr/>
          <a:lstStyle/>
          <a:p>
            <a:fld id="{5A08DA0B-850E-4507-A502-32C96D9B16DC}" type="slidenum">
              <a:rPr lang="en-US" smtClean="0"/>
              <a:pPr/>
              <a:t>13</a:t>
            </a:fld>
            <a:endParaRPr lang="en-US"/>
          </a:p>
        </p:txBody>
      </p:sp>
      <p:sp>
        <p:nvSpPr>
          <p:cNvPr id="6" name="TextBox 5"/>
          <p:cNvSpPr txBox="1"/>
          <p:nvPr/>
        </p:nvSpPr>
        <p:spPr>
          <a:xfrm>
            <a:off x="2362200" y="5867400"/>
            <a:ext cx="40386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2-level DFD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096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HOMEPAGE</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8DA0B-850E-4507-A502-32C96D9B16DC}" type="slidenum">
              <a:rPr lang="en-US" smtClean="0"/>
              <a:pPr/>
              <a:t>14</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990601"/>
            <a:ext cx="8915400" cy="5105399"/>
          </a:xfrm>
        </p:spPr>
      </p:pic>
      <p:sp>
        <p:nvSpPr>
          <p:cNvPr id="3" name="TextBox 2"/>
          <p:cNvSpPr txBox="1"/>
          <p:nvPr/>
        </p:nvSpPr>
        <p:spPr>
          <a:xfrm>
            <a:off x="1562100" y="6096000"/>
            <a:ext cx="59436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Homepage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14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750"/>
            <a:ext cx="8229600" cy="914400"/>
          </a:xfrm>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SHOPPING </a:t>
            </a:r>
            <a:r>
              <a:rPr lang="en-US" sz="4000" dirty="0">
                <a:latin typeface="Times New Roman" panose="02020603050405020304" pitchFamily="18" charset="0"/>
                <a:cs typeface="Times New Roman" panose="02020603050405020304" pitchFamily="18" charset="0"/>
              </a:rPr>
              <a:t>CART</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8DA0B-850E-4507-A502-32C96D9B16DC}" type="slidenum">
              <a:rPr lang="en-US" smtClean="0"/>
              <a:pPr/>
              <a:t>15</a:t>
            </a:fld>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143000"/>
            <a:ext cx="8686800" cy="4876800"/>
          </a:xfrm>
        </p:spPr>
      </p:pic>
      <p:sp>
        <p:nvSpPr>
          <p:cNvPr id="3" name="TextBox 2"/>
          <p:cNvSpPr txBox="1"/>
          <p:nvPr/>
        </p:nvSpPr>
        <p:spPr>
          <a:xfrm>
            <a:off x="1600200" y="6172200"/>
            <a:ext cx="59436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Shopping Cart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959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CHECKOUT </a:t>
            </a:r>
            <a:endParaRPr lang="en-IN"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0053681-E4DB-AC84-90E4-43843CE16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8229600" cy="4724400"/>
          </a:xfrm>
        </p:spPr>
      </p:pic>
      <p:sp>
        <p:nvSpPr>
          <p:cNvPr id="4" name="Slide Number Placeholder 3"/>
          <p:cNvSpPr>
            <a:spLocks noGrp="1"/>
          </p:cNvSpPr>
          <p:nvPr>
            <p:ph type="sldNum" sz="quarter" idx="12"/>
          </p:nvPr>
        </p:nvSpPr>
        <p:spPr/>
        <p:txBody>
          <a:bodyPr/>
          <a:lstStyle/>
          <a:p>
            <a:fld id="{5A08DA0B-850E-4507-A502-32C96D9B16DC}" type="slidenum">
              <a:rPr lang="en-US" smtClean="0"/>
              <a:pPr/>
              <a:t>16</a:t>
            </a:fld>
            <a:endParaRPr lang="en-US"/>
          </a:p>
        </p:txBody>
      </p:sp>
      <p:sp>
        <p:nvSpPr>
          <p:cNvPr id="3" name="TextBox 2"/>
          <p:cNvSpPr txBox="1"/>
          <p:nvPr/>
        </p:nvSpPr>
        <p:spPr>
          <a:xfrm>
            <a:off x="2209800" y="6172200"/>
            <a:ext cx="44196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Checkout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087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9440"/>
            <a:ext cx="8229600" cy="625475"/>
          </a:xfrm>
        </p:spPr>
        <p:txBody>
          <a:bodyPr>
            <a:noAutofit/>
          </a:bodyPr>
          <a:lstStyle/>
          <a:p>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LOGIN </a:t>
            </a:r>
            <a:r>
              <a:rPr lang="en-US" sz="4000" dirty="0">
                <a:latin typeface="Times New Roman" panose="02020603050405020304" pitchFamily="18" charset="0"/>
                <a:cs typeface="Times New Roman" panose="02020603050405020304" pitchFamily="18" charset="0"/>
              </a:rPr>
              <a:t>PAGE</a:t>
            </a:r>
            <a:endParaRPr lang="en-IN"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2391EC5-E531-2631-0957-3885672C4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8229600" cy="4525455"/>
          </a:xfrm>
        </p:spPr>
      </p:pic>
      <p:sp>
        <p:nvSpPr>
          <p:cNvPr id="4" name="Slide Number Placeholder 3"/>
          <p:cNvSpPr>
            <a:spLocks noGrp="1"/>
          </p:cNvSpPr>
          <p:nvPr>
            <p:ph type="sldNum" sz="quarter" idx="12"/>
          </p:nvPr>
        </p:nvSpPr>
        <p:spPr/>
        <p:txBody>
          <a:bodyPr/>
          <a:lstStyle/>
          <a:p>
            <a:fld id="{5A08DA0B-850E-4507-A502-32C96D9B16DC}" type="slidenum">
              <a:rPr lang="en-US" smtClean="0"/>
              <a:pPr/>
              <a:t>17</a:t>
            </a:fld>
            <a:endParaRPr lang="en-US"/>
          </a:p>
        </p:txBody>
      </p:sp>
      <p:sp>
        <p:nvSpPr>
          <p:cNvPr id="3" name="TextBox 2"/>
          <p:cNvSpPr txBox="1"/>
          <p:nvPr/>
        </p:nvSpPr>
        <p:spPr>
          <a:xfrm>
            <a:off x="1790700" y="6032008"/>
            <a:ext cx="55626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Login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178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64266"/>
          </a:xfrm>
        </p:spPr>
        <p:txBody>
          <a:bodyPr>
            <a:normAutofit/>
          </a:bodyPr>
          <a:lstStyle/>
          <a:p>
            <a:r>
              <a:rPr lang="en-US" sz="4000" dirty="0" smtClean="0">
                <a:latin typeface="Times New Roman" panose="02020603050405020304" pitchFamily="18" charset="0"/>
                <a:cs typeface="Times New Roman" panose="02020603050405020304" pitchFamily="18" charset="0"/>
              </a:rPr>
              <a:t>CODING-MASTERPAGE</a:t>
            </a:r>
            <a:endParaRPr lang="en-IN"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A8F9EEB-06C3-C17F-504B-6FB9FABB22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1"/>
            <a:ext cx="8382000" cy="5213350"/>
          </a:xfrm>
        </p:spPr>
      </p:pic>
      <p:sp>
        <p:nvSpPr>
          <p:cNvPr id="4" name="Slide Number Placeholder 3"/>
          <p:cNvSpPr>
            <a:spLocks noGrp="1"/>
          </p:cNvSpPr>
          <p:nvPr>
            <p:ph type="sldNum" sz="quarter" idx="12"/>
          </p:nvPr>
        </p:nvSpPr>
        <p:spPr/>
        <p:txBody>
          <a:bodyPr/>
          <a:lstStyle/>
          <a:p>
            <a:fld id="{5A08DA0B-850E-4507-A502-32C96D9B16DC}" type="slidenum">
              <a:rPr lang="en-US" smtClean="0"/>
              <a:pPr/>
              <a:t>18</a:t>
            </a:fld>
            <a:endParaRPr lang="en-US"/>
          </a:p>
        </p:txBody>
      </p:sp>
    </p:spTree>
    <p:extLst>
      <p:ext uri="{BB962C8B-B14F-4D97-AF65-F5344CB8AC3E}">
        <p14:creationId xmlns:p14="http://schemas.microsoft.com/office/powerpoint/2010/main" val="2539120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325562"/>
          </a:xfrm>
        </p:spPr>
        <p:txBody>
          <a:bodyPr>
            <a:normAutofit/>
          </a:bodyPr>
          <a:lstStyle/>
          <a:p>
            <a:r>
              <a:rPr lang="en-US" sz="4000" dirty="0" smtClean="0">
                <a:latin typeface="Times New Roman" panose="02020603050405020304" pitchFamily="18" charset="0"/>
                <a:cs typeface="Times New Roman" panose="02020603050405020304" pitchFamily="18" charset="0"/>
              </a:rPr>
              <a:t>CONTINUED</a:t>
            </a:r>
            <a:endParaRPr lang="en-IN"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E79DDEE-A3F7-B033-6609-1E9C729215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71600"/>
            <a:ext cx="8229600" cy="4800600"/>
          </a:xfrm>
        </p:spPr>
      </p:pic>
      <p:sp>
        <p:nvSpPr>
          <p:cNvPr id="4" name="Slide Number Placeholder 3"/>
          <p:cNvSpPr>
            <a:spLocks noGrp="1"/>
          </p:cNvSpPr>
          <p:nvPr>
            <p:ph type="sldNum" sz="quarter" idx="12"/>
          </p:nvPr>
        </p:nvSpPr>
        <p:spPr/>
        <p:txBody>
          <a:bodyPr/>
          <a:lstStyle/>
          <a:p>
            <a:fld id="{5A08DA0B-850E-4507-A502-32C96D9B16DC}" type="slidenum">
              <a:rPr lang="en-US" smtClean="0"/>
              <a:pPr/>
              <a:t>19</a:t>
            </a:fld>
            <a:endParaRPr lang="en-US"/>
          </a:p>
        </p:txBody>
      </p:sp>
    </p:spTree>
    <p:extLst>
      <p:ext uri="{BB962C8B-B14F-4D97-AF65-F5344CB8AC3E}">
        <p14:creationId xmlns:p14="http://schemas.microsoft.com/office/powerpoint/2010/main" val="102392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0741-DF28-15B6-9512-2DD3593CD7E1}"/>
              </a:ext>
            </a:extLst>
          </p:cNvPr>
          <p:cNvSpPr>
            <a:spLocks noGrp="1"/>
          </p:cNvSpPr>
          <p:nvPr>
            <p:ph type="title"/>
          </p:nvPr>
        </p:nvSpPr>
        <p:spPr>
          <a:xfrm>
            <a:off x="228600" y="-184150"/>
            <a:ext cx="8229600" cy="1143000"/>
          </a:xfrm>
        </p:spPr>
        <p:txBody>
          <a:bodyPr>
            <a:normAutofit/>
          </a:bodyPr>
          <a:lstStyle/>
          <a:p>
            <a:pPr algn="l"/>
            <a:r>
              <a:rPr lang="en-US" sz="4000" dirty="0" smtClean="0">
                <a:latin typeface="Times New Roman" panose="02020603050405020304" pitchFamily="18" charset="0"/>
                <a:cs typeface="Times New Roman" panose="02020603050405020304" pitchFamily="18" charset="0"/>
              </a:rPr>
              <a:t>CONTENT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A41E5C-9623-3519-8F72-172D413CC050}"/>
              </a:ext>
            </a:extLst>
          </p:cNvPr>
          <p:cNvSpPr>
            <a:spLocks noGrp="1"/>
          </p:cNvSpPr>
          <p:nvPr>
            <p:ph idx="1"/>
          </p:nvPr>
        </p:nvSpPr>
        <p:spPr>
          <a:xfrm>
            <a:off x="457200" y="990600"/>
            <a:ext cx="8534400" cy="5562600"/>
          </a:xfrm>
        </p:spPr>
        <p:txBody>
          <a:bodyPr>
            <a:normAutofit fontScale="62500" lnSpcReduction="20000"/>
          </a:bodyPr>
          <a:lstStyle/>
          <a:p>
            <a:pPr marL="514350" lvl="0" indent="-514350">
              <a:buFont typeface="+mj-lt"/>
              <a:buAutoNum type="arabicPeriod"/>
            </a:pPr>
            <a:r>
              <a:rPr lang="en-US" sz="3400" dirty="0" smtClean="0">
                <a:latin typeface="Times New Roman" panose="02020603050405020304" pitchFamily="18" charset="0"/>
                <a:cs typeface="Times New Roman" panose="02020603050405020304" pitchFamily="18" charset="0"/>
              </a:rPr>
              <a:t>Introduction</a:t>
            </a:r>
            <a:endParaRPr lang="en-IN" sz="3400" dirty="0" smtClean="0">
              <a:latin typeface="Times New Roman" panose="02020603050405020304" pitchFamily="18" charset="0"/>
              <a:cs typeface="Times New Roman" panose="02020603050405020304" pitchFamily="18" charset="0"/>
            </a:endParaRPr>
          </a:p>
          <a:p>
            <a:pPr lvl="2"/>
            <a:r>
              <a:rPr lang="en-IN" sz="3400" dirty="0" smtClean="0">
                <a:latin typeface="Times New Roman" panose="02020603050405020304" pitchFamily="18" charset="0"/>
                <a:cs typeface="Times New Roman" panose="02020603050405020304" pitchFamily="18" charset="0"/>
              </a:rPr>
              <a:t>Problem</a:t>
            </a:r>
          </a:p>
          <a:p>
            <a:pPr lvl="2"/>
            <a:r>
              <a:rPr lang="en-IN" sz="3400" dirty="0" smtClean="0">
                <a:latin typeface="Times New Roman" panose="02020603050405020304" pitchFamily="18" charset="0"/>
                <a:cs typeface="Times New Roman" panose="02020603050405020304" pitchFamily="18" charset="0"/>
              </a:rPr>
              <a:t>Solution</a:t>
            </a:r>
          </a:p>
          <a:p>
            <a:pPr lvl="2"/>
            <a:r>
              <a:rPr lang="en-IN" sz="3400" dirty="0" smtClean="0">
                <a:latin typeface="Times New Roman" panose="02020603050405020304" pitchFamily="18" charset="0"/>
                <a:cs typeface="Times New Roman" panose="02020603050405020304" pitchFamily="18" charset="0"/>
              </a:rPr>
              <a:t>Objectives</a:t>
            </a:r>
          </a:p>
          <a:p>
            <a:pPr lvl="2"/>
            <a:r>
              <a:rPr lang="en-IN" sz="3400" dirty="0" smtClean="0">
                <a:latin typeface="Times New Roman" panose="02020603050405020304" pitchFamily="18" charset="0"/>
                <a:cs typeface="Times New Roman" panose="02020603050405020304" pitchFamily="18" charset="0"/>
              </a:rPr>
              <a:t>Features</a:t>
            </a:r>
          </a:p>
          <a:p>
            <a:pPr marL="514350" lvl="0" indent="-514350">
              <a:buFont typeface="+mj-lt"/>
              <a:buAutoNum type="arabicPeriod"/>
            </a:pPr>
            <a:r>
              <a:rPr lang="en-IN" sz="3400" dirty="0" smtClean="0">
                <a:latin typeface="Times New Roman" panose="02020603050405020304" pitchFamily="18" charset="0"/>
                <a:cs typeface="Times New Roman" panose="02020603050405020304" pitchFamily="18" charset="0"/>
              </a:rPr>
              <a:t>Requirement Analysis</a:t>
            </a:r>
          </a:p>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Design</a:t>
            </a:r>
          </a:p>
          <a:p>
            <a:pPr lvl="2"/>
            <a:r>
              <a:rPr lang="en-IN" sz="3200" dirty="0">
                <a:latin typeface="Times New Roman" panose="02020603050405020304" pitchFamily="18" charset="0"/>
                <a:cs typeface="Times New Roman" panose="02020603050405020304" pitchFamily="18" charset="0"/>
              </a:rPr>
              <a:t>Data flow diagram</a:t>
            </a:r>
          </a:p>
          <a:p>
            <a:pPr lvl="2"/>
            <a:r>
              <a:rPr lang="en-US" sz="3200" dirty="0">
                <a:latin typeface="Times New Roman" panose="02020603050405020304" pitchFamily="18" charset="0"/>
                <a:cs typeface="Times New Roman" panose="02020603050405020304" pitchFamily="18" charset="0"/>
              </a:rPr>
              <a:t>Homepage</a:t>
            </a:r>
            <a:endParaRPr lang="en-IN" sz="3200" dirty="0">
              <a:latin typeface="Times New Roman" panose="02020603050405020304" pitchFamily="18" charset="0"/>
              <a:cs typeface="Times New Roman" panose="02020603050405020304" pitchFamily="18" charset="0"/>
            </a:endParaRPr>
          </a:p>
          <a:p>
            <a:pPr lvl="2"/>
            <a:r>
              <a:rPr lang="en-US" sz="3200" dirty="0">
                <a:latin typeface="Times New Roman" panose="02020603050405020304" pitchFamily="18" charset="0"/>
                <a:cs typeface="Times New Roman" panose="02020603050405020304" pitchFamily="18" charset="0"/>
              </a:rPr>
              <a:t>Cart</a:t>
            </a:r>
            <a:endParaRPr lang="en-IN" sz="3200" dirty="0">
              <a:latin typeface="Times New Roman" panose="02020603050405020304" pitchFamily="18" charset="0"/>
              <a:cs typeface="Times New Roman" panose="02020603050405020304" pitchFamily="18" charset="0"/>
            </a:endParaRPr>
          </a:p>
          <a:p>
            <a:pPr lvl="2"/>
            <a:r>
              <a:rPr lang="en-US" sz="3200" dirty="0">
                <a:latin typeface="Times New Roman" panose="02020603050405020304" pitchFamily="18" charset="0"/>
                <a:cs typeface="Times New Roman" panose="02020603050405020304" pitchFamily="18" charset="0"/>
              </a:rPr>
              <a:t>Checkout</a:t>
            </a:r>
            <a:endParaRPr lang="en-IN" sz="3200" dirty="0">
              <a:latin typeface="Times New Roman" panose="02020603050405020304" pitchFamily="18" charset="0"/>
              <a:cs typeface="Times New Roman" panose="02020603050405020304" pitchFamily="18" charset="0"/>
            </a:endParaRPr>
          </a:p>
          <a:p>
            <a:pPr lvl="2"/>
            <a:r>
              <a:rPr lang="en-US" sz="3200" dirty="0">
                <a:latin typeface="Times New Roman" panose="02020603050405020304" pitchFamily="18" charset="0"/>
                <a:cs typeface="Times New Roman" panose="02020603050405020304" pitchFamily="18" charset="0"/>
              </a:rPr>
              <a:t>Login</a:t>
            </a:r>
            <a:endParaRPr lang="en-IN" sz="32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IN" sz="3400" dirty="0" smtClean="0">
                <a:latin typeface="Times New Roman" panose="02020603050405020304" pitchFamily="18" charset="0"/>
                <a:cs typeface="Times New Roman" panose="02020603050405020304" pitchFamily="18" charset="0"/>
              </a:rPr>
              <a:t>Coding</a:t>
            </a:r>
          </a:p>
          <a:p>
            <a:pPr marL="514350" indent="-514350">
              <a:buFont typeface="+mj-lt"/>
              <a:buAutoNum type="arabicPeriod"/>
            </a:pPr>
            <a:r>
              <a:rPr lang="en-IN" sz="3400" dirty="0" smtClean="0">
                <a:latin typeface="Times New Roman" panose="02020603050405020304" pitchFamily="18" charset="0"/>
                <a:cs typeface="Times New Roman" panose="02020603050405020304" pitchFamily="18" charset="0"/>
              </a:rPr>
              <a:t>Testing</a:t>
            </a:r>
          </a:p>
          <a:p>
            <a:pPr marL="514350" indent="-514350">
              <a:buFont typeface="+mj-lt"/>
              <a:buAutoNum type="arabicPeriod"/>
            </a:pPr>
            <a:r>
              <a:rPr lang="en-US" sz="3400" dirty="0" smtClean="0">
                <a:latin typeface="Times New Roman" panose="02020603050405020304" pitchFamily="18" charset="0"/>
                <a:cs typeface="Times New Roman" panose="02020603050405020304" pitchFamily="18" charset="0"/>
              </a:rPr>
              <a:t>Implementation &amp; Maintenance</a:t>
            </a:r>
            <a:endParaRPr lang="en-IN" sz="3400" dirty="0" smtClean="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IN" sz="3400" dirty="0" smtClean="0">
                <a:latin typeface="Times New Roman" panose="02020603050405020304" pitchFamily="18" charset="0"/>
                <a:cs typeface="Times New Roman" panose="02020603050405020304" pitchFamily="18" charset="0"/>
              </a:rPr>
              <a:t>Conclusion &amp;</a:t>
            </a:r>
            <a:r>
              <a:rPr lang="en-IN" sz="3400" dirty="0" smtClean="0">
                <a:solidFill>
                  <a:srgbClr val="FF0000"/>
                </a:solidFill>
                <a:latin typeface="Times New Roman" panose="02020603050405020304" pitchFamily="18" charset="0"/>
                <a:cs typeface="Times New Roman" panose="02020603050405020304" pitchFamily="18" charset="0"/>
              </a:rPr>
              <a:t> </a:t>
            </a:r>
            <a:r>
              <a:rPr lang="en-IN" sz="3400" dirty="0" smtClean="0">
                <a:latin typeface="Times New Roman" panose="02020603050405020304" pitchFamily="18" charset="0"/>
                <a:cs typeface="Times New Roman" panose="02020603050405020304" pitchFamily="18" charset="0"/>
              </a:rPr>
              <a:t>Future scope</a:t>
            </a:r>
          </a:p>
          <a:p>
            <a:pPr marL="514350" indent="-514350">
              <a:buAutoNum type="arabicPeriod"/>
            </a:pPr>
            <a:endParaRPr lang="en-IN" sz="2000" dirty="0" smtClean="0"/>
          </a:p>
          <a:p>
            <a:pPr marL="0" indent="0">
              <a:buNone/>
            </a:pPr>
            <a:endParaRPr lang="en-IN" sz="3600" dirty="0" smtClean="0"/>
          </a:p>
          <a:p>
            <a:pPr marL="514350" indent="-514350">
              <a:buAutoNum type="arabicPeriod"/>
            </a:pPr>
            <a:endParaRPr lang="en-IN" sz="3600" dirty="0" smtClean="0"/>
          </a:p>
          <a:p>
            <a:pPr marL="514350" indent="-514350">
              <a:buAutoNum type="arabicPeriod"/>
            </a:pPr>
            <a:endParaRPr lang="en-IN" sz="3600" dirty="0"/>
          </a:p>
        </p:txBody>
      </p:sp>
      <p:sp>
        <p:nvSpPr>
          <p:cNvPr id="4" name="Slide Number Placeholder 3">
            <a:extLst>
              <a:ext uri="{FF2B5EF4-FFF2-40B4-BE49-F238E27FC236}">
                <a16:creationId xmlns:a16="http://schemas.microsoft.com/office/drawing/2014/main" id="{BB074562-EE84-8BA9-7C24-31C36938B0A7}"/>
              </a:ext>
            </a:extLst>
          </p:cNvPr>
          <p:cNvSpPr>
            <a:spLocks noGrp="1"/>
          </p:cNvSpPr>
          <p:nvPr>
            <p:ph type="sldNum" sz="quarter" idx="12"/>
          </p:nvPr>
        </p:nvSpPr>
        <p:spPr/>
        <p:txBody>
          <a:bodyPr/>
          <a:lstStyle/>
          <a:p>
            <a:fld id="{5A08DA0B-850E-4507-A502-32C96D9B16DC}" type="slidenum">
              <a:rPr lang="en-US" smtClean="0"/>
              <a:pPr/>
              <a:t>2</a:t>
            </a:fld>
            <a:endParaRPr lang="en-US"/>
          </a:p>
        </p:txBody>
      </p:sp>
    </p:spTree>
    <p:extLst>
      <p:ext uri="{BB962C8B-B14F-4D97-AF65-F5344CB8AC3E}">
        <p14:creationId xmlns:p14="http://schemas.microsoft.com/office/powerpoint/2010/main" val="3969100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177"/>
            <a:ext cx="8229600" cy="792162"/>
          </a:xfrm>
        </p:spPr>
        <p:txBody>
          <a:bodyPr>
            <a:normAutofit/>
          </a:bodyPr>
          <a:lstStyle/>
          <a:p>
            <a:r>
              <a:rPr lang="en-US" sz="4000" dirty="0" smtClean="0">
                <a:latin typeface="Times New Roman" panose="02020603050405020304" pitchFamily="18" charset="0"/>
                <a:cs typeface="Times New Roman" panose="02020603050405020304" pitchFamily="18" charset="0"/>
              </a:rPr>
              <a:t>        CHECKOUT PAGE</a:t>
            </a:r>
            <a:endParaRPr lang="en-IN"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F28C783-8EE2-7E1E-354B-0E3194D5C9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66800"/>
            <a:ext cx="8229600" cy="4734152"/>
          </a:xfrm>
        </p:spPr>
      </p:pic>
      <p:sp>
        <p:nvSpPr>
          <p:cNvPr id="4" name="Slide Number Placeholder 3"/>
          <p:cNvSpPr>
            <a:spLocks noGrp="1"/>
          </p:cNvSpPr>
          <p:nvPr>
            <p:ph type="sldNum" sz="quarter" idx="12"/>
          </p:nvPr>
        </p:nvSpPr>
        <p:spPr/>
        <p:txBody>
          <a:bodyPr/>
          <a:lstStyle/>
          <a:p>
            <a:fld id="{5A08DA0B-850E-4507-A502-32C96D9B16DC}" type="slidenum">
              <a:rPr lang="en-US" smtClean="0"/>
              <a:pPr/>
              <a:t>20</a:t>
            </a:fld>
            <a:endParaRPr lang="en-US"/>
          </a:p>
        </p:txBody>
      </p:sp>
    </p:spTree>
    <p:extLst>
      <p:ext uri="{BB962C8B-B14F-4D97-AF65-F5344CB8AC3E}">
        <p14:creationId xmlns:p14="http://schemas.microsoft.com/office/powerpoint/2010/main" val="2738433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    CART PAGE</a:t>
            </a:r>
            <a:endParaRPr lang="en-IN"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82003D3-9A2A-886E-508F-7B820609B8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71600"/>
            <a:ext cx="8229600" cy="4876800"/>
          </a:xfrm>
        </p:spPr>
      </p:pic>
      <p:sp>
        <p:nvSpPr>
          <p:cNvPr id="4" name="Slide Number Placeholder 3"/>
          <p:cNvSpPr>
            <a:spLocks noGrp="1"/>
          </p:cNvSpPr>
          <p:nvPr>
            <p:ph type="sldNum" sz="quarter" idx="12"/>
          </p:nvPr>
        </p:nvSpPr>
        <p:spPr/>
        <p:txBody>
          <a:bodyPr/>
          <a:lstStyle/>
          <a:p>
            <a:fld id="{5A08DA0B-850E-4507-A502-32C96D9B16DC}" type="slidenum">
              <a:rPr lang="en-US" smtClean="0"/>
              <a:pPr/>
              <a:t>21</a:t>
            </a:fld>
            <a:endParaRPr lang="en-US"/>
          </a:p>
        </p:txBody>
      </p:sp>
    </p:spTree>
    <p:extLst>
      <p:ext uri="{BB962C8B-B14F-4D97-AF65-F5344CB8AC3E}">
        <p14:creationId xmlns:p14="http://schemas.microsoft.com/office/powerpoint/2010/main" val="1168415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020762"/>
          </a:xfrm>
        </p:spPr>
        <p:txBody>
          <a:bodyPr>
            <a:normAutofit/>
          </a:bodyPr>
          <a:lstStyle/>
          <a:p>
            <a:r>
              <a:rPr lang="en-US" sz="4000" dirty="0">
                <a:latin typeface="Times New Roman" panose="02020603050405020304" pitchFamily="18" charset="0"/>
                <a:cs typeface="Times New Roman" panose="02020603050405020304" pitchFamily="18" charset="0"/>
              </a:rPr>
              <a:t>TESTING</a:t>
            </a:r>
            <a:endParaRPr lang="en-IN"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2A18679-6A45-02BF-EB42-493EE1A1E2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1"/>
            <a:ext cx="8229600" cy="3657599"/>
          </a:xfrm>
        </p:spPr>
      </p:pic>
      <p:sp>
        <p:nvSpPr>
          <p:cNvPr id="4" name="Slide Number Placeholder 3"/>
          <p:cNvSpPr>
            <a:spLocks noGrp="1"/>
          </p:cNvSpPr>
          <p:nvPr>
            <p:ph type="sldNum" sz="quarter" idx="12"/>
          </p:nvPr>
        </p:nvSpPr>
        <p:spPr/>
        <p:txBody>
          <a:bodyPr/>
          <a:lstStyle/>
          <a:p>
            <a:fld id="{5A08DA0B-850E-4507-A502-32C96D9B16DC}" type="slidenum">
              <a:rPr lang="en-US" smtClean="0"/>
              <a:pPr/>
              <a:t>22</a:t>
            </a:fld>
            <a:endParaRPr lang="en-US"/>
          </a:p>
        </p:txBody>
      </p:sp>
      <p:sp>
        <p:nvSpPr>
          <p:cNvPr id="7" name="TextBox 6">
            <a:extLst>
              <a:ext uri="{FF2B5EF4-FFF2-40B4-BE49-F238E27FC236}">
                <a16:creationId xmlns:a16="http://schemas.microsoft.com/office/drawing/2014/main" id="{09959BEA-88F3-022F-DF83-303B9F0F5BDD}"/>
              </a:ext>
            </a:extLst>
          </p:cNvPr>
          <p:cNvSpPr txBox="1"/>
          <p:nvPr/>
        </p:nvSpPr>
        <p:spPr>
          <a:xfrm>
            <a:off x="609600" y="5477171"/>
            <a:ext cx="76200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Error occurred while loading the file . The file was missing.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688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249" y="-95579"/>
            <a:ext cx="8229600" cy="1095375"/>
          </a:xfrm>
        </p:spPr>
        <p:txBody>
          <a:bodyPr>
            <a:normAutofit/>
          </a:bodyPr>
          <a:lstStyle/>
          <a:p>
            <a:r>
              <a:rPr lang="en-US" sz="2800" dirty="0" smtClean="0">
                <a:latin typeface="Times New Roman" panose="02020603050405020304" pitchFamily="18" charset="0"/>
                <a:cs typeface="Times New Roman" panose="02020603050405020304" pitchFamily="18" charset="0"/>
              </a:rPr>
              <a:t>IMPLEMENTATION &amp; MAINTENANCE</a:t>
            </a:r>
            <a:endParaRPr lang="en-IN"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D9A3540-486F-FEA4-BC8F-7734ABD2A4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71600"/>
            <a:ext cx="8229600" cy="3657092"/>
          </a:xfrm>
        </p:spPr>
      </p:pic>
      <p:sp>
        <p:nvSpPr>
          <p:cNvPr id="4" name="Slide Number Placeholder 3"/>
          <p:cNvSpPr>
            <a:spLocks noGrp="1"/>
          </p:cNvSpPr>
          <p:nvPr>
            <p:ph type="sldNum" sz="quarter" idx="12"/>
          </p:nvPr>
        </p:nvSpPr>
        <p:spPr/>
        <p:txBody>
          <a:bodyPr/>
          <a:lstStyle/>
          <a:p>
            <a:fld id="{5A08DA0B-850E-4507-A502-32C96D9B16DC}" type="slidenum">
              <a:rPr lang="en-US" smtClean="0"/>
              <a:pPr/>
              <a:t>23</a:t>
            </a:fld>
            <a:endParaRPr lang="en-US"/>
          </a:p>
        </p:txBody>
      </p:sp>
      <p:sp>
        <p:nvSpPr>
          <p:cNvPr id="8" name="TextBox 7">
            <a:extLst>
              <a:ext uri="{FF2B5EF4-FFF2-40B4-BE49-F238E27FC236}">
                <a16:creationId xmlns:a16="http://schemas.microsoft.com/office/drawing/2014/main" id="{66D59DA0-7C44-A7AB-B2E8-DD3661AA2733}"/>
              </a:ext>
            </a:extLst>
          </p:cNvPr>
          <p:cNvSpPr txBox="1"/>
          <p:nvPr/>
        </p:nvSpPr>
        <p:spPr>
          <a:xfrm>
            <a:off x="457200" y="5410200"/>
            <a:ext cx="8229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File was  restored and the page was working.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752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0B90-B449-4475-7AD1-0F19C0D0A50B}"/>
              </a:ext>
            </a:extLst>
          </p:cNvPr>
          <p:cNvSpPr>
            <a:spLocks noGrp="1"/>
          </p:cNvSpPr>
          <p:nvPr>
            <p:ph type="title"/>
          </p:nvPr>
        </p:nvSpPr>
        <p:spPr>
          <a:xfrm>
            <a:off x="152400" y="76200"/>
            <a:ext cx="6705600" cy="685800"/>
          </a:xfrm>
        </p:spPr>
        <p:txBody>
          <a:bodyPr>
            <a:noAutofit/>
          </a:bodyPr>
          <a:lstStyle/>
          <a:p>
            <a:r>
              <a:rPr lang="en-US" sz="3200" dirty="0" smtClean="0">
                <a:latin typeface="Times New Roman" panose="02020603050405020304" pitchFamily="18" charset="0"/>
                <a:cs typeface="Times New Roman" panose="02020603050405020304" pitchFamily="18" charset="0"/>
              </a:rPr>
              <a:t>CONCLUSION &amp; FUTURE SCOPE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33F867-A8FB-4E8A-748C-F57988C3909E}"/>
              </a:ext>
            </a:extLst>
          </p:cNvPr>
          <p:cNvSpPr>
            <a:spLocks noGrp="1"/>
          </p:cNvSpPr>
          <p:nvPr>
            <p:ph idx="1"/>
          </p:nvPr>
        </p:nvSpPr>
        <p:spPr>
          <a:xfrm>
            <a:off x="457200" y="1600200"/>
            <a:ext cx="8229600" cy="4953000"/>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In conclusion, we have designed and developed a comprehensive shopping website that aims to provide a convenient and enjoyable shopping experience to our users. We have implemented various features such as user-friendly navigation, advanced search functionality, detailed product descriptions, and secure payment options to ensure that our customers can easily find and purchase the products they need.</a:t>
            </a:r>
          </a:p>
          <a:p>
            <a:pPr algn="just"/>
            <a:r>
              <a:rPr lang="en-US" sz="2400" b="0" i="0" dirty="0">
                <a:effectLst/>
                <a:latin typeface="Times New Roman" panose="02020603050405020304" pitchFamily="18" charset="0"/>
                <a:cs typeface="Times New Roman" panose="02020603050405020304" pitchFamily="18" charset="0"/>
              </a:rPr>
              <a:t>Overall, our shopping website is designed to meet the needs and expectations of modern-day </a:t>
            </a:r>
            <a:r>
              <a:rPr lang="en-US" sz="2400" b="0" i="0" dirty="0" smtClean="0">
                <a:effectLst/>
                <a:latin typeface="Times New Roman" panose="02020603050405020304" pitchFamily="18" charset="0"/>
                <a:cs typeface="Times New Roman" panose="02020603050405020304" pitchFamily="18" charset="0"/>
              </a:rPr>
              <a:t>shoppers. </a:t>
            </a:r>
            <a:r>
              <a:rPr lang="en-US" sz="2400" b="0" i="0" dirty="0">
                <a:effectLst/>
                <a:latin typeface="Times New Roman" panose="02020603050405020304" pitchFamily="18" charset="0"/>
                <a:cs typeface="Times New Roman" panose="02020603050405020304" pitchFamily="18" charset="0"/>
              </a:rPr>
              <a:t>We look forward to hearing feedback from our users and making continuous improvements to enhance their shopping experience.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F19C77A-8A2D-D3D8-9B8E-19F1753E297C}"/>
              </a:ext>
            </a:extLst>
          </p:cNvPr>
          <p:cNvSpPr>
            <a:spLocks noGrp="1"/>
          </p:cNvSpPr>
          <p:nvPr>
            <p:ph type="sldNum" sz="quarter" idx="12"/>
          </p:nvPr>
        </p:nvSpPr>
        <p:spPr/>
        <p:txBody>
          <a:bodyPr/>
          <a:lstStyle/>
          <a:p>
            <a:fld id="{5A08DA0B-850E-4507-A502-32C96D9B16DC}" type="slidenum">
              <a:rPr lang="en-US" smtClean="0"/>
              <a:pPr/>
              <a:t>24</a:t>
            </a:fld>
            <a:endParaRPr lang="en-US"/>
          </a:p>
        </p:txBody>
      </p:sp>
    </p:spTree>
    <p:extLst>
      <p:ext uri="{BB962C8B-B14F-4D97-AF65-F5344CB8AC3E}">
        <p14:creationId xmlns:p14="http://schemas.microsoft.com/office/powerpoint/2010/main" val="3182235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F6EA-97AB-6C84-9675-CA949D54D191}"/>
              </a:ext>
            </a:extLst>
          </p:cNvPr>
          <p:cNvSpPr>
            <a:spLocks noGrp="1"/>
          </p:cNvSpPr>
          <p:nvPr>
            <p:ph type="title"/>
          </p:nvPr>
        </p:nvSpPr>
        <p:spPr>
          <a:xfrm>
            <a:off x="304800" y="-152400"/>
            <a:ext cx="822960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CONTINUED</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C5F544-662A-F1BB-DDD5-96167D3848F7}"/>
              </a:ext>
            </a:extLst>
          </p:cNvPr>
          <p:cNvSpPr>
            <a:spLocks noGrp="1"/>
          </p:cNvSpPr>
          <p:nvPr>
            <p:ph idx="1"/>
          </p:nvPr>
        </p:nvSpPr>
        <p:spPr/>
        <p:txBody>
          <a:bodyPr>
            <a:normAutofit fontScale="92500"/>
          </a:bodyPr>
          <a:lstStyle/>
          <a:p>
            <a:pPr algn="just"/>
            <a:r>
              <a:rPr lang="en-US" sz="2600" b="0" i="0" dirty="0">
                <a:effectLst/>
                <a:latin typeface="Times New Roman" panose="02020603050405020304" pitchFamily="18" charset="0"/>
                <a:cs typeface="Times New Roman" panose="02020603050405020304" pitchFamily="18" charset="0"/>
              </a:rPr>
              <a:t>Implementing personalized product recommendations based on customer search history and behavior to enhance the shopping experience</a:t>
            </a:r>
          </a:p>
          <a:p>
            <a:pPr algn="just"/>
            <a:r>
              <a:rPr lang="en-US" sz="2600" b="0" i="0" dirty="0">
                <a:effectLst/>
                <a:latin typeface="Times New Roman" panose="02020603050405020304" pitchFamily="18" charset="0"/>
                <a:cs typeface="Times New Roman" panose="02020603050405020304" pitchFamily="18" charset="0"/>
              </a:rPr>
              <a:t>Incorporating augmented reality and virtual reality technology to allow customers to visualize products before purchase</a:t>
            </a:r>
          </a:p>
          <a:p>
            <a:pPr algn="just"/>
            <a:r>
              <a:rPr lang="en-US" sz="2600" b="0" i="0" dirty="0">
                <a:effectLst/>
                <a:latin typeface="Times New Roman" panose="02020603050405020304" pitchFamily="18" charset="0"/>
                <a:cs typeface="Times New Roman" panose="02020603050405020304" pitchFamily="18" charset="0"/>
              </a:rPr>
              <a:t>Developing a mobile application for the website to increase accessibility and convenience for customers on-the-go</a:t>
            </a:r>
          </a:p>
          <a:p>
            <a:pPr algn="just"/>
            <a:r>
              <a:rPr lang="en-US" sz="2600" b="0" i="0" dirty="0">
                <a:effectLst/>
                <a:latin typeface="Times New Roman" panose="02020603050405020304" pitchFamily="18" charset="0"/>
                <a:cs typeface="Times New Roman" panose="02020603050405020304" pitchFamily="18" charset="0"/>
              </a:rPr>
              <a:t>Implementing chatbots or virtual assistants to provide 24/7 customer support and assistance with inquiries and orders</a:t>
            </a:r>
          </a:p>
          <a:p>
            <a:pPr algn="just"/>
            <a:endParaRPr lang="en-IN" dirty="0"/>
          </a:p>
        </p:txBody>
      </p:sp>
      <p:sp>
        <p:nvSpPr>
          <p:cNvPr id="4" name="Slide Number Placeholder 3">
            <a:extLst>
              <a:ext uri="{FF2B5EF4-FFF2-40B4-BE49-F238E27FC236}">
                <a16:creationId xmlns:a16="http://schemas.microsoft.com/office/drawing/2014/main" id="{13764793-5FF6-6D39-680B-D434B6286BBE}"/>
              </a:ext>
            </a:extLst>
          </p:cNvPr>
          <p:cNvSpPr>
            <a:spLocks noGrp="1"/>
          </p:cNvSpPr>
          <p:nvPr>
            <p:ph type="sldNum" sz="quarter" idx="12"/>
          </p:nvPr>
        </p:nvSpPr>
        <p:spPr/>
        <p:txBody>
          <a:bodyPr/>
          <a:lstStyle/>
          <a:p>
            <a:fld id="{5A08DA0B-850E-4507-A502-32C96D9B16DC}" type="slidenum">
              <a:rPr lang="en-US" smtClean="0"/>
              <a:pPr/>
              <a:t>25</a:t>
            </a:fld>
            <a:endParaRPr lang="en-US"/>
          </a:p>
        </p:txBody>
      </p:sp>
    </p:spTree>
    <p:extLst>
      <p:ext uri="{BB962C8B-B14F-4D97-AF65-F5344CB8AC3E}">
        <p14:creationId xmlns:p14="http://schemas.microsoft.com/office/powerpoint/2010/main" val="3445382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C68897-A6FA-CC4B-8E9B-6FC2550F2AB3}"/>
              </a:ext>
            </a:extLst>
          </p:cNvPr>
          <p:cNvSpPr>
            <a:spLocks noGrp="1"/>
          </p:cNvSpPr>
          <p:nvPr>
            <p:ph type="sldNum" sz="quarter" idx="12"/>
          </p:nvPr>
        </p:nvSpPr>
        <p:spPr/>
        <p:txBody>
          <a:bodyPr/>
          <a:lstStyle/>
          <a:p>
            <a:fld id="{5A08DA0B-850E-4507-A502-32C96D9B16DC}" type="slidenum">
              <a:rPr lang="en-US" smtClean="0"/>
              <a:pPr/>
              <a:t>26</a:t>
            </a:fld>
            <a:endParaRPr lang="en-US"/>
          </a:p>
        </p:txBody>
      </p:sp>
      <p:sp>
        <p:nvSpPr>
          <p:cNvPr id="5" name="TextBox 4">
            <a:extLst>
              <a:ext uri="{FF2B5EF4-FFF2-40B4-BE49-F238E27FC236}">
                <a16:creationId xmlns:a16="http://schemas.microsoft.com/office/drawing/2014/main" id="{03F02192-4D65-8C38-62F4-5209DC7ECE6E}"/>
              </a:ext>
            </a:extLst>
          </p:cNvPr>
          <p:cNvSpPr txBox="1"/>
          <p:nvPr/>
        </p:nvSpPr>
        <p:spPr>
          <a:xfrm>
            <a:off x="-76200" y="2644170"/>
            <a:ext cx="9094381" cy="1569660"/>
          </a:xfrm>
          <a:prstGeom prst="rect">
            <a:avLst/>
          </a:prstGeom>
          <a:noFill/>
        </p:spPr>
        <p:txBody>
          <a:bodyPr wrap="square" rtlCol="0">
            <a:spAutoFit/>
          </a:bodyPr>
          <a:lstStyle/>
          <a:p>
            <a:pPr algn="ctr"/>
            <a:r>
              <a:rPr lang="en-US" sz="9600" dirty="0">
                <a:latin typeface="Calibri" panose="020F0502020204030204" pitchFamily="34" charset="0"/>
                <a:ea typeface="Calibri" panose="020F0502020204030204" pitchFamily="34" charset="0"/>
                <a:cs typeface="Calibri" panose="020F0502020204030204" pitchFamily="34" charset="0"/>
              </a:rPr>
              <a:t>THANK YOU</a:t>
            </a:r>
            <a:endParaRPr lang="en-IN" sz="9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7645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87362"/>
          </a:xfrm>
        </p:spPr>
        <p:txBody>
          <a:bodyPr>
            <a:no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756150"/>
          </a:xfrm>
        </p:spPr>
        <p:txBody>
          <a:bodyPr>
            <a:norm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E-commerce is the </a:t>
            </a:r>
            <a:r>
              <a:rPr lang="en-US" sz="2400" dirty="0">
                <a:latin typeface="Times New Roman" panose="02020603050405020304" pitchFamily="18" charset="0"/>
                <a:cs typeface="Times New Roman" panose="02020603050405020304" pitchFamily="18" charset="0"/>
              </a:rPr>
              <a:t>business of buying and selling things over the </a:t>
            </a:r>
            <a:r>
              <a:rPr lang="en-US" sz="2400" dirty="0" smtClean="0">
                <a:latin typeface="Times New Roman" panose="02020603050405020304" pitchFamily="18" charset="0"/>
                <a:cs typeface="Times New Roman" panose="02020603050405020304" pitchFamily="18" charset="0"/>
              </a:rPr>
              <a:t>Internet. Our </a:t>
            </a:r>
            <a:r>
              <a:rPr lang="en-US" sz="2400" dirty="0">
                <a:latin typeface="Times New Roman" panose="02020603050405020304" pitchFamily="18" charset="0"/>
                <a:cs typeface="Times New Roman" panose="02020603050405020304" pitchFamily="18" charset="0"/>
              </a:rPr>
              <a:t>website is designed to provide a seamless shopping experience for our customers, with a wide range of products, easy navigation, and multiple payment options. We believe that our platform offers a unique and convenient way to shop online. Today, We will be taking you through some of the key features of our website, as well as highlighting the benefits of shopping with </a:t>
            </a:r>
            <a:r>
              <a:rPr lang="en-US" sz="2400" dirty="0" smtClean="0">
                <a:latin typeface="Times New Roman" panose="02020603050405020304" pitchFamily="18" charset="0"/>
                <a:cs typeface="Times New Roman" panose="02020603050405020304" pitchFamily="18" charset="0"/>
              </a:rPr>
              <a:t>us.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8DA0B-850E-4507-A502-32C96D9B16DC}" type="slidenum">
              <a:rPr lang="en-US" smtClean="0"/>
              <a:pPr/>
              <a:t>3</a:t>
            </a:fld>
            <a:endParaRPr lang="en-US" dirty="0"/>
          </a:p>
        </p:txBody>
      </p:sp>
    </p:spTree>
    <p:extLst>
      <p:ext uri="{BB962C8B-B14F-4D97-AF65-F5344CB8AC3E}">
        <p14:creationId xmlns:p14="http://schemas.microsoft.com/office/powerpoint/2010/main" val="329715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4247-631A-3EEA-AAC9-4D37923FFD26}"/>
              </a:ext>
            </a:extLst>
          </p:cNvPr>
          <p:cNvSpPr>
            <a:spLocks noGrp="1"/>
          </p:cNvSpPr>
          <p:nvPr>
            <p:ph type="title"/>
          </p:nvPr>
        </p:nvSpPr>
        <p:spPr>
          <a:xfrm>
            <a:off x="304800" y="-152400"/>
            <a:ext cx="8229600" cy="1143000"/>
          </a:xfrm>
        </p:spPr>
        <p:txBody>
          <a:bodyPr>
            <a:normAutofit/>
          </a:bodyPr>
          <a:lstStyle/>
          <a:p>
            <a:r>
              <a:rPr lang="en-US" sz="4000" dirty="0">
                <a:latin typeface="Times New Roman" panose="02020603050405020304" pitchFamily="18" charset="0"/>
                <a:cs typeface="Times New Roman" panose="02020603050405020304" pitchFamily="18" charset="0"/>
              </a:rPr>
              <a:t>PROBLEM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4E49CD-074F-DD81-E8D1-49CA359571D1}"/>
              </a:ext>
            </a:extLst>
          </p:cNvPr>
          <p:cNvSpPr>
            <a:spLocks noGrp="1"/>
          </p:cNvSpPr>
          <p:nvPr>
            <p:ph idx="1"/>
          </p:nvPr>
        </p:nvSpPr>
        <p:spPr>
          <a:xfrm>
            <a:off x="457200" y="1600201"/>
            <a:ext cx="8229600" cy="3810000"/>
          </a:xfrm>
        </p:spPr>
        <p:txBody>
          <a:bodyPr>
            <a:normAutofit fontScale="92500" lnSpcReduction="20000"/>
          </a:bodyPr>
          <a:lstStyle/>
          <a:p>
            <a:pPr lvl="0" algn="just">
              <a:lnSpc>
                <a:spcPct val="115000"/>
              </a:lnSpc>
              <a:spcAft>
                <a:spcPts val="1000"/>
              </a:spcAft>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One of the biggest problems is the lack of transparency and reliability in pricing and shipping policies.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Many online retailers have inconsistent policies, which can cause confusion and mistrust among consumers.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Another problem is the difficulty of finding products that meet specific needs and preferences.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Many online retailers have limited product offerings and a lack of customization options.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spcAft>
                <a:spcPts val="1000"/>
              </a:spcAft>
              <a:buNone/>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32B90B8-36BA-AAE3-2250-B417FF5989A5}"/>
              </a:ext>
            </a:extLst>
          </p:cNvPr>
          <p:cNvSpPr>
            <a:spLocks noGrp="1"/>
          </p:cNvSpPr>
          <p:nvPr>
            <p:ph type="sldNum" sz="quarter" idx="12"/>
          </p:nvPr>
        </p:nvSpPr>
        <p:spPr/>
        <p:txBody>
          <a:bodyPr/>
          <a:lstStyle/>
          <a:p>
            <a:fld id="{5A08DA0B-850E-4507-A502-32C96D9B16DC}" type="slidenum">
              <a:rPr lang="en-US" smtClean="0"/>
              <a:pPr/>
              <a:t>4</a:t>
            </a:fld>
            <a:endParaRPr lang="en-US"/>
          </a:p>
        </p:txBody>
      </p:sp>
    </p:spTree>
    <p:extLst>
      <p:ext uri="{BB962C8B-B14F-4D97-AF65-F5344CB8AC3E}">
        <p14:creationId xmlns:p14="http://schemas.microsoft.com/office/powerpoint/2010/main" val="61287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B65C-AFA3-5907-8B92-298A54C71346}"/>
              </a:ext>
            </a:extLst>
          </p:cNvPr>
          <p:cNvSpPr>
            <a:spLocks noGrp="1"/>
          </p:cNvSpPr>
          <p:nvPr>
            <p:ph type="title"/>
          </p:nvPr>
        </p:nvSpPr>
        <p:spPr>
          <a:xfrm>
            <a:off x="381000" y="-152400"/>
            <a:ext cx="8229600" cy="1143000"/>
          </a:xfrm>
        </p:spPr>
        <p:txBody>
          <a:bodyPr>
            <a:normAutofit/>
          </a:bodyPr>
          <a:lstStyle/>
          <a:p>
            <a:r>
              <a:rPr lang="en-US" sz="4000" dirty="0">
                <a:latin typeface="Times New Roman" panose="02020603050405020304" pitchFamily="18" charset="0"/>
                <a:cs typeface="Times New Roman" panose="02020603050405020304" pitchFamily="18" charset="0"/>
              </a:rPr>
              <a:t>SOLUTION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655D57-8261-6E38-A0E9-8714AF0E8F3D}"/>
              </a:ext>
            </a:extLst>
          </p:cNvPr>
          <p:cNvSpPr>
            <a:spLocks noGrp="1"/>
          </p:cNvSpPr>
          <p:nvPr>
            <p:ph idx="1"/>
          </p:nvPr>
        </p:nvSpPr>
        <p:spPr/>
        <p:txBody>
          <a:bodyPr/>
          <a:lstStyle/>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Our website will offer a seamless and enjoyable online shopping experience for our target audience.</a:t>
            </a:r>
          </a:p>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We will provide clear and consistent pricing and shipping policies to build trust with our customers.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Our website will offer a wide range of products and customization options to meet the diverse needs and preferences of our target audience.</a:t>
            </a:r>
          </a:p>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Our website will be designed with a user-friendly interface to make online shopping easy and stress-free.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1AD48BB4-6D6A-B301-62F5-33F6F2ECB070}"/>
              </a:ext>
            </a:extLst>
          </p:cNvPr>
          <p:cNvSpPr>
            <a:spLocks noGrp="1"/>
          </p:cNvSpPr>
          <p:nvPr>
            <p:ph type="sldNum" sz="quarter" idx="12"/>
          </p:nvPr>
        </p:nvSpPr>
        <p:spPr/>
        <p:txBody>
          <a:bodyPr/>
          <a:lstStyle/>
          <a:p>
            <a:fld id="{5A08DA0B-850E-4507-A502-32C96D9B16DC}" type="slidenum">
              <a:rPr lang="en-US" smtClean="0"/>
              <a:pPr/>
              <a:t>5</a:t>
            </a:fld>
            <a:endParaRPr lang="en-US"/>
          </a:p>
        </p:txBody>
      </p:sp>
    </p:spTree>
    <p:extLst>
      <p:ext uri="{BB962C8B-B14F-4D97-AF65-F5344CB8AC3E}">
        <p14:creationId xmlns:p14="http://schemas.microsoft.com/office/powerpoint/2010/main" val="2557686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a:latin typeface="Times New Roman" panose="02020603050405020304" pitchFamily="18" charset="0"/>
                <a:cs typeface="Times New Roman" panose="02020603050405020304" pitchFamily="18" charset="0"/>
              </a:rPr>
              <a:t>OBJECTIVES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b="0" i="0" dirty="0">
                <a:effectLst/>
                <a:latin typeface="Times New Roman" panose="02020603050405020304" pitchFamily="18" charset="0"/>
                <a:cs typeface="Times New Roman" panose="02020603050405020304" pitchFamily="18" charset="0"/>
              </a:rPr>
              <a:t>Increase online sales by 30% in the first </a:t>
            </a:r>
            <a:r>
              <a:rPr lang="en-US" sz="2400" dirty="0">
                <a:latin typeface="Times New Roman" panose="02020603050405020304" pitchFamily="18" charset="0"/>
                <a:cs typeface="Times New Roman" panose="02020603050405020304" pitchFamily="18" charset="0"/>
              </a:rPr>
              <a:t>yea</a:t>
            </a:r>
            <a:r>
              <a:rPr lang="en-US" sz="2400" b="0" i="0" dirty="0">
                <a:effectLst/>
                <a:latin typeface="Times New Roman" panose="02020603050405020304" pitchFamily="18" charset="0"/>
                <a:cs typeface="Times New Roman" panose="02020603050405020304" pitchFamily="18" charset="0"/>
              </a:rPr>
              <a:t>r of launch, by providing a user-friendly interface.</a:t>
            </a:r>
          </a:p>
          <a:p>
            <a:pPr algn="just"/>
            <a:r>
              <a:rPr lang="en-US" sz="2400" b="0" i="0" dirty="0">
                <a:effectLst/>
                <a:latin typeface="Times New Roman" panose="02020603050405020304" pitchFamily="18" charset="0"/>
                <a:cs typeface="Times New Roman" panose="02020603050405020304" pitchFamily="18" charset="0"/>
              </a:rPr>
              <a:t>Expand the product range by adding at least 100 new products every month to attract new customers and increase revenue.</a:t>
            </a:r>
          </a:p>
          <a:p>
            <a:pPr algn="just"/>
            <a:r>
              <a:rPr lang="en-US" sz="2400" b="0" i="0" dirty="0">
                <a:effectLst/>
                <a:latin typeface="Times New Roman" panose="02020603050405020304" pitchFamily="18" charset="0"/>
                <a:cs typeface="Times New Roman" panose="02020603050405020304" pitchFamily="18" charset="0"/>
              </a:rPr>
              <a:t>Increase customer engagement by offering personalized recommendations based on customer behavior and purchase history.</a:t>
            </a:r>
          </a:p>
          <a:p>
            <a:pPr algn="just"/>
            <a:r>
              <a:rPr lang="en-US" sz="2400" b="0" i="0" dirty="0">
                <a:effectLst/>
                <a:latin typeface="Times New Roman" panose="02020603050405020304" pitchFamily="18" charset="0"/>
                <a:cs typeface="Times New Roman" panose="02020603050405020304" pitchFamily="18" charset="0"/>
              </a:rPr>
              <a:t>Improve website search functionality to enable customers to easily find products</a:t>
            </a:r>
          </a:p>
          <a:p>
            <a:endParaRPr lang="en-IN" dirty="0"/>
          </a:p>
        </p:txBody>
      </p:sp>
      <p:sp>
        <p:nvSpPr>
          <p:cNvPr id="4" name="Slide Number Placeholder 3"/>
          <p:cNvSpPr>
            <a:spLocks noGrp="1"/>
          </p:cNvSpPr>
          <p:nvPr>
            <p:ph type="sldNum" sz="quarter" idx="12"/>
          </p:nvPr>
        </p:nvSpPr>
        <p:spPr/>
        <p:txBody>
          <a:bodyPr/>
          <a:lstStyle/>
          <a:p>
            <a:fld id="{5A08DA0B-850E-4507-A502-32C96D9B16DC}" type="slidenum">
              <a:rPr lang="en-US" smtClean="0"/>
              <a:pPr/>
              <a:t>6</a:t>
            </a:fld>
            <a:endParaRPr lang="en-US"/>
          </a:p>
        </p:txBody>
      </p:sp>
    </p:spTree>
    <p:extLst>
      <p:ext uri="{BB962C8B-B14F-4D97-AF65-F5344CB8AC3E}">
        <p14:creationId xmlns:p14="http://schemas.microsoft.com/office/powerpoint/2010/main" val="746440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6"/>
            <a:ext cx="8229600" cy="595312"/>
          </a:xfrm>
        </p:spPr>
        <p:txBody>
          <a:bodyPr>
            <a:noAutofit/>
          </a:bodyPr>
          <a:lstStyle/>
          <a:p>
            <a:r>
              <a:rPr lang="en-US" sz="4000" dirty="0">
                <a:latin typeface="Times New Roman" panose="02020603050405020304" pitchFamily="18" charset="0"/>
                <a:cs typeface="Times New Roman" panose="02020603050405020304" pitchFamily="18" charset="0"/>
              </a:rPr>
              <a:t>FEATURES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143000"/>
            <a:ext cx="8686800" cy="5486400"/>
          </a:xfrm>
        </p:spPr>
        <p:txBody>
          <a:bodyPr>
            <a:no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Clear navigation menu to easily find products and categories</a:t>
            </a:r>
          </a:p>
          <a:p>
            <a:pPr algn="just">
              <a:lnSpc>
                <a:spcPct val="150000"/>
              </a:lnSpc>
            </a:pPr>
            <a:r>
              <a:rPr lang="en-US" sz="2400" dirty="0">
                <a:latin typeface="Times New Roman" panose="02020603050405020304" pitchFamily="18" charset="0"/>
                <a:cs typeface="Times New Roman" panose="02020603050405020304" pitchFamily="18" charset="0"/>
              </a:rPr>
              <a:t>Multiple Payment Options</a:t>
            </a:r>
          </a:p>
          <a:p>
            <a:pPr algn="just">
              <a:lnSpc>
                <a:spcPct val="150000"/>
              </a:lnSpc>
            </a:pPr>
            <a:r>
              <a:rPr lang="en-US" sz="2400" b="0" i="0" dirty="0">
                <a:effectLst/>
                <a:latin typeface="Times New Roman" panose="02020603050405020304" pitchFamily="18" charset="0"/>
                <a:cs typeface="Times New Roman" panose="02020603050405020304" pitchFamily="18" charset="0"/>
              </a:rPr>
              <a:t>Personalized product recommendations based on purchase history.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Advanced filters for price range, brand, category, and </a:t>
            </a:r>
            <a:r>
              <a:rPr lang="en-US" sz="2400" b="0" i="0" dirty="0" smtClean="0">
                <a:effectLst/>
                <a:latin typeface="Times New Roman" panose="02020603050405020304" pitchFamily="18" charset="0"/>
                <a:cs typeface="Times New Roman" panose="02020603050405020304" pitchFamily="18" charset="0"/>
              </a:rPr>
              <a:t>more</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Social media sharing buttons for products</a:t>
            </a:r>
          </a:p>
          <a:p>
            <a:pPr algn="just">
              <a:lnSpc>
                <a:spcPct val="150000"/>
              </a:lnSpc>
            </a:pPr>
            <a:r>
              <a:rPr lang="en-US" sz="2400" b="0" i="0" dirty="0">
                <a:effectLst/>
                <a:latin typeface="Times New Roman" panose="02020603050405020304" pitchFamily="18" charset="0"/>
                <a:cs typeface="Times New Roman" panose="02020603050405020304" pitchFamily="18" charset="0"/>
              </a:rPr>
              <a:t>User-generated content display, such as customer photos and reviews</a:t>
            </a:r>
            <a:r>
              <a:rPr lang="en-US" sz="2800" b="0" i="0" dirty="0">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8DA0B-850E-4507-A502-32C96D9B16DC}" type="slidenum">
              <a:rPr lang="en-US" smtClean="0"/>
              <a:pPr/>
              <a:t>7</a:t>
            </a:fld>
            <a:endParaRPr lang="en-US"/>
          </a:p>
        </p:txBody>
      </p:sp>
    </p:spTree>
    <p:extLst>
      <p:ext uri="{BB962C8B-B14F-4D97-AF65-F5344CB8AC3E}">
        <p14:creationId xmlns:p14="http://schemas.microsoft.com/office/powerpoint/2010/main" val="735796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r>
              <a:rPr lang="en-US" sz="4000" dirty="0">
                <a:latin typeface="Times New Roman" panose="02020603050405020304" pitchFamily="18" charset="0"/>
                <a:cs typeface="Times New Roman" panose="02020603050405020304" pitchFamily="18" charset="0"/>
              </a:rPr>
              <a:t>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lgn="just">
              <a:lnSpc>
                <a:spcPct val="150000"/>
              </a:lnSpc>
              <a:spcAft>
                <a:spcPts val="1000"/>
              </a:spcAft>
              <a:buAutoNum type="arabicPeriod"/>
            </a:pPr>
            <a:r>
              <a:rPr lang="en-IN"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a:t>
            </a:r>
          </a:p>
          <a:p>
            <a:pPr lvl="0" algn="just">
              <a:lnSpc>
                <a:spcPct val="150000"/>
              </a:lnSpc>
              <a:spcAft>
                <a:spcPts val="10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Operating System: </a:t>
            </a:r>
            <a:r>
              <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Window </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a:t>
            </a:r>
            <a:r>
              <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later versions.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fr-L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GUI internet browser (Like Microsoft Edge)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 studio 2020</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HTML</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lgn="just">
              <a:lnSpc>
                <a:spcPct val="150000"/>
              </a:lnSpc>
              <a:spcAft>
                <a:spcPts val="1000"/>
              </a:spcAft>
              <a:buAutoNum type="arabicPeriod"/>
            </a:pPr>
            <a:endParaRPr lang="en-IN"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8DA0B-850E-4507-A502-32C96D9B16DC}" type="slidenum">
              <a:rPr lang="en-US" smtClean="0"/>
              <a:pPr/>
              <a:t>8</a:t>
            </a:fld>
            <a:endParaRPr lang="en-US"/>
          </a:p>
        </p:txBody>
      </p:sp>
    </p:spTree>
    <p:extLst>
      <p:ext uri="{BB962C8B-B14F-4D97-AF65-F5344CB8AC3E}">
        <p14:creationId xmlns:p14="http://schemas.microsoft.com/office/powerpoint/2010/main" val="2758475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CONTINUED</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HARDWARE</a:t>
            </a:r>
          </a:p>
          <a:p>
            <a:pPr lvl="0" algn="just">
              <a:lnSpc>
                <a:spcPct val="150000"/>
              </a:lnSpc>
              <a:spcAft>
                <a:spcPts val="10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Minimum Hardware Requirement that can support GUI Internet browser and Window </a:t>
            </a:r>
            <a:r>
              <a:rPr lang="en-I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10 </a:t>
            </a:r>
            <a:r>
              <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Operating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233 MHz Processor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 </a:t>
            </a:r>
            <a:r>
              <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RAM</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8DA0B-850E-4507-A502-32C96D9B16DC}" type="slidenum">
              <a:rPr lang="en-US" smtClean="0"/>
              <a:pPr/>
              <a:t>9</a:t>
            </a:fld>
            <a:endParaRPr lang="en-US"/>
          </a:p>
        </p:txBody>
      </p:sp>
    </p:spTree>
    <p:extLst>
      <p:ext uri="{BB962C8B-B14F-4D97-AF65-F5344CB8AC3E}">
        <p14:creationId xmlns:p14="http://schemas.microsoft.com/office/powerpoint/2010/main" val="297715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3456</TotalTime>
  <Words>729</Words>
  <Application>Microsoft Office PowerPoint</Application>
  <PresentationFormat>On-screen Show (4:3)</PresentationFormat>
  <Paragraphs>132</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MS PGothic</vt:lpstr>
      <vt:lpstr>Arial</vt:lpstr>
      <vt:lpstr>Calibri</vt:lpstr>
      <vt:lpstr>Times New Roman</vt:lpstr>
      <vt:lpstr>Office Theme</vt:lpstr>
      <vt:lpstr>PowerPoint Presentation</vt:lpstr>
      <vt:lpstr>CONTENT</vt:lpstr>
      <vt:lpstr>INTRODUCTION</vt:lpstr>
      <vt:lpstr>PROBLEM</vt:lpstr>
      <vt:lpstr>SOLUTION</vt:lpstr>
      <vt:lpstr>OBJECTIVES</vt:lpstr>
      <vt:lpstr>FEATURES</vt:lpstr>
      <vt:lpstr>REQUIREMENTS</vt:lpstr>
      <vt:lpstr>CONTINUED</vt:lpstr>
      <vt:lpstr>CONTINUED</vt:lpstr>
      <vt:lpstr>DESIGN-DATAFLOW DIAGRAM</vt:lpstr>
      <vt:lpstr>CONTINUED</vt:lpstr>
      <vt:lpstr>CONTINUED</vt:lpstr>
      <vt:lpstr>HOMEPAGE</vt:lpstr>
      <vt:lpstr>         SHOPPING CART</vt:lpstr>
      <vt:lpstr>          CHECKOUT </vt:lpstr>
      <vt:lpstr>    LOGIN PAGE</vt:lpstr>
      <vt:lpstr>CODING-MASTERPAGE</vt:lpstr>
      <vt:lpstr>CONTINUED</vt:lpstr>
      <vt:lpstr>        CHECKOUT PAGE</vt:lpstr>
      <vt:lpstr>    CART PAGE</vt:lpstr>
      <vt:lpstr>TESTING</vt:lpstr>
      <vt:lpstr>IMPLEMENTATION &amp; MAINTENANCE</vt:lpstr>
      <vt:lpstr>CONCLUSION &amp; FUTURE SCOPE</vt:lpstr>
      <vt:lpstr>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Universe</dc:creator>
  <cp:lastModifiedBy>hp</cp:lastModifiedBy>
  <cp:revision>115</cp:revision>
  <cp:lastPrinted>2015-04-03T05:52:05Z</cp:lastPrinted>
  <dcterms:created xsi:type="dcterms:W3CDTF">2015-03-17T05:59:10Z</dcterms:created>
  <dcterms:modified xsi:type="dcterms:W3CDTF">2023-04-28T05:48:25Z</dcterms:modified>
</cp:coreProperties>
</file>