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2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00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2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2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6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8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5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972" y="1506092"/>
            <a:ext cx="7033895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8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5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jp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jp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jpg"/><Relationship Id="rId5" Type="http://schemas.openxmlformats.org/officeDocument/2006/relationships/image" Target="../media/image82.png"/><Relationship Id="rId4" Type="http://schemas.openxmlformats.org/officeDocument/2006/relationships/image" Target="../media/image8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3" Type="http://schemas.openxmlformats.org/officeDocument/2006/relationships/image" Target="../media/image94.jp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jpg"/><Relationship Id="rId5" Type="http://schemas.openxmlformats.org/officeDocument/2006/relationships/image" Target="../media/image103.png"/><Relationship Id="rId4" Type="http://schemas.openxmlformats.org/officeDocument/2006/relationships/image" Target="../media/image10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g"/><Relationship Id="rId3" Type="http://schemas.openxmlformats.org/officeDocument/2006/relationships/image" Target="../media/image113.jp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jp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jpg"/><Relationship Id="rId5" Type="http://schemas.openxmlformats.org/officeDocument/2006/relationships/image" Target="../media/image127.png"/><Relationship Id="rId4" Type="http://schemas.openxmlformats.org/officeDocument/2006/relationships/image" Target="../media/image126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jpg"/><Relationship Id="rId3" Type="http://schemas.openxmlformats.org/officeDocument/2006/relationships/image" Target="../media/image130.jp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jp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jp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jpg"/><Relationship Id="rId4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jpg"/><Relationship Id="rId4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jp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jpg"/><Relationship Id="rId4" Type="http://schemas.openxmlformats.org/officeDocument/2006/relationships/image" Target="../media/image1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jpg"/><Relationship Id="rId7" Type="http://schemas.openxmlformats.org/officeDocument/2006/relationships/image" Target="../media/image169.jp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jpg"/><Relationship Id="rId4" Type="http://schemas.openxmlformats.org/officeDocument/2006/relationships/image" Target="../media/image166.png"/><Relationship Id="rId9" Type="http://schemas.openxmlformats.org/officeDocument/2006/relationships/image" Target="../media/image17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4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0555"/>
            <a:chOff x="0" y="4953000"/>
            <a:chExt cx="9144000" cy="190055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D7A1A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78"/>
              <a:ext cx="9139174" cy="18544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2842"/>
              <a:ext cx="9144000" cy="80223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6868" y="1585245"/>
            <a:ext cx="5657787" cy="610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29883" y="3544078"/>
            <a:ext cx="1935480" cy="9133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90980" algn="ctr">
              <a:lnSpc>
                <a:spcPct val="112700"/>
              </a:lnSpc>
              <a:spcBef>
                <a:spcPts val="95"/>
              </a:spcBef>
            </a:pPr>
            <a:r>
              <a:rPr sz="2700" b="1" spc="-25" dirty="0">
                <a:solidFill>
                  <a:schemeClr val="accent2"/>
                </a:solidFill>
                <a:latin typeface="Trebuchet MS"/>
                <a:cs typeface="Trebuchet MS"/>
              </a:rPr>
              <a:t>BY</a:t>
            </a:r>
            <a:r>
              <a:rPr lang="en-IN" sz="2700" b="1" spc="-2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lang="en-IN" sz="2700" b="1" spc="120" dirty="0">
                <a:solidFill>
                  <a:schemeClr val="accent2"/>
                </a:solidFill>
                <a:latin typeface="Trebuchet MS"/>
                <a:cs typeface="Trebuchet MS"/>
              </a:rPr>
              <a:t>KISHORE</a:t>
            </a:r>
            <a:r>
              <a:rPr lang="en-IN" sz="2700" b="1" spc="-2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lang="en-IN" sz="2700" b="1" spc="-50" dirty="0">
                <a:solidFill>
                  <a:schemeClr val="accent2"/>
                </a:solidFill>
                <a:latin typeface="Trebuchet MS"/>
                <a:cs typeface="Trebuchet MS"/>
              </a:rPr>
              <a:t>S</a:t>
            </a:r>
            <a:endParaRPr sz="27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3"/>
            <a:ext cx="78085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secondary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alternate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5" dirty="0">
                <a:latin typeface="Times New Roman"/>
                <a:cs typeface="Times New Roman"/>
              </a:rPr>
              <a:t> 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810588"/>
            <a:ext cx="51092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dirty="0">
                <a:latin typeface="Times New Roman"/>
                <a:cs typeface="Times New Roman"/>
              </a:rPr>
              <a:t>addition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to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primary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key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to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locate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specific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2167889"/>
            <a:ext cx="6795770" cy="2881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2105" algn="l"/>
                <a:tab pos="2122170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(Primary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 </a:t>
            </a:r>
            <a:r>
              <a:rPr sz="2000" spc="-5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Candidate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A24A73"/>
                </a:solidFill>
                <a:latin typeface="Times New Roman"/>
                <a:cs typeface="Times New Roman"/>
              </a:rPr>
              <a:t>FOREIGN</a:t>
            </a:r>
            <a:r>
              <a:rPr sz="2400" b="1" spc="-35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A24A73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foreign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Foreign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together.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Foreign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relationship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Ex.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Foreign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key(dept_no).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31" y="740663"/>
            <a:ext cx="5849869" cy="248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5115"/>
            <a:ext cx="4432300" cy="4322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Commands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Calculate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Logical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Joins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Procedure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9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900" spc="15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9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800" b="1" dirty="0">
                <a:latin typeface="Times New Roman"/>
                <a:cs typeface="Times New Roman"/>
              </a:rPr>
              <a:t>MySQL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Triggers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704087"/>
            <a:ext cx="8229600" cy="710565"/>
            <a:chOff x="457200" y="704087"/>
            <a:chExt cx="8229600" cy="710565"/>
          </a:xfrm>
        </p:grpSpPr>
        <p:sp>
          <p:nvSpPr>
            <p:cNvPr id="4" name="object 4"/>
            <p:cNvSpPr/>
            <p:nvPr/>
          </p:nvSpPr>
          <p:spPr>
            <a:xfrm>
              <a:off x="457200" y="704087"/>
              <a:ext cx="8229600" cy="710565"/>
            </a:xfrm>
            <a:custGeom>
              <a:avLst/>
              <a:gdLst/>
              <a:ahLst/>
              <a:cxnLst/>
              <a:rect l="l" t="t" r="r" b="b"/>
              <a:pathLst>
                <a:path w="8229600" h="710565">
                  <a:moveTo>
                    <a:pt x="8229600" y="0"/>
                  </a:moveTo>
                  <a:lnTo>
                    <a:pt x="0" y="0"/>
                  </a:lnTo>
                  <a:lnTo>
                    <a:pt x="0" y="710184"/>
                  </a:lnTo>
                  <a:lnTo>
                    <a:pt x="8229600" y="71018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E2A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39" y="902207"/>
              <a:ext cx="2601467" cy="376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7677"/>
            <a:ext cx="6351270" cy="3773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SELECT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UPDATE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DELETE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INSERT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CREATE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DATABASE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30" dirty="0">
                <a:latin typeface="Times New Roman"/>
                <a:cs typeface="Times New Roman"/>
              </a:rPr>
              <a:t>ALTER</a:t>
            </a:r>
            <a:r>
              <a:rPr sz="2400" b="1" spc="-45" dirty="0">
                <a:latin typeface="Times New Roman"/>
                <a:cs typeface="Times New Roman"/>
              </a:rPr>
              <a:t> DATABASE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30" dirty="0">
                <a:latin typeface="Times New Roman"/>
                <a:cs typeface="Times New Roman"/>
              </a:rPr>
              <a:t>CREATE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40" dirty="0">
                <a:latin typeface="Times New Roman"/>
                <a:cs typeface="Times New Roman"/>
              </a:rPr>
              <a:t>ALTER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TABLE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modifies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DROP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TABLE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60" y="679825"/>
            <a:ext cx="6370987" cy="5010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3212592"/>
            <a:ext cx="5507736" cy="3105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1456105"/>
            <a:ext cx="3822700" cy="1348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9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950" spc="8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9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400" dirty="0">
                <a:solidFill>
                  <a:srgbClr val="6F2F9F"/>
                </a:solidFill>
                <a:latin typeface="Times New Roman"/>
                <a:cs typeface="Times New Roman"/>
              </a:rPr>
              <a:t>DDL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DEFINITION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9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950" spc="8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9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400" spc="-20" dirty="0">
                <a:solidFill>
                  <a:srgbClr val="6F2F9F"/>
                </a:solidFill>
                <a:latin typeface="Times New Roman"/>
                <a:cs typeface="Times New Roman"/>
              </a:rPr>
              <a:t>DML</a:t>
            </a:r>
            <a:r>
              <a:rPr sz="1400" spc="-20" dirty="0">
                <a:latin typeface="Times New Roman"/>
                <a:cs typeface="Times New Roman"/>
              </a:rPr>
              <a:t>-</a:t>
            </a:r>
            <a:r>
              <a:rPr sz="1400" spc="-80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MANIPULATION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9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950" spc="9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9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400" dirty="0">
                <a:solidFill>
                  <a:srgbClr val="6F2F9F"/>
                </a:solidFill>
                <a:latin typeface="Times New Roman"/>
                <a:cs typeface="Times New Roman"/>
              </a:rPr>
              <a:t>DQL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QUERY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9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950" spc="8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9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400" spc="-20" dirty="0">
                <a:solidFill>
                  <a:srgbClr val="6F2F9F"/>
                </a:solidFill>
                <a:latin typeface="Times New Roman"/>
                <a:cs typeface="Times New Roman"/>
              </a:rPr>
              <a:t>TCL</a:t>
            </a:r>
            <a:r>
              <a:rPr sz="1400" spc="-20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TRANSACTION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9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950" spc="8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9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400" spc="-20" dirty="0">
                <a:solidFill>
                  <a:srgbClr val="6F2F9F"/>
                </a:solidFill>
                <a:latin typeface="Times New Roman"/>
                <a:cs typeface="Times New Roman"/>
              </a:rPr>
              <a:t>DCL</a:t>
            </a:r>
            <a:r>
              <a:rPr sz="1400" spc="-20" dirty="0">
                <a:latin typeface="Times New Roman"/>
                <a:cs typeface="Times New Roman"/>
              </a:rPr>
              <a:t>-</a:t>
            </a:r>
            <a:r>
              <a:rPr sz="1400" spc="-80" dirty="0">
                <a:latin typeface="Times New Roman"/>
                <a:cs typeface="Times New Roman"/>
              </a:rPr>
              <a:t>DATA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877" y="710183"/>
            <a:ext cx="4962904" cy="403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2"/>
            <a:ext cx="622681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 </a:t>
            </a:r>
            <a:r>
              <a:rPr sz="1800" spc="-10" dirty="0">
                <a:latin typeface="Times New Roman"/>
                <a:cs typeface="Times New Roman"/>
              </a:rPr>
              <a:t>EMP_details(EMP_ID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key,EMP_Name varchar(25),Designation_ID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int,Dept_No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int,Date_of_Join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date);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475789"/>
            <a:ext cx="2759837" cy="7996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60320" y="2929064"/>
            <a:ext cx="3790315" cy="3613785"/>
            <a:chOff x="2560320" y="2929064"/>
            <a:chExt cx="3790315" cy="3613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0320" y="2929064"/>
              <a:ext cx="3789933" cy="36132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376" y="2996183"/>
              <a:ext cx="3605784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7564" y="2976371"/>
              <a:ext cx="3645535" cy="3469004"/>
            </a:xfrm>
            <a:custGeom>
              <a:avLst/>
              <a:gdLst/>
              <a:ahLst/>
              <a:cxnLst/>
              <a:rect l="l" t="t" r="r" b="b"/>
              <a:pathLst>
                <a:path w="3645535" h="3469004">
                  <a:moveTo>
                    <a:pt x="0" y="3468624"/>
                  </a:moveTo>
                  <a:lnTo>
                    <a:pt x="3645408" y="3468624"/>
                  </a:lnTo>
                  <a:lnTo>
                    <a:pt x="3645408" y="0"/>
                  </a:lnTo>
                  <a:lnTo>
                    <a:pt x="0" y="0"/>
                  </a:lnTo>
                  <a:lnTo>
                    <a:pt x="0" y="34686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59074"/>
            <a:ext cx="6164580" cy="3999229"/>
            <a:chOff x="0" y="2859074"/>
            <a:chExt cx="6164580" cy="39992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6" y="2859074"/>
              <a:ext cx="3460877" cy="3780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632" y="2926079"/>
              <a:ext cx="3276600" cy="3596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0820" y="2906267"/>
              <a:ext cx="3316604" cy="3636645"/>
            </a:xfrm>
            <a:custGeom>
              <a:avLst/>
              <a:gdLst/>
              <a:ahLst/>
              <a:cxnLst/>
              <a:rect l="l" t="t" r="r" b="b"/>
              <a:pathLst>
                <a:path w="3316604" h="3636645">
                  <a:moveTo>
                    <a:pt x="0" y="3636264"/>
                  </a:moveTo>
                  <a:lnTo>
                    <a:pt x="3316224" y="3636264"/>
                  </a:lnTo>
                  <a:lnTo>
                    <a:pt x="3316224" y="0"/>
                  </a:lnTo>
                  <a:lnTo>
                    <a:pt x="0" y="0"/>
                  </a:lnTo>
                  <a:lnTo>
                    <a:pt x="0" y="363626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1506092"/>
            <a:ext cx="7625715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Salary_Details(Salary_ID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EMP_ID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int,Salary_Date </a:t>
            </a:r>
            <a:r>
              <a:rPr sz="1800" dirty="0">
                <a:latin typeface="Times New Roman"/>
                <a:cs typeface="Times New Roman"/>
              </a:rPr>
              <a:t>date,Branch_ID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int,Amount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int);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983" y="710183"/>
            <a:ext cx="1649708" cy="3150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2"/>
            <a:ext cx="714375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10" dirty="0">
                <a:latin typeface="Times New Roman"/>
                <a:cs typeface="Times New Roman"/>
              </a:rPr>
              <a:t> Designation_Det(Designation_ID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Designation varchar(50));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Designation_Det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21" y="710183"/>
            <a:ext cx="1646585" cy="3209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69843" y="2938562"/>
            <a:ext cx="3609340" cy="2802255"/>
            <a:chOff x="2569843" y="2938562"/>
            <a:chExt cx="3609340" cy="2802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9843" y="2938562"/>
              <a:ext cx="3609343" cy="2801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376" y="2996183"/>
              <a:ext cx="3444240" cy="26365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7563" y="2976371"/>
              <a:ext cx="3484245" cy="2676525"/>
            </a:xfrm>
            <a:custGeom>
              <a:avLst/>
              <a:gdLst/>
              <a:ahLst/>
              <a:cxnLst/>
              <a:rect l="l" t="t" r="r" b="b"/>
              <a:pathLst>
                <a:path w="3484245" h="2676525">
                  <a:moveTo>
                    <a:pt x="0" y="2676143"/>
                  </a:moveTo>
                  <a:lnTo>
                    <a:pt x="3483864" y="2676143"/>
                  </a:lnTo>
                  <a:lnTo>
                    <a:pt x="3483864" y="0"/>
                  </a:lnTo>
                  <a:lnTo>
                    <a:pt x="0" y="0"/>
                  </a:lnTo>
                  <a:lnTo>
                    <a:pt x="0" y="2676143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2"/>
            <a:ext cx="7836534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Department_Det(Dep_NO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int,Dep_NAME </a:t>
            </a:r>
            <a:r>
              <a:rPr sz="1800" spc="-10" dirty="0">
                <a:latin typeface="Times New Roman"/>
                <a:cs typeface="Times New Roman"/>
              </a:rPr>
              <a:t>varchar(30),Branch_ID </a:t>
            </a:r>
            <a:r>
              <a:rPr sz="1800" spc="-25" dirty="0">
                <a:latin typeface="Times New Roman"/>
                <a:cs typeface="Times New Roman"/>
              </a:rPr>
              <a:t>int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key,Branch_Name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varchar(30));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Department_Det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18" y="710183"/>
            <a:ext cx="1655734" cy="315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10173" y="3514639"/>
            <a:ext cx="4911090" cy="2192655"/>
            <a:chOff x="2210173" y="3514639"/>
            <a:chExt cx="4911090" cy="21926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0173" y="3514639"/>
              <a:ext cx="4910851" cy="21922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12" y="3572256"/>
              <a:ext cx="4745736" cy="20269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47900" y="3552444"/>
              <a:ext cx="4785360" cy="2066925"/>
            </a:xfrm>
            <a:custGeom>
              <a:avLst/>
              <a:gdLst/>
              <a:ahLst/>
              <a:cxnLst/>
              <a:rect l="l" t="t" r="r" b="b"/>
              <a:pathLst>
                <a:path w="4785359" h="2066925">
                  <a:moveTo>
                    <a:pt x="0" y="2066543"/>
                  </a:moveTo>
                  <a:lnTo>
                    <a:pt x="4785359" y="2066543"/>
                  </a:lnTo>
                  <a:lnTo>
                    <a:pt x="4785359" y="0"/>
                  </a:lnTo>
                  <a:lnTo>
                    <a:pt x="0" y="0"/>
                  </a:lnTo>
                  <a:lnTo>
                    <a:pt x="0" y="2066543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6922" y="1519266"/>
          <a:ext cx="7509509" cy="4253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49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Where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49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Count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or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Distinct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and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Count</a:t>
                      </a:r>
                      <a:r>
                        <a:rPr sz="25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9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25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10" dirty="0">
                          <a:latin typeface="Verdana"/>
                          <a:cs typeface="Verdana"/>
                        </a:rPr>
                        <a:t>Distinct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in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790"/>
                        </a:lnSpc>
                      </a:pPr>
                      <a:r>
                        <a:rPr sz="2500" spc="-40" dirty="0">
                          <a:latin typeface="Verdana"/>
                          <a:cs typeface="Verdana"/>
                        </a:rPr>
                        <a:t>Order</a:t>
                      </a:r>
                      <a:r>
                        <a:rPr sz="25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3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25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5" dirty="0">
                          <a:latin typeface="Verdana"/>
                          <a:cs typeface="Verdana"/>
                        </a:rPr>
                        <a:t>Asc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800"/>
                        </a:lnSpc>
                      </a:pPr>
                      <a:r>
                        <a:rPr sz="25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5" dirty="0">
                          <a:latin typeface="Verdana"/>
                          <a:cs typeface="Verdana"/>
                        </a:rPr>
                        <a:t>in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800"/>
                        </a:lnSpc>
                      </a:pPr>
                      <a:r>
                        <a:rPr sz="2500" spc="-40" dirty="0">
                          <a:latin typeface="Verdana"/>
                          <a:cs typeface="Verdana"/>
                        </a:rPr>
                        <a:t>Order</a:t>
                      </a:r>
                      <a:r>
                        <a:rPr sz="25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3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25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0" dirty="0">
                          <a:latin typeface="Verdana"/>
                          <a:cs typeface="Verdana"/>
                        </a:rPr>
                        <a:t>Desc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50" dirty="0">
                          <a:latin typeface="Verdana"/>
                          <a:cs typeface="Verdana"/>
                        </a:rPr>
                        <a:t>&gt;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3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25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5" dirty="0">
                          <a:latin typeface="Verdana"/>
                          <a:cs typeface="Verdana"/>
                        </a:rPr>
                        <a:t>By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50" dirty="0">
                          <a:latin typeface="Verdana"/>
                          <a:cs typeface="Verdana"/>
                        </a:rPr>
                        <a:t>&lt;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Limit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&gt;=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50" dirty="0">
                          <a:latin typeface="Verdana"/>
                          <a:cs typeface="Verdana"/>
                        </a:rPr>
                        <a:t>Desc</a:t>
                      </a:r>
                      <a:r>
                        <a:rPr sz="25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0" dirty="0">
                          <a:latin typeface="Verdana"/>
                          <a:cs typeface="Verdana"/>
                        </a:rPr>
                        <a:t>Limit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&lt;=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25" dirty="0">
                          <a:latin typeface="Verdana"/>
                          <a:cs typeface="Verdana"/>
                        </a:rPr>
                        <a:t>Like</a:t>
                      </a:r>
                      <a:r>
                        <a:rPr sz="25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530" dirty="0">
                          <a:latin typeface="Verdana"/>
                          <a:cs typeface="Verdana"/>
                        </a:rPr>
                        <a:t>(_%)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spc="-55" dirty="0">
                          <a:latin typeface="Verdana"/>
                          <a:cs typeface="Verdana"/>
                        </a:rPr>
                        <a:t>&lt;&gt;</a:t>
                      </a:r>
                      <a:r>
                        <a:rPr sz="25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110" dirty="0">
                          <a:latin typeface="Verdana"/>
                          <a:cs typeface="Verdana"/>
                        </a:rPr>
                        <a:t>(Not </a:t>
                      </a:r>
                      <a:r>
                        <a:rPr sz="2500" spc="-25" dirty="0">
                          <a:latin typeface="Verdana"/>
                          <a:cs typeface="Verdana"/>
                        </a:rPr>
                        <a:t>in)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790"/>
                        </a:lnSpc>
                      </a:pPr>
                      <a:r>
                        <a:rPr sz="25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00" spc="-20" dirty="0">
                          <a:latin typeface="Verdana"/>
                          <a:cs typeface="Verdana"/>
                        </a:rPr>
                        <a:t>like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710"/>
                        </a:lnSpc>
                      </a:pPr>
                      <a:r>
                        <a:rPr sz="2500" spc="-50" dirty="0">
                          <a:latin typeface="Verdana"/>
                          <a:cs typeface="Verdana"/>
                        </a:rPr>
                        <a:t>!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5" dirty="0">
                          <a:solidFill>
                            <a:srgbClr val="B83C68"/>
                          </a:solidFill>
                          <a:latin typeface="Noto Sans Symbols2"/>
                          <a:cs typeface="Noto Sans Symbols2"/>
                        </a:rPr>
                        <a:t>🞂</a:t>
                      </a:r>
                      <a:endParaRPr sz="1700">
                        <a:latin typeface="Noto Sans Symbols2"/>
                        <a:cs typeface="Noto Sans Symbols2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710"/>
                        </a:lnSpc>
                      </a:pPr>
                      <a:r>
                        <a:rPr sz="2500" spc="-10" dirty="0">
                          <a:latin typeface="Verdana"/>
                          <a:cs typeface="Verdana"/>
                        </a:rPr>
                        <a:t>Between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44" y="679825"/>
            <a:ext cx="5828475" cy="5010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5496"/>
            <a:ext cx="6052820" cy="12058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records.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records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fulfill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condition.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QUERY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emp_details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designation_id=3001;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83" y="661416"/>
            <a:ext cx="1762501" cy="3514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83317" y="3731097"/>
            <a:ext cx="4697730" cy="1527810"/>
            <a:chOff x="2283317" y="3731097"/>
            <a:chExt cx="4697730" cy="1527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3317" y="3731097"/>
              <a:ext cx="4697634" cy="15277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864" y="3788663"/>
              <a:ext cx="4532376" cy="13624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21052" y="3768851"/>
              <a:ext cx="4572000" cy="1402080"/>
            </a:xfrm>
            <a:custGeom>
              <a:avLst/>
              <a:gdLst/>
              <a:ahLst/>
              <a:cxnLst/>
              <a:rect l="l" t="t" r="r" b="b"/>
              <a:pathLst>
                <a:path w="4572000" h="1402079">
                  <a:moveTo>
                    <a:pt x="0" y="1402080"/>
                  </a:moveTo>
                  <a:lnTo>
                    <a:pt x="4572000" y="140208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140208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882505"/>
            <a:ext cx="7520305" cy="31578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175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-19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Database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Software.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relational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database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open-</a:t>
            </a:r>
            <a:r>
              <a:rPr sz="2600" spc="-10" dirty="0">
                <a:latin typeface="Times New Roman"/>
                <a:cs typeface="Times New Roman"/>
              </a:rPr>
              <a:t>source.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free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download.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ideal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both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small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large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applications.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very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fast,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reliable,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scalable,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easy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use.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  <a:tab pos="1503045" algn="l"/>
              </a:tabLst>
            </a:pPr>
            <a:r>
              <a:rPr sz="1750" spc="2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750" spc="15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7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MySQL</a:t>
            </a:r>
            <a:r>
              <a:rPr sz="2600" dirty="0">
                <a:latin typeface="Times New Roman"/>
                <a:cs typeface="Times New Roman"/>
              </a:rPr>
              <a:t>	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secured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storing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database.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47" y="686089"/>
            <a:ext cx="4548310" cy="4885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35037"/>
            <a:ext cx="6658609" cy="3423285"/>
            <a:chOff x="0" y="3435037"/>
            <a:chExt cx="6658609" cy="3423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3435037"/>
              <a:ext cx="4167885" cy="33816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7272" y="3502152"/>
              <a:ext cx="3983735" cy="31973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37460" y="3482340"/>
              <a:ext cx="4023360" cy="3237230"/>
            </a:xfrm>
            <a:custGeom>
              <a:avLst/>
              <a:gdLst/>
              <a:ahLst/>
              <a:cxnLst/>
              <a:rect l="l" t="t" r="r" b="b"/>
              <a:pathLst>
                <a:path w="4023360" h="3237229">
                  <a:moveTo>
                    <a:pt x="0" y="3236976"/>
                  </a:moveTo>
                  <a:lnTo>
                    <a:pt x="4023360" y="3236976"/>
                  </a:lnTo>
                  <a:lnTo>
                    <a:pt x="4023360" y="0"/>
                  </a:lnTo>
                  <a:lnTo>
                    <a:pt x="0" y="0"/>
                  </a:lnTo>
                  <a:lnTo>
                    <a:pt x="0" y="3236976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1506092"/>
            <a:ext cx="7410450" cy="187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displays 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TRUE.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QUERY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dept_no=50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dept_no=60;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117" y="722869"/>
            <a:ext cx="625408" cy="3083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2"/>
            <a:ext cx="751459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displays 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25" dirty="0">
                <a:latin typeface="Times New Roman"/>
                <a:cs typeface="Times New Roman"/>
              </a:rPr>
              <a:t>are </a:t>
            </a:r>
            <a:r>
              <a:rPr sz="1800" spc="-10" dirty="0">
                <a:latin typeface="Times New Roman"/>
                <a:cs typeface="Times New Roman"/>
              </a:rPr>
              <a:t>TRUE.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latin typeface="Times New Roman"/>
                <a:cs typeface="Times New Roman"/>
              </a:rPr>
              <a:t>QUERY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r>
              <a:rPr sz="1600" b="1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emp_details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dept_no=50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designation_id=3002;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3579622"/>
            <a:ext cx="9290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94" y="719910"/>
            <a:ext cx="878144" cy="3112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66912" y="3514675"/>
            <a:ext cx="4585335" cy="1677670"/>
            <a:chOff x="2066912" y="3514675"/>
            <a:chExt cx="4585335" cy="1677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912" y="3514675"/>
              <a:ext cx="4584852" cy="16771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456" y="3572256"/>
              <a:ext cx="4419600" cy="15118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04644" y="3552444"/>
              <a:ext cx="4459605" cy="1551940"/>
            </a:xfrm>
            <a:custGeom>
              <a:avLst/>
              <a:gdLst/>
              <a:ahLst/>
              <a:cxnLst/>
              <a:rect l="l" t="t" r="r" b="b"/>
              <a:pathLst>
                <a:path w="4459605" h="1551939">
                  <a:moveTo>
                    <a:pt x="0" y="1551431"/>
                  </a:moveTo>
                  <a:lnTo>
                    <a:pt x="4459224" y="1551431"/>
                  </a:lnTo>
                  <a:lnTo>
                    <a:pt x="4459224" y="0"/>
                  </a:lnTo>
                  <a:lnTo>
                    <a:pt x="0" y="0"/>
                  </a:lnTo>
                  <a:lnTo>
                    <a:pt x="0" y="1551431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45472"/>
            <a:ext cx="6661784" cy="3712845"/>
            <a:chOff x="0" y="3145472"/>
            <a:chExt cx="6661784" cy="3712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399" y="3145472"/>
              <a:ext cx="4603877" cy="29366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4455" y="3212592"/>
              <a:ext cx="4419600" cy="2752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04644" y="3192780"/>
              <a:ext cx="4459605" cy="2792095"/>
            </a:xfrm>
            <a:custGeom>
              <a:avLst/>
              <a:gdLst/>
              <a:ahLst/>
              <a:cxnLst/>
              <a:rect l="l" t="t" r="r" b="b"/>
              <a:pathLst>
                <a:path w="4459605" h="2792095">
                  <a:moveTo>
                    <a:pt x="0" y="2791968"/>
                  </a:moveTo>
                  <a:lnTo>
                    <a:pt x="4459224" y="2791968"/>
                  </a:lnTo>
                  <a:lnTo>
                    <a:pt x="4459224" y="0"/>
                  </a:lnTo>
                  <a:lnTo>
                    <a:pt x="0" y="0"/>
                  </a:lnTo>
                  <a:lnTo>
                    <a:pt x="0" y="27919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1506092"/>
            <a:ext cx="716851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clause.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 designation_id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(3005,3006);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3457702"/>
            <a:ext cx="103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676" y="725827"/>
            <a:ext cx="454121" cy="3055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8624"/>
            <a:ext cx="6637020" cy="3639820"/>
            <a:chOff x="0" y="3218624"/>
            <a:chExt cx="6637020" cy="363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7504" y="3218624"/>
              <a:ext cx="4509389" cy="26318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4560" y="3285743"/>
              <a:ext cx="4325112" cy="24475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4748" y="3265931"/>
              <a:ext cx="4364990" cy="2487295"/>
            </a:xfrm>
            <a:custGeom>
              <a:avLst/>
              <a:gdLst/>
              <a:ahLst/>
              <a:cxnLst/>
              <a:rect l="l" t="t" r="r" b="b"/>
              <a:pathLst>
                <a:path w="4364990" h="2487295">
                  <a:moveTo>
                    <a:pt x="0" y="2487168"/>
                  </a:moveTo>
                  <a:lnTo>
                    <a:pt x="4364736" y="2487168"/>
                  </a:lnTo>
                  <a:lnTo>
                    <a:pt x="4364736" y="0"/>
                  </a:lnTo>
                  <a:lnTo>
                    <a:pt x="0" y="0"/>
                  </a:lnTo>
                  <a:lnTo>
                    <a:pt x="0" y="24871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1506092"/>
            <a:ext cx="7239634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28625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clause.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 designation_id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(3001,3002);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3408933"/>
            <a:ext cx="103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856" y="713231"/>
            <a:ext cx="1442411" cy="3180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33777"/>
            <a:ext cx="5503545" cy="145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greater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QUERY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emp_details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designation_id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3005;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5277688"/>
            <a:ext cx="768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26" y="710183"/>
            <a:ext cx="3249918" cy="32098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50502" y="3731106"/>
            <a:ext cx="4603750" cy="1814830"/>
            <a:chOff x="1850502" y="3731106"/>
            <a:chExt cx="4603750" cy="1814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0502" y="3731106"/>
              <a:ext cx="4603143" cy="1814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047" y="3788664"/>
              <a:ext cx="4437888" cy="16489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88235" y="3768852"/>
              <a:ext cx="4478020" cy="1689100"/>
            </a:xfrm>
            <a:custGeom>
              <a:avLst/>
              <a:gdLst/>
              <a:ahLst/>
              <a:cxnLst/>
              <a:rect l="l" t="t" r="r" b="b"/>
              <a:pathLst>
                <a:path w="4478020" h="1689100">
                  <a:moveTo>
                    <a:pt x="0" y="1688592"/>
                  </a:moveTo>
                  <a:lnTo>
                    <a:pt x="4477512" y="1688592"/>
                  </a:lnTo>
                  <a:lnTo>
                    <a:pt x="4477512" y="0"/>
                  </a:lnTo>
                  <a:lnTo>
                    <a:pt x="0" y="0"/>
                  </a:lnTo>
                  <a:lnTo>
                    <a:pt x="0" y="168859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3"/>
            <a:ext cx="7772400" cy="170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latin typeface="Times New Roman"/>
                <a:cs typeface="Times New Roman"/>
              </a:rPr>
              <a:t>QUERY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salary_details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salary_id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&gt;=18005;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32" y="710183"/>
            <a:ext cx="6160746" cy="3880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00655" y="3075368"/>
            <a:ext cx="3909060" cy="3049905"/>
            <a:chOff x="2200655" y="3075368"/>
            <a:chExt cx="3909060" cy="3049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0655" y="3075368"/>
              <a:ext cx="3908933" cy="30493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11" y="3142487"/>
              <a:ext cx="3724655" cy="28651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47899" y="3122675"/>
              <a:ext cx="3764279" cy="2905125"/>
            </a:xfrm>
            <a:custGeom>
              <a:avLst/>
              <a:gdLst/>
              <a:ahLst/>
              <a:cxnLst/>
              <a:rect l="l" t="t" r="r" b="b"/>
              <a:pathLst>
                <a:path w="3764279" h="2905125">
                  <a:moveTo>
                    <a:pt x="0" y="2904744"/>
                  </a:moveTo>
                  <a:lnTo>
                    <a:pt x="3764279" y="2904744"/>
                  </a:lnTo>
                  <a:lnTo>
                    <a:pt x="3764279" y="0"/>
                  </a:lnTo>
                  <a:lnTo>
                    <a:pt x="0" y="0"/>
                  </a:lnTo>
                  <a:lnTo>
                    <a:pt x="0" y="290474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06854"/>
            <a:ext cx="618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  <a:tab pos="546925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lower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717114"/>
            <a:ext cx="59093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latin typeface="Times New Roman"/>
                <a:cs typeface="Times New Roman"/>
              </a:rPr>
              <a:t>QUERY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emp_details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dept_no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60;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3488512"/>
            <a:ext cx="1374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98" y="710183"/>
            <a:ext cx="2835358" cy="32098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10164" y="3298362"/>
            <a:ext cx="4554855" cy="2329815"/>
            <a:chOff x="2210164" y="3298362"/>
            <a:chExt cx="4554855" cy="23298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0164" y="3298362"/>
              <a:ext cx="4554380" cy="23292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7712" y="3355848"/>
              <a:ext cx="4389120" cy="21640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47900" y="3336036"/>
              <a:ext cx="4429125" cy="2204085"/>
            </a:xfrm>
            <a:custGeom>
              <a:avLst/>
              <a:gdLst/>
              <a:ahLst/>
              <a:cxnLst/>
              <a:rect l="l" t="t" r="r" b="b"/>
              <a:pathLst>
                <a:path w="4429125" h="2204085">
                  <a:moveTo>
                    <a:pt x="0" y="2203704"/>
                  </a:moveTo>
                  <a:lnTo>
                    <a:pt x="4428744" y="2203704"/>
                  </a:lnTo>
                  <a:lnTo>
                    <a:pt x="4428744" y="0"/>
                  </a:lnTo>
                  <a:lnTo>
                    <a:pt x="0" y="0"/>
                  </a:lnTo>
                  <a:lnTo>
                    <a:pt x="0" y="220370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3252"/>
            <a:ext cx="5878195" cy="1694814"/>
            <a:chOff x="0" y="5163252"/>
            <a:chExt cx="5878195" cy="16948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9544" y="5163252"/>
              <a:ext cx="2668397" cy="1641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99" y="5230367"/>
              <a:ext cx="2484120" cy="14569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6788" y="5210555"/>
              <a:ext cx="2524125" cy="1496695"/>
            </a:xfrm>
            <a:custGeom>
              <a:avLst/>
              <a:gdLst/>
              <a:ahLst/>
              <a:cxnLst/>
              <a:rect l="l" t="t" r="r" b="b"/>
              <a:pathLst>
                <a:path w="2524125" h="1496695">
                  <a:moveTo>
                    <a:pt x="0" y="1496568"/>
                  </a:moveTo>
                  <a:lnTo>
                    <a:pt x="2523743" y="1496568"/>
                  </a:lnTo>
                  <a:lnTo>
                    <a:pt x="2523743" y="0"/>
                  </a:lnTo>
                  <a:lnTo>
                    <a:pt x="0" y="0"/>
                  </a:lnTo>
                  <a:lnTo>
                    <a:pt x="0" y="14965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737753"/>
            <a:ext cx="7551420" cy="12357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clause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search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pattern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column.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percent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%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zero,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character.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1432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underscore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sign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_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character.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emp_name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'_a%';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2975609"/>
            <a:ext cx="502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emp_name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'd%';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8614" y="4188418"/>
            <a:ext cx="5674360" cy="86486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10820" algn="ctr">
              <a:lnSpc>
                <a:spcPct val="100000"/>
              </a:lnSpc>
              <a:spcBef>
                <a:spcPts val="760"/>
              </a:spcBef>
            </a:pP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sz="28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LIKE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designation_det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's%';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571" y="326643"/>
            <a:ext cx="1009014" cy="29921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322576" y="2115820"/>
            <a:ext cx="4471670" cy="816610"/>
            <a:chOff x="2322576" y="2115820"/>
            <a:chExt cx="4471670" cy="8166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920" y="2200706"/>
              <a:ext cx="4297680" cy="6430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22576" y="2115819"/>
              <a:ext cx="4471670" cy="816610"/>
            </a:xfrm>
            <a:custGeom>
              <a:avLst/>
              <a:gdLst/>
              <a:ahLst/>
              <a:cxnLst/>
              <a:rect l="l" t="t" r="r" b="b"/>
              <a:pathLst>
                <a:path w="4471670" h="816610">
                  <a:moveTo>
                    <a:pt x="4400677" y="69850"/>
                  </a:moveTo>
                  <a:lnTo>
                    <a:pt x="70739" y="69850"/>
                  </a:lnTo>
                  <a:lnTo>
                    <a:pt x="70739" y="87630"/>
                  </a:lnTo>
                  <a:lnTo>
                    <a:pt x="70739" y="727710"/>
                  </a:lnTo>
                  <a:lnTo>
                    <a:pt x="70739" y="745490"/>
                  </a:lnTo>
                  <a:lnTo>
                    <a:pt x="4400677" y="745490"/>
                  </a:lnTo>
                  <a:lnTo>
                    <a:pt x="4400677" y="727964"/>
                  </a:lnTo>
                  <a:lnTo>
                    <a:pt x="4400677" y="727710"/>
                  </a:lnTo>
                  <a:lnTo>
                    <a:pt x="4400677" y="87884"/>
                  </a:lnTo>
                  <a:lnTo>
                    <a:pt x="4383024" y="87884"/>
                  </a:lnTo>
                  <a:lnTo>
                    <a:pt x="4383024" y="727710"/>
                  </a:lnTo>
                  <a:lnTo>
                    <a:pt x="88392" y="727710"/>
                  </a:lnTo>
                  <a:lnTo>
                    <a:pt x="88392" y="87630"/>
                  </a:lnTo>
                  <a:lnTo>
                    <a:pt x="4400677" y="87630"/>
                  </a:lnTo>
                  <a:lnTo>
                    <a:pt x="4400677" y="69850"/>
                  </a:lnTo>
                  <a:close/>
                </a:path>
                <a:path w="4471670" h="816610">
                  <a:moveTo>
                    <a:pt x="4471416" y="0"/>
                  </a:moveTo>
                  <a:lnTo>
                    <a:pt x="0" y="0"/>
                  </a:lnTo>
                  <a:lnTo>
                    <a:pt x="0" y="52070"/>
                  </a:lnTo>
                  <a:lnTo>
                    <a:pt x="0" y="763270"/>
                  </a:lnTo>
                  <a:lnTo>
                    <a:pt x="0" y="816610"/>
                  </a:lnTo>
                  <a:lnTo>
                    <a:pt x="4471416" y="816610"/>
                  </a:lnTo>
                  <a:lnTo>
                    <a:pt x="4471416" y="763270"/>
                  </a:lnTo>
                  <a:lnTo>
                    <a:pt x="4471416" y="52578"/>
                  </a:lnTo>
                  <a:lnTo>
                    <a:pt x="4418330" y="52578"/>
                  </a:lnTo>
                  <a:lnTo>
                    <a:pt x="4418330" y="763270"/>
                  </a:lnTo>
                  <a:lnTo>
                    <a:pt x="53086" y="763270"/>
                  </a:lnTo>
                  <a:lnTo>
                    <a:pt x="53086" y="52070"/>
                  </a:lnTo>
                  <a:lnTo>
                    <a:pt x="4471416" y="52070"/>
                  </a:lnTo>
                  <a:lnTo>
                    <a:pt x="4471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52472" y="3413759"/>
            <a:ext cx="4538980" cy="871219"/>
            <a:chOff x="2252472" y="3413759"/>
            <a:chExt cx="4538980" cy="87121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816" y="3499141"/>
              <a:ext cx="4364735" cy="6979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2472" y="3413759"/>
              <a:ext cx="4538980" cy="871219"/>
            </a:xfrm>
            <a:custGeom>
              <a:avLst/>
              <a:gdLst/>
              <a:ahLst/>
              <a:cxnLst/>
              <a:rect l="l" t="t" r="r" b="b"/>
              <a:pathLst>
                <a:path w="4538980" h="871220">
                  <a:moveTo>
                    <a:pt x="4467733" y="71120"/>
                  </a:moveTo>
                  <a:lnTo>
                    <a:pt x="70739" y="71120"/>
                  </a:lnTo>
                  <a:lnTo>
                    <a:pt x="70739" y="88900"/>
                  </a:lnTo>
                  <a:lnTo>
                    <a:pt x="70739" y="783590"/>
                  </a:lnTo>
                  <a:lnTo>
                    <a:pt x="70739" y="801370"/>
                  </a:lnTo>
                  <a:lnTo>
                    <a:pt x="4467733" y="801370"/>
                  </a:lnTo>
                  <a:lnTo>
                    <a:pt x="4467733" y="783590"/>
                  </a:lnTo>
                  <a:lnTo>
                    <a:pt x="88392" y="783590"/>
                  </a:lnTo>
                  <a:lnTo>
                    <a:pt x="88392" y="88900"/>
                  </a:lnTo>
                  <a:lnTo>
                    <a:pt x="4450080" y="88900"/>
                  </a:lnTo>
                  <a:lnTo>
                    <a:pt x="4450080" y="783336"/>
                  </a:lnTo>
                  <a:lnTo>
                    <a:pt x="4467733" y="783336"/>
                  </a:lnTo>
                  <a:lnTo>
                    <a:pt x="4467733" y="88900"/>
                  </a:lnTo>
                  <a:lnTo>
                    <a:pt x="4467733" y="88392"/>
                  </a:lnTo>
                  <a:lnTo>
                    <a:pt x="4467733" y="71120"/>
                  </a:lnTo>
                  <a:close/>
                </a:path>
                <a:path w="4538980" h="871220">
                  <a:moveTo>
                    <a:pt x="453847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819150"/>
                  </a:lnTo>
                  <a:lnTo>
                    <a:pt x="0" y="871220"/>
                  </a:lnTo>
                  <a:lnTo>
                    <a:pt x="4538472" y="871220"/>
                  </a:lnTo>
                  <a:lnTo>
                    <a:pt x="4538472" y="819150"/>
                  </a:lnTo>
                  <a:lnTo>
                    <a:pt x="53086" y="819150"/>
                  </a:lnTo>
                  <a:lnTo>
                    <a:pt x="53086" y="53340"/>
                  </a:lnTo>
                  <a:lnTo>
                    <a:pt x="4485386" y="53340"/>
                  </a:lnTo>
                  <a:lnTo>
                    <a:pt x="4485386" y="818642"/>
                  </a:lnTo>
                  <a:lnTo>
                    <a:pt x="4538472" y="818642"/>
                  </a:lnTo>
                  <a:lnTo>
                    <a:pt x="4538472" y="53340"/>
                  </a:lnTo>
                  <a:lnTo>
                    <a:pt x="4538472" y="53086"/>
                  </a:lnTo>
                  <a:lnTo>
                    <a:pt x="4538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1104"/>
            <a:ext cx="5391785" cy="2847340"/>
            <a:chOff x="0" y="4011104"/>
            <a:chExt cx="5391785" cy="2847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5952" y="4011104"/>
              <a:ext cx="1592452" cy="1955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3008" y="4078223"/>
              <a:ext cx="1408176" cy="1770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4058411"/>
              <a:ext cx="1447800" cy="1811020"/>
            </a:xfrm>
            <a:custGeom>
              <a:avLst/>
              <a:gdLst/>
              <a:ahLst/>
              <a:cxnLst/>
              <a:rect l="l" t="t" r="r" b="b"/>
              <a:pathLst>
                <a:path w="1447800" h="1811020">
                  <a:moveTo>
                    <a:pt x="0" y="1810512"/>
                  </a:moveTo>
                  <a:lnTo>
                    <a:pt x="1447800" y="1810512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336" y="932764"/>
            <a:ext cx="7261859" cy="298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COUNT()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rows 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matches 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specified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criterion..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 count(emp_id)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Total_employees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DISTINCT: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statement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(different)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ts val="2740"/>
              </a:lnSpc>
            </a:pPr>
            <a:r>
              <a:rPr sz="1800" spc="-1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designation_id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077" y="435863"/>
            <a:ext cx="1283857" cy="2813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89141" y="1932701"/>
            <a:ext cx="1756410" cy="619760"/>
            <a:chOff x="3289141" y="1932701"/>
            <a:chExt cx="1756410" cy="619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9141" y="1932701"/>
              <a:ext cx="1756345" cy="619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6704" y="1990343"/>
              <a:ext cx="1591055" cy="4541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26892" y="1970531"/>
              <a:ext cx="1630680" cy="494030"/>
            </a:xfrm>
            <a:custGeom>
              <a:avLst/>
              <a:gdLst/>
              <a:ahLst/>
              <a:cxnLst/>
              <a:rect l="l" t="t" r="r" b="b"/>
              <a:pathLst>
                <a:path w="1630679" h="494030">
                  <a:moveTo>
                    <a:pt x="0" y="493775"/>
                  </a:moveTo>
                  <a:lnTo>
                    <a:pt x="1630680" y="493775"/>
                  </a:lnTo>
                  <a:lnTo>
                    <a:pt x="1630680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370768"/>
            <a:ext cx="6320155" cy="2487295"/>
            <a:chOff x="0" y="4370768"/>
            <a:chExt cx="6320155" cy="2487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3911" y="4370768"/>
              <a:ext cx="3975989" cy="16320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7" y="4437887"/>
              <a:ext cx="3791711" cy="1447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1155" y="4418075"/>
              <a:ext cx="3831590" cy="1487805"/>
            </a:xfrm>
            <a:custGeom>
              <a:avLst/>
              <a:gdLst/>
              <a:ahLst/>
              <a:cxnLst/>
              <a:rect l="l" t="t" r="r" b="b"/>
              <a:pathLst>
                <a:path w="3831590" h="1487804">
                  <a:moveTo>
                    <a:pt x="0" y="1487424"/>
                  </a:moveTo>
                  <a:lnTo>
                    <a:pt x="3831336" y="1487424"/>
                  </a:lnTo>
                  <a:lnTo>
                    <a:pt x="3831336" y="0"/>
                  </a:lnTo>
                  <a:lnTo>
                    <a:pt x="0" y="0"/>
                  </a:lnTo>
                  <a:lnTo>
                    <a:pt x="0" y="14874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861186"/>
            <a:ext cx="6229985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Query:</a:t>
            </a:r>
            <a:r>
              <a:rPr sz="18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count(distinct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dept_no)count_dept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2744206"/>
            <a:ext cx="7597140" cy="13868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BETWEEN</a:t>
            </a:r>
            <a:r>
              <a:rPr sz="2400" b="1" spc="-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be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numbers,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1800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z="1800" b="1" spc="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 amount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10000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20000;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040" y="414527"/>
            <a:ext cx="3579075" cy="24471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89143" y="2076033"/>
            <a:ext cx="1415415" cy="708025"/>
            <a:chOff x="3289143" y="2076033"/>
            <a:chExt cx="1415415" cy="7080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9143" y="2076033"/>
              <a:ext cx="1414838" cy="7078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6703" y="2133599"/>
              <a:ext cx="1249679" cy="542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26891" y="2113787"/>
              <a:ext cx="1289685" cy="582295"/>
            </a:xfrm>
            <a:custGeom>
              <a:avLst/>
              <a:gdLst/>
              <a:ahLst/>
              <a:cxnLst/>
              <a:rect l="l" t="t" r="r" b="b"/>
              <a:pathLst>
                <a:path w="1289685" h="582294">
                  <a:moveTo>
                    <a:pt x="0" y="582168"/>
                  </a:moveTo>
                  <a:lnTo>
                    <a:pt x="1289303" y="582168"/>
                  </a:lnTo>
                  <a:lnTo>
                    <a:pt x="1289303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6264" y="4078223"/>
            <a:ext cx="2167128" cy="21640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1077214"/>
            <a:ext cx="7147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MYSQL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Workbench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Official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Graphical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Interface(GUI)</a:t>
            </a:r>
            <a:r>
              <a:rPr sz="1800" spc="-20" dirty="0">
                <a:latin typeface="Times New Roman"/>
                <a:cs typeface="Times New Roman"/>
              </a:rPr>
              <a:t> Tool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1351229"/>
            <a:ext cx="8267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Times New Roman"/>
                <a:cs typeface="Times New Roman"/>
              </a:rPr>
              <a:t>MySQL.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72" y="1678051"/>
            <a:ext cx="792670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browse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schemas,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queries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268605" marR="706755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spc="-4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migrate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schemas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vendors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your </a:t>
            </a:r>
            <a:r>
              <a:rPr sz="1800" dirty="0">
                <a:latin typeface="Times New Roman"/>
                <a:cs typeface="Times New Roman"/>
              </a:rPr>
              <a:t>MySQL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12700" marR="3521075">
              <a:lnSpc>
                <a:spcPts val="2810"/>
              </a:lnSpc>
              <a:spcBef>
                <a:spcPts val="65"/>
              </a:spcBef>
              <a:tabLst>
                <a:tab pos="2323465" algn="l"/>
              </a:tabLst>
            </a:pPr>
            <a:r>
              <a:rPr sz="2000" b="1" spc="-10" dirty="0">
                <a:solidFill>
                  <a:srgbClr val="A24A73"/>
                </a:solidFill>
                <a:latin typeface="Times New Roman"/>
                <a:cs typeface="Times New Roman"/>
              </a:rPr>
              <a:t>MySQL</a:t>
            </a:r>
            <a:r>
              <a:rPr sz="2000" b="1" spc="-145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24A73"/>
                </a:solidFill>
                <a:latin typeface="Times New Roman"/>
                <a:cs typeface="Times New Roman"/>
              </a:rPr>
              <a:t>WORKBENCH</a:t>
            </a:r>
            <a:r>
              <a:rPr sz="2000" b="1" spc="-60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24A73"/>
                </a:solidFill>
                <a:latin typeface="Times New Roman"/>
                <a:cs typeface="Times New Roman"/>
              </a:rPr>
              <a:t>8.0</a:t>
            </a:r>
            <a:r>
              <a:rPr sz="2000" b="1" spc="-55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A24A73"/>
                </a:solidFill>
                <a:latin typeface="Times New Roman"/>
                <a:cs typeface="Times New Roman"/>
              </a:rPr>
              <a:t>Community </a:t>
            </a:r>
            <a:r>
              <a:rPr sz="2000" b="1" spc="-20" dirty="0">
                <a:solidFill>
                  <a:srgbClr val="A24A73"/>
                </a:solidFill>
                <a:latin typeface="Times New Roman"/>
                <a:cs typeface="Times New Roman"/>
              </a:rPr>
              <a:t>Versions</a:t>
            </a:r>
            <a:r>
              <a:rPr sz="2000" b="1" spc="-35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24A73"/>
                </a:solidFill>
                <a:latin typeface="Times New Roman"/>
                <a:cs typeface="Times New Roman"/>
              </a:rPr>
              <a:t>of</a:t>
            </a:r>
            <a:r>
              <a:rPr sz="2000" b="1" spc="-55" dirty="0">
                <a:solidFill>
                  <a:srgbClr val="A24A7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A24A73"/>
                </a:solidFill>
                <a:latin typeface="Times New Roman"/>
                <a:cs typeface="Times New Roman"/>
              </a:rPr>
              <a:t>MySQL</a:t>
            </a:r>
            <a:r>
              <a:rPr sz="2000" b="1" dirty="0">
                <a:solidFill>
                  <a:srgbClr val="A24A73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A24A73"/>
                </a:solidFill>
                <a:latin typeface="Times New Roman"/>
                <a:cs typeface="Times New Roman"/>
              </a:rPr>
              <a:t>8.0.34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369" y="310895"/>
            <a:ext cx="3929608" cy="4155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40999"/>
            <a:ext cx="6155690" cy="2417445"/>
            <a:chOff x="0" y="4440999"/>
            <a:chExt cx="6155690" cy="2417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655" y="4440999"/>
              <a:ext cx="3954653" cy="18148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4507991"/>
              <a:ext cx="3770376" cy="1630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47899" y="4488179"/>
              <a:ext cx="3810000" cy="1670685"/>
            </a:xfrm>
            <a:custGeom>
              <a:avLst/>
              <a:gdLst/>
              <a:ahLst/>
              <a:cxnLst/>
              <a:rect l="l" t="t" r="r" b="b"/>
              <a:pathLst>
                <a:path w="3810000" h="1670685">
                  <a:moveTo>
                    <a:pt x="0" y="1670304"/>
                  </a:moveTo>
                  <a:lnTo>
                    <a:pt x="3810000" y="1670304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809744"/>
            <a:ext cx="6682740" cy="6775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10000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20000;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QUERY:</a:t>
            </a: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 *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asc;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3446179"/>
            <a:ext cx="6306820" cy="7327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ORDER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000" b="1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DESCENDING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2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salary_details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desc;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978" y="374904"/>
            <a:ext cx="3621774" cy="2538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283316" y="1716366"/>
            <a:ext cx="4070350" cy="1708150"/>
            <a:chOff x="2283316" y="1716366"/>
            <a:chExt cx="4070350" cy="1708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3316" y="1716366"/>
              <a:ext cx="4069747" cy="1707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0864" y="1773935"/>
              <a:ext cx="3904488" cy="15422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21052" y="1754123"/>
              <a:ext cx="3944620" cy="1582420"/>
            </a:xfrm>
            <a:custGeom>
              <a:avLst/>
              <a:gdLst/>
              <a:ahLst/>
              <a:cxnLst/>
              <a:rect l="l" t="t" r="r" b="b"/>
              <a:pathLst>
                <a:path w="3944620" h="1582420">
                  <a:moveTo>
                    <a:pt x="0" y="1581912"/>
                  </a:moveTo>
                  <a:lnTo>
                    <a:pt x="3944112" y="1581912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15819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932764"/>
            <a:ext cx="5809615" cy="1043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AC66BA"/>
                </a:solidFill>
                <a:latin typeface="Times New Roman"/>
                <a:cs typeface="Times New Roman"/>
              </a:rPr>
              <a:t>QUERY</a:t>
            </a:r>
            <a:r>
              <a:rPr sz="2000" b="1" spc="-60" dirty="0">
                <a:solidFill>
                  <a:srgbClr val="AC66B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AC66BA"/>
                </a:solidFill>
                <a:latin typeface="Times New Roman"/>
                <a:cs typeface="Times New Roman"/>
              </a:rPr>
              <a:t>:</a:t>
            </a:r>
            <a:r>
              <a:rPr sz="2000" b="1" spc="-15" dirty="0">
                <a:solidFill>
                  <a:srgbClr val="AC66B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emp_details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</a:t>
            </a:r>
            <a:r>
              <a:rPr sz="2000" spc="-10" dirty="0">
                <a:latin typeface="Times New Roman"/>
                <a:cs typeface="Times New Roman"/>
              </a:rPr>
              <a:t> 23,2;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997669"/>
            <a:ext cx="6736080" cy="7880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LIMIT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DESC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18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sz="18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29,4;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431" y="427364"/>
            <a:ext cx="963505" cy="23493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93760" y="2076077"/>
            <a:ext cx="4585335" cy="994410"/>
            <a:chOff x="1993760" y="2076077"/>
            <a:chExt cx="4585335" cy="9944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3760" y="2076077"/>
              <a:ext cx="4584852" cy="9943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1303" y="2133600"/>
              <a:ext cx="4419600" cy="8290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31491" y="2113788"/>
              <a:ext cx="4459605" cy="868680"/>
            </a:xfrm>
            <a:custGeom>
              <a:avLst/>
              <a:gdLst/>
              <a:ahLst/>
              <a:cxnLst/>
              <a:rect l="l" t="t" r="r" b="b"/>
              <a:pathLst>
                <a:path w="4459605" h="868680">
                  <a:moveTo>
                    <a:pt x="0" y="868680"/>
                  </a:moveTo>
                  <a:lnTo>
                    <a:pt x="4459224" y="868680"/>
                  </a:lnTo>
                  <a:lnTo>
                    <a:pt x="4459224" y="0"/>
                  </a:lnTo>
                  <a:lnTo>
                    <a:pt x="0" y="0"/>
                  </a:lnTo>
                  <a:lnTo>
                    <a:pt x="0" y="86868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53424" y="4307097"/>
            <a:ext cx="4262120" cy="1308735"/>
            <a:chOff x="2353424" y="4307097"/>
            <a:chExt cx="4262120" cy="13087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3424" y="4307097"/>
              <a:ext cx="4261763" cy="13083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968" y="4364736"/>
              <a:ext cx="4096511" cy="1143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91156" y="4344924"/>
              <a:ext cx="4136390" cy="1183005"/>
            </a:xfrm>
            <a:custGeom>
              <a:avLst/>
              <a:gdLst/>
              <a:ahLst/>
              <a:cxnLst/>
              <a:rect l="l" t="t" r="r" b="b"/>
              <a:pathLst>
                <a:path w="4136390" h="1183004">
                  <a:moveTo>
                    <a:pt x="0" y="1182623"/>
                  </a:moveTo>
                  <a:lnTo>
                    <a:pt x="4136136" y="1182623"/>
                  </a:lnTo>
                  <a:lnTo>
                    <a:pt x="4136136" y="0"/>
                  </a:lnTo>
                  <a:lnTo>
                    <a:pt x="0" y="0"/>
                  </a:lnTo>
                  <a:lnTo>
                    <a:pt x="0" y="1182623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71607"/>
            <a:ext cx="5768340" cy="2886710"/>
            <a:chOff x="0" y="3971607"/>
            <a:chExt cx="5768340" cy="2886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288" y="3971607"/>
              <a:ext cx="2701798" cy="21866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344" y="4038600"/>
              <a:ext cx="2517648" cy="2002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13532" y="4018788"/>
              <a:ext cx="2557780" cy="2042160"/>
            </a:xfrm>
            <a:custGeom>
              <a:avLst/>
              <a:gdLst/>
              <a:ahLst/>
              <a:cxnLst/>
              <a:rect l="l" t="t" r="r" b="b"/>
              <a:pathLst>
                <a:path w="2557780" h="2042160">
                  <a:moveTo>
                    <a:pt x="0" y="2042160"/>
                  </a:moveTo>
                  <a:lnTo>
                    <a:pt x="2557272" y="2042160"/>
                  </a:lnTo>
                  <a:lnTo>
                    <a:pt x="2557272" y="0"/>
                  </a:lnTo>
                  <a:lnTo>
                    <a:pt x="0" y="0"/>
                  </a:lnTo>
                  <a:lnTo>
                    <a:pt x="0" y="204216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1506092"/>
            <a:ext cx="7744459" cy="152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657225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30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00" spc="9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GROUP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statement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groups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rows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have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same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values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into </a:t>
            </a:r>
            <a:r>
              <a:rPr sz="1900" dirty="0">
                <a:latin typeface="Times New Roman"/>
                <a:cs typeface="Times New Roman"/>
              </a:rPr>
              <a:t>summary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rows,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like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"find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number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customers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each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country".</a:t>
            </a:r>
            <a:endParaRPr sz="19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00" spc="-5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00" spc="9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GROUP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statement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often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used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aggregate </a:t>
            </a:r>
            <a:r>
              <a:rPr sz="1900" spc="-10" dirty="0">
                <a:latin typeface="Times New Roman"/>
                <a:cs typeface="Times New Roman"/>
              </a:rPr>
              <a:t>functions</a:t>
            </a:r>
            <a:r>
              <a:rPr sz="1900" spc="5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(COUNT(),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MAX(),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MIN(),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SUM(),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AVG())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group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result-set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one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or </a:t>
            </a:r>
            <a:r>
              <a:rPr sz="1900" dirty="0">
                <a:latin typeface="Times New Roman"/>
                <a:cs typeface="Times New Roman"/>
              </a:rPr>
              <a:t>more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columns.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3058160"/>
            <a:ext cx="1073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20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3791" y="3082544"/>
            <a:ext cx="589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designation_id,count(emp_id)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362655"/>
            <a:ext cx="1443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designation_id;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041" y="710183"/>
            <a:ext cx="2119081" cy="3209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5725"/>
            <a:ext cx="2098675" cy="41852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LCase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UCase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Left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Right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Concat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Trim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Char_Length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Mid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Length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91" y="710183"/>
            <a:ext cx="5313397" cy="403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30432"/>
            <a:ext cx="5391785" cy="2127885"/>
            <a:chOff x="0" y="4730432"/>
            <a:chExt cx="5391785" cy="2127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6" y="4730432"/>
              <a:ext cx="2308732" cy="14705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632" y="4797552"/>
              <a:ext cx="2124456" cy="1286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0820" y="4777740"/>
              <a:ext cx="2164080" cy="1325880"/>
            </a:xfrm>
            <a:custGeom>
              <a:avLst/>
              <a:gdLst/>
              <a:ahLst/>
              <a:cxnLst/>
              <a:rect l="l" t="t" r="r" b="b"/>
              <a:pathLst>
                <a:path w="2164080" h="1325879">
                  <a:moveTo>
                    <a:pt x="0" y="1325880"/>
                  </a:moveTo>
                  <a:lnTo>
                    <a:pt x="2164080" y="1325880"/>
                  </a:lnTo>
                  <a:lnTo>
                    <a:pt x="2164080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9436" y="789177"/>
            <a:ext cx="66452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Query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: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select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lcase(emp_name),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emp_name</a:t>
            </a:r>
            <a:r>
              <a:rPr sz="2000" b="0" spc="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from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emp_details;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436" y="1179322"/>
            <a:ext cx="1080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3195136"/>
            <a:ext cx="6639559" cy="11493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300" b="1" dirty="0">
                <a:solidFill>
                  <a:srgbClr val="C00000"/>
                </a:solidFill>
                <a:latin typeface="Times New Roman"/>
                <a:cs typeface="Times New Roman"/>
              </a:rPr>
              <a:t>Upper</a:t>
            </a:r>
            <a:r>
              <a:rPr sz="23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Case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300" b="1" dirty="0">
                <a:latin typeface="Times New Roman"/>
                <a:cs typeface="Times New Roman"/>
              </a:rPr>
              <a:t>Query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: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ucase(emp_name),emp_name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emp_details;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901" y="323088"/>
            <a:ext cx="1881328" cy="29349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713084" y="1283553"/>
            <a:ext cx="2320290" cy="2030730"/>
            <a:chOff x="2713084" y="1283553"/>
            <a:chExt cx="2320290" cy="20307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3084" y="1283553"/>
              <a:ext cx="2320069" cy="2030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0631" y="1341120"/>
              <a:ext cx="2154936" cy="18653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50819" y="1321308"/>
              <a:ext cx="2194560" cy="1905000"/>
            </a:xfrm>
            <a:custGeom>
              <a:avLst/>
              <a:gdLst/>
              <a:ahLst/>
              <a:cxnLst/>
              <a:rect l="l" t="t" r="r" b="b"/>
              <a:pathLst>
                <a:path w="2194560" h="1905000">
                  <a:moveTo>
                    <a:pt x="0" y="1905000"/>
                  </a:moveTo>
                  <a:lnTo>
                    <a:pt x="2194560" y="1905000"/>
                  </a:lnTo>
                  <a:lnTo>
                    <a:pt x="2194560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33479"/>
            <a:ext cx="5628005" cy="1624965"/>
            <a:chOff x="0" y="5233479"/>
            <a:chExt cx="5628005" cy="1624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807" y="5233479"/>
              <a:ext cx="3354197" cy="13576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864" y="5300471"/>
              <a:ext cx="3169919" cy="11734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21051" y="5280659"/>
              <a:ext cx="3209925" cy="1213485"/>
            </a:xfrm>
            <a:custGeom>
              <a:avLst/>
              <a:gdLst/>
              <a:ahLst/>
              <a:cxnLst/>
              <a:rect l="l" t="t" r="r" b="b"/>
              <a:pathLst>
                <a:path w="3209925" h="1213485">
                  <a:moveTo>
                    <a:pt x="0" y="1213103"/>
                  </a:moveTo>
                  <a:lnTo>
                    <a:pt x="3209544" y="1213103"/>
                  </a:lnTo>
                  <a:lnTo>
                    <a:pt x="3209544" y="0"/>
                  </a:lnTo>
                  <a:lnTo>
                    <a:pt x="0" y="0"/>
                  </a:lnTo>
                  <a:lnTo>
                    <a:pt x="0" y="1213103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972" y="857834"/>
            <a:ext cx="747458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Query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select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left(emp_id,2),emp_name,date_of_join</a:t>
            </a:r>
            <a:r>
              <a:rPr sz="2000" b="0" spc="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from</a:t>
            </a:r>
            <a:r>
              <a:rPr sz="2000" b="0" spc="-10" dirty="0">
                <a:latin typeface="Times New Roman"/>
                <a:cs typeface="Times New Roman"/>
              </a:rPr>
              <a:t> emp_details;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40" dirty="0"/>
              <a:t> </a:t>
            </a:r>
            <a:r>
              <a:rPr spc="-50" dirty="0"/>
              <a:t>:</a:t>
            </a:r>
          </a:p>
          <a:p>
            <a:pPr>
              <a:lnSpc>
                <a:spcPct val="100000"/>
              </a:lnSpc>
            </a:pPr>
            <a:endParaRPr spc="-50" dirty="0"/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sz="2700" spc="-10" dirty="0">
                <a:solidFill>
                  <a:srgbClr val="C00000"/>
                </a:solidFill>
              </a:rPr>
              <a:t>RIGHT</a:t>
            </a:r>
            <a:endParaRPr sz="2700"/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Query</a:t>
            </a:r>
            <a:r>
              <a:rPr spc="20" dirty="0"/>
              <a:t> </a:t>
            </a:r>
            <a:r>
              <a:rPr dirty="0"/>
              <a:t>:</a:t>
            </a:r>
            <a:r>
              <a:rPr spc="20" dirty="0"/>
              <a:t> </a:t>
            </a:r>
            <a:r>
              <a:rPr b="0" dirty="0">
                <a:latin typeface="Times New Roman"/>
                <a:cs typeface="Times New Roman"/>
              </a:rPr>
              <a:t>select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right(emp_id,3),emp_name,date_of_join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from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emp_details;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OUTPUT</a:t>
            </a:r>
            <a:r>
              <a:rPr spc="-55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972" y="4075302"/>
            <a:ext cx="7340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MID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972" y="4489263"/>
            <a:ext cx="7331075" cy="6788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b="1" dirty="0">
                <a:latin typeface="Times New Roman"/>
                <a:cs typeface="Times New Roman"/>
              </a:rPr>
              <a:t>Query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mid(emp_name,3,4)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,emp_name,date_of_join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Times New Roman"/>
                <a:cs typeface="Times New Roman"/>
              </a:rPr>
              <a:t>OUTPUT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415" y="363220"/>
            <a:ext cx="1058016" cy="29921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26569" y="1426853"/>
            <a:ext cx="3146425" cy="994410"/>
            <a:chOff x="2426569" y="1426853"/>
            <a:chExt cx="3146425" cy="9944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6569" y="1426853"/>
              <a:ext cx="3146210" cy="9943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4119" y="1484376"/>
              <a:ext cx="2980944" cy="8290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64307" y="1464564"/>
              <a:ext cx="3020695" cy="868680"/>
            </a:xfrm>
            <a:custGeom>
              <a:avLst/>
              <a:gdLst/>
              <a:ahLst/>
              <a:cxnLst/>
              <a:rect l="l" t="t" r="r" b="b"/>
              <a:pathLst>
                <a:path w="3020695" h="868680">
                  <a:moveTo>
                    <a:pt x="0" y="868679"/>
                  </a:moveTo>
                  <a:lnTo>
                    <a:pt x="3020568" y="868679"/>
                  </a:lnTo>
                  <a:lnTo>
                    <a:pt x="3020568" y="0"/>
                  </a:lnTo>
                  <a:lnTo>
                    <a:pt x="0" y="0"/>
                  </a:lnTo>
                  <a:lnTo>
                    <a:pt x="0" y="868679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426567" y="3298328"/>
            <a:ext cx="3079750" cy="985519"/>
            <a:chOff x="2426567" y="3298328"/>
            <a:chExt cx="3079750" cy="985519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6567" y="3298328"/>
              <a:ext cx="3079157" cy="9851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4120" y="3355848"/>
              <a:ext cx="2913887" cy="8199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64308" y="3336036"/>
              <a:ext cx="2954020" cy="859790"/>
            </a:xfrm>
            <a:custGeom>
              <a:avLst/>
              <a:gdLst/>
              <a:ahLst/>
              <a:cxnLst/>
              <a:rect l="l" t="t" r="r" b="b"/>
              <a:pathLst>
                <a:path w="2954020" h="859789">
                  <a:moveTo>
                    <a:pt x="0" y="859536"/>
                  </a:moveTo>
                  <a:lnTo>
                    <a:pt x="2953512" y="859536"/>
                  </a:lnTo>
                  <a:lnTo>
                    <a:pt x="2953512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729642"/>
            <a:ext cx="7900670" cy="2707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CONCAT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10" dirty="0">
                <a:latin typeface="Times New Roman"/>
                <a:cs typeface="Times New Roman"/>
              </a:rPr>
              <a:t> together.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06362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QUERY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dirty="0">
                <a:latin typeface="Times New Roman"/>
                <a:cs typeface="Times New Roman"/>
              </a:rPr>
              <a:t>	select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concat(emp_id,".",ucase(emp_name))Employee_det,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designation_id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TRIM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removes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trailing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trim(designation)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designation_det;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4362450"/>
            <a:ext cx="7026909" cy="13919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LENGTH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LENGTH()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 </a:t>
            </a:r>
            <a:r>
              <a:rPr sz="1800" spc="-10" dirty="0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1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length(branch_name)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department_det;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55" y="338327"/>
            <a:ext cx="1347908" cy="2571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6222" y="1643222"/>
            <a:ext cx="2411730" cy="887730"/>
            <a:chOff x="2786222" y="1643222"/>
            <a:chExt cx="2411730" cy="8877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222" y="1643222"/>
              <a:ext cx="2411663" cy="8877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4" y="1700783"/>
              <a:ext cx="2246375" cy="7223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23972" y="1680971"/>
              <a:ext cx="2286000" cy="762000"/>
            </a:xfrm>
            <a:custGeom>
              <a:avLst/>
              <a:gdLst/>
              <a:ahLst/>
              <a:cxnLst/>
              <a:rect l="l" t="t" r="r" b="b"/>
              <a:pathLst>
                <a:path w="2286000" h="762000">
                  <a:moveTo>
                    <a:pt x="0" y="762000"/>
                  </a:moveTo>
                  <a:lnTo>
                    <a:pt x="2286000" y="7620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219018" y="3444599"/>
            <a:ext cx="1421130" cy="1049655"/>
            <a:chOff x="3219018" y="3444599"/>
            <a:chExt cx="1421130" cy="10496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9018" y="3444599"/>
              <a:ext cx="1421104" cy="1049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6600" y="3502152"/>
              <a:ext cx="1255776" cy="8839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6788" y="3482340"/>
              <a:ext cx="1295400" cy="923925"/>
            </a:xfrm>
            <a:custGeom>
              <a:avLst/>
              <a:gdLst/>
              <a:ahLst/>
              <a:cxnLst/>
              <a:rect l="l" t="t" r="r" b="b"/>
              <a:pathLst>
                <a:path w="1295400" h="923925">
                  <a:moveTo>
                    <a:pt x="0" y="923544"/>
                  </a:moveTo>
                  <a:lnTo>
                    <a:pt x="1295400" y="923544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18713" y="5352568"/>
            <a:ext cx="1649730" cy="1281430"/>
            <a:chOff x="6818713" y="5352568"/>
            <a:chExt cx="1649730" cy="128143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8713" y="5352568"/>
              <a:ext cx="1649691" cy="12808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6288" y="5410199"/>
              <a:ext cx="1484376" cy="11155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6476" y="5390387"/>
              <a:ext cx="1524000" cy="1155700"/>
            </a:xfrm>
            <a:custGeom>
              <a:avLst/>
              <a:gdLst/>
              <a:ahLst/>
              <a:cxnLst/>
              <a:rect l="l" t="t" r="r" b="b"/>
              <a:pathLst>
                <a:path w="1524000" h="1155700">
                  <a:moveTo>
                    <a:pt x="0" y="1155192"/>
                  </a:moveTo>
                  <a:lnTo>
                    <a:pt x="1524000" y="1155192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15519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39384"/>
            <a:ext cx="5391785" cy="1118870"/>
            <a:chOff x="0" y="5739384"/>
            <a:chExt cx="5391785" cy="1118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59" y="5739384"/>
              <a:ext cx="973658" cy="717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9415" y="5806440"/>
              <a:ext cx="789432" cy="533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89603" y="5786628"/>
              <a:ext cx="829310" cy="573405"/>
            </a:xfrm>
            <a:custGeom>
              <a:avLst/>
              <a:gdLst/>
              <a:ahLst/>
              <a:cxnLst/>
              <a:rect l="l" t="t" r="r" b="b"/>
              <a:pathLst>
                <a:path w="829310" h="573404">
                  <a:moveTo>
                    <a:pt x="0" y="573024"/>
                  </a:moveTo>
                  <a:lnTo>
                    <a:pt x="829055" y="573024"/>
                  </a:lnTo>
                  <a:lnTo>
                    <a:pt x="829055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663444"/>
            <a:ext cx="6510655" cy="305816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Average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Min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Count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SUM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SUM()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30" dirty="0">
                <a:latin typeface="Times New Roman"/>
                <a:cs typeface="Times New Roman"/>
              </a:rPr>
              <a:t>QUERY: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sum(amount)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total_sal_amount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4413499"/>
            <a:ext cx="6322695" cy="11163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AVERAGE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AVG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round(avg(amount),0)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salary_details;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884" y="207263"/>
            <a:ext cx="5700506" cy="3667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19026" y="3874347"/>
            <a:ext cx="1555750" cy="622935"/>
            <a:chOff x="3219026" y="3874347"/>
            <a:chExt cx="1555750" cy="6229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9026" y="3874347"/>
              <a:ext cx="1555199" cy="6225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6600" y="3931920"/>
              <a:ext cx="1389888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6788" y="3912108"/>
              <a:ext cx="1430020" cy="497205"/>
            </a:xfrm>
            <a:custGeom>
              <a:avLst/>
              <a:gdLst/>
              <a:ahLst/>
              <a:cxnLst/>
              <a:rect l="l" t="t" r="r" b="b"/>
              <a:pathLst>
                <a:path w="1430020" h="497204">
                  <a:moveTo>
                    <a:pt x="0" y="496824"/>
                  </a:moveTo>
                  <a:lnTo>
                    <a:pt x="1429512" y="496824"/>
                  </a:lnTo>
                  <a:lnTo>
                    <a:pt x="1429512" y="0"/>
                  </a:lnTo>
                  <a:lnTo>
                    <a:pt x="0" y="0"/>
                  </a:lnTo>
                  <a:lnTo>
                    <a:pt x="0" y="4968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22976"/>
            <a:ext cx="5391785" cy="1335405"/>
            <a:chOff x="0" y="5522976"/>
            <a:chExt cx="5391785" cy="133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9983" y="5522976"/>
              <a:ext cx="1613789" cy="7725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39" y="5590032"/>
              <a:ext cx="1429512" cy="5882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67227" y="5570220"/>
              <a:ext cx="1469390" cy="628015"/>
            </a:xfrm>
            <a:custGeom>
              <a:avLst/>
              <a:gdLst/>
              <a:ahLst/>
              <a:cxnLst/>
              <a:rect l="l" t="t" r="r" b="b"/>
              <a:pathLst>
                <a:path w="1469389" h="628014">
                  <a:moveTo>
                    <a:pt x="0" y="627887"/>
                  </a:moveTo>
                  <a:lnTo>
                    <a:pt x="1469136" y="627887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627887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448817"/>
            <a:ext cx="6462395" cy="6781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max(amount)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max_sal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1726183"/>
            <a:ext cx="6517640" cy="11176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smallest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min(amount)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min_sal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972" y="3769232"/>
            <a:ext cx="7070090" cy="13925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COUNT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specified criterion.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count(salary_id)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salary_details;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603" y="162052"/>
            <a:ext cx="762367" cy="2413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5726" y="1283539"/>
            <a:ext cx="1000760" cy="641350"/>
            <a:chOff x="3075726" y="1283539"/>
            <a:chExt cx="1000760" cy="6413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5726" y="1283539"/>
              <a:ext cx="1000513" cy="64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343" y="1341119"/>
              <a:ext cx="835152" cy="4754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13531" y="1321308"/>
              <a:ext cx="875030" cy="515620"/>
            </a:xfrm>
            <a:custGeom>
              <a:avLst/>
              <a:gdLst/>
              <a:ahLst/>
              <a:cxnLst/>
              <a:rect l="l" t="t" r="r" b="b"/>
              <a:pathLst>
                <a:path w="875029" h="515619">
                  <a:moveTo>
                    <a:pt x="0" y="515112"/>
                  </a:moveTo>
                  <a:lnTo>
                    <a:pt x="874775" y="515112"/>
                  </a:lnTo>
                  <a:lnTo>
                    <a:pt x="874775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45860" y="3011755"/>
            <a:ext cx="909319" cy="641350"/>
            <a:chOff x="3145860" y="3011755"/>
            <a:chExt cx="909319" cy="6413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5860" y="3011755"/>
              <a:ext cx="908988" cy="64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3448" y="3069336"/>
              <a:ext cx="743712" cy="4754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83636" y="3049524"/>
              <a:ext cx="783590" cy="515620"/>
            </a:xfrm>
            <a:custGeom>
              <a:avLst/>
              <a:gdLst/>
              <a:ahLst/>
              <a:cxnLst/>
              <a:rect l="l" t="t" r="r" b="b"/>
              <a:pathLst>
                <a:path w="783589" h="515620">
                  <a:moveTo>
                    <a:pt x="0" y="515112"/>
                  </a:moveTo>
                  <a:lnTo>
                    <a:pt x="783336" y="515112"/>
                  </a:lnTo>
                  <a:lnTo>
                    <a:pt x="783336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66812"/>
            <a:ext cx="7572375" cy="2191385"/>
            <a:chOff x="0" y="4666812"/>
            <a:chExt cx="7572375" cy="2191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100" y="4666812"/>
              <a:ext cx="5938029" cy="10888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9" y="4724399"/>
              <a:ext cx="5772912" cy="9235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1827" y="4704587"/>
              <a:ext cx="5812790" cy="963294"/>
            </a:xfrm>
            <a:custGeom>
              <a:avLst/>
              <a:gdLst/>
              <a:ahLst/>
              <a:cxnLst/>
              <a:rect l="l" t="t" r="r" b="b"/>
              <a:pathLst>
                <a:path w="5812790" h="963295">
                  <a:moveTo>
                    <a:pt x="0" y="963168"/>
                  </a:moveTo>
                  <a:lnTo>
                    <a:pt x="5812535" y="963168"/>
                  </a:lnTo>
                  <a:lnTo>
                    <a:pt x="5812535" y="0"/>
                  </a:lnTo>
                  <a:lnTo>
                    <a:pt x="0" y="0"/>
                  </a:lnTo>
                  <a:lnTo>
                    <a:pt x="0" y="9631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60" dirty="0">
                <a:latin typeface="Times New Roman"/>
                <a:cs typeface="Times New Roman"/>
              </a:rPr>
              <a:t>DATE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ADD:</a:t>
            </a:r>
            <a:endParaRPr sz="2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400"/>
              </a:lnSpc>
              <a:spcBef>
                <a:spcPts val="395"/>
              </a:spcBef>
            </a:pPr>
            <a:r>
              <a:rPr sz="2000" spc="-20" dirty="0">
                <a:latin typeface="Times New Roman"/>
                <a:cs typeface="Times New Roman"/>
              </a:rPr>
              <a:t>QUERY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1800" b="0" dirty="0">
                <a:latin typeface="Times New Roman"/>
                <a:cs typeface="Times New Roman"/>
              </a:rPr>
              <a:t>select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*,date_add(date_of_join,interval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1 month)as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Salary_date</a:t>
            </a:r>
            <a:r>
              <a:rPr sz="1800" b="0" spc="20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Times New Roman"/>
                <a:cs typeface="Times New Roman"/>
              </a:rPr>
              <a:t>from </a:t>
            </a:r>
            <a:r>
              <a:rPr sz="1800" b="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3238804"/>
            <a:ext cx="6219190" cy="10153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spc="-20" dirty="0">
                <a:latin typeface="Times New Roman"/>
                <a:cs typeface="Times New Roman"/>
              </a:rPr>
              <a:t>DATE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DIFF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</a:pPr>
            <a:r>
              <a:rPr sz="2000" b="1" spc="-35" dirty="0">
                <a:latin typeface="Times New Roman"/>
                <a:cs typeface="Times New Roman"/>
              </a:rPr>
              <a:t>QUERY: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*,round(datediff(curdate(),date_of_join)/365,1)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emp_experience_yrs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085" y="368808"/>
            <a:ext cx="4112480" cy="4033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77353" y="2219318"/>
            <a:ext cx="5271135" cy="1089025"/>
            <a:chOff x="1777353" y="2219318"/>
            <a:chExt cx="5271135" cy="10890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7353" y="2219318"/>
              <a:ext cx="5270649" cy="10888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4895" y="2276856"/>
              <a:ext cx="5105400" cy="923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15083" y="2257044"/>
              <a:ext cx="5145405" cy="963294"/>
            </a:xfrm>
            <a:custGeom>
              <a:avLst/>
              <a:gdLst/>
              <a:ahLst/>
              <a:cxnLst/>
              <a:rect l="l" t="t" r="r" b="b"/>
              <a:pathLst>
                <a:path w="5145405" h="963294">
                  <a:moveTo>
                    <a:pt x="0" y="963167"/>
                  </a:moveTo>
                  <a:lnTo>
                    <a:pt x="5145024" y="963167"/>
                  </a:lnTo>
                  <a:lnTo>
                    <a:pt x="5145024" y="0"/>
                  </a:lnTo>
                  <a:lnTo>
                    <a:pt x="0" y="0"/>
                  </a:lnTo>
                  <a:lnTo>
                    <a:pt x="0" y="963167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7677"/>
            <a:ext cx="3686810" cy="25228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80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</a:tabLst>
            </a:pPr>
            <a:r>
              <a:rPr sz="2400" spc="-10" dirty="0">
                <a:latin typeface="Times New Roman"/>
                <a:cs typeface="Times New Roman"/>
              </a:rPr>
              <a:t>MySQL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Workbench.</a:t>
            </a:r>
            <a:endParaRPr sz="24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</a:tabLst>
            </a:pPr>
            <a:r>
              <a:rPr sz="2400" spc="-10" dirty="0">
                <a:latin typeface="Times New Roman"/>
                <a:cs typeface="Times New Roman"/>
              </a:rPr>
              <a:t>Oracle.</a:t>
            </a:r>
            <a:endParaRPr sz="24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  <a:tab pos="1621790" algn="l"/>
              </a:tabLst>
            </a:pPr>
            <a:r>
              <a:rPr sz="2400" spc="-10" dirty="0">
                <a:latin typeface="Times New Roman"/>
                <a:cs typeface="Times New Roman"/>
              </a:rPr>
              <a:t>Microsoft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</a:tabLst>
            </a:pPr>
            <a:r>
              <a:rPr sz="2400" spc="-10" dirty="0">
                <a:latin typeface="Times New Roman"/>
                <a:cs typeface="Times New Roman"/>
              </a:rPr>
              <a:t>MangoDB.</a:t>
            </a:r>
            <a:endParaRPr sz="24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</a:tabLst>
            </a:pPr>
            <a:r>
              <a:rPr sz="2400" spc="-10" dirty="0">
                <a:latin typeface="Times New Roman"/>
                <a:cs typeface="Times New Roman"/>
              </a:rPr>
              <a:t>Navigation.</a:t>
            </a:r>
            <a:endParaRPr sz="24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267970" algn="l"/>
              </a:tabLst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SQL.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36" y="701132"/>
            <a:ext cx="3755852" cy="4403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1664" y="2420111"/>
            <a:ext cx="3240024" cy="32400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61186"/>
            <a:ext cx="7331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*,timestampdiff(year,date_of_join,curdate())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emp_exp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135202"/>
            <a:ext cx="119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3017396"/>
            <a:ext cx="7071359" cy="7874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DATE</a:t>
            </a:r>
            <a:r>
              <a:rPr sz="24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date_format(date_of_join,'%a')as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days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986" y="374904"/>
            <a:ext cx="2670782" cy="25388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07245" y="1570063"/>
            <a:ext cx="5173345" cy="1281430"/>
            <a:chOff x="1707245" y="1570063"/>
            <a:chExt cx="5173345" cy="12814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245" y="1570063"/>
              <a:ext cx="5173122" cy="12808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4791" y="1627632"/>
              <a:ext cx="5007863" cy="11155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44979" y="1607820"/>
              <a:ext cx="5047615" cy="1155700"/>
            </a:xfrm>
            <a:custGeom>
              <a:avLst/>
              <a:gdLst/>
              <a:ahLst/>
              <a:cxnLst/>
              <a:rect l="l" t="t" r="r" b="b"/>
              <a:pathLst>
                <a:path w="5047615" h="1155700">
                  <a:moveTo>
                    <a:pt x="0" y="1155191"/>
                  </a:moveTo>
                  <a:lnTo>
                    <a:pt x="5047488" y="1155191"/>
                  </a:lnTo>
                  <a:lnTo>
                    <a:pt x="5047488" y="0"/>
                  </a:lnTo>
                  <a:lnTo>
                    <a:pt x="0" y="0"/>
                  </a:lnTo>
                  <a:lnTo>
                    <a:pt x="0" y="1155191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07243" y="4163949"/>
            <a:ext cx="4878070" cy="1241425"/>
            <a:chOff x="1707243" y="4163949"/>
            <a:chExt cx="4878070" cy="12414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243" y="4163949"/>
              <a:ext cx="4877469" cy="12412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4791" y="4221479"/>
              <a:ext cx="4712208" cy="10759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4979" y="4201667"/>
              <a:ext cx="4752340" cy="1115695"/>
            </a:xfrm>
            <a:custGeom>
              <a:avLst/>
              <a:gdLst/>
              <a:ahLst/>
              <a:cxnLst/>
              <a:rect l="l" t="t" r="r" b="b"/>
              <a:pathLst>
                <a:path w="4752340" h="1115695">
                  <a:moveTo>
                    <a:pt x="0" y="1115567"/>
                  </a:moveTo>
                  <a:lnTo>
                    <a:pt x="4751832" y="1115567"/>
                  </a:lnTo>
                  <a:lnTo>
                    <a:pt x="4751832" y="0"/>
                  </a:lnTo>
                  <a:lnTo>
                    <a:pt x="0" y="0"/>
                  </a:lnTo>
                  <a:lnTo>
                    <a:pt x="0" y="1115567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3311"/>
            <a:ext cx="5981700" cy="1694814"/>
            <a:chOff x="0" y="5163311"/>
            <a:chExt cx="5981700" cy="16948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4" y="5163311"/>
              <a:ext cx="4067429" cy="9919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199" y="5230367"/>
              <a:ext cx="3883152" cy="8077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61388" y="5210555"/>
              <a:ext cx="3923029" cy="847725"/>
            </a:xfrm>
            <a:custGeom>
              <a:avLst/>
              <a:gdLst/>
              <a:ahLst/>
              <a:cxnLst/>
              <a:rect l="l" t="t" r="r" b="b"/>
              <a:pathLst>
                <a:path w="3923029" h="847725">
                  <a:moveTo>
                    <a:pt x="0" y="847344"/>
                  </a:moveTo>
                  <a:lnTo>
                    <a:pt x="3922776" y="847344"/>
                  </a:lnTo>
                  <a:lnTo>
                    <a:pt x="3922776" y="0"/>
                  </a:lnTo>
                  <a:lnTo>
                    <a:pt x="0" y="0"/>
                  </a:lnTo>
                  <a:lnTo>
                    <a:pt x="0" y="84734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808520"/>
            <a:ext cx="6630670" cy="7385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YEAR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20" dirty="0">
                <a:latin typeface="Times New Roman"/>
                <a:cs typeface="Times New Roman"/>
              </a:rPr>
              <a:t>QUERY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year(salary_date)='2022';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2499868"/>
            <a:ext cx="6597015" cy="73342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MONTH</a:t>
            </a: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20" dirty="0">
                <a:latin typeface="Times New Roman"/>
                <a:cs typeface="Times New Roman"/>
              </a:rPr>
              <a:t>QUERY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month(salary_date)='06';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972" y="4184179"/>
            <a:ext cx="6325870" cy="7385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DAY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10" dirty="0">
                <a:latin typeface="Times New Roman"/>
                <a:cs typeface="Times New Roman"/>
              </a:rPr>
              <a:t>QUERY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day(salary_date)='12';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852" y="414527"/>
            <a:ext cx="3036522" cy="29349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137016" y="1716397"/>
            <a:ext cx="4033520" cy="1003935"/>
            <a:chOff x="2137016" y="1716397"/>
            <a:chExt cx="4033520" cy="10039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7016" y="1716397"/>
              <a:ext cx="4033164" cy="10034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560" y="1773936"/>
              <a:ext cx="3867912" cy="838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74748" y="1754124"/>
              <a:ext cx="3907790" cy="878205"/>
            </a:xfrm>
            <a:custGeom>
              <a:avLst/>
              <a:gdLst/>
              <a:ahLst/>
              <a:cxnLst/>
              <a:rect l="l" t="t" r="r" b="b"/>
              <a:pathLst>
                <a:path w="3907790" h="878205">
                  <a:moveTo>
                    <a:pt x="0" y="877824"/>
                  </a:moveTo>
                  <a:lnTo>
                    <a:pt x="3907536" y="877824"/>
                  </a:lnTo>
                  <a:lnTo>
                    <a:pt x="3907536" y="0"/>
                  </a:lnTo>
                  <a:lnTo>
                    <a:pt x="0" y="0"/>
                  </a:lnTo>
                  <a:lnTo>
                    <a:pt x="0" y="8778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66908" y="3371461"/>
            <a:ext cx="3994150" cy="1003935"/>
            <a:chOff x="2066908" y="3371461"/>
            <a:chExt cx="3994150" cy="100393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6908" y="3371461"/>
              <a:ext cx="3993548" cy="1003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4456" y="3428999"/>
              <a:ext cx="3828288" cy="838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04644" y="3409187"/>
              <a:ext cx="3868420" cy="878205"/>
            </a:xfrm>
            <a:custGeom>
              <a:avLst/>
              <a:gdLst/>
              <a:ahLst/>
              <a:cxnLst/>
              <a:rect l="l" t="t" r="r" b="b"/>
              <a:pathLst>
                <a:path w="3868420" h="878204">
                  <a:moveTo>
                    <a:pt x="0" y="877824"/>
                  </a:moveTo>
                  <a:lnTo>
                    <a:pt x="3867911" y="877824"/>
                  </a:lnTo>
                  <a:lnTo>
                    <a:pt x="3867911" y="0"/>
                  </a:lnTo>
                  <a:lnTo>
                    <a:pt x="0" y="0"/>
                  </a:lnTo>
                  <a:lnTo>
                    <a:pt x="0" y="87782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79345"/>
            <a:ext cx="7528559" cy="27844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COUNT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IF</a:t>
            </a:r>
            <a:r>
              <a:rPr sz="2000" b="1" spc="-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CONDITIONS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if(dep_no&lt;=60,'Production','HR')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department_det;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OUTPUT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81" y="323088"/>
            <a:ext cx="4164321" cy="3667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07246" y="4020633"/>
            <a:ext cx="5154930" cy="1278255"/>
            <a:chOff x="1707246" y="4020633"/>
            <a:chExt cx="5154930" cy="1278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7246" y="4020633"/>
              <a:ext cx="5154831" cy="1277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4792" y="4078223"/>
              <a:ext cx="4989576" cy="11125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44980" y="4058411"/>
              <a:ext cx="5029200" cy="1152525"/>
            </a:xfrm>
            <a:custGeom>
              <a:avLst/>
              <a:gdLst/>
              <a:ahLst/>
              <a:cxnLst/>
              <a:rect l="l" t="t" r="r" b="b"/>
              <a:pathLst>
                <a:path w="5029200" h="1152525">
                  <a:moveTo>
                    <a:pt x="0" y="1152144"/>
                  </a:moveTo>
                  <a:lnTo>
                    <a:pt x="5029200" y="1152144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QUERY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select</a:t>
            </a:r>
            <a:r>
              <a:rPr sz="1800" b="0" spc="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*,</a:t>
            </a:r>
            <a:r>
              <a:rPr sz="1800" b="0" spc="6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count(if(dep_no&lt;=60,'Production','HR')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)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as</a:t>
            </a:r>
            <a:r>
              <a:rPr sz="1800" b="0" spc="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job</a:t>
            </a:r>
            <a:r>
              <a:rPr sz="1800" b="0" spc="-20" dirty="0">
                <a:latin typeface="Times New Roman"/>
                <a:cs typeface="Times New Roman"/>
              </a:rPr>
              <a:t> from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800" b="0" dirty="0">
                <a:latin typeface="Times New Roman"/>
                <a:cs typeface="Times New Roman"/>
              </a:rPr>
              <a:t>department_det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group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by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branch_id;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524201"/>
            <a:ext cx="12280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26" y="710183"/>
            <a:ext cx="1972807" cy="32098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77355" y="3371455"/>
            <a:ext cx="4938395" cy="1750695"/>
            <a:chOff x="1777355" y="3371455"/>
            <a:chExt cx="4938395" cy="1750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7355" y="3371455"/>
              <a:ext cx="4938287" cy="1750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3429000"/>
              <a:ext cx="4773167" cy="1584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15084" y="3409188"/>
              <a:ext cx="4813300" cy="1624965"/>
            </a:xfrm>
            <a:custGeom>
              <a:avLst/>
              <a:gdLst/>
              <a:ahLst/>
              <a:cxnLst/>
              <a:rect l="l" t="t" r="r" b="b"/>
              <a:pathLst>
                <a:path w="4813300" h="1624964">
                  <a:moveTo>
                    <a:pt x="0" y="1624584"/>
                  </a:moveTo>
                  <a:lnTo>
                    <a:pt x="4812792" y="1624584"/>
                  </a:lnTo>
                  <a:lnTo>
                    <a:pt x="4812792" y="0"/>
                  </a:lnTo>
                  <a:lnTo>
                    <a:pt x="0" y="0"/>
                  </a:lnTo>
                  <a:lnTo>
                    <a:pt x="0" y="162458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376" y="4218432"/>
            <a:ext cx="3169920" cy="17830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6336" y="932764"/>
            <a:ext cx="7901940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two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related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column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Types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097915" marR="5518785">
              <a:lnSpc>
                <a:spcPct val="1185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INNER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JOIN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JOIN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JOIN </a:t>
            </a:r>
            <a:r>
              <a:rPr sz="1800" dirty="0">
                <a:latin typeface="Times New Roman"/>
                <a:cs typeface="Times New Roman"/>
              </a:rPr>
              <a:t>CROSS </a:t>
            </a:r>
            <a:r>
              <a:rPr sz="1800" spc="-20" dirty="0">
                <a:latin typeface="Times New Roman"/>
                <a:cs typeface="Times New Roman"/>
              </a:rPr>
              <a:t>JOIN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dirty="0">
                <a:latin typeface="Times New Roman"/>
                <a:cs typeface="Times New Roman"/>
              </a:rPr>
              <a:t>INNER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JOIN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both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tables.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907" y="469391"/>
            <a:ext cx="2350708" cy="35761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645033"/>
            <a:ext cx="7918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QUERY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b="0" spc="-10" dirty="0">
                <a:latin typeface="Times New Roman"/>
                <a:cs typeface="Times New Roman"/>
              </a:rPr>
              <a:t>select emp_details.emp_id,emp_details.emp_name,emp_details.designation_id,emp_detai ls.dept_no,salary_details.salary_id,salary_details.salary_date,salary_details.amount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1468373"/>
            <a:ext cx="7840345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,designation_det.designation,department_det.branch_id,department_det.branch_na </a:t>
            </a:r>
            <a:r>
              <a:rPr sz="1800" dirty="0">
                <a:latin typeface="Times New Roman"/>
                <a:cs typeface="Times New Roman"/>
              </a:rPr>
              <a:t>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emp_details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emp_details.emp_id=salary_details.emp_id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designation_det ondesignation_det.designation_id=emp_details.designation_id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inner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join </a:t>
            </a:r>
            <a:r>
              <a:rPr sz="1800" dirty="0">
                <a:latin typeface="Times New Roman"/>
                <a:cs typeface="Times New Roman"/>
              </a:rPr>
              <a:t>department_det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department_det.dep_no=emp_details.dept_no;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dirty="0">
                <a:latin typeface="Times New Roman"/>
                <a:cs typeface="Times New Roman"/>
              </a:rPr>
              <a:t>OUTPUT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26" y="237743"/>
            <a:ext cx="2173966" cy="2934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65550" y="3514698"/>
            <a:ext cx="8605520" cy="1814830"/>
            <a:chOff x="265550" y="3514698"/>
            <a:chExt cx="8605520" cy="1814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550" y="3514698"/>
              <a:ext cx="8605024" cy="1814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7" y="3572255"/>
              <a:ext cx="8439912" cy="16489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275" y="3552443"/>
              <a:ext cx="8479790" cy="1689100"/>
            </a:xfrm>
            <a:custGeom>
              <a:avLst/>
              <a:gdLst/>
              <a:ahLst/>
              <a:cxnLst/>
              <a:rect l="l" t="t" r="r" b="b"/>
              <a:pathLst>
                <a:path w="8479790" h="1689100">
                  <a:moveTo>
                    <a:pt x="0" y="1688591"/>
                  </a:moveTo>
                  <a:lnTo>
                    <a:pt x="8479536" y="1688591"/>
                  </a:lnTo>
                  <a:lnTo>
                    <a:pt x="8479536" y="0"/>
                  </a:lnTo>
                  <a:lnTo>
                    <a:pt x="0" y="0"/>
                  </a:lnTo>
                  <a:lnTo>
                    <a:pt x="0" y="1688591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97616"/>
            <a:ext cx="6155690" cy="2560955"/>
            <a:chOff x="0" y="4297616"/>
            <a:chExt cx="6155690" cy="2560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3576" y="4297616"/>
              <a:ext cx="3451733" cy="1955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632" y="4364735"/>
              <a:ext cx="3267455" cy="1770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0820" y="4344923"/>
              <a:ext cx="3307079" cy="1811020"/>
            </a:xfrm>
            <a:custGeom>
              <a:avLst/>
              <a:gdLst/>
              <a:ahLst/>
              <a:cxnLst/>
              <a:rect l="l" t="t" r="r" b="b"/>
              <a:pathLst>
                <a:path w="3307079" h="1811020">
                  <a:moveTo>
                    <a:pt x="0" y="1810512"/>
                  </a:moveTo>
                  <a:lnTo>
                    <a:pt x="3307079" y="1810512"/>
                  </a:lnTo>
                  <a:lnTo>
                    <a:pt x="3307079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788619"/>
            <a:ext cx="7602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(table1),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the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(table2).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2636437"/>
            <a:ext cx="7922259" cy="1381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Times New Roman"/>
                <a:cs typeface="Times New Roman"/>
              </a:rPr>
              <a:t>select</a:t>
            </a:r>
            <a:endParaRPr sz="16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emp_detailsjj.emp_id,emp_detailsjj.emp_name,department_det.branch_name,department_det</a:t>
            </a:r>
            <a:endParaRPr sz="1600">
              <a:latin typeface="Times New Roman"/>
              <a:cs typeface="Times New Roman"/>
            </a:endParaRPr>
          </a:p>
          <a:p>
            <a:pPr marL="268605" marR="296672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.branch_idfrom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emp_detailsjj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join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department_det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emp_detailsjj.dep_no=department_det.dep_no;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900" y="377952"/>
            <a:ext cx="1671018" cy="2509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0273" y="1484375"/>
            <a:ext cx="1910974" cy="14065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788619"/>
            <a:ext cx="786892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8605" algn="l"/>
              </a:tabLst>
            </a:pPr>
            <a:r>
              <a:rPr sz="10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050" spc="114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0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 JOIN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keyword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returns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records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table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(table2),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matching</a:t>
            </a:r>
            <a:endParaRPr sz="16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records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table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(table1).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461711"/>
            <a:ext cx="7896859" cy="18821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Times New Roman"/>
                <a:cs typeface="Times New Roman"/>
              </a:rPr>
              <a:t>QUERY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Times New Roman"/>
                <a:cs typeface="Times New Roman"/>
              </a:rPr>
              <a:t>select</a:t>
            </a:r>
            <a:endParaRPr sz="1600">
              <a:latin typeface="Times New Roman"/>
              <a:cs typeface="Times New Roman"/>
            </a:endParaRPr>
          </a:p>
          <a:p>
            <a:pPr marL="268605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/>
                <a:cs typeface="Times New Roman"/>
              </a:rPr>
              <a:t>emp_details.emp_id,emp_details.emp_name,designation_det.designation_id,designation_det. </a:t>
            </a:r>
            <a:r>
              <a:rPr sz="1600" dirty="0">
                <a:latin typeface="Times New Roman"/>
                <a:cs typeface="Times New Roman"/>
              </a:rPr>
              <a:t>designationfrom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emp_details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join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designation_det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emp_details.designation_id=designation_det.designation_id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order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by </a:t>
            </a:r>
            <a:r>
              <a:rPr sz="1600" spc="-10" dirty="0">
                <a:latin typeface="Times New Roman"/>
                <a:cs typeface="Times New Roman"/>
              </a:rPr>
              <a:t>designation_det.designation_id;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b="1" dirty="0">
                <a:latin typeface="Times New Roman"/>
                <a:cs typeface="Times New Roman"/>
              </a:rPr>
              <a:t>OUTPUT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80" y="359663"/>
            <a:ext cx="2210555" cy="2934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4436" y="1514643"/>
            <a:ext cx="1604118" cy="123791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99722" y="4380246"/>
            <a:ext cx="3935729" cy="1278255"/>
            <a:chOff x="2499722" y="4380246"/>
            <a:chExt cx="3935729" cy="12782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722" y="4380246"/>
              <a:ext cx="3935640" cy="1277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7272" y="4437888"/>
              <a:ext cx="3770376" cy="11125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37460" y="4418076"/>
              <a:ext cx="3810000" cy="1152525"/>
            </a:xfrm>
            <a:custGeom>
              <a:avLst/>
              <a:gdLst/>
              <a:ahLst/>
              <a:cxnLst/>
              <a:rect l="l" t="t" r="r" b="b"/>
              <a:pathLst>
                <a:path w="3810000" h="1152525">
                  <a:moveTo>
                    <a:pt x="0" y="1152144"/>
                  </a:moveTo>
                  <a:lnTo>
                    <a:pt x="3810000" y="1152144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8624"/>
            <a:ext cx="7886700" cy="3639820"/>
            <a:chOff x="0" y="3218624"/>
            <a:chExt cx="7886700" cy="363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919" y="3218624"/>
              <a:ext cx="6621653" cy="2869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75" y="3285743"/>
              <a:ext cx="6437376" cy="2685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2163" y="3265931"/>
              <a:ext cx="6477000" cy="2725420"/>
            </a:xfrm>
            <a:custGeom>
              <a:avLst/>
              <a:gdLst/>
              <a:ahLst/>
              <a:cxnLst/>
              <a:rect l="l" t="t" r="r" b="b"/>
              <a:pathLst>
                <a:path w="6477000" h="2725420">
                  <a:moveTo>
                    <a:pt x="0" y="2724912"/>
                  </a:moveTo>
                  <a:lnTo>
                    <a:pt x="6476999" y="2724912"/>
                  </a:lnTo>
                  <a:lnTo>
                    <a:pt x="6476999" y="0"/>
                  </a:lnTo>
                  <a:lnTo>
                    <a:pt x="0" y="0"/>
                  </a:lnTo>
                  <a:lnTo>
                    <a:pt x="0" y="2724912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717041"/>
            <a:ext cx="7925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CROSS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keyword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(table1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table2).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972" y="2668651"/>
            <a:ext cx="622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QUERY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designation_det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cross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department_det</a:t>
            </a:r>
            <a:r>
              <a:rPr sz="1800" b="1" spc="-1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052" y="359663"/>
            <a:ext cx="2207451" cy="2934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43783" y="1197863"/>
            <a:ext cx="2666999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90704"/>
            <a:ext cx="6219190" cy="2767330"/>
            <a:chOff x="0" y="4090704"/>
            <a:chExt cx="6219190" cy="2767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3314" y="4090704"/>
              <a:ext cx="3935640" cy="16618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864" y="4148328"/>
              <a:ext cx="3770376" cy="14965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21051" y="4128516"/>
              <a:ext cx="3810000" cy="1536700"/>
            </a:xfrm>
            <a:custGeom>
              <a:avLst/>
              <a:gdLst/>
              <a:ahLst/>
              <a:cxnLst/>
              <a:rect l="l" t="t" r="r" b="b"/>
              <a:pathLst>
                <a:path w="3810000" h="1536700">
                  <a:moveTo>
                    <a:pt x="0" y="1536191"/>
                  </a:moveTo>
                  <a:lnTo>
                    <a:pt x="3810000" y="1536191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536191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808520"/>
            <a:ext cx="6780530" cy="28213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20" dirty="0">
                <a:latin typeface="Times New Roman"/>
                <a:cs typeface="Times New Roman"/>
              </a:rPr>
              <a:t>Case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(marks_info1.cost&gt;=35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marks_info1.corporate&gt;=35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marks_info1.finance&gt;=35)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"PASS“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"FAIL"</a:t>
            </a:r>
            <a:endParaRPr sz="2000">
              <a:latin typeface="Times New Roman"/>
              <a:cs typeface="Times New Roman"/>
            </a:endParaRPr>
          </a:p>
          <a:p>
            <a:pPr marL="12700" marR="4860290">
              <a:lnSpc>
                <a:spcPct val="1161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marks_info1;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036" y="429768"/>
            <a:ext cx="1850866" cy="293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BA8A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21791"/>
            <a:ext cx="8101965" cy="6236335"/>
            <a:chOff x="0" y="621791"/>
            <a:chExt cx="8101965" cy="6236335"/>
          </a:xfrm>
        </p:grpSpPr>
        <p:sp>
          <p:nvSpPr>
            <p:cNvPr id="4" name="object 4"/>
            <p:cNvSpPr/>
            <p:nvPr/>
          </p:nvSpPr>
          <p:spPr>
            <a:xfrm>
              <a:off x="499872" y="5943600"/>
              <a:ext cx="4892040" cy="914400"/>
            </a:xfrm>
            <a:custGeom>
              <a:avLst/>
              <a:gdLst/>
              <a:ahLst/>
              <a:cxnLst/>
              <a:rect l="l" t="t" r="r" b="b"/>
              <a:pathLst>
                <a:path w="4892040" h="914400">
                  <a:moveTo>
                    <a:pt x="85692" y="21408"/>
                  </a:moveTo>
                  <a:lnTo>
                    <a:pt x="3632453" y="914398"/>
                  </a:lnTo>
                  <a:lnTo>
                    <a:pt x="4891590" y="914398"/>
                  </a:lnTo>
                  <a:lnTo>
                    <a:pt x="85692" y="21408"/>
                  </a:lnTo>
                  <a:close/>
                </a:path>
                <a:path w="4892040" h="914400">
                  <a:moveTo>
                    <a:pt x="660" y="0"/>
                  </a:moveTo>
                  <a:lnTo>
                    <a:pt x="0" y="5486"/>
                  </a:lnTo>
                  <a:lnTo>
                    <a:pt x="85692" y="2140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D7A1A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1" y="5937503"/>
              <a:ext cx="3649979" cy="920750"/>
            </a:xfrm>
            <a:custGeom>
              <a:avLst/>
              <a:gdLst/>
              <a:ahLst/>
              <a:cxnLst/>
              <a:rect l="l" t="t" r="r" b="b"/>
              <a:pathLst>
                <a:path w="3649979" h="920750">
                  <a:moveTo>
                    <a:pt x="0" y="0"/>
                  </a:moveTo>
                  <a:lnTo>
                    <a:pt x="7924" y="6362"/>
                  </a:lnTo>
                  <a:lnTo>
                    <a:pt x="2867105" y="920494"/>
                  </a:lnTo>
                  <a:lnTo>
                    <a:pt x="3649625" y="92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8149"/>
              <a:ext cx="3393821" cy="106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84670"/>
              <a:ext cx="3370852" cy="10733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416" y="621791"/>
              <a:ext cx="7059168" cy="5541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79345"/>
            <a:ext cx="7748270" cy="36074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Foreign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relationship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20" dirty="0">
                <a:latin typeface="Times New Roman"/>
                <a:cs typeface="Times New Roman"/>
              </a:rPr>
              <a:t>QUERY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20" dirty="0">
                <a:latin typeface="Times New Roman"/>
                <a:cs typeface="Times New Roman"/>
              </a:rPr>
              <a:t>TABLE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dep_info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(dep_no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int,dep_name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varchar(30),branch_id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int,</a:t>
            </a:r>
            <a:endParaRPr sz="18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branch_name </a:t>
            </a:r>
            <a:r>
              <a:rPr sz="1800" spc="-10" dirty="0">
                <a:latin typeface="Times New Roman"/>
                <a:cs typeface="Times New Roman"/>
              </a:rPr>
              <a:t>varchar(25),primary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key(dep_no));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800">
              <a:latin typeface="Times New Roman"/>
              <a:cs typeface="Times New Roman"/>
            </a:endParaRPr>
          </a:p>
          <a:p>
            <a:pPr marL="268605" marR="1057910" indent="-25654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TABLE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emp_info(emp_id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key,emp_name </a:t>
            </a:r>
            <a:r>
              <a:rPr sz="1800" dirty="0">
                <a:latin typeface="Times New Roman"/>
                <a:cs typeface="Times New Roman"/>
              </a:rPr>
              <a:t>varchar(20),designation_id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int,dep_no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int,date_of_join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date,constraint </a:t>
            </a:r>
            <a:r>
              <a:rPr sz="1800" dirty="0">
                <a:latin typeface="Times New Roman"/>
                <a:cs typeface="Times New Roman"/>
              </a:rPr>
              <a:t>temp_foreign_key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foreign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key(dep_no)referencesdep_info(dep_no));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Times New Roman"/>
                <a:cs typeface="Times New Roman"/>
              </a:rPr>
              <a:t>DROP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FOREIGN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alter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Emp_info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drop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foreign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10" dirty="0">
                <a:latin typeface="Times New Roman"/>
                <a:cs typeface="Times New Roman"/>
              </a:rPr>
              <a:t> temp_Foreign_Key</a:t>
            </a:r>
            <a:r>
              <a:rPr sz="1800" b="1" spc="-1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432816"/>
            <a:ext cx="2533650" cy="28432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09744"/>
            <a:ext cx="6238875" cy="46113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6893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prepared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save,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over</a:t>
            </a:r>
            <a:r>
              <a:rPr sz="1800" spc="-10" dirty="0">
                <a:latin typeface="Times New Roman"/>
                <a:cs typeface="Times New Roman"/>
              </a:rPr>
              <a:t> again.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again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Save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Decrease 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traffic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Centralize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Business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 (If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ElseIF)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Fully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secured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Disadvantages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usage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417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Hard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maintain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94" y="393191"/>
            <a:ext cx="5276815" cy="36974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16944"/>
            <a:ext cx="5391785" cy="1841500"/>
            <a:chOff x="0" y="5016944"/>
            <a:chExt cx="5391785" cy="1841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8175" y="5016944"/>
              <a:ext cx="3954653" cy="13364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2" y="5084064"/>
              <a:ext cx="3770376" cy="1152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55419" y="5064252"/>
              <a:ext cx="3810000" cy="1191895"/>
            </a:xfrm>
            <a:custGeom>
              <a:avLst/>
              <a:gdLst/>
              <a:ahLst/>
              <a:cxnLst/>
              <a:rect l="l" t="t" r="r" b="b"/>
              <a:pathLst>
                <a:path w="3810000" h="1191895">
                  <a:moveTo>
                    <a:pt x="0" y="1191768"/>
                  </a:moveTo>
                  <a:lnTo>
                    <a:pt x="3810000" y="1191768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972" y="593590"/>
            <a:ext cx="7592695" cy="32791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imes New Roman"/>
                <a:cs typeface="Times New Roman"/>
              </a:rPr>
              <a:t>delimiter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//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multi_query()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0" dirty="0"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length(emp_name)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emp_details;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salary_details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salary_id </a:t>
            </a:r>
            <a:r>
              <a:rPr sz="1800" spc="-10" dirty="0">
                <a:latin typeface="Times New Roman"/>
                <a:cs typeface="Times New Roman"/>
              </a:rPr>
              <a:t>in(18005,18012,18032,18023,18014);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count(emp_id)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emp_details;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25" dirty="0">
                <a:latin typeface="Times New Roman"/>
                <a:cs typeface="Times New Roman"/>
              </a:rPr>
              <a:t> //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delimiter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call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multi_query;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8021" y="4020635"/>
            <a:ext cx="4460240" cy="829944"/>
            <a:chOff x="1058021" y="4020635"/>
            <a:chExt cx="4460240" cy="82994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021" y="4020635"/>
              <a:ext cx="4459890" cy="8298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568" y="4078223"/>
              <a:ext cx="4294632" cy="6644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95756" y="4058411"/>
              <a:ext cx="4334510" cy="704215"/>
            </a:xfrm>
            <a:custGeom>
              <a:avLst/>
              <a:gdLst/>
              <a:ahLst/>
              <a:cxnLst/>
              <a:rect l="l" t="t" r="r" b="b"/>
              <a:pathLst>
                <a:path w="4334510" h="704214">
                  <a:moveTo>
                    <a:pt x="0" y="704088"/>
                  </a:moveTo>
                  <a:lnTo>
                    <a:pt x="4334256" y="704088"/>
                  </a:lnTo>
                  <a:lnTo>
                    <a:pt x="4334256" y="0"/>
                  </a:lnTo>
                  <a:lnTo>
                    <a:pt x="0" y="0"/>
                  </a:lnTo>
                  <a:lnTo>
                    <a:pt x="0" y="70408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09830" y="3657999"/>
            <a:ext cx="1622425" cy="1223010"/>
            <a:chOff x="5809830" y="3657999"/>
            <a:chExt cx="1622425" cy="12230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9830" y="3657999"/>
              <a:ext cx="1622247" cy="12229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7399" y="3715512"/>
              <a:ext cx="1456944" cy="10576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47587" y="3695700"/>
              <a:ext cx="1496695" cy="1097280"/>
            </a:xfrm>
            <a:custGeom>
              <a:avLst/>
              <a:gdLst/>
              <a:ahLst/>
              <a:cxnLst/>
              <a:rect l="l" t="t" r="r" b="b"/>
              <a:pathLst>
                <a:path w="1496695" h="1097279">
                  <a:moveTo>
                    <a:pt x="0" y="1097280"/>
                  </a:moveTo>
                  <a:lnTo>
                    <a:pt x="1496567" y="1097280"/>
                  </a:lnTo>
                  <a:lnTo>
                    <a:pt x="1496567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39734" y="4956424"/>
            <a:ext cx="2411730" cy="1171575"/>
            <a:chOff x="5739734" y="4956424"/>
            <a:chExt cx="2411730" cy="117157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9734" y="4956424"/>
              <a:ext cx="2411663" cy="1171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7296" y="5013959"/>
              <a:ext cx="2246376" cy="10058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77484" y="4994147"/>
              <a:ext cx="2286000" cy="1045844"/>
            </a:xfrm>
            <a:custGeom>
              <a:avLst/>
              <a:gdLst/>
              <a:ahLst/>
              <a:cxnLst/>
              <a:rect l="l" t="t" r="r" b="b"/>
              <a:pathLst>
                <a:path w="2286000" h="1045845">
                  <a:moveTo>
                    <a:pt x="0" y="1045463"/>
                  </a:moveTo>
                  <a:lnTo>
                    <a:pt x="2286000" y="1045463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045463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83626"/>
            <a:ext cx="7113905" cy="3773804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400" dirty="0">
                <a:latin typeface="Times New Roman"/>
                <a:cs typeface="Times New Roman"/>
              </a:rPr>
              <a:t>delimiter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store_variables()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10" dirty="0"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declare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sum_amount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329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sum(amount)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sum_amount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salary_details;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sum_amount;</a:t>
            </a:r>
            <a:endParaRPr sz="2400">
              <a:latin typeface="Times New Roman"/>
              <a:cs typeface="Times New Roman"/>
            </a:endParaRPr>
          </a:p>
          <a:p>
            <a:pPr marL="12700" marR="5836285">
              <a:lnSpc>
                <a:spcPts val="327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// </a:t>
            </a:r>
            <a:r>
              <a:rPr sz="2400" dirty="0">
                <a:latin typeface="Times New Roman"/>
                <a:cs typeface="Times New Roman"/>
              </a:rPr>
              <a:t>delimiter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call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store_variables;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977" y="441959"/>
            <a:ext cx="7319000" cy="3209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1841" y="4810073"/>
            <a:ext cx="1820545" cy="863600"/>
            <a:chOff x="3651841" y="4810073"/>
            <a:chExt cx="1820545" cy="863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1841" y="4810073"/>
              <a:ext cx="1820378" cy="8632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9415" y="4867656"/>
              <a:ext cx="1655064" cy="6979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89603" y="4847844"/>
              <a:ext cx="1694814" cy="737870"/>
            </a:xfrm>
            <a:custGeom>
              <a:avLst/>
              <a:gdLst/>
              <a:ahLst/>
              <a:cxnLst/>
              <a:rect l="l" t="t" r="r" b="b"/>
              <a:pathLst>
                <a:path w="1694814" h="737870">
                  <a:moveTo>
                    <a:pt x="0" y="737615"/>
                  </a:moveTo>
                  <a:lnTo>
                    <a:pt x="1694688" y="737615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506092"/>
            <a:ext cx="7745730" cy="357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2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600" spc="14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6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trigger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automatically </a:t>
            </a:r>
            <a:r>
              <a:rPr sz="2400" dirty="0">
                <a:latin typeface="Times New Roman"/>
                <a:cs typeface="Times New Roman"/>
              </a:rPr>
              <a:t>fired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occur.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25" dirty="0">
                <a:latin typeface="Times New Roman"/>
                <a:cs typeface="Times New Roman"/>
              </a:rPr>
              <a:t>Types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Trigger</a:t>
            </a:r>
            <a:endParaRPr sz="2400">
              <a:latin typeface="Times New Roman"/>
              <a:cs typeface="Times New Roman"/>
            </a:endParaRPr>
          </a:p>
          <a:p>
            <a:pPr marL="802005" indent="-789305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802005" algn="l"/>
              </a:tabLst>
            </a:pP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Trigger</a:t>
            </a:r>
            <a:endParaRPr sz="2400">
              <a:latin typeface="Times New Roman"/>
              <a:cs typeface="Times New Roman"/>
            </a:endParaRPr>
          </a:p>
          <a:p>
            <a:pPr marL="802005" indent="-789305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6666"/>
              <a:buFont typeface="Wingdings"/>
              <a:buChar char=""/>
              <a:tabLst>
                <a:tab pos="802005" algn="l"/>
              </a:tabLst>
            </a:pPr>
            <a:r>
              <a:rPr sz="2400" dirty="0">
                <a:latin typeface="Times New Roman"/>
                <a:cs typeface="Times New Roman"/>
              </a:rPr>
              <a:t>Statement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Trigger</a:t>
            </a:r>
            <a:endParaRPr sz="2400">
              <a:latin typeface="Times New Roman"/>
              <a:cs typeface="Times New Roman"/>
            </a:endParaRPr>
          </a:p>
          <a:p>
            <a:pPr marL="268605" marR="280035" indent="-25654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Times New Roman"/>
                <a:cs typeface="Times New Roman"/>
              </a:rPr>
              <a:t>Row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Trigger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triggered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deleted.</a:t>
            </a:r>
            <a:endParaRPr sz="2400">
              <a:latin typeface="Times New Roman"/>
              <a:cs typeface="Times New Roman"/>
            </a:endParaRPr>
          </a:p>
          <a:p>
            <a:pPr marL="268605" marR="178435" indent="-25654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Times New Roman"/>
                <a:cs typeface="Times New Roman"/>
              </a:rPr>
              <a:t>Statement Level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trigger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triggered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99" y="710183"/>
            <a:ext cx="3618692" cy="4033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13782"/>
            <a:ext cx="2620645" cy="28028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5" dirty="0">
                <a:latin typeface="Verdana"/>
                <a:cs typeface="Verdana"/>
              </a:rPr>
              <a:t>before</a:t>
            </a:r>
            <a:r>
              <a:rPr sz="2700" spc="-1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insert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60" dirty="0">
                <a:latin typeface="Verdana"/>
                <a:cs typeface="Verdana"/>
              </a:rPr>
              <a:t>after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insert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5" dirty="0">
                <a:latin typeface="Verdana"/>
                <a:cs typeface="Verdana"/>
              </a:rPr>
              <a:t>before</a:t>
            </a:r>
            <a:r>
              <a:rPr sz="2700" spc="-204" dirty="0">
                <a:latin typeface="Verdana"/>
                <a:cs typeface="Verdana"/>
              </a:rPr>
              <a:t> </a:t>
            </a:r>
            <a:r>
              <a:rPr sz="2700" spc="-35" dirty="0">
                <a:latin typeface="Verdana"/>
                <a:cs typeface="Verdana"/>
              </a:rPr>
              <a:t>update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60" dirty="0">
                <a:latin typeface="Verdana"/>
                <a:cs typeface="Verdana"/>
              </a:rPr>
              <a:t>after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update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25" dirty="0">
                <a:latin typeface="Verdana"/>
                <a:cs typeface="Verdana"/>
              </a:rPr>
              <a:t>before</a:t>
            </a:r>
            <a:r>
              <a:rPr sz="2700" spc="-19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delete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50" spc="10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850" spc="125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8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700" spc="-60" dirty="0">
                <a:latin typeface="Verdana"/>
                <a:cs typeface="Verdana"/>
              </a:rPr>
              <a:t>after</a:t>
            </a:r>
            <a:r>
              <a:rPr sz="2700" spc="-1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delete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984" y="725423"/>
            <a:ext cx="3347442" cy="28432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013205"/>
            <a:ext cx="7901940" cy="36226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68605" marR="5080" indent="-256540">
              <a:lnSpc>
                <a:spcPct val="80100"/>
              </a:lnSpc>
              <a:spcBef>
                <a:spcPts val="610"/>
              </a:spcBef>
            </a:pPr>
            <a:r>
              <a:rPr sz="2100" dirty="0">
                <a:latin typeface="Times New Roman"/>
                <a:cs typeface="Times New Roman"/>
              </a:rPr>
              <a:t>create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table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student_info(student_id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int,student_name </a:t>
            </a:r>
            <a:r>
              <a:rPr sz="2100" dirty="0">
                <a:latin typeface="Times New Roman"/>
                <a:cs typeface="Times New Roman"/>
              </a:rPr>
              <a:t>varchar(25),citystate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varchar(20),age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int,community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varchar(15),marks </a:t>
            </a:r>
            <a:r>
              <a:rPr sz="2100" dirty="0">
                <a:latin typeface="Times New Roman"/>
                <a:cs typeface="Times New Roman"/>
              </a:rPr>
              <a:t>int,primary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key(student_id));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55"/>
              </a:lnSpc>
            </a:pPr>
            <a:r>
              <a:rPr sz="2100" dirty="0">
                <a:latin typeface="Times New Roman"/>
                <a:cs typeface="Times New Roman"/>
              </a:rPr>
              <a:t>delimiter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//</a:t>
            </a:r>
            <a:endParaRPr sz="2100">
              <a:latin typeface="Times New Roman"/>
              <a:cs typeface="Times New Roman"/>
            </a:endParaRPr>
          </a:p>
          <a:p>
            <a:pPr marL="12700" marR="553085">
              <a:lnSpc>
                <a:spcPts val="2420"/>
              </a:lnSpc>
              <a:spcBef>
                <a:spcPts val="120"/>
              </a:spcBef>
            </a:pPr>
            <a:r>
              <a:rPr sz="2100" dirty="0">
                <a:latin typeface="Times New Roman"/>
                <a:cs typeface="Times New Roman"/>
              </a:rPr>
              <a:t>create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trigger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age_modify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before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insert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student_info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each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row </a:t>
            </a:r>
            <a:r>
              <a:rPr sz="2100" spc="-10" dirty="0">
                <a:latin typeface="Times New Roman"/>
                <a:cs typeface="Times New Roman"/>
              </a:rPr>
              <a:t>Begin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295"/>
              </a:lnSpc>
            </a:pP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new.age&lt;=0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25"/>
              </a:lnSpc>
            </a:pPr>
            <a:r>
              <a:rPr sz="2100" dirty="0">
                <a:latin typeface="Times New Roman"/>
                <a:cs typeface="Times New Roman"/>
              </a:rPr>
              <a:t>then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setnew.age=0;</a:t>
            </a:r>
            <a:endParaRPr sz="2100">
              <a:latin typeface="Times New Roman"/>
              <a:cs typeface="Times New Roman"/>
            </a:endParaRPr>
          </a:p>
          <a:p>
            <a:pPr marL="12700" marR="6774180">
              <a:lnSpc>
                <a:spcPct val="95800"/>
              </a:lnSpc>
              <a:spcBef>
                <a:spcPts val="55"/>
              </a:spcBef>
            </a:pPr>
            <a:r>
              <a:rPr sz="2100" dirty="0">
                <a:latin typeface="Times New Roman"/>
                <a:cs typeface="Times New Roman"/>
              </a:rPr>
              <a:t>end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; </a:t>
            </a:r>
            <a:r>
              <a:rPr sz="2100" dirty="0">
                <a:latin typeface="Times New Roman"/>
                <a:cs typeface="Times New Roman"/>
              </a:rPr>
              <a:t>end</a:t>
            </a:r>
            <a:r>
              <a:rPr sz="2100" spc="-25" dirty="0">
                <a:latin typeface="Times New Roman"/>
                <a:cs typeface="Times New Roman"/>
              </a:rPr>
              <a:t> // </a:t>
            </a:r>
            <a:r>
              <a:rPr sz="2100" dirty="0">
                <a:latin typeface="Times New Roman"/>
                <a:cs typeface="Times New Roman"/>
              </a:rPr>
              <a:t>delimiter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;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25"/>
              </a:lnSpc>
            </a:pPr>
            <a:r>
              <a:rPr sz="2100" dirty="0">
                <a:latin typeface="Times New Roman"/>
                <a:cs typeface="Times New Roman"/>
              </a:rPr>
              <a:t>insert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student_info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values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975" y="4901310"/>
            <a:ext cx="50222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27100" algn="l"/>
                <a:tab pos="2756535" algn="l"/>
                <a:tab pos="3670935" algn="l"/>
                <a:tab pos="4585970" algn="l"/>
              </a:tabLst>
            </a:pPr>
            <a:r>
              <a:rPr sz="2100" spc="-10" dirty="0">
                <a:latin typeface="Times New Roman"/>
                <a:cs typeface="Times New Roman"/>
              </a:rPr>
              <a:t>'Guru',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Times New Roman"/>
                <a:cs typeface="Times New Roman"/>
              </a:rPr>
              <a:t>'Tiruppur',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Times New Roman"/>
                <a:cs typeface="Times New Roman"/>
              </a:rPr>
              <a:t>20,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Times New Roman"/>
                <a:cs typeface="Times New Roman"/>
              </a:rPr>
              <a:t>'MBC',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Times New Roman"/>
                <a:cs typeface="Times New Roman"/>
              </a:rPr>
              <a:t>78),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4592777"/>
            <a:ext cx="5826760" cy="9639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475"/>
              </a:lnSpc>
              <a:spcBef>
                <a:spcPts val="115"/>
              </a:spcBef>
              <a:tabLst>
                <a:tab pos="817244" algn="l"/>
                <a:tab pos="2646680" algn="l"/>
                <a:tab pos="4476115" algn="l"/>
                <a:tab pos="5391150" algn="l"/>
              </a:tabLst>
            </a:pPr>
            <a:r>
              <a:rPr sz="2100" spc="-25" dirty="0">
                <a:latin typeface="Times New Roman"/>
                <a:cs typeface="Times New Roman"/>
              </a:rPr>
              <a:t>(1,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Times New Roman"/>
                <a:cs typeface="Times New Roman"/>
              </a:rPr>
              <a:t>'Vasanth',</a:t>
            </a:r>
            <a:r>
              <a:rPr sz="2100" dirty="0">
                <a:latin typeface="Times New Roman"/>
                <a:cs typeface="Times New Roman"/>
              </a:rPr>
              <a:t>	'Erode',</a:t>
            </a:r>
            <a:r>
              <a:rPr sz="2100" spc="33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21,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Times New Roman"/>
                <a:cs typeface="Times New Roman"/>
              </a:rPr>
              <a:t>'BC',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Times New Roman"/>
                <a:cs typeface="Times New Roman"/>
              </a:rPr>
              <a:t>32),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25"/>
              </a:lnSpc>
            </a:pPr>
            <a:r>
              <a:rPr sz="2100" spc="-25" dirty="0">
                <a:latin typeface="Times New Roman"/>
                <a:cs typeface="Times New Roman"/>
              </a:rPr>
              <a:t>(2,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100" spc="-25" dirty="0">
                <a:latin typeface="Times New Roman"/>
                <a:cs typeface="Times New Roman"/>
              </a:rPr>
              <a:t>(3,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975" y="5208854"/>
            <a:ext cx="411480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756535" algn="l"/>
              </a:tabLst>
            </a:pPr>
            <a:r>
              <a:rPr sz="2100" dirty="0">
                <a:latin typeface="Times New Roman"/>
                <a:cs typeface="Times New Roman"/>
              </a:rPr>
              <a:t>'Gokul',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'Tiruchirapalli',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35" dirty="0">
                <a:latin typeface="Times New Roman"/>
                <a:cs typeface="Times New Roman"/>
              </a:rPr>
              <a:t>-</a:t>
            </a:r>
            <a:r>
              <a:rPr sz="2100" spc="-10" dirty="0">
                <a:latin typeface="Times New Roman"/>
                <a:cs typeface="Times New Roman"/>
              </a:rPr>
              <a:t>18,null,89);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972" y="5514238"/>
            <a:ext cx="28994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Times New Roman"/>
                <a:cs typeface="Times New Roman"/>
              </a:rPr>
              <a:t>select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*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student_info;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79" y="384047"/>
            <a:ext cx="3277357" cy="32098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0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OUTPUT</a:t>
            </a:r>
            <a:r>
              <a:rPr spc="-30" dirty="0"/>
              <a:t> </a:t>
            </a:r>
            <a:r>
              <a:rPr spc="-6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900" y="691895"/>
            <a:ext cx="3685746" cy="3605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52257" y="2822812"/>
            <a:ext cx="4890135" cy="2082800"/>
            <a:chOff x="2152257" y="2822812"/>
            <a:chExt cx="4890135" cy="2082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2257" y="2822812"/>
              <a:ext cx="4889651" cy="2082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0" y="2880360"/>
              <a:ext cx="4724400" cy="19171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89988" y="2860548"/>
              <a:ext cx="4764405" cy="1957070"/>
            </a:xfrm>
            <a:custGeom>
              <a:avLst/>
              <a:gdLst/>
              <a:ahLst/>
              <a:cxnLst/>
              <a:rect l="l" t="t" r="r" b="b"/>
              <a:pathLst>
                <a:path w="4764405" h="1957070">
                  <a:moveTo>
                    <a:pt x="0" y="1956815"/>
                  </a:moveTo>
                  <a:lnTo>
                    <a:pt x="4764023" y="1956815"/>
                  </a:lnTo>
                  <a:lnTo>
                    <a:pt x="4764023" y="0"/>
                  </a:lnTo>
                  <a:lnTo>
                    <a:pt x="0" y="0"/>
                  </a:lnTo>
                  <a:lnTo>
                    <a:pt x="0" y="1956815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072718"/>
            <a:ext cx="7930515" cy="46240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207645" indent="-256540">
              <a:lnSpc>
                <a:spcPts val="2400"/>
              </a:lnSpc>
              <a:spcBef>
                <a:spcPts val="675"/>
              </a:spcBef>
            </a:pPr>
            <a:r>
              <a:rPr sz="2500" dirty="0">
                <a:latin typeface="Times New Roman"/>
                <a:cs typeface="Times New Roman"/>
              </a:rPr>
              <a:t>create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table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emp_pro(emp_id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int,emp_name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varchar(25),age </a:t>
            </a:r>
            <a:r>
              <a:rPr sz="2500" dirty="0">
                <a:latin typeface="Times New Roman"/>
                <a:cs typeface="Times New Roman"/>
              </a:rPr>
              <a:t>int,daily_production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int,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primary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key(emp_id));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60"/>
              </a:spcBef>
            </a:pPr>
            <a:r>
              <a:rPr sz="2500" dirty="0">
                <a:latin typeface="Times New Roman"/>
                <a:cs typeface="Times New Roman"/>
              </a:rPr>
              <a:t>create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table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emp_sal(emp_id int,sal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int,primary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key(emp_id)); </a:t>
            </a:r>
            <a:r>
              <a:rPr sz="2500" dirty="0">
                <a:latin typeface="Times New Roman"/>
                <a:cs typeface="Times New Roman"/>
              </a:rPr>
              <a:t>delimiter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//</a:t>
            </a:r>
            <a:endParaRPr sz="2500">
              <a:latin typeface="Times New Roman"/>
              <a:cs typeface="Times New Roman"/>
            </a:endParaRPr>
          </a:p>
          <a:p>
            <a:pPr marL="12700" marR="266065">
              <a:lnSpc>
                <a:spcPts val="2790"/>
              </a:lnSpc>
              <a:spcBef>
                <a:spcPts val="15"/>
              </a:spcBef>
            </a:pPr>
            <a:r>
              <a:rPr sz="2500" dirty="0">
                <a:latin typeface="Times New Roman"/>
                <a:cs typeface="Times New Roman"/>
              </a:rPr>
              <a:t>create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trigger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prod_det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after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insert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emp_pro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row </a:t>
            </a:r>
            <a:r>
              <a:rPr sz="2500" spc="-10" dirty="0">
                <a:latin typeface="Times New Roman"/>
                <a:cs typeface="Times New Roman"/>
              </a:rPr>
              <a:t>Begin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650"/>
              </a:lnSpc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new.daily_production&gt;=100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then</a:t>
            </a:r>
            <a:endParaRPr sz="2500">
              <a:latin typeface="Times New Roman"/>
              <a:cs typeface="Times New Roman"/>
            </a:endParaRPr>
          </a:p>
          <a:p>
            <a:pPr marL="12700" marR="286385">
              <a:lnSpc>
                <a:spcPts val="2780"/>
              </a:lnSpc>
              <a:spcBef>
                <a:spcPts val="180"/>
              </a:spcBef>
            </a:pPr>
            <a:r>
              <a:rPr sz="2500" dirty="0">
                <a:latin typeface="Times New Roman"/>
                <a:cs typeface="Times New Roman"/>
              </a:rPr>
              <a:t>insert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into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emp_sal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(emp_id,sal)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(new.emp_id,1000); </a:t>
            </a:r>
            <a:r>
              <a:rPr sz="2500" dirty="0">
                <a:latin typeface="Times New Roman"/>
                <a:cs typeface="Times New Roman"/>
              </a:rPr>
              <a:t>elseif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new.daily_production&gt;=80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then</a:t>
            </a:r>
            <a:endParaRPr sz="2500">
              <a:latin typeface="Times New Roman"/>
              <a:cs typeface="Times New Roman"/>
            </a:endParaRPr>
          </a:p>
          <a:p>
            <a:pPr marL="12700" marR="445134">
              <a:lnSpc>
                <a:spcPts val="2810"/>
              </a:lnSpc>
              <a:spcBef>
                <a:spcPts val="10"/>
              </a:spcBef>
            </a:pPr>
            <a:r>
              <a:rPr sz="2500" dirty="0">
                <a:latin typeface="Times New Roman"/>
                <a:cs typeface="Times New Roman"/>
              </a:rPr>
              <a:t>insert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into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emp_sal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(emp_id,sal)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(new.emp_id,500); </a:t>
            </a:r>
            <a:r>
              <a:rPr sz="2500" dirty="0">
                <a:latin typeface="Times New Roman"/>
                <a:cs typeface="Times New Roman"/>
              </a:rPr>
              <a:t>end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</a:pPr>
            <a:r>
              <a:rPr sz="2500" dirty="0">
                <a:latin typeface="Times New Roman"/>
                <a:cs typeface="Times New Roman"/>
              </a:rPr>
              <a:t>end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//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905"/>
              </a:lnSpc>
            </a:pPr>
            <a:r>
              <a:rPr sz="2500" dirty="0">
                <a:latin typeface="Times New Roman"/>
                <a:cs typeface="Times New Roman"/>
              </a:rPr>
              <a:t>delimiter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;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82" y="475487"/>
            <a:ext cx="3362703" cy="35761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077214"/>
            <a:ext cx="2455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emp_pro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6922" y="1440669"/>
          <a:ext cx="4101464" cy="90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(143001,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1964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'Guru',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964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21,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964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85),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(143002,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'Gopi',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27,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89),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(143003,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209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'Mani',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090"/>
                        </a:lnSpc>
                        <a:spcBef>
                          <a:spcPts val="8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28,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209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101);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5972" y="2327902"/>
            <a:ext cx="2153285" cy="13271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emp_pro;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Times New Roman"/>
                <a:cs typeface="Times New Roman"/>
              </a:rPr>
              <a:t>select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emp_sal;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39" y="420623"/>
            <a:ext cx="2984732" cy="32098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06982" y="3874352"/>
            <a:ext cx="2033905" cy="1698625"/>
            <a:chOff x="2706982" y="3874352"/>
            <a:chExt cx="2033905" cy="16986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6982" y="3874352"/>
              <a:ext cx="2033568" cy="16984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4535" y="3931920"/>
              <a:ext cx="1868424" cy="1533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44723" y="3912108"/>
              <a:ext cx="1908175" cy="1572895"/>
            </a:xfrm>
            <a:custGeom>
              <a:avLst/>
              <a:gdLst/>
              <a:ahLst/>
              <a:cxnLst/>
              <a:rect l="l" t="t" r="r" b="b"/>
              <a:pathLst>
                <a:path w="1908175" h="1572895">
                  <a:moveTo>
                    <a:pt x="0" y="1572768"/>
                  </a:moveTo>
                  <a:lnTo>
                    <a:pt x="1908048" y="1572768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572768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EC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32231"/>
            <a:ext cx="8604885" cy="6525895"/>
            <a:chOff x="0" y="332231"/>
            <a:chExt cx="8604885" cy="6525895"/>
          </a:xfrm>
        </p:grpSpPr>
        <p:sp>
          <p:nvSpPr>
            <p:cNvPr id="4" name="object 4"/>
            <p:cNvSpPr/>
            <p:nvPr/>
          </p:nvSpPr>
          <p:spPr>
            <a:xfrm>
              <a:off x="499872" y="5943599"/>
              <a:ext cx="4892040" cy="914400"/>
            </a:xfrm>
            <a:custGeom>
              <a:avLst/>
              <a:gdLst/>
              <a:ahLst/>
              <a:cxnLst/>
              <a:rect l="l" t="t" r="r" b="b"/>
              <a:pathLst>
                <a:path w="4892040" h="914400">
                  <a:moveTo>
                    <a:pt x="85692" y="21408"/>
                  </a:moveTo>
                  <a:lnTo>
                    <a:pt x="3632453" y="914398"/>
                  </a:lnTo>
                  <a:lnTo>
                    <a:pt x="4891590" y="914398"/>
                  </a:lnTo>
                  <a:lnTo>
                    <a:pt x="85692" y="21408"/>
                  </a:lnTo>
                  <a:close/>
                </a:path>
                <a:path w="4892040" h="914400">
                  <a:moveTo>
                    <a:pt x="660" y="0"/>
                  </a:moveTo>
                  <a:lnTo>
                    <a:pt x="0" y="5486"/>
                  </a:lnTo>
                  <a:lnTo>
                    <a:pt x="85692" y="21408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D7A1A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631" y="5937503"/>
              <a:ext cx="3649979" cy="920750"/>
            </a:xfrm>
            <a:custGeom>
              <a:avLst/>
              <a:gdLst/>
              <a:ahLst/>
              <a:cxnLst/>
              <a:rect l="l" t="t" r="r" b="b"/>
              <a:pathLst>
                <a:path w="3649979" h="920750">
                  <a:moveTo>
                    <a:pt x="0" y="0"/>
                  </a:moveTo>
                  <a:lnTo>
                    <a:pt x="7924" y="6362"/>
                  </a:lnTo>
                  <a:lnTo>
                    <a:pt x="2867105" y="920494"/>
                  </a:lnTo>
                  <a:lnTo>
                    <a:pt x="3649625" y="92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8150"/>
              <a:ext cx="3393821" cy="106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84670"/>
              <a:ext cx="3370852" cy="10733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344" y="332231"/>
              <a:ext cx="8138159" cy="605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4" y="2372055"/>
            <a:ext cx="4493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5" dirty="0">
                <a:solidFill>
                  <a:srgbClr val="C00000"/>
                </a:solidFill>
                <a:latin typeface="Verdana"/>
                <a:cs typeface="Verdana"/>
              </a:rPr>
              <a:t>THANK</a:t>
            </a:r>
            <a:r>
              <a:rPr sz="6000" b="0" spc="-4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6000" b="0" spc="-25" dirty="0">
                <a:solidFill>
                  <a:srgbClr val="C00000"/>
                </a:solidFill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5115"/>
            <a:ext cx="6421755" cy="1934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84"/>
              </a:spcBef>
              <a:buClr>
                <a:srgbClr val="B83C68"/>
              </a:buClr>
              <a:buSzPct val="67857"/>
              <a:buFont typeface="Wingdings"/>
              <a:buChar char=""/>
              <a:tabLst>
                <a:tab pos="267970" algn="l"/>
              </a:tabLst>
            </a:pPr>
            <a:r>
              <a:rPr sz="2800" dirty="0">
                <a:latin typeface="Times New Roman"/>
                <a:cs typeface="Times New Roman"/>
              </a:rPr>
              <a:t>Numeric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Datatype.</a:t>
            </a:r>
            <a:endParaRPr sz="28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67857"/>
              <a:buFont typeface="Wingdings"/>
              <a:buChar char=""/>
              <a:tabLst>
                <a:tab pos="267970" algn="l"/>
              </a:tabLst>
            </a:pPr>
            <a:r>
              <a:rPr sz="2800" dirty="0">
                <a:latin typeface="Times New Roman"/>
                <a:cs typeface="Times New Roman"/>
              </a:rPr>
              <a:t>String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Datatype.</a:t>
            </a:r>
            <a:endParaRPr sz="28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7857"/>
              <a:buFont typeface="Wingdings"/>
              <a:buChar char=""/>
              <a:tabLst>
                <a:tab pos="267970" algn="l"/>
              </a:tabLst>
            </a:pPr>
            <a:r>
              <a:rPr sz="2800" dirty="0">
                <a:latin typeface="Times New Roman"/>
                <a:cs typeface="Times New Roman"/>
              </a:rPr>
              <a:t>DateTime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Datatype.</a:t>
            </a:r>
            <a:endParaRPr sz="2800">
              <a:latin typeface="Times New Roman"/>
              <a:cs typeface="Times New Roman"/>
            </a:endParaRPr>
          </a:p>
          <a:p>
            <a:pPr marL="267970" indent="-255270">
              <a:lnSpc>
                <a:spcPct val="100000"/>
              </a:lnSpc>
              <a:spcBef>
                <a:spcPts val="409"/>
              </a:spcBef>
              <a:buClr>
                <a:srgbClr val="B83C68"/>
              </a:buClr>
              <a:buSzPct val="67857"/>
              <a:buFont typeface="Wingdings"/>
              <a:buChar char=""/>
              <a:tabLst>
                <a:tab pos="267970" algn="l"/>
              </a:tabLst>
            </a:pPr>
            <a:r>
              <a:rPr sz="2800" dirty="0">
                <a:latin typeface="Times New Roman"/>
                <a:cs typeface="Times New Roman"/>
              </a:rPr>
              <a:t>Large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Object-</a:t>
            </a:r>
            <a:r>
              <a:rPr sz="2800" dirty="0">
                <a:latin typeface="Times New Roman"/>
                <a:cs typeface="Times New Roman"/>
              </a:rPr>
              <a:t>(For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Picture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Saving).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91" y="701132"/>
            <a:ext cx="3975301" cy="440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4650"/>
            <a:ext cx="6118225" cy="38176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Super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Candidate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14325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Alternate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Secondary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326390" algn="l"/>
              </a:tabLst>
            </a:pPr>
            <a:r>
              <a:rPr sz="120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20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20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Foreign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852E74"/>
                </a:solidFill>
                <a:latin typeface="Times New Roman"/>
                <a:cs typeface="Times New Roman"/>
              </a:rPr>
              <a:t>PRIMARY</a:t>
            </a:r>
            <a:r>
              <a:rPr sz="2400" b="1" spc="-7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52E74"/>
                </a:solidFill>
                <a:latin typeface="Times New Roman"/>
                <a:cs typeface="Times New Roman"/>
              </a:rPr>
              <a:t>KEY</a:t>
            </a:r>
            <a:r>
              <a:rPr sz="2400" b="1" spc="-13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852E74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table/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NULL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Duplicate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Ex:emp_id.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19" y="579119"/>
            <a:ext cx="2786597" cy="440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456232"/>
            <a:ext cx="7444105" cy="29349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uniquely.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(For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(Student_Id,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Student_Name,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Roll_no,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Email_id).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852E74"/>
                </a:solidFill>
                <a:latin typeface="Times New Roman"/>
                <a:cs typeface="Times New Roman"/>
              </a:rPr>
              <a:t>CANDIDATE</a:t>
            </a:r>
            <a:r>
              <a:rPr sz="2400" b="1" spc="-65" dirty="0">
                <a:solidFill>
                  <a:srgbClr val="852E74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852E74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321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candidate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repeated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350" spc="5" dirty="0">
                <a:solidFill>
                  <a:srgbClr val="B83C68"/>
                </a:solidFill>
                <a:latin typeface="Noto Sans Symbols2"/>
                <a:cs typeface="Noto Sans Symbols2"/>
              </a:rPr>
              <a:t>🞂</a:t>
            </a:r>
            <a:r>
              <a:rPr sz="1350" spc="120" dirty="0">
                <a:solidFill>
                  <a:srgbClr val="B83C68"/>
                </a:solidFill>
                <a:latin typeface="Noto Sans Symbols2"/>
                <a:cs typeface="Noto Sans Symbols2"/>
              </a:rPr>
              <a:t>​</a:t>
            </a:r>
            <a:r>
              <a:rPr sz="1350" dirty="0">
                <a:solidFill>
                  <a:srgbClr val="B83C68"/>
                </a:solidFill>
                <a:latin typeface="Noto Sans Symbols2"/>
                <a:cs typeface="Noto Sans Symbols2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(Student_ID,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Roll_no).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250" y="707136"/>
            <a:ext cx="2036751" cy="28432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3543</Words>
  <Application>Microsoft Office PowerPoint</Application>
  <PresentationFormat>On-screen Show (4:3)</PresentationFormat>
  <Paragraphs>408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Bookman Old Style</vt:lpstr>
      <vt:lpstr>Noto Sans Symbols2</vt:lpstr>
      <vt:lpstr>Rockwell</vt:lpstr>
      <vt:lpstr>Times New Roman</vt:lpstr>
      <vt:lpstr>Trebuchet MS</vt:lpstr>
      <vt:lpstr>Verdana</vt:lpstr>
      <vt:lpstr>Wingdings</vt:lpstr>
      <vt:lpstr>Damask</vt:lpstr>
      <vt:lpstr>PowerPoint Presentation</vt:lpstr>
      <vt:lpstr>PowerPoint Presentation</vt:lpstr>
      <vt:lpstr>MySQL.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to the primary key to locate specific data.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: select lcase(emp_name), emp_name from emp_details;</vt:lpstr>
      <vt:lpstr>Query : select left(emp_id,2),emp_name,date_of_join from emp_details;</vt:lpstr>
      <vt:lpstr>PowerPoint Presentation</vt:lpstr>
      <vt:lpstr>PowerPoint Presentation</vt:lpstr>
      <vt:lpstr>PowerPoint Presentation</vt:lpstr>
      <vt:lpstr>DATE ADD: QUERY :select *,date_add(date_of_join,interval 1 month)as Salary_date from emp_details;</vt:lpstr>
      <vt:lpstr>emp_details;</vt:lpstr>
      <vt:lpstr>PowerPoint Presentation</vt:lpstr>
      <vt:lpstr>PowerPoint Presentation</vt:lpstr>
      <vt:lpstr>QUERY : select *, count(if(dep_no&lt;=60,'Production','HR') ) as job from department_det group by branch_id;</vt:lpstr>
      <vt:lpstr>PowerPoint Presentation</vt:lpstr>
      <vt:lpstr>QUERY : select emp_details.emp_id,emp_details.emp_name,emp_details.designation_id,emp_detai ls.dept_no,salary_details.salary_id,salary_details.salary_date,salary_details.amount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Kishore S</cp:lastModifiedBy>
  <cp:revision>1</cp:revision>
  <dcterms:created xsi:type="dcterms:W3CDTF">2024-06-06T01:10:25Z</dcterms:created>
  <dcterms:modified xsi:type="dcterms:W3CDTF">2024-06-06T01:15:00Z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2024-06-06T00:00:00Z</vt:filetime>
  </property>
  <property fmtid="{D5CDD505-2E9C-101B-9397-08002B2CF9AE}" pid="5" name="Producer">
    <vt:lpwstr>3-Heights(TM) PDF Security Shell 4.8.25.2 (http://www.pdf-tools.com)</vt:lpwstr>
  </property>
</Properties>
</file>