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81" r:id="rId9"/>
    <p:sldId id="278" r:id="rId10"/>
    <p:sldId id="282" r:id="rId11"/>
    <p:sldId id="283" r:id="rId12"/>
    <p:sldId id="262" r:id="rId13"/>
    <p:sldId id="284" r:id="rId14"/>
    <p:sldId id="270" r:id="rId15"/>
    <p:sldId id="272" r:id="rId16"/>
    <p:sldId id="269" r:id="rId17"/>
    <p:sldId id="288" r:id="rId18"/>
    <p:sldId id="290" r:id="rId19"/>
    <p:sldId id="289" r:id="rId20"/>
    <p:sldId id="275" r:id="rId21"/>
    <p:sldId id="292" r:id="rId22"/>
    <p:sldId id="293" r:id="rId23"/>
    <p:sldId id="273" r:id="rId24"/>
    <p:sldId id="274" r:id="rId25"/>
    <p:sldId id="276" r:id="rId26"/>
    <p:sldId id="29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allas\Desktop\Data%20Analyst%20-%20Projects\Data%20Immersion\Data%20Immersion%20A3\Rockbuster\A3%20-%20Queries%20for%20Tableau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allas\Desktop\Data%20Analyst%20-%20Projects\Data%20Immersion\Data%20Immersion%20A3\Rockbuster\A3%20-%20Queries%20for%20Tablea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Average Rental Duration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Averages'!$B$2:$B$18</c:f>
              <c:numCache>
                <c:formatCode>General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D5B-89E3-4C69EA2F3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342104"/>
        <c:axId val="722341024"/>
      </c:barChart>
      <c:catAx>
        <c:axId val="722342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024"/>
        <c:crosses val="autoZero"/>
        <c:auto val="1"/>
        <c:lblAlgn val="ctr"/>
        <c:lblOffset val="100"/>
        <c:noMultiLvlLbl val="0"/>
      </c:catAx>
      <c:valAx>
        <c:axId val="72234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Average Rental Cost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Averages'!$C$2:$C$18</c:f>
              <c:numCache>
                <c:formatCode>General</c:formatCode>
                <c:ptCount val="17"/>
                <c:pt idx="0">
                  <c:v>3.12513513513513</c:v>
                </c:pt>
                <c:pt idx="1">
                  <c:v>3.1169841269841201</c:v>
                </c:pt>
                <c:pt idx="2">
                  <c:v>2.6664705882352902</c:v>
                </c:pt>
                <c:pt idx="3">
                  <c:v>3.02571428571428</c:v>
                </c:pt>
                <c:pt idx="4">
                  <c:v>3.2195081967213102</c:v>
                </c:pt>
                <c:pt idx="5">
                  <c:v>2.8081818181818101</c:v>
                </c:pt>
                <c:pt idx="6">
                  <c:v>3.1624137931034402</c:v>
                </c:pt>
                <c:pt idx="7">
                  <c:v>2.6462500000000002</c:v>
                </c:pt>
                <c:pt idx="8">
                  <c:v>2.89</c:v>
                </c:pt>
                <c:pt idx="9">
                  <c:v>3.2522950819672101</c:v>
                </c:pt>
                <c:pt idx="10">
                  <c:v>2.7443859649122802</c:v>
                </c:pt>
                <c:pt idx="11">
                  <c:v>3.0222580645161199</c:v>
                </c:pt>
                <c:pt idx="12">
                  <c:v>3.0995890410958902</c:v>
                </c:pt>
                <c:pt idx="13">
                  <c:v>2.75470588235294</c:v>
                </c:pt>
                <c:pt idx="14">
                  <c:v>2.9507843137254901</c:v>
                </c:pt>
                <c:pt idx="15">
                  <c:v>3.2356140350877101</c:v>
                </c:pt>
                <c:pt idx="16">
                  <c:v>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7-41D2-915A-FE864556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2036000"/>
        <c:axId val="742036720"/>
      </c:barChart>
      <c:catAx>
        <c:axId val="74203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036720"/>
        <c:crosses val="autoZero"/>
        <c:auto val="1"/>
        <c:lblAlgn val="ctr"/>
        <c:lblOffset val="100"/>
        <c:noMultiLvlLbl val="0"/>
      </c:catAx>
      <c:valAx>
        <c:axId val="74203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/>
                  <a:t>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03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Average Rental Duration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Averages'!$B$2:$B$18</c:f>
              <c:numCache>
                <c:formatCode>General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0-4217-A38B-E672CFA37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342104"/>
        <c:axId val="722341024"/>
      </c:barChart>
      <c:catAx>
        <c:axId val="722342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024"/>
        <c:crosses val="autoZero"/>
        <c:auto val="1"/>
        <c:lblAlgn val="ctr"/>
        <c:lblOffset val="100"/>
        <c:noMultiLvlLbl val="0"/>
      </c:catAx>
      <c:valAx>
        <c:axId val="72234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Average Rental Duration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Averages'!$B$2:$B$18</c:f>
              <c:numCache>
                <c:formatCode>General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0-4217-A38B-E672CFA37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342104"/>
        <c:axId val="722341024"/>
      </c:barChart>
      <c:catAx>
        <c:axId val="722342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024"/>
        <c:crosses val="autoZero"/>
        <c:auto val="1"/>
        <c:lblAlgn val="ctr"/>
        <c:lblOffset val="100"/>
        <c:noMultiLvlLbl val="0"/>
      </c:catAx>
      <c:valAx>
        <c:axId val="72234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Average</a:t>
            </a:r>
            <a:r>
              <a:rPr lang="en-CA" baseline="0"/>
              <a:t> Movie Length by Genre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Averages'!$D$2:$D$18</c:f>
              <c:numCache>
                <c:formatCode>General</c:formatCode>
                <c:ptCount val="17"/>
                <c:pt idx="0">
                  <c:v>128.202702702702</c:v>
                </c:pt>
                <c:pt idx="1">
                  <c:v>111.126984126984</c:v>
                </c:pt>
                <c:pt idx="2">
                  <c:v>108.75</c:v>
                </c:pt>
                <c:pt idx="3">
                  <c:v>112.48214285714199</c:v>
                </c:pt>
                <c:pt idx="4">
                  <c:v>108.196721311475</c:v>
                </c:pt>
                <c:pt idx="5">
                  <c:v>111.015151515151</c:v>
                </c:pt>
                <c:pt idx="6">
                  <c:v>115.827586206896</c:v>
                </c:pt>
                <c:pt idx="7">
                  <c:v>111.609375</c:v>
                </c:pt>
                <c:pt idx="8">
                  <c:v>109.8</c:v>
                </c:pt>
                <c:pt idx="9">
                  <c:v>127.83606557377</c:v>
                </c:pt>
                <c:pt idx="10">
                  <c:v>111.666666666666</c:v>
                </c:pt>
                <c:pt idx="11">
                  <c:v>120.838709677419</c:v>
                </c:pt>
                <c:pt idx="12">
                  <c:v>121.698630136986</c:v>
                </c:pt>
                <c:pt idx="13">
                  <c:v>114.558823529411</c:v>
                </c:pt>
                <c:pt idx="14">
                  <c:v>113.64705882352899</c:v>
                </c:pt>
                <c:pt idx="15">
                  <c:v>113.31578947368401</c:v>
                </c:pt>
                <c:pt idx="16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8-4AB3-8E25-3DFBD92F6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9917088"/>
        <c:axId val="739911688"/>
      </c:barChart>
      <c:catAx>
        <c:axId val="739917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911688"/>
        <c:crosses val="autoZero"/>
        <c:auto val="1"/>
        <c:lblAlgn val="ctr"/>
        <c:lblOffset val="100"/>
        <c:noMultiLvlLbl val="0"/>
      </c:catAx>
      <c:valAx>
        <c:axId val="739911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91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Average Rental Duration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Averages'!$B$2:$B$18</c:f>
              <c:numCache>
                <c:formatCode>General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0-4217-A38B-E672CFA37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342104"/>
        <c:axId val="722341024"/>
      </c:barChart>
      <c:catAx>
        <c:axId val="722342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024"/>
        <c:crosses val="autoZero"/>
        <c:auto val="1"/>
        <c:lblAlgn val="ctr"/>
        <c:lblOffset val="100"/>
        <c:noMultiLvlLbl val="0"/>
      </c:catAx>
      <c:valAx>
        <c:axId val="72234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Average Replacement Cost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Averages'!$A$2:$A$18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'Movie Averages'!$E$2:$E$18</c:f>
              <c:numCache>
                <c:formatCode>General</c:formatCode>
                <c:ptCount val="17"/>
                <c:pt idx="0">
                  <c:v>20.395405405405398</c:v>
                </c:pt>
                <c:pt idx="1">
                  <c:v>19.418571428571401</c:v>
                </c:pt>
                <c:pt idx="2">
                  <c:v>19.622352941176398</c:v>
                </c:pt>
                <c:pt idx="3">
                  <c:v>19.864999999999998</c:v>
                </c:pt>
                <c:pt idx="4">
                  <c:v>21.153934426229501</c:v>
                </c:pt>
                <c:pt idx="5">
                  <c:v>20.1263636363636</c:v>
                </c:pt>
                <c:pt idx="6">
                  <c:v>19.0244827586206</c:v>
                </c:pt>
                <c:pt idx="7">
                  <c:v>20.911874999999998</c:v>
                </c:pt>
                <c:pt idx="8">
                  <c:v>20.056666666666601</c:v>
                </c:pt>
                <c:pt idx="9">
                  <c:v>20.285081967213099</c:v>
                </c:pt>
                <c:pt idx="10">
                  <c:v>21.0075438596491</c:v>
                </c:pt>
                <c:pt idx="11">
                  <c:v>21.086774193548301</c:v>
                </c:pt>
                <c:pt idx="12">
                  <c:v>18.647534246575301</c:v>
                </c:pt>
                <c:pt idx="13">
                  <c:v>19.681176470588198</c:v>
                </c:pt>
                <c:pt idx="14">
                  <c:v>19.440980392156799</c:v>
                </c:pt>
                <c:pt idx="15">
                  <c:v>19.025087719298199</c:v>
                </c:pt>
                <c:pt idx="16">
                  <c:v>22.99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C-4E5C-8071-5AD4824A8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6867152"/>
        <c:axId val="876867512"/>
      </c:barChart>
      <c:catAx>
        <c:axId val="876867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867512"/>
        <c:crosses val="autoZero"/>
        <c:auto val="1"/>
        <c:lblAlgn val="ctr"/>
        <c:lblOffset val="100"/>
        <c:noMultiLvlLbl val="0"/>
      </c:catAx>
      <c:valAx>
        <c:axId val="876867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86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Total Revenue</a:t>
            </a:r>
            <a:r>
              <a:rPr lang="en-CA" baseline="0"/>
              <a:t> by Genre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'Movie Revenue by Genre'!$A$2:$A$18</c:f>
              <c:strCache>
                <c:ptCount val="17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  <c:pt idx="16">
                  <c:v>Thriller</c:v>
                </c:pt>
              </c:strCache>
            </c:strRef>
          </c:cat>
          <c:val>
            <c:numRef>
              <c:f>'Movie Revenue by Genre'!$B$2:$B$18</c:f>
              <c:numCache>
                <c:formatCode>General</c:formatCode>
                <c:ptCount val="17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3782.26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  <c:pt idx="16">
                  <c:v>47.89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5-4411-8DF4-2E34D6FF8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41425008"/>
        <c:axId val="741425368"/>
      </c:barChart>
      <c:catAx>
        <c:axId val="74142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25368"/>
        <c:crosses val="autoZero"/>
        <c:auto val="1"/>
        <c:lblAlgn val="ctr"/>
        <c:lblOffset val="100"/>
        <c:noMultiLvlLbl val="0"/>
      </c:catAx>
      <c:valAx>
        <c:axId val="74142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2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'Bottom 10 Movies'!$A$2:$A$11</cx:f>
        <cx:lvl ptCount="10">
          <cx:pt idx="0">Stallion Sundance</cx:pt>
          <cx:pt idx="1">Lights Deer</cx:pt>
          <cx:pt idx="2">Cruelty Unforgiven</cx:pt>
          <cx:pt idx="3">Treatment Jekyll</cx:pt>
          <cx:pt idx="4">Rebel Airport</cx:pt>
          <cx:pt idx="5">Young Language</cx:pt>
          <cx:pt idx="6">Freedom Cleopatra</cx:pt>
          <cx:pt idx="7">Texas Watch</cx:pt>
          <cx:pt idx="8">Oklahoma Jumanji</cx:pt>
          <cx:pt idx="9">Duffel Apocalypse</cx:pt>
        </cx:lvl>
      </cx:strDim>
      <cx:numDim type="val">
        <cx:f>'Bottom 10 Movies'!$B$2:$B$11</cx:f>
        <cx:lvl ptCount="10" formatCode="General">
          <cx:pt idx="0">7.9400000000000004</cx:pt>
          <cx:pt idx="1">7.9299999999999997</cx:pt>
          <cx:pt idx="2">6.9400000000000004</cx:pt>
          <cx:pt idx="3">6.9400000000000004</cx:pt>
          <cx:pt idx="4">6.9299999999999997</cx:pt>
          <cx:pt idx="5">6.9299999999999997</cx:pt>
          <cx:pt idx="6">5.9500000000000002</cx:pt>
          <cx:pt idx="7">5.9400000000000004</cx:pt>
          <cx:pt idx="8">5.9400000000000004</cx:pt>
          <cx:pt idx="9">5.9400000000000004</cx:pt>
        </cx:lvl>
      </cx:numDim>
    </cx:data>
  </cx:chartData>
  <cx:chart>
    <cx:plotArea>
      <cx:plotAreaRegion>
        <cx:series layoutId="funnel" uniqueId="{F1C9B2FD-661C-4C60-A998-CB71C3D1EC45}">
          <cx:dataLabels>
            <cx:numFmt formatCode="_-$* #,##0.00_-;-$* #,##0.00_-;_-$* &quot;-&quot;??_-;_-@_-" sourceLinked="0"/>
            <cx:visibility seriesName="0" categoryName="0" value="1"/>
            <cx:separator>, </cx:separator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 Movies'!$A$2:$A$11</cx:f>
        <cx:lvl ptCount="10">
          <cx:pt idx="0">Telegraph Voyage</cx:pt>
          <cx:pt idx="1">Zorro Ark</cx:pt>
          <cx:pt idx="2">Wife Turn</cx:pt>
          <cx:pt idx="3">Innocent Usual</cx:pt>
          <cx:pt idx="4">Hustler Party</cx:pt>
          <cx:pt idx="5">Saturday Lambs</cx:pt>
          <cx:pt idx="6">Titans Jerk</cx:pt>
          <cx:pt idx="7">Harry Idaho</cx:pt>
          <cx:pt idx="8">Torque Bound</cx:pt>
          <cx:pt idx="9">Dogma Family</cx:pt>
        </cx:lvl>
      </cx:strDim>
      <cx:numDim type="val">
        <cx:f>'Top 10 Movies'!$B$2:$B$11</cx:f>
        <cx:lvl ptCount="10" formatCode="General">
          <cx:pt idx="0">215.75</cx:pt>
          <cx:pt idx="1">199.72</cx:pt>
          <cx:pt idx="2">198.72999999999999</cx:pt>
          <cx:pt idx="3">191.74000000000001</cx:pt>
          <cx:pt idx="4">190.78</cx:pt>
          <cx:pt idx="5">190.74000000000001</cx:pt>
          <cx:pt idx="6">186.72999999999999</cx:pt>
          <cx:pt idx="7">177.72999999999999</cx:pt>
          <cx:pt idx="8">169.75999999999999</cx:pt>
          <cx:pt idx="9">168.72</cx:pt>
        </cx:lvl>
      </cx:numDim>
    </cx:data>
  </cx:chartData>
  <cx:chart>
    <cx:plotArea>
      <cx:plotAreaRegion>
        <cx:series layoutId="funnel" uniqueId="{8C51E15D-97B0-4F97-9595-4D7DF29A7643}">
          <cx:dataLabels>
            <cx:numFmt formatCode="_-$* #,##0.00_-;-$* #,##0.00_-;_-$* &quot;-&quot;??_-;_-@_-" sourceLinked="0"/>
            <cx:visibility seriesName="0" categoryName="0" value="1"/>
            <cx:separator>, </cx:separator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0.46966</cdr:x>
      <cdr:y>0.1</cdr:y>
    </cdr:from>
    <cdr:to>
      <cdr:x>0.57978</cdr:x>
      <cdr:y>0.23333</cdr:y>
    </cdr:to>
    <cdr:sp macro="" textlink="">
      <cdr:nvSpPr>
        <cdr:cNvPr id="15" name="TextBox 14">
          <a:extLst xmlns:a="http://schemas.openxmlformats.org/drawingml/2006/main">
            <a:ext uri="{FF2B5EF4-FFF2-40B4-BE49-F238E27FC236}">
              <a16:creationId xmlns:a16="http://schemas.microsoft.com/office/drawing/2014/main" id="{CE092BA8-FB8F-827B-B177-43D3DDFB10D7}"/>
            </a:ext>
          </a:extLst>
        </cdr:cNvPr>
        <cdr:cNvSpPr txBox="1"/>
      </cdr:nvSpPr>
      <cdr:spPr>
        <a:xfrm xmlns:a="http://schemas.openxmlformats.org/drawingml/2006/main">
          <a:off x="3900196" y="6857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EC261-AFAE-4879-963B-01EF89AC3DDB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1FBC-0ECE-4D85-8FD6-F6FA4681A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21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92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5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6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4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7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88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93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6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9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6AD7B03-9784-4E36-AE10-614FFCB070C0}" type="datetimeFigureOut">
              <a:rPr lang="en-CA" smtClean="0"/>
              <a:t>2023-04-27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17E03D-465E-47E5-B1DB-DC15DE7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llas.skoda/viz/RockbusterCustomerCountWorldwide/Dashboard1?publish=yes" TargetMode="External"/><Relationship Id="rId2" Type="http://schemas.openxmlformats.org/officeDocument/2006/relationships/hyperlink" Target="mailto:dallasskoda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C26B-7F39-59E5-7781-631C43481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000" dirty="0" err="1"/>
              <a:t>Rockbuster</a:t>
            </a:r>
            <a:r>
              <a:rPr lang="en-CA" sz="8000" dirty="0"/>
              <a:t> Stealth </a:t>
            </a:r>
            <a:r>
              <a:rPr lang="en-CA" sz="8000" dirty="0" err="1"/>
              <a:t>llc</a:t>
            </a:r>
            <a:endParaRPr lang="en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E8C8-A550-5F3C-018A-179A3769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Movie Rental Company – Data Analysis</a:t>
            </a:r>
          </a:p>
          <a:p>
            <a:r>
              <a:rPr lang="en-CA" sz="1400" dirty="0"/>
              <a:t>By: Dallas Skoda</a:t>
            </a:r>
          </a:p>
          <a:p>
            <a:r>
              <a:rPr lang="en-CA" sz="1400" dirty="0"/>
              <a:t>April 17</a:t>
            </a:r>
            <a:r>
              <a:rPr lang="en-CA" sz="1400" baseline="30000" dirty="0"/>
              <a:t>th</a:t>
            </a:r>
            <a:r>
              <a:rPr lang="en-CA" sz="14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81114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EDE0-7C2C-ED34-F1E3-AD32D45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17877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Rental Duration to Movie Length</a:t>
            </a:r>
            <a:br>
              <a:rPr lang="en-CA" dirty="0"/>
            </a:br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correlation</a:t>
            </a:r>
            <a:endParaRPr lang="en-CA" sz="2800" b="1" u="sng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D3E2B34-E12B-17E7-3B43-DC542521675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3752" y="1672149"/>
          <a:ext cx="5026025" cy="502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D3AB29-4DF1-8735-5B18-CBFC686462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992183"/>
              </p:ext>
            </p:extLst>
          </p:nvPr>
        </p:nvGraphicFramePr>
        <p:xfrm>
          <a:off x="6209071" y="1672149"/>
          <a:ext cx="4909779" cy="502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733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EDE0-7C2C-ED34-F1E3-AD32D45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4025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Rental Duration to Replacement Cost</a:t>
            </a:r>
            <a:br>
              <a:rPr lang="en-CA" dirty="0"/>
            </a:br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correlation</a:t>
            </a:r>
            <a:endParaRPr lang="en-CA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D3E2B34-E12B-17E7-3B43-DC542521675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3752" y="1672149"/>
          <a:ext cx="5026025" cy="502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4D40F9-68CF-2807-F830-8A893031C0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983849"/>
              </p:ext>
            </p:extLst>
          </p:nvPr>
        </p:nvGraphicFramePr>
        <p:xfrm>
          <a:off x="6268065" y="1672149"/>
          <a:ext cx="4850785" cy="502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132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502B-DE81-687C-AB8E-930154BE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323305"/>
            <a:ext cx="3200400" cy="724989"/>
          </a:xfrm>
        </p:spPr>
        <p:txBody>
          <a:bodyPr>
            <a:normAutofit fontScale="90000"/>
          </a:bodyPr>
          <a:lstStyle/>
          <a:p>
            <a:r>
              <a:rPr lang="en-CA" dirty="0"/>
              <a:t>2b.Movie Revenue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2E6EA-7324-2615-0DF4-DC4C2BF84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259633"/>
            <a:ext cx="3200400" cy="5275062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 GENRES</a:t>
            </a:r>
          </a:p>
          <a:p>
            <a:pPr marL="342900" indent="-342900">
              <a:buAutoNum type="arabicPeriod"/>
            </a:pPr>
            <a:r>
              <a:rPr lang="en-CA" sz="1800" dirty="0"/>
              <a:t>Sports:	$4,892</a:t>
            </a:r>
          </a:p>
          <a:p>
            <a:pPr marL="342900" indent="-342900">
              <a:buAutoNum type="arabicPeriod"/>
            </a:pPr>
            <a:r>
              <a:rPr lang="en-CA" sz="1800" dirty="0"/>
              <a:t>Sci-Fi:	$4,336</a:t>
            </a:r>
          </a:p>
          <a:p>
            <a:pPr marL="342900" indent="-342900">
              <a:buAutoNum type="arabicPeriod"/>
            </a:pPr>
            <a:r>
              <a:rPr lang="en-CA" sz="1800" dirty="0"/>
              <a:t>Animation:	$4,245</a:t>
            </a:r>
          </a:p>
          <a:p>
            <a:pPr marL="342900" indent="-342900">
              <a:buAutoNum type="arabicPeriod"/>
            </a:pPr>
            <a:r>
              <a:rPr lang="en-CA" sz="1800" dirty="0"/>
              <a:t>Drama:	$4,118</a:t>
            </a:r>
          </a:p>
          <a:p>
            <a:pPr marL="342900" indent="-342900">
              <a:buAutoNum type="arabicPeriod"/>
            </a:pPr>
            <a:r>
              <a:rPr lang="en-CA" sz="1800" dirty="0"/>
              <a:t>Comedy:	$4,002</a:t>
            </a:r>
          </a:p>
          <a:p>
            <a:pPr marL="342900" indent="-342900">
              <a:buAutoNum type="arabicPeriod"/>
            </a:pPr>
            <a:endParaRPr lang="en-CA" sz="1800" dirty="0"/>
          </a:p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FOR DURATION</a:t>
            </a:r>
          </a:p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Sports: 		17</a:t>
            </a:r>
            <a:r>
              <a:rPr lang="en-CA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Sci-Fi:		13</a:t>
            </a:r>
            <a:r>
              <a:rPr lang="en-CA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Animation:	12</a:t>
            </a:r>
            <a:r>
              <a:rPr lang="en-CA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Drama:		6</a:t>
            </a:r>
            <a:r>
              <a:rPr lang="en-CA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Comedy:		11</a:t>
            </a:r>
            <a:r>
              <a:rPr lang="en-CA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CA" sz="1800" dirty="0"/>
              <a:t>	</a:t>
            </a:r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C7A42CB1-265F-D44F-BA9B-D0A15C0A166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6173005"/>
              </p:ext>
            </p:extLst>
          </p:nvPr>
        </p:nvGraphicFramePr>
        <p:xfrm>
          <a:off x="0" y="0"/>
          <a:ext cx="83042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FFFDDB-EDC4-A52B-B949-557EE8086A76}"/>
              </a:ext>
            </a:extLst>
          </p:cNvPr>
          <p:cNvSpPr txBox="1"/>
          <p:nvPr/>
        </p:nvSpPr>
        <p:spPr>
          <a:xfrm>
            <a:off x="3844212" y="1567542"/>
            <a:ext cx="434342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Thriller has the lowest revenue despite having the</a:t>
            </a:r>
          </a:p>
          <a:p>
            <a:r>
              <a:rPr lang="en-CA" sz="1400" dirty="0"/>
              <a:t>longest average rental duration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B43AA0-C6D1-B581-269A-7CA594E1A88E}"/>
              </a:ext>
            </a:extLst>
          </p:cNvPr>
          <p:cNvSpPr/>
          <p:nvPr/>
        </p:nvSpPr>
        <p:spPr>
          <a:xfrm>
            <a:off x="7884368" y="2276668"/>
            <a:ext cx="158620" cy="3610947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89132-7196-938E-13D5-2A9B58939070}"/>
              </a:ext>
            </a:extLst>
          </p:cNvPr>
          <p:cNvSpPr txBox="1"/>
          <p:nvPr/>
        </p:nvSpPr>
        <p:spPr>
          <a:xfrm>
            <a:off x="1548379" y="522161"/>
            <a:ext cx="434342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Sports has the highest revenue despite having the</a:t>
            </a:r>
          </a:p>
          <a:p>
            <a:r>
              <a:rPr lang="en-CA" sz="1400" dirty="0"/>
              <a:t>shortest average rental duration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32E7CD0-84B7-FC7F-C542-ED97BAB4588B}"/>
              </a:ext>
            </a:extLst>
          </p:cNvPr>
          <p:cNvSpPr/>
          <p:nvPr/>
        </p:nvSpPr>
        <p:spPr>
          <a:xfrm rot="3973476">
            <a:off x="1548379" y="979014"/>
            <a:ext cx="162434" cy="89403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8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CBF5-D6EC-ED0E-9B90-A1BBE0C1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DD9F-858E-E02F-DD7B-B2C5E042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Rockbuster</a:t>
            </a:r>
            <a:r>
              <a:rPr lang="en-CA" dirty="0"/>
              <a:t> wants to know the total average duration of all movies</a:t>
            </a:r>
          </a:p>
          <a:p>
            <a:pPr lvl="1"/>
            <a:r>
              <a:rPr lang="en-CA" dirty="0"/>
              <a:t>Average Duration is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days</a:t>
            </a:r>
          </a:p>
          <a:p>
            <a:pPr lvl="1"/>
            <a:r>
              <a:rPr lang="en-CA" dirty="0"/>
              <a:t>Average Duration by Genre ranged between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– 6 Days</a:t>
            </a:r>
          </a:p>
          <a:p>
            <a:pPr lvl="1"/>
            <a:endParaRPr lang="en-CA" b="1" u="sng" dirty="0"/>
          </a:p>
          <a:p>
            <a:r>
              <a:rPr lang="en-CA" dirty="0"/>
              <a:t>2a. Is there a correlation between Rental Duration and Rental Rate, Replacement Cost and/or Movie Length?</a:t>
            </a:r>
          </a:p>
          <a:p>
            <a:pPr lvl="1"/>
            <a:r>
              <a:rPr lang="en-CA" dirty="0"/>
              <a:t>Low to Very Low Correlation </a:t>
            </a:r>
          </a:p>
          <a:p>
            <a:pPr lvl="1"/>
            <a:endParaRPr lang="en-CA" dirty="0"/>
          </a:p>
          <a:p>
            <a:r>
              <a:rPr lang="en-CA" dirty="0"/>
              <a:t>2b. Does Rental Duration have any bearing on which movies produce more revenue?</a:t>
            </a:r>
          </a:p>
          <a:p>
            <a:pPr lvl="1"/>
            <a:r>
              <a:rPr lang="en-CA" dirty="0"/>
              <a:t>Thriller has the highest average rental duration, but the lowest revenue produced. </a:t>
            </a:r>
          </a:p>
          <a:p>
            <a:pPr lvl="1"/>
            <a:r>
              <a:rPr lang="en-CA" dirty="0"/>
              <a:t>Sports has the lowest average rental duration, but the highest revenue produced.</a:t>
            </a:r>
          </a:p>
          <a:p>
            <a:pPr lvl="1"/>
            <a:r>
              <a:rPr lang="en-CA" dirty="0"/>
              <a:t>This suggests that average rental duration has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bearing </a:t>
            </a:r>
            <a:r>
              <a:rPr lang="en-CA" dirty="0"/>
              <a:t>on revenue produced</a:t>
            </a:r>
          </a:p>
          <a:p>
            <a:endParaRPr lang="en-CA" b="1" u="sng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77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6D2-3F06-3A36-EFB0-E727CF58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Question 3:</a:t>
            </a:r>
            <a:br>
              <a:rPr lang="en-CA" sz="4800" dirty="0"/>
            </a:br>
            <a:r>
              <a:rPr lang="en-CA" sz="4800" dirty="0" err="1"/>
              <a:t>Rockbuster</a:t>
            </a:r>
            <a:r>
              <a:rPr lang="en-CA" sz="4800" dirty="0"/>
              <a:t> client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5C152-E8B2-D906-B8AE-344070875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7" y="2093974"/>
            <a:ext cx="7118223" cy="40513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88FF2A-7CFE-0965-DBF8-C0770AA0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55978"/>
              </p:ext>
            </p:extLst>
          </p:nvPr>
        </p:nvGraphicFramePr>
        <p:xfrm>
          <a:off x="8181974" y="2093975"/>
          <a:ext cx="3881471" cy="4051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71">
                  <a:extLst>
                    <a:ext uri="{9D8B030D-6E8A-4147-A177-3AD203B41FA5}">
                      <a16:colId xmlns:a16="http://schemas.microsoft.com/office/drawing/2014/main" val="583898434"/>
                    </a:ext>
                  </a:extLst>
                </a:gridCol>
              </a:tblGrid>
              <a:tr h="405129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5958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27278B-4B93-567F-9C09-BEF4EDB35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64114"/>
              </p:ext>
            </p:extLst>
          </p:nvPr>
        </p:nvGraphicFramePr>
        <p:xfrm>
          <a:off x="8202232" y="2093976"/>
          <a:ext cx="3740952" cy="40513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0476">
                  <a:extLst>
                    <a:ext uri="{9D8B030D-6E8A-4147-A177-3AD203B41FA5}">
                      <a16:colId xmlns:a16="http://schemas.microsoft.com/office/drawing/2014/main" val="984468849"/>
                    </a:ext>
                  </a:extLst>
                </a:gridCol>
                <a:gridCol w="1870476">
                  <a:extLst>
                    <a:ext uri="{9D8B030D-6E8A-4147-A177-3AD203B41FA5}">
                      <a16:colId xmlns:a16="http://schemas.microsoft.com/office/drawing/2014/main" val="362651599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1046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50318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271917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6343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33484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Mexico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14354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Brazil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65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Russian Federation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129065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Philippines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3069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Turkey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798466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Indonesia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8560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53B137-67AB-0940-0241-F4247F2F83D4}"/>
              </a:ext>
            </a:extLst>
          </p:cNvPr>
          <p:cNvSpPr txBox="1"/>
          <p:nvPr/>
        </p:nvSpPr>
        <p:spPr>
          <a:xfrm>
            <a:off x="911228" y="6263347"/>
            <a:ext cx="97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These countries make up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52.59%</a:t>
            </a:r>
            <a:r>
              <a:rPr lang="en-CA" sz="1600" dirty="0"/>
              <a:t> of </a:t>
            </a:r>
            <a:r>
              <a:rPr lang="en-CA" sz="1600" dirty="0" err="1"/>
              <a:t>Rockbuster’s</a:t>
            </a:r>
            <a:r>
              <a:rPr lang="en-CA" sz="1600" dirty="0"/>
              <a:t> customer base; Leaders are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India, China &amp; U.S.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0935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083-FC56-D3A9-F32C-16BBABC1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2396"/>
            <a:ext cx="10058400" cy="1609344"/>
          </a:xfrm>
        </p:spPr>
        <p:txBody>
          <a:bodyPr>
            <a:normAutofit/>
          </a:bodyPr>
          <a:lstStyle/>
          <a:p>
            <a:r>
              <a:rPr lang="en-CA" sz="4800" dirty="0"/>
              <a:t>Question 4:</a:t>
            </a:r>
            <a:br>
              <a:rPr lang="en-CA" sz="4800" dirty="0"/>
            </a:br>
            <a:r>
              <a:rPr lang="en-CA" sz="4800" dirty="0" err="1"/>
              <a:t>Rockbuster</a:t>
            </a:r>
            <a:r>
              <a:rPr lang="en-CA" sz="4800" dirty="0"/>
              <a:t> high lifetime value 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679093-D80F-60BF-C6EA-FEC199D8E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20929"/>
              </p:ext>
            </p:extLst>
          </p:nvPr>
        </p:nvGraphicFramePr>
        <p:xfrm>
          <a:off x="1066800" y="1691692"/>
          <a:ext cx="1005840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4046343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7499037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2110312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185405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3094022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2773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Customer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Payment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36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Eleanor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Saint-Denis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$211.55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648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Cape Coral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$208.58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82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Snyder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Santa Brbara dOeste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$194.61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55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Rhonda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Kennedy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Apeldoorn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Netherlands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$191.62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041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Clara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Molodetno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Belarus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$189.60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25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Tommy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Collazo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Qomsheh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$183.63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632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Memphis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$167.67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045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Curtis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Irby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Richmond Hill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$167.62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34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Tanza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$166.61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60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Mike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Valparai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$162.67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31922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BA6EE-F1A2-2F1E-5BE7-8443A9CA2C2B}"/>
              </a:ext>
            </a:extLst>
          </p:cNvPr>
          <p:cNvSpPr txBox="1"/>
          <p:nvPr/>
        </p:nvSpPr>
        <p:spPr>
          <a:xfrm>
            <a:off x="1828800" y="5973258"/>
            <a:ext cx="889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Eleanor Hunt </a:t>
            </a:r>
            <a:r>
              <a:rPr lang="en-CA" dirty="0"/>
              <a:t>from </a:t>
            </a:r>
            <a:r>
              <a:rPr lang="en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Saint-Denis, </a:t>
            </a:r>
            <a:r>
              <a:rPr lang="en-CA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Runion</a:t>
            </a:r>
            <a:r>
              <a:rPr lang="en-C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has the highest lifetime contribution </a:t>
            </a:r>
          </a:p>
        </p:txBody>
      </p:sp>
    </p:spTree>
    <p:extLst>
      <p:ext uri="{BB962C8B-B14F-4D97-AF65-F5344CB8AC3E}">
        <p14:creationId xmlns:p14="http://schemas.microsoft.com/office/powerpoint/2010/main" val="77420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2521-A9DF-C513-DA06-225DF659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Question 5:</a:t>
            </a:r>
            <a:br>
              <a:rPr lang="en-CA" sz="4800" dirty="0"/>
            </a:br>
            <a:r>
              <a:rPr lang="en-CA" sz="4800" dirty="0" err="1"/>
              <a:t>Rockbuster</a:t>
            </a:r>
            <a:r>
              <a:rPr lang="en-CA" sz="4800" dirty="0"/>
              <a:t> sales concentration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8881C-4C17-F6E1-624F-228FD98E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7" y="2093976"/>
            <a:ext cx="7138480" cy="405130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3DDC8-7393-F78E-E2CD-E07A61E77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29626"/>
              </p:ext>
            </p:extLst>
          </p:nvPr>
        </p:nvGraphicFramePr>
        <p:xfrm>
          <a:off x="8202232" y="2093976"/>
          <a:ext cx="3740952" cy="40513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0476">
                  <a:extLst>
                    <a:ext uri="{9D8B030D-6E8A-4147-A177-3AD203B41FA5}">
                      <a16:colId xmlns:a16="http://schemas.microsoft.com/office/drawing/2014/main" val="984468849"/>
                    </a:ext>
                  </a:extLst>
                </a:gridCol>
                <a:gridCol w="1870476">
                  <a:extLst>
                    <a:ext uri="{9D8B030D-6E8A-4147-A177-3AD203B41FA5}">
                      <a16:colId xmlns:a16="http://schemas.microsoft.com/office/drawing/2014/main" val="362651599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Country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1046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6,034.78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50318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5,251.03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271917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3,685.31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6343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3,122.51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33484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Mexico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2,984.82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14354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Brazil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2,919.19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65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Russian Federation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2,765.62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129065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Philippines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2,219.70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3069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Turkey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1,498.49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798466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Indonesia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1,352.69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8560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D7675B-5711-DADE-1DE5-444BA68472D7}"/>
              </a:ext>
            </a:extLst>
          </p:cNvPr>
          <p:cNvSpPr txBox="1"/>
          <p:nvPr/>
        </p:nvSpPr>
        <p:spPr>
          <a:xfrm>
            <a:off x="972845" y="6272677"/>
            <a:ext cx="959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These countries make up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51.92%</a:t>
            </a:r>
            <a:r>
              <a:rPr lang="en-CA" sz="1600" dirty="0"/>
              <a:t> of </a:t>
            </a:r>
            <a:r>
              <a:rPr lang="en-CA" sz="1600" dirty="0" err="1"/>
              <a:t>Rockbuster’s</a:t>
            </a:r>
            <a:r>
              <a:rPr lang="en-CA" sz="1600" dirty="0"/>
              <a:t> total revenue;  Leaders are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India, China &amp; U.S.</a:t>
            </a:r>
            <a:endParaRPr lang="en-CA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74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1DCE-BD3C-09B3-21FF-C326082D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India Movie Preferences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A7FAAC-1594-952A-B8D1-24A9876FB4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5711281"/>
              </p:ext>
            </p:extLst>
          </p:nvPr>
        </p:nvGraphicFramePr>
        <p:xfrm>
          <a:off x="5406816" y="1048332"/>
          <a:ext cx="2400300" cy="5181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187439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26932751"/>
                    </a:ext>
                  </a:extLst>
                </a:gridCol>
              </a:tblGrid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Sports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>
                          <a:effectLst/>
                        </a:rPr>
                        <a:t>6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634563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Sci-Fi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>
                          <a:effectLst/>
                        </a:rPr>
                        <a:t>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153927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Animation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>
                          <a:effectLst/>
                        </a:rPr>
                        <a:t>4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220653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Drama</a:t>
                      </a:r>
                      <a:endParaRPr lang="en-CA" sz="15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CA" sz="15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686549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Comedy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6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484438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New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>
                          <a:effectLst/>
                        </a:rPr>
                        <a:t>8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284637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Action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4058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Foreign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8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461099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Games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>
                          <a:effectLst/>
                        </a:rPr>
                        <a:t>6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233618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Family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4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447339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Documentary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629644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Horror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6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612431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Classics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5255717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Children</a:t>
                      </a:r>
                      <a:endParaRPr lang="en-CA" sz="15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en-CA" sz="15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09139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Travel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1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675259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Music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3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144960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Thriller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>
                          <a:effectLst/>
                        </a:rPr>
                        <a:t>0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55745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ECB0E-1168-67E9-BF9C-C8EFA7E8CA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9819635"/>
              </p:ext>
            </p:extLst>
          </p:nvPr>
        </p:nvGraphicFramePr>
        <p:xfrm>
          <a:off x="362269" y="1048332"/>
          <a:ext cx="4563692" cy="5210542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768029">
                  <a:extLst>
                    <a:ext uri="{9D8B030D-6E8A-4147-A177-3AD203B41FA5}">
                      <a16:colId xmlns:a16="http://schemas.microsoft.com/office/drawing/2014/main" val="1212937295"/>
                    </a:ext>
                  </a:extLst>
                </a:gridCol>
                <a:gridCol w="1333159">
                  <a:extLst>
                    <a:ext uri="{9D8B030D-6E8A-4147-A177-3AD203B41FA5}">
                      <a16:colId xmlns:a16="http://schemas.microsoft.com/office/drawing/2014/main" val="2406812617"/>
                    </a:ext>
                  </a:extLst>
                </a:gridCol>
                <a:gridCol w="1462504">
                  <a:extLst>
                    <a:ext uri="{9D8B030D-6E8A-4147-A177-3AD203B41FA5}">
                      <a16:colId xmlns:a16="http://schemas.microsoft.com/office/drawing/2014/main" val="1452169704"/>
                    </a:ext>
                  </a:extLst>
                </a:gridCol>
              </a:tblGrid>
              <a:tr h="2754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GENRE</a:t>
                      </a:r>
                      <a:endParaRPr lang="en-CA" sz="15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REVENUE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88073349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Wife Turn</a:t>
                      </a:r>
                      <a:endParaRPr lang="en-CA" sz="1400" b="1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Documentary</a:t>
                      </a:r>
                      <a:endParaRPr lang="en-CA" sz="1400" b="1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$                67.91 </a:t>
                      </a:r>
                      <a:endParaRPr lang="en-CA" sz="1400" b="1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308573701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Innocent Usual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Foreign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52.92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945259646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Sabrina Midnight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Children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41.93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65834752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Secret Groundhog</a:t>
                      </a:r>
                      <a:endParaRPr lang="en-CA" sz="1400" b="1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Documentary</a:t>
                      </a:r>
                      <a:endParaRPr lang="en-CA" sz="1400" b="1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$                38.93 </a:t>
                      </a:r>
                      <a:endParaRPr lang="en-CA" sz="1400" b="1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3711724277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Harry Idaho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Drama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 $                36.95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327308123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Whisperer Giant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Sci-Fi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30.96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98936315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Jerk Paycheck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Classics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30.95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48488894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Hustler Party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Comedy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27.97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231760012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Torque Bound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Drama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27.96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621031779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Enemy Odds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Music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 $                27.96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2817151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62ADC-8A76-2D27-F832-4C9EE0359CFD}"/>
              </a:ext>
            </a:extLst>
          </p:cNvPr>
          <p:cNvSpPr txBox="1"/>
          <p:nvPr/>
        </p:nvSpPr>
        <p:spPr>
          <a:xfrm>
            <a:off x="1088160" y="337516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 10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6BB54-301F-92F5-28E0-A62E19630446}"/>
              </a:ext>
            </a:extLst>
          </p:cNvPr>
          <p:cNvSpPr txBox="1"/>
          <p:nvPr/>
        </p:nvSpPr>
        <p:spPr>
          <a:xfrm>
            <a:off x="5051011" y="337516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 100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FBD23-CCFB-A100-8E4D-CCCBA93D5346}"/>
              </a:ext>
            </a:extLst>
          </p:cNvPr>
          <p:cNvSpPr txBox="1"/>
          <p:nvPr/>
        </p:nvSpPr>
        <p:spPr>
          <a:xfrm>
            <a:off x="8156350" y="2093976"/>
            <a:ext cx="37951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 of the Top 100 Movies</a:t>
            </a:r>
          </a:p>
          <a:p>
            <a:r>
              <a:rPr lang="en-CA" dirty="0"/>
              <a:t>By revenues generated: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Documentary</a:t>
            </a:r>
            <a:r>
              <a:rPr lang="en-CA" dirty="0"/>
              <a:t> was the most </a:t>
            </a:r>
          </a:p>
          <a:p>
            <a:r>
              <a:rPr lang="en-CA" dirty="0"/>
              <a:t>common in the Top 10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  <a:r>
              <a:rPr lang="en-CA" dirty="0"/>
              <a:t> was the most common</a:t>
            </a:r>
          </a:p>
          <a:p>
            <a:r>
              <a:rPr lang="en-CA" dirty="0"/>
              <a:t>in the top 100;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r>
              <a:rPr lang="en-CA" dirty="0"/>
              <a:t> was second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Thriller</a:t>
            </a:r>
            <a:r>
              <a:rPr lang="en-CA" dirty="0"/>
              <a:t> never came up once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16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1DCE-BD3C-09B3-21FF-C326082D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China Movie Preferences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A7FAAC-1594-952A-B8D1-24A9876FB4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481897"/>
              </p:ext>
            </p:extLst>
          </p:nvPr>
        </p:nvGraphicFramePr>
        <p:xfrm>
          <a:off x="5406816" y="1048332"/>
          <a:ext cx="2400300" cy="5181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187439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26932751"/>
                    </a:ext>
                  </a:extLst>
                </a:gridCol>
              </a:tblGrid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Sports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634563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153927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220653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686549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484438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284637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4058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461099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233618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Family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447339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629644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612431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5255717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Children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09139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675259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144960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55745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ECB0E-1168-67E9-BF9C-C8EFA7E8CA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6744099"/>
              </p:ext>
            </p:extLst>
          </p:nvPr>
        </p:nvGraphicFramePr>
        <p:xfrm>
          <a:off x="362269" y="1048332"/>
          <a:ext cx="4563692" cy="5210542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768029">
                  <a:extLst>
                    <a:ext uri="{9D8B030D-6E8A-4147-A177-3AD203B41FA5}">
                      <a16:colId xmlns:a16="http://schemas.microsoft.com/office/drawing/2014/main" val="1212937295"/>
                    </a:ext>
                  </a:extLst>
                </a:gridCol>
                <a:gridCol w="1333159">
                  <a:extLst>
                    <a:ext uri="{9D8B030D-6E8A-4147-A177-3AD203B41FA5}">
                      <a16:colId xmlns:a16="http://schemas.microsoft.com/office/drawing/2014/main" val="2406812617"/>
                    </a:ext>
                  </a:extLst>
                </a:gridCol>
                <a:gridCol w="1462504">
                  <a:extLst>
                    <a:ext uri="{9D8B030D-6E8A-4147-A177-3AD203B41FA5}">
                      <a16:colId xmlns:a16="http://schemas.microsoft.com/office/drawing/2014/main" val="1452169704"/>
                    </a:ext>
                  </a:extLst>
                </a:gridCol>
              </a:tblGrid>
              <a:tr h="2754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GENRE</a:t>
                      </a:r>
                      <a:endParaRPr lang="en-CA" sz="15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REVENUE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88073349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Zorro Ark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35.95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573701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Secrets Paradise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Family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34.96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5259646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Balloon Homeward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32.93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834752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Range Moonwalker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Family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27.96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24277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Maltese Hope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27.95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308123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Eagles Panky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26.97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36315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Doors President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25.97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488894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Memento Zoolander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25.96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760012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Enemy Odds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25.96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1031779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Forrester Comancheros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25.95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151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62ADC-8A76-2D27-F832-4C9EE0359CFD}"/>
              </a:ext>
            </a:extLst>
          </p:cNvPr>
          <p:cNvSpPr txBox="1"/>
          <p:nvPr/>
        </p:nvSpPr>
        <p:spPr>
          <a:xfrm>
            <a:off x="1088160" y="337516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 10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6BB54-301F-92F5-28E0-A62E19630446}"/>
              </a:ext>
            </a:extLst>
          </p:cNvPr>
          <p:cNvSpPr txBox="1"/>
          <p:nvPr/>
        </p:nvSpPr>
        <p:spPr>
          <a:xfrm>
            <a:off x="5051011" y="337516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 100 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23EEF-ED5C-3F66-3A9E-C17E9BB5E1D9}"/>
              </a:ext>
            </a:extLst>
          </p:cNvPr>
          <p:cNvSpPr txBox="1"/>
          <p:nvPr/>
        </p:nvSpPr>
        <p:spPr>
          <a:xfrm>
            <a:off x="8156350" y="2093976"/>
            <a:ext cx="33910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 of the Top 100 Movies</a:t>
            </a:r>
          </a:p>
          <a:p>
            <a:r>
              <a:rPr lang="en-CA" dirty="0"/>
              <a:t>By revenues generated: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Comedy, Family, Music and </a:t>
            </a:r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</a:t>
            </a:r>
            <a:r>
              <a:rPr lang="en-CA" dirty="0"/>
              <a:t>all appeared </a:t>
            </a:r>
          </a:p>
          <a:p>
            <a:r>
              <a:rPr lang="en-CA" dirty="0"/>
              <a:t>twice in the Top 10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</a:t>
            </a:r>
            <a:r>
              <a:rPr lang="en-CA" dirty="0"/>
              <a:t> was the most common</a:t>
            </a:r>
          </a:p>
          <a:p>
            <a:r>
              <a:rPr lang="en-CA" dirty="0"/>
              <a:t>in the Top 100;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and</a:t>
            </a:r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</a:t>
            </a:r>
            <a:r>
              <a:rPr lang="en-CA" dirty="0"/>
              <a:t>were second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Thriller</a:t>
            </a:r>
            <a:r>
              <a:rPr lang="en-CA" dirty="0"/>
              <a:t> never came up once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32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1DCE-BD3C-09B3-21FF-C326082D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Movie Preferences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A7FAAC-1594-952A-B8D1-24A9876FB4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9855487"/>
              </p:ext>
            </p:extLst>
          </p:nvPr>
        </p:nvGraphicFramePr>
        <p:xfrm>
          <a:off x="5406816" y="1048332"/>
          <a:ext cx="2400300" cy="5181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187439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26932751"/>
                    </a:ext>
                  </a:extLst>
                </a:gridCol>
              </a:tblGrid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Sports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634563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153927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220653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Drama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686549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484438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284637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4058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461099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233618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Family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447339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629644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Horror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612431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5255717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Children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091398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675259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1449606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55745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ECB0E-1168-67E9-BF9C-C8EFA7E8CA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7631147"/>
              </p:ext>
            </p:extLst>
          </p:nvPr>
        </p:nvGraphicFramePr>
        <p:xfrm>
          <a:off x="362269" y="1048332"/>
          <a:ext cx="4563692" cy="5210542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768029">
                  <a:extLst>
                    <a:ext uri="{9D8B030D-6E8A-4147-A177-3AD203B41FA5}">
                      <a16:colId xmlns:a16="http://schemas.microsoft.com/office/drawing/2014/main" val="1212937295"/>
                    </a:ext>
                  </a:extLst>
                </a:gridCol>
                <a:gridCol w="1333159">
                  <a:extLst>
                    <a:ext uri="{9D8B030D-6E8A-4147-A177-3AD203B41FA5}">
                      <a16:colId xmlns:a16="http://schemas.microsoft.com/office/drawing/2014/main" val="2406812617"/>
                    </a:ext>
                  </a:extLst>
                </a:gridCol>
                <a:gridCol w="1462504">
                  <a:extLst>
                    <a:ext uri="{9D8B030D-6E8A-4147-A177-3AD203B41FA5}">
                      <a16:colId xmlns:a16="http://schemas.microsoft.com/office/drawing/2014/main" val="1452169704"/>
                    </a:ext>
                  </a:extLst>
                </a:gridCol>
              </a:tblGrid>
              <a:tr h="2754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GENRE</a:t>
                      </a:r>
                      <a:endParaRPr lang="en-CA" sz="15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REVENUE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10628" marR="10628" marT="10628" marB="0" anchor="ctr"/>
                </a:tc>
                <a:extLst>
                  <a:ext uri="{0D108BD9-81ED-4DB2-BD59-A6C34878D82A}">
                    <a16:rowId xmlns:a16="http://schemas.microsoft.com/office/drawing/2014/main" val="188073349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Show Lord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32.95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573701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Scorpion Apollo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26.96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5259646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Hustler Party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24.97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834752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Moonwalker Fool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23.97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24277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Titans Jerk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Sci-Fi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22.97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308123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Cupboard Sinners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21.96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36315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Range Moonwalker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Family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20.98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488894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English Bulworth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Sci-Fi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19.96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7600123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Boogie Amelie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19.96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1031779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Fool Mockingbird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18.98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151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62ADC-8A76-2D27-F832-4C9EE0359CFD}"/>
              </a:ext>
            </a:extLst>
          </p:cNvPr>
          <p:cNvSpPr txBox="1"/>
          <p:nvPr/>
        </p:nvSpPr>
        <p:spPr>
          <a:xfrm>
            <a:off x="1088160" y="337516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 10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6BB54-301F-92F5-28E0-A62E19630446}"/>
              </a:ext>
            </a:extLst>
          </p:cNvPr>
          <p:cNvSpPr txBox="1"/>
          <p:nvPr/>
        </p:nvSpPr>
        <p:spPr>
          <a:xfrm>
            <a:off x="5051011" y="337516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 100 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C8FFA-0560-3D5A-E6C9-6A3A5746506E}"/>
              </a:ext>
            </a:extLst>
          </p:cNvPr>
          <p:cNvSpPr txBox="1"/>
          <p:nvPr/>
        </p:nvSpPr>
        <p:spPr>
          <a:xfrm>
            <a:off x="8156350" y="2093976"/>
            <a:ext cx="35992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 of the Top 100 Movies</a:t>
            </a:r>
          </a:p>
          <a:p>
            <a:r>
              <a:rPr lang="en-CA" dirty="0"/>
              <a:t>By revenues generated: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Documentary and Sci-Fi </a:t>
            </a:r>
            <a:r>
              <a:rPr lang="en-CA" dirty="0"/>
              <a:t>were</a:t>
            </a:r>
          </a:p>
          <a:p>
            <a:r>
              <a:rPr lang="en-CA" dirty="0"/>
              <a:t>the most common in the Top 10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Horror</a:t>
            </a:r>
            <a:r>
              <a:rPr lang="en-CA" dirty="0"/>
              <a:t> was the most common in</a:t>
            </a:r>
          </a:p>
          <a:p>
            <a:r>
              <a:rPr lang="en-CA" dirty="0"/>
              <a:t>the Top 100;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r>
              <a:rPr lang="en-CA" dirty="0"/>
              <a:t> was second</a:t>
            </a:r>
          </a:p>
          <a:p>
            <a:endParaRPr lang="en-CA" dirty="0"/>
          </a:p>
          <a:p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Thriller</a:t>
            </a:r>
            <a:r>
              <a:rPr lang="en-CA" dirty="0"/>
              <a:t> never appeared once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27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9314-4930-7245-4F6E-3E302FBE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I:</a:t>
            </a:r>
            <a:br>
              <a:rPr lang="en-CA" dirty="0"/>
            </a:br>
            <a:r>
              <a:rPr lang="en-CA" dirty="0"/>
              <a:t>Company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6317C-8BDF-03EE-DDE1-2BDFB37BA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CA" dirty="0" err="1"/>
              <a:t>Rockbuster</a:t>
            </a:r>
            <a:r>
              <a:rPr lang="en-CA" dirty="0"/>
              <a:t> Stealth LLC – Current Situation</a:t>
            </a:r>
          </a:p>
          <a:p>
            <a:pPr marL="457200" indent="-457200">
              <a:buAutoNum type="alphaUcPeriod"/>
            </a:pPr>
            <a:r>
              <a:rPr lang="en-CA" dirty="0"/>
              <a:t>Questions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39347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789AD-AD1D-E75A-76BD-E710E94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Rockbuster</a:t>
            </a:r>
            <a:br>
              <a:rPr lang="en-US" dirty="0"/>
            </a:br>
            <a:r>
              <a:rPr lang="en-US" sz="1600" dirty="0"/>
              <a:t>customer count vs total payment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7CDD-FB3E-BA3B-EA0A-18304D4F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The countries with the highest 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sz="1600" dirty="0">
                <a:solidFill>
                  <a:schemeClr val="tx1"/>
                </a:solidFill>
              </a:rPr>
              <a:t> payment per customer: 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Taiwan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Vietnam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Ukraine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Canada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Countries that produce higher average payment per customers should be targeted</a:t>
            </a: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A45B13-D4D7-FBF0-A46C-D8151119B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27182"/>
              </p:ext>
            </p:extLst>
          </p:nvPr>
        </p:nvGraphicFramePr>
        <p:xfrm>
          <a:off x="877578" y="640080"/>
          <a:ext cx="6395112" cy="5821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9854">
                  <a:extLst>
                    <a:ext uri="{9D8B030D-6E8A-4147-A177-3AD203B41FA5}">
                      <a16:colId xmlns:a16="http://schemas.microsoft.com/office/drawing/2014/main" val="48922301"/>
                    </a:ext>
                  </a:extLst>
                </a:gridCol>
                <a:gridCol w="1437409">
                  <a:extLst>
                    <a:ext uri="{9D8B030D-6E8A-4147-A177-3AD203B41FA5}">
                      <a16:colId xmlns:a16="http://schemas.microsoft.com/office/drawing/2014/main" val="918668825"/>
                    </a:ext>
                  </a:extLst>
                </a:gridCol>
                <a:gridCol w="1298313">
                  <a:extLst>
                    <a:ext uri="{9D8B030D-6E8A-4147-A177-3AD203B41FA5}">
                      <a16:colId xmlns:a16="http://schemas.microsoft.com/office/drawing/2014/main" val="2970535660"/>
                    </a:ext>
                  </a:extLst>
                </a:gridCol>
                <a:gridCol w="2449536">
                  <a:extLst>
                    <a:ext uri="{9D8B030D-6E8A-4147-A177-3AD203B41FA5}">
                      <a16:colId xmlns:a16="http://schemas.microsoft.com/office/drawing/2014/main" val="2921881418"/>
                    </a:ext>
                  </a:extLst>
                </a:gridCol>
              </a:tblGrid>
              <a:tr h="2333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Top 25 Countries by Highest Payment</a:t>
                      </a:r>
                    </a:p>
                  </a:txBody>
                  <a:tcPr marL="4781" marR="4781" marT="5737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4781" marR="4781" marT="5737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4781" marR="4781" marT="5737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188786153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Country</a:t>
                      </a:r>
                      <a:endParaRPr lang="en-CA" sz="1000" b="0" i="0" u="none" strike="noStrike" cap="none" spc="6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 Count</a:t>
                      </a:r>
                      <a:endParaRPr lang="en-CA" sz="1000" b="0" i="0" u="none" strike="noStrike" cap="none" spc="6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Payment</a:t>
                      </a:r>
                      <a:endParaRPr lang="en-CA" sz="1000" b="0" i="0" u="none" strike="noStrike" cap="none" spc="6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 Payment</a:t>
                      </a:r>
                      <a:endParaRPr lang="en-CA" sz="1000" b="0" i="0" u="none" strike="noStrike" cap="none" spc="6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3082748743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6,034.78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100.58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2105668861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5,251.03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99.08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424139089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United States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3,685.31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102.37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2475249941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Japan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3,122.51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100.73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88672253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Mexico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2,984.82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99.49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317635610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Brazil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2,919.19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104.26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686388559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Russian Federation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2,765.62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98.77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356958866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Philippines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2,219.70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110.99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51023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Turkey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1,498.49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99.90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2059071270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Indonesia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1,352.69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96.62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3579945060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Nigeria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1,314.92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101.15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169115208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Argentina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1,298.80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99.91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1580087760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Taiwan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1,155.10 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                      115.51 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644428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South Africa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1,069.46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97.22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228986846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Iran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877.96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109.75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69462198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United Kingdom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850.96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94.55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4050649829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Poland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786.16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98.27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2747795500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Italy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753.26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107.61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4068326108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Germany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741.24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105.89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2199098880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Vietnam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676.45 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                      112.74 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1152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Ukraine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675.53 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                      112.59 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0326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Colombia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661.54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110.26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1899457369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Egypt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659.48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109.91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165542148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Venezuela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632.43 </a:t>
                      </a:r>
                      <a:endParaRPr lang="en-CA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$                                       90.35 </a:t>
                      </a:r>
                      <a:endParaRPr lang="en-CA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/>
                </a:tc>
                <a:extLst>
                  <a:ext uri="{0D108BD9-81ED-4DB2-BD59-A6C34878D82A}">
                    <a16:rowId xmlns:a16="http://schemas.microsoft.com/office/drawing/2014/main" val="3207633999"/>
                  </a:ext>
                </a:extLst>
              </a:tr>
              <a:tr h="21419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en-CA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559.70 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                        111.94 </a:t>
                      </a:r>
                      <a:endParaRPr lang="en-CA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1" marR="4781" marT="57373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3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3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8910-F4D3-0FE3-1C5A-A2A411DF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Taiwan and Canada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81C63-9D6C-228A-76DC-40937FC77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11552"/>
              </p:ext>
            </p:extLst>
          </p:nvPr>
        </p:nvGraphicFramePr>
        <p:xfrm>
          <a:off x="1069846" y="2462785"/>
          <a:ext cx="4765600" cy="305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5512">
                  <a:extLst>
                    <a:ext uri="{9D8B030D-6E8A-4147-A177-3AD203B41FA5}">
                      <a16:colId xmlns:a16="http://schemas.microsoft.com/office/drawing/2014/main" val="1025198849"/>
                    </a:ext>
                  </a:extLst>
                </a:gridCol>
                <a:gridCol w="1166051">
                  <a:extLst>
                    <a:ext uri="{9D8B030D-6E8A-4147-A177-3AD203B41FA5}">
                      <a16:colId xmlns:a16="http://schemas.microsoft.com/office/drawing/2014/main" val="1294936226"/>
                    </a:ext>
                  </a:extLst>
                </a:gridCol>
                <a:gridCol w="1504037">
                  <a:extLst>
                    <a:ext uri="{9D8B030D-6E8A-4147-A177-3AD203B41FA5}">
                      <a16:colId xmlns:a16="http://schemas.microsoft.com/office/drawing/2014/main" val="3080288384"/>
                    </a:ext>
                  </a:extLst>
                </a:gridCol>
              </a:tblGrid>
              <a:tr h="30352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Taiwan Top 10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name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r>
                        <a:rPr lang="en-CA" sz="1100" u="none" strike="noStrike" dirty="0" err="1">
                          <a:effectLst/>
                        </a:rPr>
                        <a:t>total_revenue</a:t>
                      </a:r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76425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Secrets Paradise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Family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 $                18.98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1510783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Ishtar Rocketeer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Animation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15.98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1585601"/>
                  </a:ext>
                </a:extLst>
              </a:tr>
              <a:tr h="27317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Titanic Boondock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Animation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15.97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8721306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Forrester Comancheros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Animation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14.97 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6461213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Interview Liaisons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New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 $                13.98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7940303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Zorro Ark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Comedy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 $                12.98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2702317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Galaxy Sweethearts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Classics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 $                12.98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1444061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Poseidon Forever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Sports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 $                12.98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2865160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Closer Bang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Comedy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 $                12.98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9450802"/>
                  </a:ext>
                </a:extLst>
              </a:tr>
              <a:tr h="45528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Secret Groundhog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+mn-lt"/>
                        </a:rPr>
                        <a:t>Documentary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 $                11.98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54663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7B531A-D8FC-2EF6-0F0C-20EABC5FF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11550"/>
              </p:ext>
            </p:extLst>
          </p:nvPr>
        </p:nvGraphicFramePr>
        <p:xfrm>
          <a:off x="6356555" y="2516124"/>
          <a:ext cx="4765599" cy="300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5511">
                  <a:extLst>
                    <a:ext uri="{9D8B030D-6E8A-4147-A177-3AD203B41FA5}">
                      <a16:colId xmlns:a16="http://schemas.microsoft.com/office/drawing/2014/main" val="3834250008"/>
                    </a:ext>
                  </a:extLst>
                </a:gridCol>
                <a:gridCol w="1166051">
                  <a:extLst>
                    <a:ext uri="{9D8B030D-6E8A-4147-A177-3AD203B41FA5}">
                      <a16:colId xmlns:a16="http://schemas.microsoft.com/office/drawing/2014/main" val="4200334430"/>
                    </a:ext>
                  </a:extLst>
                </a:gridCol>
                <a:gridCol w="1504037">
                  <a:extLst>
                    <a:ext uri="{9D8B030D-6E8A-4147-A177-3AD203B41FA5}">
                      <a16:colId xmlns:a16="http://schemas.microsoft.com/office/drawing/2014/main" val="2261888595"/>
                    </a:ext>
                  </a:extLst>
                </a:gridCol>
              </a:tblGrid>
              <a:tr h="2536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Light" panose="02040304050005020304" pitchFamily="18" charset="0"/>
                        </a:rPr>
                        <a:t>Canada Top 10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name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r>
                        <a:rPr lang="en-CA" sz="1100" u="none" strike="noStrike" dirty="0" err="1">
                          <a:effectLst/>
                        </a:rPr>
                        <a:t>total_revenue</a:t>
                      </a:r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6826827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Hustler Party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Comedy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$                18.98 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530573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Telegraph Voyage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Music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16.98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5832015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Hanky October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Sci-Fi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15.97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2956759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Videotape Arsenic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Games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14.97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1411309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Snatch Slipper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Comedy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$                12.98 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637610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Thief Pelican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Animation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 $                12.98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756330"/>
                  </a:ext>
                </a:extLst>
              </a:tr>
              <a:tr h="46544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Show Lord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Documentary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 $                10.99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6565941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Invasion Cyclone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Children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 $                10.98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0559504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Day Unfaithful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New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 $                  9.99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1012981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Moonshine Cabin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Games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 $                  9.99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24886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578B3A-4932-CA37-1B3B-40826CEAD880}"/>
              </a:ext>
            </a:extLst>
          </p:cNvPr>
          <p:cNvSpPr txBox="1"/>
          <p:nvPr/>
        </p:nvSpPr>
        <p:spPr>
          <a:xfrm>
            <a:off x="1069846" y="5887094"/>
            <a:ext cx="45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Taiwan</a:t>
            </a:r>
            <a:r>
              <a:rPr lang="en-CA" dirty="0"/>
              <a:t>: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</a:t>
            </a:r>
            <a:r>
              <a:rPr lang="en-CA" dirty="0"/>
              <a:t> is the most Common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33A2E-D378-35EF-8EC9-2C76A80D84B6}"/>
              </a:ext>
            </a:extLst>
          </p:cNvPr>
          <p:cNvSpPr txBox="1"/>
          <p:nvPr/>
        </p:nvSpPr>
        <p:spPr>
          <a:xfrm>
            <a:off x="6356555" y="5887094"/>
            <a:ext cx="45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</a:t>
            </a:r>
            <a:r>
              <a:rPr lang="en-CA" dirty="0"/>
              <a:t>: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Comedy</a:t>
            </a:r>
            <a:r>
              <a:rPr lang="en-CA" dirty="0"/>
              <a:t> is the most Common</a:t>
            </a:r>
          </a:p>
        </p:txBody>
      </p:sp>
    </p:spTree>
    <p:extLst>
      <p:ext uri="{BB962C8B-B14F-4D97-AF65-F5344CB8AC3E}">
        <p14:creationId xmlns:p14="http://schemas.microsoft.com/office/powerpoint/2010/main" val="144272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8910-F4D3-0FE3-1C5A-A2A411DF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Vietnam and Ukraine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81C63-9D6C-228A-76DC-40937FC77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45110"/>
              </p:ext>
            </p:extLst>
          </p:nvPr>
        </p:nvGraphicFramePr>
        <p:xfrm>
          <a:off x="1069846" y="2462785"/>
          <a:ext cx="4765600" cy="305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5512">
                  <a:extLst>
                    <a:ext uri="{9D8B030D-6E8A-4147-A177-3AD203B41FA5}">
                      <a16:colId xmlns:a16="http://schemas.microsoft.com/office/drawing/2014/main" val="1025198849"/>
                    </a:ext>
                  </a:extLst>
                </a:gridCol>
                <a:gridCol w="1166051">
                  <a:extLst>
                    <a:ext uri="{9D8B030D-6E8A-4147-A177-3AD203B41FA5}">
                      <a16:colId xmlns:a16="http://schemas.microsoft.com/office/drawing/2014/main" val="1294936226"/>
                    </a:ext>
                  </a:extLst>
                </a:gridCol>
                <a:gridCol w="1504037">
                  <a:extLst>
                    <a:ext uri="{9D8B030D-6E8A-4147-A177-3AD203B41FA5}">
                      <a16:colId xmlns:a16="http://schemas.microsoft.com/office/drawing/2014/main" val="3080288384"/>
                    </a:ext>
                  </a:extLst>
                </a:gridCol>
              </a:tblGrid>
              <a:tr h="30352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Vietnam Top 10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name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r>
                        <a:rPr lang="en-CA" sz="1100" u="none" strike="noStrike" dirty="0" err="1">
                          <a:effectLst/>
                        </a:rPr>
                        <a:t>total_revenue</a:t>
                      </a:r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76425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Harry Idaho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16.98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1510783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Dawn Pond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13.98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1585601"/>
                  </a:ext>
                </a:extLst>
              </a:tr>
              <a:tr h="27317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Valley Packer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12.98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8721306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Virgin Daisy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12.98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6461213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Scalawag Duck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11.98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7940303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Vanilla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11.98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2702317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Champion Flatliners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11.98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1444061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King Evolution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Family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10.99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2865160"/>
                  </a:ext>
                </a:extLst>
              </a:tr>
              <a:tr h="25293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Operation Operation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10.97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9450802"/>
                  </a:ext>
                </a:extLst>
              </a:tr>
              <a:tr h="45528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Flintstones Happiness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Comedy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  9.99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54663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7B531A-D8FC-2EF6-0F0C-20EABC5FF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02244"/>
              </p:ext>
            </p:extLst>
          </p:nvPr>
        </p:nvGraphicFramePr>
        <p:xfrm>
          <a:off x="6356555" y="2516124"/>
          <a:ext cx="5014450" cy="300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4935">
                  <a:extLst>
                    <a:ext uri="{9D8B030D-6E8A-4147-A177-3AD203B41FA5}">
                      <a16:colId xmlns:a16="http://schemas.microsoft.com/office/drawing/2014/main" val="3834250008"/>
                    </a:ext>
                  </a:extLst>
                </a:gridCol>
                <a:gridCol w="1226940">
                  <a:extLst>
                    <a:ext uri="{9D8B030D-6E8A-4147-A177-3AD203B41FA5}">
                      <a16:colId xmlns:a16="http://schemas.microsoft.com/office/drawing/2014/main" val="4200334430"/>
                    </a:ext>
                  </a:extLst>
                </a:gridCol>
                <a:gridCol w="1582575">
                  <a:extLst>
                    <a:ext uri="{9D8B030D-6E8A-4147-A177-3AD203B41FA5}">
                      <a16:colId xmlns:a16="http://schemas.microsoft.com/office/drawing/2014/main" val="2261888595"/>
                    </a:ext>
                  </a:extLst>
                </a:gridCol>
              </a:tblGrid>
              <a:tr h="2536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Light" panose="02040304050005020304" pitchFamily="18" charset="0"/>
                        </a:rPr>
                        <a:t>Ukraine Top 10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name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r>
                        <a:rPr lang="en-CA" sz="1100" u="none" strike="noStrike" dirty="0" err="1">
                          <a:effectLst/>
                        </a:rPr>
                        <a:t>total_revenue</a:t>
                      </a:r>
                      <a:r>
                        <a:rPr lang="en-CA" sz="1100" u="none" strike="noStrike" dirty="0">
                          <a:effectLst/>
                        </a:rPr>
                        <a:t> 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403040500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6826827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Telegraph Voyage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20.98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530573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Lawless Vision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13.98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5832015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Stagecoach Armageddon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12.98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2956759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Reds Pocus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11.98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1411309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American Circus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10.99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637610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Waterfront Deliverance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$                  9.99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756330"/>
                  </a:ext>
                </a:extLst>
              </a:tr>
              <a:tr h="46544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Panky Submarine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  9.99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6565941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Ace Goldfinger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  9.99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0559504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Galaxy Sweethearts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  9.99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1012981"/>
                  </a:ext>
                </a:extLst>
              </a:tr>
              <a:tr h="25367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Disturbing Scarface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        9.98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24886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13DE04-0919-C722-33A0-438274B92B6D}"/>
              </a:ext>
            </a:extLst>
          </p:cNvPr>
          <p:cNvSpPr txBox="1"/>
          <p:nvPr/>
        </p:nvSpPr>
        <p:spPr>
          <a:xfrm>
            <a:off x="1069846" y="5887094"/>
            <a:ext cx="45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Vietnam</a:t>
            </a:r>
            <a:r>
              <a:rPr lang="en-CA" dirty="0"/>
              <a:t>: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Comedy</a:t>
            </a:r>
            <a:r>
              <a:rPr lang="en-CA" dirty="0"/>
              <a:t> is the most Common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C0A15-984C-E6BD-440C-F1AA23505E08}"/>
              </a:ext>
            </a:extLst>
          </p:cNvPr>
          <p:cNvSpPr txBox="1"/>
          <p:nvPr/>
        </p:nvSpPr>
        <p:spPr>
          <a:xfrm>
            <a:off x="6356555" y="5883507"/>
            <a:ext cx="45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Ukraine</a:t>
            </a:r>
            <a:r>
              <a:rPr lang="en-CA" dirty="0"/>
              <a:t>: </a:t>
            </a:r>
            <a:r>
              <a:rPr lang="en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CA" dirty="0"/>
              <a:t> is the most Common</a:t>
            </a:r>
          </a:p>
        </p:txBody>
      </p:sp>
    </p:spTree>
    <p:extLst>
      <p:ext uri="{BB962C8B-B14F-4D97-AF65-F5344CB8AC3E}">
        <p14:creationId xmlns:p14="http://schemas.microsoft.com/office/powerpoint/2010/main" val="271737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D85B-FB65-8BD7-77AB-61A12A6E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III:</a:t>
            </a:r>
            <a:br>
              <a:rPr lang="en-CA" dirty="0"/>
            </a:br>
            <a:r>
              <a:rPr lang="en-CA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26C3-9FB3-7BCA-6BC5-9C395C384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CA" dirty="0"/>
              <a:t>Summary of Data</a:t>
            </a:r>
          </a:p>
          <a:p>
            <a:pPr marL="457200" indent="-457200">
              <a:buAutoNum type="alphaUcPeriod"/>
            </a:pPr>
            <a:r>
              <a:rPr lang="en-CA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5052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D47B-AAEB-E7EC-97CF-FE96F80A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4C0A35-3A7C-8428-6234-06D2D4B76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503451"/>
              </p:ext>
            </p:extLst>
          </p:nvPr>
        </p:nvGraphicFramePr>
        <p:xfrm>
          <a:off x="1066800" y="1729014"/>
          <a:ext cx="10058400" cy="3870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93503">
                  <a:extLst>
                    <a:ext uri="{9D8B030D-6E8A-4147-A177-3AD203B41FA5}">
                      <a16:colId xmlns:a16="http://schemas.microsoft.com/office/drawing/2014/main" val="4142917973"/>
                    </a:ext>
                  </a:extLst>
                </a:gridCol>
                <a:gridCol w="4764897">
                  <a:extLst>
                    <a:ext uri="{9D8B030D-6E8A-4147-A177-3AD203B41FA5}">
                      <a16:colId xmlns:a16="http://schemas.microsoft.com/office/drawing/2014/main" val="1119938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b="0" dirty="0"/>
                        <a:t>Genre with longest Average Rental Duration*: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1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Top 5 Genres for Revenue: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Sports, Sci-Fi, Animation, Drama, 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Top Movie for Revenue: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Telegraph Voyage (Music):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$215.75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5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Bottom Movie for Revenue (Tied):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Texas Watch (Horror):         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$5.94</a:t>
                      </a:r>
                    </a:p>
                    <a:p>
                      <a:r>
                        <a:rPr lang="en-CA" sz="1600" dirty="0"/>
                        <a:t>Oklahoma Jumanji (New):  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$5.94</a:t>
                      </a:r>
                    </a:p>
                    <a:p>
                      <a:r>
                        <a:rPr lang="en-CA" sz="1600" dirty="0"/>
                        <a:t>Duffel Apocalypse (Documentary):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Top Countries for Sales Revenue: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India, China, United States: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Top Countries for Customers: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India, China, United States: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9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Top Client with the Highest Lifetime Value: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Eleanor Hunt:                      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$211.55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3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Highest Average Payment per Client: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Taiwan:                                  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$115.51</a:t>
                      </a:r>
                    </a:p>
                    <a:p>
                      <a:r>
                        <a:rPr lang="en-CA" sz="1600" dirty="0"/>
                        <a:t>Vietnam:                               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$112.74</a:t>
                      </a:r>
                    </a:p>
                    <a:p>
                      <a:r>
                        <a:rPr lang="en-CA" sz="1600" dirty="0"/>
                        <a:t>Ukraine:                                                          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$112.59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942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279C5F-68CA-8DDF-13DC-3BDB5F4FAB8D}"/>
              </a:ext>
            </a:extLst>
          </p:cNvPr>
          <p:cNvSpPr txBox="1"/>
          <p:nvPr/>
        </p:nvSpPr>
        <p:spPr>
          <a:xfrm>
            <a:off x="1961556" y="5755029"/>
            <a:ext cx="796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/>
              <a:t>*Average Duration was shown to have little correlation compared to Length, Replacement Cost </a:t>
            </a:r>
          </a:p>
          <a:p>
            <a:r>
              <a:rPr lang="en-CA" sz="1400" i="1" dirty="0"/>
              <a:t>and Rental Rate suggesting that these factors do not affect one another</a:t>
            </a:r>
          </a:p>
        </p:txBody>
      </p:sp>
    </p:spTree>
    <p:extLst>
      <p:ext uri="{BB962C8B-B14F-4D97-AF65-F5344CB8AC3E}">
        <p14:creationId xmlns:p14="http://schemas.microsoft.com/office/powerpoint/2010/main" val="64134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C500-8D85-D5FB-AA5F-A8ABC79F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Recommendations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1FBC8-E5FE-5377-155E-5EB8E4733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146658"/>
              </p:ext>
            </p:extLst>
          </p:nvPr>
        </p:nvGraphicFramePr>
        <p:xfrm>
          <a:off x="1069975" y="2120899"/>
          <a:ext cx="10058400" cy="3870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166799824"/>
                    </a:ext>
                  </a:extLst>
                </a:gridCol>
              </a:tblGrid>
              <a:tr h="760808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A" sz="1600" b="0" dirty="0" err="1"/>
                        <a:t>Rockbuster</a:t>
                      </a:r>
                      <a:r>
                        <a:rPr lang="en-CA" sz="1600" b="0" dirty="0"/>
                        <a:t> generates the most revenue: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India, China and the United States</a:t>
                      </a:r>
                    </a:p>
                    <a:p>
                      <a:pPr marL="0" indent="0">
                        <a:buNone/>
                      </a:pPr>
                      <a:endParaRPr lang="en-CA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INDIA: </a:t>
                      </a:r>
                      <a:r>
                        <a:rPr lang="en-CA" sz="1600" b="0" dirty="0">
                          <a:effectLst/>
                        </a:rPr>
                        <a:t>Within the Top 100 movies, </a:t>
                      </a: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Documentary, Drama </a:t>
                      </a:r>
                      <a:r>
                        <a:rPr lang="en-CA" sz="1600" b="0" dirty="0">
                          <a:effectLst/>
                        </a:rPr>
                        <a:t>and </a:t>
                      </a: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Children</a:t>
                      </a:r>
                      <a:r>
                        <a:rPr lang="en-CA" sz="1600" b="0" dirty="0">
                          <a:effectLst/>
                        </a:rPr>
                        <a:t> genres are the most common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CHINA: </a:t>
                      </a:r>
                      <a:r>
                        <a:rPr lang="en-CA" sz="1600" b="0" dirty="0">
                          <a:effectLst/>
                        </a:rPr>
                        <a:t>Within the Top 100 movies, </a:t>
                      </a: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Games, Animation </a:t>
                      </a:r>
                      <a:r>
                        <a:rPr lang="en-CA" sz="1600" b="0" dirty="0">
                          <a:effectLst/>
                        </a:rPr>
                        <a:t>and </a:t>
                      </a: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New</a:t>
                      </a:r>
                      <a:r>
                        <a:rPr lang="en-CA" sz="1600" b="0" dirty="0">
                          <a:effectLst/>
                        </a:rPr>
                        <a:t> genres are the most common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US: </a:t>
                      </a:r>
                      <a:r>
                        <a:rPr lang="en-CA" sz="1600" b="0" dirty="0">
                          <a:effectLst/>
                        </a:rPr>
                        <a:t>Within the Top 100 Movies, </a:t>
                      </a: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Documentary, Sci-Fi, Horror </a:t>
                      </a:r>
                      <a:r>
                        <a:rPr lang="en-CA" sz="1600" b="0" dirty="0">
                          <a:effectLst/>
                        </a:rPr>
                        <a:t>and </a:t>
                      </a: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Drama</a:t>
                      </a:r>
                      <a:r>
                        <a:rPr lang="en-CA" sz="1600" b="0" dirty="0">
                          <a:effectLst/>
                        </a:rPr>
                        <a:t> genres are the most common</a:t>
                      </a:r>
                    </a:p>
                    <a:p>
                      <a:pPr marL="0" indent="0">
                        <a:buNone/>
                      </a:pPr>
                      <a:endParaRPr lang="en-CA" sz="1600" b="0" dirty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sz="1600" b="0" dirty="0">
                          <a:effectLst/>
                        </a:rPr>
                        <a:t>These are the genres that should be targeted within these regions and have the libraries expanded</a:t>
                      </a:r>
                    </a:p>
                    <a:p>
                      <a:pPr marL="0" indent="0">
                        <a:buNone/>
                      </a:pPr>
                      <a:endParaRPr lang="en-CA" sz="1600" b="0" dirty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sz="1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Thriller</a:t>
                      </a:r>
                      <a:r>
                        <a:rPr lang="en-CA" sz="1600" b="0" dirty="0">
                          <a:effectLst/>
                        </a:rPr>
                        <a:t> should be abandoned as it has generated no revenue in any of the top 100 movies.</a:t>
                      </a:r>
                    </a:p>
                    <a:p>
                      <a:pPr marL="0" indent="0">
                        <a:buNone/>
                      </a:pPr>
                      <a:endParaRPr lang="en-CA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18650"/>
                  </a:ext>
                </a:extLst>
              </a:tr>
              <a:tr h="755811">
                <a:tc>
                  <a:txBody>
                    <a:bodyPr/>
                    <a:lstStyle/>
                    <a:p>
                      <a:pPr marL="342900" indent="-342900">
                        <a:buAutoNum type="arabicPeriod" startAt="2"/>
                      </a:pPr>
                      <a:r>
                        <a:rPr lang="en-CA" sz="1600" dirty="0"/>
                        <a:t>Taiwan, Vietnam, Ukraine and Canada have the highest purchasing power;  </a:t>
                      </a:r>
                      <a:r>
                        <a:rPr lang="en-CA" sz="1600" dirty="0" err="1"/>
                        <a:t>Rockbuster</a:t>
                      </a:r>
                      <a:r>
                        <a:rPr lang="en-CA" sz="1600" dirty="0"/>
                        <a:t> should increase sales based on those countries preferences: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600" b="1" dirty="0"/>
                        <a:t>Taiwan:         Animation                                              Vietnam:        Comedy   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600" b="1" dirty="0"/>
                        <a:t>Ukraine:        Action                                                     Canada:          Comedy</a:t>
                      </a:r>
                    </a:p>
                    <a:p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49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7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C500-8D85-D5FB-AA5F-A8ABC79F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Recommendations – Continued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1FBC8-E5FE-5377-155E-5EB8E4733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400774"/>
              </p:ext>
            </p:extLst>
          </p:nvPr>
        </p:nvGraphicFramePr>
        <p:xfrm>
          <a:off x="1069975" y="2120899"/>
          <a:ext cx="10058400" cy="3688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166799824"/>
                    </a:ext>
                  </a:extLst>
                </a:gridCol>
              </a:tblGrid>
              <a:tr h="7608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600" b="0" dirty="0"/>
                        <a:t>3.  </a:t>
                      </a:r>
                      <a:r>
                        <a:rPr lang="en-CA" sz="1600" b="0" dirty="0" err="1"/>
                        <a:t>Rockbuster</a:t>
                      </a:r>
                      <a:r>
                        <a:rPr lang="en-CA" sz="1600" b="0" dirty="0"/>
                        <a:t> should focus on expanding their movie libraries to include more of the top genres: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Sports, Sci-Fi, Animation, Drama, Comedy.  </a:t>
                      </a:r>
                      <a:r>
                        <a:rPr lang="en-CA" sz="1600" b="0" dirty="0">
                          <a:effectLst/>
                        </a:rPr>
                        <a:t>Particularly the ones that appear in the countries with the most revenue (previous slide)</a:t>
                      </a:r>
                      <a:endParaRPr lang="en-CA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18650"/>
                  </a:ext>
                </a:extLst>
              </a:tr>
              <a:tr h="760808">
                <a:tc>
                  <a:txBody>
                    <a:bodyPr/>
                    <a:lstStyle/>
                    <a:p>
                      <a:r>
                        <a:rPr lang="en-CA" sz="1600" dirty="0"/>
                        <a:t>4. </a:t>
                      </a:r>
                      <a:r>
                        <a:rPr lang="en-CA" sz="1600" dirty="0" err="1"/>
                        <a:t>Rockbuster</a:t>
                      </a:r>
                      <a:r>
                        <a:rPr lang="en-CA" sz="1600" dirty="0"/>
                        <a:t> should continue to reward High Lifetime customers.  Rewards programs could increase loyalty and increase market share:</a:t>
                      </a:r>
                    </a:p>
                    <a:p>
                      <a:endParaRPr lang="en-CA" sz="1600" dirty="0"/>
                    </a:p>
                    <a:p>
                      <a:r>
                        <a:rPr lang="en-CA" sz="1600" dirty="0"/>
                        <a:t>  EX) Introduce a points program to offer reduced prices for long time customers</a:t>
                      </a:r>
                    </a:p>
                    <a:p>
                      <a:r>
                        <a:rPr lang="en-CA" sz="1600" dirty="0"/>
                        <a:t>  EX) Provide early access to movies and offer private screenings for new movies before they become available to the public</a:t>
                      </a:r>
                    </a:p>
                    <a:p>
                      <a:r>
                        <a:rPr lang="en-CA" sz="1600" dirty="0"/>
                        <a:t>  EX) Offer family rates based on households so that people under the same roof can receive discounts</a:t>
                      </a:r>
                    </a:p>
                    <a:p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414532"/>
                  </a:ext>
                </a:extLst>
              </a:tr>
              <a:tr h="760808">
                <a:tc>
                  <a:txBody>
                    <a:bodyPr/>
                    <a:lstStyle/>
                    <a:p>
                      <a:r>
                        <a:rPr lang="en-CA" sz="1600" dirty="0"/>
                        <a:t>5. </a:t>
                      </a:r>
                      <a:r>
                        <a:rPr lang="en-CA" sz="1600" dirty="0" err="1"/>
                        <a:t>Rockbuster</a:t>
                      </a:r>
                      <a:r>
                        <a:rPr lang="en-CA" sz="1600" dirty="0"/>
                        <a:t> should attempt to expand their focus to countries that they do not occupy: </a:t>
                      </a:r>
                      <a:r>
                        <a:rPr lang="en-CA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Australia &amp; Africa</a:t>
                      </a:r>
                      <a:r>
                        <a:rPr lang="en-CA" sz="1600" b="0" dirty="0">
                          <a:effectLst/>
                        </a:rPr>
                        <a:t>;  Australia has absolutely no customer base and Africa’s customer base has large portions that have been untapped</a:t>
                      </a:r>
                      <a:endParaRPr lang="en-CA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6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84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CC4F-DAAA-5DA3-999C-1899F0D1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537D9-9424-A145-7309-78F19253A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Presented by:     	         Dallas Skoda</a:t>
            </a:r>
          </a:p>
          <a:p>
            <a:r>
              <a:rPr lang="en-CA" dirty="0"/>
              <a:t>Questions:            	         </a:t>
            </a:r>
            <a:r>
              <a:rPr lang="en-CA" dirty="0">
                <a:hlinkClick r:id="rId2"/>
              </a:rPr>
              <a:t>dallasskoda@gmail.com</a:t>
            </a:r>
            <a:endParaRPr lang="en-CA" dirty="0"/>
          </a:p>
          <a:p>
            <a:r>
              <a:rPr lang="en-CA" dirty="0"/>
              <a:t>Tableau Visualization:       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Rockbuster</a:t>
            </a:r>
            <a:r>
              <a:rPr lang="en-US" dirty="0">
                <a:hlinkClick r:id="rId3"/>
              </a:rPr>
              <a:t> Customer Count Worldwide | Tableau Public 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621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72A4-97F3-04A7-E5C8-6FCEFACD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/>
              <a:t>Rockbuster</a:t>
            </a:r>
            <a:r>
              <a:rPr lang="en-CA" dirty="0"/>
              <a:t> Stealth </a:t>
            </a:r>
            <a:r>
              <a:rPr lang="en-CA" dirty="0" err="1"/>
              <a:t>llc</a:t>
            </a:r>
            <a:br>
              <a:rPr lang="en-CA" dirty="0"/>
            </a:br>
            <a:r>
              <a:rPr lang="en-CA" sz="2800" dirty="0">
                <a:solidFill>
                  <a:schemeClr val="accent4"/>
                </a:solidFill>
              </a:rPr>
              <a:t>A movie rental store that used to have stores around the world</a:t>
            </a:r>
            <a:endParaRPr lang="en-CA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66E2-4D18-FEE3-1D0A-94D9A82FF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u="sng" dirty="0"/>
              <a:t>CURRENT SITUATION</a:t>
            </a:r>
          </a:p>
          <a:p>
            <a:pPr marL="0" indent="0" algn="ctr">
              <a:buNone/>
            </a:pPr>
            <a:endParaRPr lang="en-CA" u="sng" dirty="0"/>
          </a:p>
          <a:p>
            <a:pPr marL="0" indent="0" algn="just">
              <a:buNone/>
            </a:pPr>
            <a:r>
              <a:rPr lang="en-US" dirty="0"/>
              <a:t>Facing stiff competition from streaming services such as Netflix and Amazon Prime, the </a:t>
            </a:r>
            <a:r>
              <a:rPr lang="en-US" dirty="0" err="1"/>
              <a:t>Rockbuster</a:t>
            </a:r>
            <a:r>
              <a:rPr lang="en-US" dirty="0"/>
              <a:t> Stealth management team is planning to use its existing movie licenses to launch an online video rental service in order to stay competitive</a:t>
            </a:r>
            <a:endParaRPr lang="en-CA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66D7-776F-3AD3-BAC6-E933C5BB5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u="sng" dirty="0"/>
              <a:t>COMPANY OVERVIEW</a:t>
            </a:r>
          </a:p>
          <a:p>
            <a:r>
              <a:rPr lang="en-CA" sz="1800" u="sng" dirty="0"/>
              <a:t>CUSTOMERS:</a:t>
            </a:r>
            <a:r>
              <a:rPr lang="en-CA" sz="1800" dirty="0"/>
              <a:t>		</a:t>
            </a:r>
            <a:r>
              <a:rPr lang="en-CA" sz="1800" dirty="0">
                <a:solidFill>
                  <a:srgbClr val="C00000"/>
                </a:solidFill>
              </a:rPr>
              <a:t>599</a:t>
            </a:r>
          </a:p>
          <a:p>
            <a:endParaRPr lang="en-CA" sz="1800" dirty="0"/>
          </a:p>
          <a:p>
            <a:r>
              <a:rPr lang="en-CA" sz="1800" u="sng" dirty="0"/>
              <a:t>COUNTRIES:</a:t>
            </a:r>
            <a:r>
              <a:rPr lang="en-CA" sz="1800" dirty="0"/>
              <a:t>		</a:t>
            </a:r>
            <a:r>
              <a:rPr lang="en-CA" sz="1800" dirty="0">
                <a:solidFill>
                  <a:srgbClr val="C00000"/>
                </a:solidFill>
              </a:rPr>
              <a:t>108</a:t>
            </a:r>
          </a:p>
          <a:p>
            <a:endParaRPr lang="en-CA" sz="1800" u="sng" dirty="0"/>
          </a:p>
          <a:p>
            <a:r>
              <a:rPr lang="en-CA" sz="1800" u="sng" dirty="0"/>
              <a:t>FILMS:	</a:t>
            </a:r>
            <a:r>
              <a:rPr lang="en-CA" sz="1800" dirty="0"/>
              <a:t>		</a:t>
            </a:r>
            <a:r>
              <a:rPr lang="en-CA" sz="1800" dirty="0">
                <a:solidFill>
                  <a:srgbClr val="C00000"/>
                </a:solidFill>
              </a:rPr>
              <a:t>1000</a:t>
            </a:r>
          </a:p>
          <a:p>
            <a:endParaRPr lang="en-CA" sz="1800" u="sng" dirty="0"/>
          </a:p>
          <a:p>
            <a:r>
              <a:rPr lang="en-CA" sz="1800" u="sng" dirty="0"/>
              <a:t>*GENRES:</a:t>
            </a:r>
            <a:r>
              <a:rPr lang="en-CA" sz="1800" dirty="0"/>
              <a:t>		</a:t>
            </a:r>
            <a:r>
              <a:rPr lang="en-CA" sz="1800" dirty="0">
                <a:solidFill>
                  <a:srgbClr val="C00000"/>
                </a:solidFill>
              </a:rPr>
              <a:t>17 (20)</a:t>
            </a:r>
          </a:p>
          <a:p>
            <a:pPr marL="0" indent="0">
              <a:buNone/>
            </a:pPr>
            <a:endParaRPr lang="en-CA" sz="1800" u="sng" dirty="0"/>
          </a:p>
          <a:p>
            <a:r>
              <a:rPr lang="en-CA" sz="1800" u="sng" dirty="0"/>
              <a:t>REVENUE:</a:t>
            </a:r>
            <a:r>
              <a:rPr lang="en-CA" sz="1800" dirty="0"/>
              <a:t>		</a:t>
            </a:r>
            <a:r>
              <a:rPr lang="en-CA" sz="1800" dirty="0">
                <a:solidFill>
                  <a:srgbClr val="C00000"/>
                </a:solidFill>
              </a:rPr>
              <a:t>$61,312.04</a:t>
            </a:r>
          </a:p>
          <a:p>
            <a:endParaRPr lang="en-CA" sz="1800" dirty="0"/>
          </a:p>
          <a:p>
            <a:endParaRPr lang="en-CA" sz="1800" u="sng" dirty="0"/>
          </a:p>
          <a:p>
            <a:endParaRPr lang="en-CA" sz="1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6D9D5-5738-C296-C3D1-B6926FDCA21E}"/>
              </a:ext>
            </a:extLst>
          </p:cNvPr>
          <p:cNvSpPr txBox="1"/>
          <p:nvPr/>
        </p:nvSpPr>
        <p:spPr>
          <a:xfrm>
            <a:off x="2146041" y="6272784"/>
            <a:ext cx="713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>
                <a:solidFill>
                  <a:schemeClr val="accent4"/>
                </a:solidFill>
              </a:rPr>
              <a:t>*NOTE: There are 20 different genres, but “War”, “Crime” and “Romance” have no sales</a:t>
            </a:r>
          </a:p>
        </p:txBody>
      </p:sp>
    </p:spTree>
    <p:extLst>
      <p:ext uri="{BB962C8B-B14F-4D97-AF65-F5344CB8AC3E}">
        <p14:creationId xmlns:p14="http://schemas.microsoft.com/office/powerpoint/2010/main" val="35937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0D47-3FC0-60F5-08E8-367A259C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 err="1"/>
              <a:t>Rockbuster</a:t>
            </a:r>
            <a:r>
              <a:rPr lang="en-CA" sz="4800" dirty="0"/>
              <a:t> stealth </a:t>
            </a:r>
            <a:r>
              <a:rPr lang="en-CA" sz="4800" dirty="0" err="1"/>
              <a:t>llc</a:t>
            </a:r>
            <a:endParaRPr lang="en-C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E2CED-71C3-F9DC-A7A0-5E9EC1ABA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F1C2-0B0C-1C89-3F88-9169DD17AC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movies contributed the most/least to revenue gain?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was the average rental duration for all videos?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Where are customers with a high lifetime value based?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sales figures vary between geographic regions? 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4379D-E57A-AFCD-280A-0D97EB7D9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35AF8-96DB-2791-AAA3-B08F24BC7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 with the launch strategy for the new online video service</a:t>
            </a:r>
          </a:p>
          <a:p>
            <a:endParaRPr lang="en-US" dirty="0"/>
          </a:p>
          <a:p>
            <a:r>
              <a:rPr lang="en-US" dirty="0"/>
              <a:t>Work with </a:t>
            </a:r>
            <a:r>
              <a:rPr lang="en-US" dirty="0" err="1"/>
              <a:t>Rockbuster</a:t>
            </a:r>
            <a:r>
              <a:rPr lang="en-US" dirty="0"/>
              <a:t> Stealth’s Business Intelligence (BI) department who helps other departments with data-related queries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3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DC48-8A9C-6F78-582C-07505C6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II:</a:t>
            </a:r>
            <a:br>
              <a:rPr lang="en-CA" dirty="0"/>
            </a:br>
            <a:r>
              <a:rPr lang="en-CA" dirty="0" err="1"/>
              <a:t>rockbuster</a:t>
            </a:r>
            <a:r>
              <a:rPr lang="en-CA" dirty="0"/>
              <a:t>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38BA-2478-7B29-62CF-01D0322FF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indent="-457200">
              <a:buAutoNum type="alphaUcPeriod"/>
            </a:pPr>
            <a:endParaRPr lang="en-CA" dirty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CA" sz="8000" dirty="0"/>
              <a:t>Revenue by Genre and Movie Titles</a:t>
            </a:r>
          </a:p>
          <a:p>
            <a:pPr marL="457200" indent="-457200">
              <a:buAutoNum type="alphaUcPeriod"/>
            </a:pPr>
            <a:r>
              <a:rPr lang="en-CA" sz="8000" dirty="0"/>
              <a:t>Descriptive Statistics and Average Rental Durations by Genre</a:t>
            </a:r>
          </a:p>
          <a:p>
            <a:pPr marL="457200" indent="-457200">
              <a:buAutoNum type="alphaUcPeriod"/>
            </a:pPr>
            <a:r>
              <a:rPr lang="en-CA" sz="8000" dirty="0"/>
              <a:t>Countries &amp; Clients with Greatest Revenue</a:t>
            </a:r>
          </a:p>
        </p:txBody>
      </p:sp>
    </p:spTree>
    <p:extLst>
      <p:ext uri="{BB962C8B-B14F-4D97-AF65-F5344CB8AC3E}">
        <p14:creationId xmlns:p14="http://schemas.microsoft.com/office/powerpoint/2010/main" val="302185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404B-77B0-FC91-3CA9-9D8E1408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/>
              <a:t>Question 1:</a:t>
            </a:r>
            <a:br>
              <a:rPr lang="en-CA" sz="4800" dirty="0"/>
            </a:br>
            <a:r>
              <a:rPr lang="en-CA" sz="4800" dirty="0"/>
              <a:t>Most/Least revenue by movie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A2D9-42A6-7092-819F-E49C7A3E1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/>
              <a:t>Top 10 Movies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4DFC3-583D-49B4-CFA5-961D0069E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/>
              <a:t>Bottom 10 Movies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FD413F5D-A136-5257-79A7-B48FC183C008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3018497601"/>
                  </p:ext>
                </p:extLst>
              </p:nvPr>
            </p:nvGraphicFramePr>
            <p:xfrm>
              <a:off x="6364288" y="2743200"/>
              <a:ext cx="4754562" cy="32924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FD413F5D-A136-5257-79A7-B48FC183C0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4288" y="2743200"/>
                <a:ext cx="4754562" cy="3292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D1D7E818-4B92-A60F-0D23-58A79F68D50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29065065"/>
                  </p:ext>
                </p:extLst>
              </p:nvPr>
            </p:nvGraphicFramePr>
            <p:xfrm>
              <a:off x="1069975" y="2743200"/>
              <a:ext cx="4754563" cy="32924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D1D7E818-4B92-A60F-0D23-58A79F68D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975" y="2743200"/>
                <a:ext cx="4754563" cy="329247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791997-6AEE-ED8F-800A-1B497BC53A44}"/>
              </a:ext>
            </a:extLst>
          </p:cNvPr>
          <p:cNvSpPr txBox="1"/>
          <p:nvPr/>
        </p:nvSpPr>
        <p:spPr>
          <a:xfrm>
            <a:off x="3154938" y="6204091"/>
            <a:ext cx="5887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No heavy weighting in any particular genre for either category</a:t>
            </a:r>
          </a:p>
        </p:txBody>
      </p:sp>
    </p:spTree>
    <p:extLst>
      <p:ext uri="{BB962C8B-B14F-4D97-AF65-F5344CB8AC3E}">
        <p14:creationId xmlns:p14="http://schemas.microsoft.com/office/powerpoint/2010/main" val="8367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870D-DF86-B40C-A127-2AC54083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Descriptive statistics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1BB7FA-4357-2744-9C82-45944700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249236"/>
              </p:ext>
            </p:extLst>
          </p:nvPr>
        </p:nvGraphicFramePr>
        <p:xfrm>
          <a:off x="615720" y="2192046"/>
          <a:ext cx="2959360" cy="1737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9680">
                  <a:extLst>
                    <a:ext uri="{9D8B030D-6E8A-4147-A177-3AD203B41FA5}">
                      <a16:colId xmlns:a16="http://schemas.microsoft.com/office/drawing/2014/main" val="2759549215"/>
                    </a:ext>
                  </a:extLst>
                </a:gridCol>
                <a:gridCol w="1479680">
                  <a:extLst>
                    <a:ext uri="{9D8B030D-6E8A-4147-A177-3AD203B41FA5}">
                      <a16:colId xmlns:a16="http://schemas.microsoft.com/office/drawing/2014/main" val="2207703459"/>
                    </a:ext>
                  </a:extLst>
                </a:gridCol>
              </a:tblGrid>
              <a:tr h="434340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Rental Duration (Days)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562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31742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7100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41455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C8F89-A885-1E32-246C-5B43CF10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OVERIVEW</a:t>
            </a:r>
          </a:p>
          <a:p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Rental Duration</a:t>
            </a:r>
          </a:p>
          <a:p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Rental Rates</a:t>
            </a:r>
          </a:p>
          <a:p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Costs</a:t>
            </a:r>
          </a:p>
          <a:p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Lengths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17F6F8-6835-A9F0-E75B-46ADBF834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467616"/>
              </p:ext>
            </p:extLst>
          </p:nvPr>
        </p:nvGraphicFramePr>
        <p:xfrm>
          <a:off x="4846320" y="4846320"/>
          <a:ext cx="29593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80">
                  <a:extLst>
                    <a:ext uri="{9D8B030D-6E8A-4147-A177-3AD203B41FA5}">
                      <a16:colId xmlns:a16="http://schemas.microsoft.com/office/drawing/2014/main" val="2759549215"/>
                    </a:ext>
                  </a:extLst>
                </a:gridCol>
                <a:gridCol w="1479680">
                  <a:extLst>
                    <a:ext uri="{9D8B030D-6E8A-4147-A177-3AD203B41FA5}">
                      <a16:colId xmlns:a16="http://schemas.microsoft.com/office/drawing/2014/main" val="2207703459"/>
                    </a:ext>
                  </a:extLst>
                </a:gridCol>
              </a:tblGrid>
              <a:tr h="4343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Replacement Costs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562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1742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7100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1455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590002A-290D-3581-0E77-775034DA9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96817"/>
              </p:ext>
            </p:extLst>
          </p:nvPr>
        </p:nvGraphicFramePr>
        <p:xfrm>
          <a:off x="4846320" y="2734353"/>
          <a:ext cx="29593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80">
                  <a:extLst>
                    <a:ext uri="{9D8B030D-6E8A-4147-A177-3AD203B41FA5}">
                      <a16:colId xmlns:a16="http://schemas.microsoft.com/office/drawing/2014/main" val="2759549215"/>
                    </a:ext>
                  </a:extLst>
                </a:gridCol>
                <a:gridCol w="1479680">
                  <a:extLst>
                    <a:ext uri="{9D8B030D-6E8A-4147-A177-3AD203B41FA5}">
                      <a16:colId xmlns:a16="http://schemas.microsoft.com/office/drawing/2014/main" val="2207703459"/>
                    </a:ext>
                  </a:extLst>
                </a:gridCol>
              </a:tblGrid>
              <a:tr h="4343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Movie Length (Minutes)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562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1742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7100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14550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C9FCEA-7F15-CBD1-B6DE-2B7F2844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840192"/>
              </p:ext>
            </p:extLst>
          </p:nvPr>
        </p:nvGraphicFramePr>
        <p:xfrm>
          <a:off x="4846320" y="622386"/>
          <a:ext cx="29593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80">
                  <a:extLst>
                    <a:ext uri="{9D8B030D-6E8A-4147-A177-3AD203B41FA5}">
                      <a16:colId xmlns:a16="http://schemas.microsoft.com/office/drawing/2014/main" val="2759549215"/>
                    </a:ext>
                  </a:extLst>
                </a:gridCol>
                <a:gridCol w="1479680">
                  <a:extLst>
                    <a:ext uri="{9D8B030D-6E8A-4147-A177-3AD203B41FA5}">
                      <a16:colId xmlns:a16="http://schemas.microsoft.com/office/drawing/2014/main" val="2207703459"/>
                    </a:ext>
                  </a:extLst>
                </a:gridCol>
              </a:tblGrid>
              <a:tr h="4343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Rental Rates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562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1742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7100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145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FCA71A-55F8-6F6B-DC72-6089FCAD83EC}"/>
              </a:ext>
            </a:extLst>
          </p:cNvPr>
          <p:cNvSpPr txBox="1"/>
          <p:nvPr/>
        </p:nvSpPr>
        <p:spPr>
          <a:xfrm>
            <a:off x="615720" y="622386"/>
            <a:ext cx="3554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Question 2:</a:t>
            </a:r>
          </a:p>
          <a:p>
            <a:r>
              <a:rPr lang="en-CA" sz="3200" dirty="0">
                <a:latin typeface="+mj-lt"/>
              </a:rPr>
              <a:t>Average Rental Duration </a:t>
            </a:r>
          </a:p>
          <a:p>
            <a:r>
              <a:rPr lang="en-CA" sz="3200" dirty="0">
                <a:latin typeface="+mj-lt"/>
              </a:rPr>
              <a:t>For all Videos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E411F-3D21-C82D-44B4-4082539D36EF}"/>
              </a:ext>
            </a:extLst>
          </p:cNvPr>
          <p:cNvSpPr txBox="1"/>
          <p:nvPr/>
        </p:nvSpPr>
        <p:spPr>
          <a:xfrm>
            <a:off x="471802" y="4336911"/>
            <a:ext cx="36526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do we want to know?</a:t>
            </a:r>
          </a:p>
          <a:p>
            <a:pPr algn="just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2a. </a:t>
            </a:r>
            <a:r>
              <a:rPr lang="en-CA" sz="2000" dirty="0">
                <a:latin typeface="+mj-lt"/>
              </a:rPr>
              <a:t>Is there a correlation between rental </a:t>
            </a:r>
          </a:p>
          <a:p>
            <a:pPr algn="just"/>
            <a:r>
              <a:rPr lang="en-CA" sz="2000" dirty="0">
                <a:latin typeface="+mj-lt"/>
              </a:rPr>
              <a:t>duration and the other factors?</a:t>
            </a:r>
          </a:p>
          <a:p>
            <a:pPr algn="just"/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2b. </a:t>
            </a:r>
            <a:r>
              <a:rPr lang="en-CA" sz="2000" dirty="0">
                <a:latin typeface="+mj-lt"/>
              </a:rPr>
              <a:t>Does Rental Duration have any</a:t>
            </a:r>
          </a:p>
          <a:p>
            <a:pPr algn="just"/>
            <a:r>
              <a:rPr lang="en-CA" sz="2000" dirty="0">
                <a:latin typeface="+mj-lt"/>
              </a:rPr>
              <a:t>bearing on which movies produce</a:t>
            </a:r>
          </a:p>
          <a:p>
            <a:pPr algn="just"/>
            <a:r>
              <a:rPr lang="en-CA" sz="2000" dirty="0">
                <a:latin typeface="+mj-lt"/>
              </a:rPr>
              <a:t>more revenue?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3A4A-F585-65E7-0095-3F995E7C829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575080" y="1491066"/>
            <a:ext cx="1271240" cy="15696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7D63D-9153-E1DF-DCF0-D7F7516008D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575080" y="3060726"/>
            <a:ext cx="1271240" cy="542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4ED416-3874-A48E-9299-6DD66BA369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75080" y="3060726"/>
            <a:ext cx="1271240" cy="26542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6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3A79-D064-2FD0-09BF-F8CE3BF4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Thriller</a:t>
            </a:r>
            <a:r>
              <a:rPr lang="en-CA" sz="1600" dirty="0"/>
              <a:t> genre has the longest average rental duration of </a:t>
            </a:r>
            <a:r>
              <a:rPr lang="en-CA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Rental duration varies  between </a:t>
            </a:r>
            <a:r>
              <a:rPr lang="en-CA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and 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Rental Duration has low Correlation to other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8C1AF8-602F-BC6C-AF5A-681735AEF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31437"/>
              </p:ext>
            </p:extLst>
          </p:nvPr>
        </p:nvGraphicFramePr>
        <p:xfrm>
          <a:off x="838200" y="410845"/>
          <a:ext cx="6711950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7D792362-F786-0F26-A6E1-739C68AAF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0275" y="1554595"/>
            <a:ext cx="250882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2a. Is there a </a:t>
            </a:r>
            <a:br>
              <a:rPr lang="en-CA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CA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correlation?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82F46DE4-AC3C-A9F1-6A66-02E633CA9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8255"/>
              </p:ext>
            </p:extLst>
          </p:nvPr>
        </p:nvGraphicFramePr>
        <p:xfrm>
          <a:off x="906754" y="5705475"/>
          <a:ext cx="6643396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60849">
                  <a:extLst>
                    <a:ext uri="{9D8B030D-6E8A-4147-A177-3AD203B41FA5}">
                      <a16:colId xmlns:a16="http://schemas.microsoft.com/office/drawing/2014/main" val="241437202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1161114261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16715938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431395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5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0" dirty="0"/>
                        <a:t>Avg.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0" dirty="0"/>
                        <a:t>Avg. Replacement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0" dirty="0"/>
                        <a:t>Avg. Rental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7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50" dirty="0"/>
                        <a:t>Avg.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0.45: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0.47: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0.06: 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8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2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EDE0-7C2C-ED34-F1E3-AD32D45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164025"/>
            <a:ext cx="10058400" cy="1609344"/>
          </a:xfrm>
        </p:spPr>
        <p:txBody>
          <a:bodyPr/>
          <a:lstStyle/>
          <a:p>
            <a:pPr algn="ctr"/>
            <a:r>
              <a:rPr lang="en-CA" dirty="0"/>
              <a:t>Rental Duration to Rental Cost</a:t>
            </a:r>
            <a:br>
              <a:rPr lang="en-CA" dirty="0"/>
            </a:br>
            <a:r>
              <a:rPr lang="en-C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low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correlation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2F7F7C-EB0A-9CCB-3B94-CAC5B1BA171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9522845"/>
              </p:ext>
            </p:extLst>
          </p:nvPr>
        </p:nvGraphicFramePr>
        <p:xfrm>
          <a:off x="6364288" y="1672149"/>
          <a:ext cx="4754562" cy="502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D3E2B34-E12B-17E7-3B43-DC54252167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159640"/>
              </p:ext>
            </p:extLst>
          </p:nvPr>
        </p:nvGraphicFramePr>
        <p:xfrm>
          <a:off x="1063752" y="1672149"/>
          <a:ext cx="5026025" cy="502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18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591</TotalTime>
  <Words>2409</Words>
  <Application>Microsoft Office PowerPoint</Application>
  <PresentationFormat>Widescreen</PresentationFormat>
  <Paragraphs>803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Amasis MT Pro Light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Rockbuster Stealth llc</vt:lpstr>
      <vt:lpstr>Part I: Company Overview</vt:lpstr>
      <vt:lpstr>Rockbuster Stealth llc A movie rental store that used to have stores around the world</vt:lpstr>
      <vt:lpstr>Rockbuster stealth llc</vt:lpstr>
      <vt:lpstr>Part II: rockbuster analysis</vt:lpstr>
      <vt:lpstr>Question 1: Most/Least revenue by movie title</vt:lpstr>
      <vt:lpstr>Descriptive statistics</vt:lpstr>
      <vt:lpstr>2a. Is there a  correlation?</vt:lpstr>
      <vt:lpstr>Rental Duration to Rental Cost Very low correlation</vt:lpstr>
      <vt:lpstr>Rental Duration to Movie Length low correlation</vt:lpstr>
      <vt:lpstr>Rental Duration to Replacement Cost low correlation</vt:lpstr>
      <vt:lpstr>2b.Movie Revenue</vt:lpstr>
      <vt:lpstr>Question 2 – Summary </vt:lpstr>
      <vt:lpstr>Question 3: Rockbuster client locations</vt:lpstr>
      <vt:lpstr>Question 4: Rockbuster high lifetime value customers</vt:lpstr>
      <vt:lpstr>Question 5: Rockbuster sales concentration</vt:lpstr>
      <vt:lpstr>India Movie Preferences</vt:lpstr>
      <vt:lpstr>China Movie Preferences</vt:lpstr>
      <vt:lpstr>U.S. Movie Preferences</vt:lpstr>
      <vt:lpstr>Rockbuster customer count vs total payment</vt:lpstr>
      <vt:lpstr>Taiwan and Canada</vt:lpstr>
      <vt:lpstr>Vietnam and Ukraine</vt:lpstr>
      <vt:lpstr>Part III: Conclusion</vt:lpstr>
      <vt:lpstr>summary</vt:lpstr>
      <vt:lpstr>Recommendations</vt:lpstr>
      <vt:lpstr>Recommendations – Continued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Dallas Skoda</dc:creator>
  <cp:lastModifiedBy>Dallas Skoda</cp:lastModifiedBy>
  <cp:revision>29</cp:revision>
  <dcterms:created xsi:type="dcterms:W3CDTF">2023-04-18T00:04:40Z</dcterms:created>
  <dcterms:modified xsi:type="dcterms:W3CDTF">2023-04-28T06:08:41Z</dcterms:modified>
</cp:coreProperties>
</file>