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4" r:id="rId3"/>
    <p:sldId id="263" r:id="rId4"/>
    <p:sldId id="257" r:id="rId5"/>
    <p:sldId id="258" r:id="rId6"/>
    <p:sldId id="259" r:id="rId7"/>
    <p:sldId id="260" r:id="rId8"/>
    <p:sldId id="261" r:id="rId9"/>
    <p:sldId id="262" r:id="rId10"/>
    <p:sldId id="271" r:id="rId11"/>
    <p:sldId id="272" r:id="rId12"/>
    <p:sldId id="273" r:id="rId13"/>
    <p:sldId id="265" r:id="rId14"/>
    <p:sldId id="266" r:id="rId15"/>
    <p:sldId id="268" r:id="rId16"/>
    <p:sldId id="276" r:id="rId17"/>
    <p:sldId id="274" r:id="rId18"/>
    <p:sldId id="267" r:id="rId19"/>
    <p:sldId id="275"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160" d="100"/>
          <a:sy n="160" d="100"/>
        </p:scale>
        <p:origin x="4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DA71A2-FC37-44B2-9265-87E8174FE8E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6B9AAAB-D869-42D8-9D55-CE065DE64532}">
      <dgm:prSet/>
      <dgm:spPr/>
      <dgm:t>
        <a:bodyPr/>
        <a:lstStyle/>
        <a:p>
          <a:r>
            <a:rPr lang="en-US" dirty="0"/>
            <a:t>FACTS / Key slide</a:t>
          </a:r>
        </a:p>
      </dgm:t>
    </dgm:pt>
    <dgm:pt modelId="{4690DA38-E4D9-4F32-8D75-2D56EF00855C}" type="parTrans" cxnId="{5D6044E6-CA57-4440-905F-7F0E2BBAD4D3}">
      <dgm:prSet/>
      <dgm:spPr/>
      <dgm:t>
        <a:bodyPr/>
        <a:lstStyle/>
        <a:p>
          <a:endParaRPr lang="en-US"/>
        </a:p>
      </dgm:t>
    </dgm:pt>
    <dgm:pt modelId="{3DBEDBD5-6EE3-41D1-9D21-F89072A11871}" type="sibTrans" cxnId="{5D6044E6-CA57-4440-905F-7F0E2BBAD4D3}">
      <dgm:prSet/>
      <dgm:spPr/>
      <dgm:t>
        <a:bodyPr/>
        <a:lstStyle/>
        <a:p>
          <a:endParaRPr lang="en-US"/>
        </a:p>
      </dgm:t>
    </dgm:pt>
    <dgm:pt modelId="{D17EBFAB-7539-4B1D-BF65-299078307A32}">
      <dgm:prSet/>
      <dgm:spPr/>
      <dgm:t>
        <a:bodyPr/>
        <a:lstStyle/>
        <a:p>
          <a:r>
            <a:rPr lang="en-US"/>
            <a:t>EDA</a:t>
          </a:r>
        </a:p>
      </dgm:t>
    </dgm:pt>
    <dgm:pt modelId="{3B33BA85-876F-450B-A059-DA14B9A83E80}" type="parTrans" cxnId="{9948610A-737D-4C75-9921-06598237B414}">
      <dgm:prSet/>
      <dgm:spPr/>
      <dgm:t>
        <a:bodyPr/>
        <a:lstStyle/>
        <a:p>
          <a:endParaRPr lang="en-US"/>
        </a:p>
      </dgm:t>
    </dgm:pt>
    <dgm:pt modelId="{71C999E3-D768-474D-9753-127D98781DEB}" type="sibTrans" cxnId="{9948610A-737D-4C75-9921-06598237B414}">
      <dgm:prSet/>
      <dgm:spPr/>
      <dgm:t>
        <a:bodyPr/>
        <a:lstStyle/>
        <a:p>
          <a:endParaRPr lang="en-US"/>
        </a:p>
      </dgm:t>
    </dgm:pt>
    <dgm:pt modelId="{6CFC1C41-4939-4A02-A362-ABDFC48DDF65}">
      <dgm:prSet/>
      <dgm:spPr/>
      <dgm:t>
        <a:bodyPr/>
        <a:lstStyle/>
        <a:p>
          <a:r>
            <a:rPr lang="en-US"/>
            <a:t>EDA Summary</a:t>
          </a:r>
        </a:p>
      </dgm:t>
    </dgm:pt>
    <dgm:pt modelId="{FF902A58-084E-4287-84EE-2F475108D467}" type="parTrans" cxnId="{1F467830-A8B0-4DCC-AA5C-ECDEF9480B85}">
      <dgm:prSet/>
      <dgm:spPr/>
      <dgm:t>
        <a:bodyPr/>
        <a:lstStyle/>
        <a:p>
          <a:endParaRPr lang="en-US"/>
        </a:p>
      </dgm:t>
    </dgm:pt>
    <dgm:pt modelId="{91222C1F-E93A-43C7-B290-FA49027DB721}" type="sibTrans" cxnId="{1F467830-A8B0-4DCC-AA5C-ECDEF9480B85}">
      <dgm:prSet/>
      <dgm:spPr/>
      <dgm:t>
        <a:bodyPr/>
        <a:lstStyle/>
        <a:p>
          <a:endParaRPr lang="en-US"/>
        </a:p>
      </dgm:t>
    </dgm:pt>
    <dgm:pt modelId="{18988812-7F8C-473A-81D9-26213B22E855}">
      <dgm:prSet/>
      <dgm:spPr/>
      <dgm:t>
        <a:bodyPr/>
        <a:lstStyle/>
        <a:p>
          <a:r>
            <a:rPr lang="en-US"/>
            <a:t>Modeling</a:t>
          </a:r>
        </a:p>
      </dgm:t>
    </dgm:pt>
    <dgm:pt modelId="{24EEE9B5-EB0E-4A6C-8E47-B3AFB8E38EE2}" type="parTrans" cxnId="{23609579-9461-4D9C-BFCE-FFC15C286874}">
      <dgm:prSet/>
      <dgm:spPr/>
      <dgm:t>
        <a:bodyPr/>
        <a:lstStyle/>
        <a:p>
          <a:endParaRPr lang="en-US"/>
        </a:p>
      </dgm:t>
    </dgm:pt>
    <dgm:pt modelId="{413CAB30-0A02-4E9E-952D-7848A807785A}" type="sibTrans" cxnId="{23609579-9461-4D9C-BFCE-FFC15C286874}">
      <dgm:prSet/>
      <dgm:spPr/>
      <dgm:t>
        <a:bodyPr/>
        <a:lstStyle/>
        <a:p>
          <a:endParaRPr lang="en-US"/>
        </a:p>
      </dgm:t>
    </dgm:pt>
    <dgm:pt modelId="{4EC8D66B-31F9-4C6D-9390-C900E57868FE}">
      <dgm:prSet/>
      <dgm:spPr/>
      <dgm:t>
        <a:bodyPr/>
        <a:lstStyle/>
        <a:p>
          <a:r>
            <a:rPr lang="en-US"/>
            <a:t>Data</a:t>
          </a:r>
        </a:p>
      </dgm:t>
    </dgm:pt>
    <dgm:pt modelId="{28BF6336-E785-40C1-9C39-374C6F7FD68A}" type="parTrans" cxnId="{27214AC0-F976-4674-AC1F-03C7B471A885}">
      <dgm:prSet/>
      <dgm:spPr/>
      <dgm:t>
        <a:bodyPr/>
        <a:lstStyle/>
        <a:p>
          <a:endParaRPr lang="en-US"/>
        </a:p>
      </dgm:t>
    </dgm:pt>
    <dgm:pt modelId="{4B0B330A-824F-4ABC-9DB3-F45EBD1DB651}" type="sibTrans" cxnId="{27214AC0-F976-4674-AC1F-03C7B471A885}">
      <dgm:prSet/>
      <dgm:spPr/>
      <dgm:t>
        <a:bodyPr/>
        <a:lstStyle/>
        <a:p>
          <a:endParaRPr lang="en-US"/>
        </a:p>
      </dgm:t>
    </dgm:pt>
    <dgm:pt modelId="{A8FEFFF7-322E-4404-A2C3-545AB60A35C5}">
      <dgm:prSet/>
      <dgm:spPr/>
      <dgm:t>
        <a:bodyPr/>
        <a:lstStyle/>
        <a:p>
          <a:r>
            <a:rPr lang="en-US"/>
            <a:t>Regression</a:t>
          </a:r>
        </a:p>
      </dgm:t>
    </dgm:pt>
    <dgm:pt modelId="{8E46206B-DCC3-4EC9-A4AC-73B2C0B2B9F8}" type="parTrans" cxnId="{6BDD89B1-80BD-4B99-A324-8E01CAB22E0A}">
      <dgm:prSet/>
      <dgm:spPr/>
      <dgm:t>
        <a:bodyPr/>
        <a:lstStyle/>
        <a:p>
          <a:endParaRPr lang="en-US"/>
        </a:p>
      </dgm:t>
    </dgm:pt>
    <dgm:pt modelId="{A640489F-91D9-48E1-B5D4-5F634CE11E80}" type="sibTrans" cxnId="{6BDD89B1-80BD-4B99-A324-8E01CAB22E0A}">
      <dgm:prSet/>
      <dgm:spPr/>
      <dgm:t>
        <a:bodyPr/>
        <a:lstStyle/>
        <a:p>
          <a:endParaRPr lang="en-US"/>
        </a:p>
      </dgm:t>
    </dgm:pt>
    <dgm:pt modelId="{409CE465-02E0-4D8F-9A55-5AEDD06A70E5}">
      <dgm:prSet/>
      <dgm:spPr/>
      <dgm:t>
        <a:bodyPr/>
        <a:lstStyle/>
        <a:p>
          <a:r>
            <a:rPr lang="en-US"/>
            <a:t>Classification</a:t>
          </a:r>
        </a:p>
      </dgm:t>
    </dgm:pt>
    <dgm:pt modelId="{1746A019-494D-4C44-A374-2FDB5440BC02}" type="parTrans" cxnId="{8EC401DC-9C00-4A9B-9547-1EAC88C6CF39}">
      <dgm:prSet/>
      <dgm:spPr/>
      <dgm:t>
        <a:bodyPr/>
        <a:lstStyle/>
        <a:p>
          <a:endParaRPr lang="en-US"/>
        </a:p>
      </dgm:t>
    </dgm:pt>
    <dgm:pt modelId="{EE139778-DD09-48FB-B243-D083A4AF8F60}" type="sibTrans" cxnId="{8EC401DC-9C00-4A9B-9547-1EAC88C6CF39}">
      <dgm:prSet/>
      <dgm:spPr/>
      <dgm:t>
        <a:bodyPr/>
        <a:lstStyle/>
        <a:p>
          <a:endParaRPr lang="en-US"/>
        </a:p>
      </dgm:t>
    </dgm:pt>
    <dgm:pt modelId="{3E259AF2-EA73-2E4B-B95D-79CB243F906A}" type="pres">
      <dgm:prSet presAssocID="{4DDA71A2-FC37-44B2-9265-87E8174FE8EA}" presName="linear" presStyleCnt="0">
        <dgm:presLayoutVars>
          <dgm:dir/>
          <dgm:animLvl val="lvl"/>
          <dgm:resizeHandles val="exact"/>
        </dgm:presLayoutVars>
      </dgm:prSet>
      <dgm:spPr/>
    </dgm:pt>
    <dgm:pt modelId="{9935BD11-2E7A-E34A-8142-241401DF8D54}" type="pres">
      <dgm:prSet presAssocID="{76B9AAAB-D869-42D8-9D55-CE065DE64532}" presName="parentLin" presStyleCnt="0"/>
      <dgm:spPr/>
    </dgm:pt>
    <dgm:pt modelId="{9B01DA34-06B0-4240-8B91-F866882150C2}" type="pres">
      <dgm:prSet presAssocID="{76B9AAAB-D869-42D8-9D55-CE065DE64532}" presName="parentLeftMargin" presStyleLbl="node1" presStyleIdx="0" presStyleCnt="4"/>
      <dgm:spPr/>
    </dgm:pt>
    <dgm:pt modelId="{32D22890-6295-4A47-91F5-0867DBD9B45C}" type="pres">
      <dgm:prSet presAssocID="{76B9AAAB-D869-42D8-9D55-CE065DE64532}" presName="parentText" presStyleLbl="node1" presStyleIdx="0" presStyleCnt="4">
        <dgm:presLayoutVars>
          <dgm:chMax val="0"/>
          <dgm:bulletEnabled val="1"/>
        </dgm:presLayoutVars>
      </dgm:prSet>
      <dgm:spPr/>
    </dgm:pt>
    <dgm:pt modelId="{B7A33E3C-2504-084A-AF32-0C841C245153}" type="pres">
      <dgm:prSet presAssocID="{76B9AAAB-D869-42D8-9D55-CE065DE64532}" presName="negativeSpace" presStyleCnt="0"/>
      <dgm:spPr/>
    </dgm:pt>
    <dgm:pt modelId="{DECF931B-DF9D-1749-8B64-B7D72BC94152}" type="pres">
      <dgm:prSet presAssocID="{76B9AAAB-D869-42D8-9D55-CE065DE64532}" presName="childText" presStyleLbl="conFgAcc1" presStyleIdx="0" presStyleCnt="4">
        <dgm:presLayoutVars>
          <dgm:bulletEnabled val="1"/>
        </dgm:presLayoutVars>
      </dgm:prSet>
      <dgm:spPr/>
    </dgm:pt>
    <dgm:pt modelId="{A0EF057C-62E7-594D-AF74-78B382919AF6}" type="pres">
      <dgm:prSet presAssocID="{3DBEDBD5-6EE3-41D1-9D21-F89072A11871}" presName="spaceBetweenRectangles" presStyleCnt="0"/>
      <dgm:spPr/>
    </dgm:pt>
    <dgm:pt modelId="{84F250FA-9522-9A45-8EEF-013E1F2C3409}" type="pres">
      <dgm:prSet presAssocID="{D17EBFAB-7539-4B1D-BF65-299078307A32}" presName="parentLin" presStyleCnt="0"/>
      <dgm:spPr/>
    </dgm:pt>
    <dgm:pt modelId="{041239BE-EA78-3E4B-8D69-CA9F49216930}" type="pres">
      <dgm:prSet presAssocID="{D17EBFAB-7539-4B1D-BF65-299078307A32}" presName="parentLeftMargin" presStyleLbl="node1" presStyleIdx="0" presStyleCnt="4"/>
      <dgm:spPr/>
    </dgm:pt>
    <dgm:pt modelId="{890476A6-75B5-5C4B-8F27-CE9D0F340937}" type="pres">
      <dgm:prSet presAssocID="{D17EBFAB-7539-4B1D-BF65-299078307A32}" presName="parentText" presStyleLbl="node1" presStyleIdx="1" presStyleCnt="4">
        <dgm:presLayoutVars>
          <dgm:chMax val="0"/>
          <dgm:bulletEnabled val="1"/>
        </dgm:presLayoutVars>
      </dgm:prSet>
      <dgm:spPr/>
    </dgm:pt>
    <dgm:pt modelId="{4040D4C5-D725-524A-8360-2D7914E33887}" type="pres">
      <dgm:prSet presAssocID="{D17EBFAB-7539-4B1D-BF65-299078307A32}" presName="negativeSpace" presStyleCnt="0"/>
      <dgm:spPr/>
    </dgm:pt>
    <dgm:pt modelId="{7DE04310-40BD-5645-8BC9-D6E2ACF69308}" type="pres">
      <dgm:prSet presAssocID="{D17EBFAB-7539-4B1D-BF65-299078307A32}" presName="childText" presStyleLbl="conFgAcc1" presStyleIdx="1" presStyleCnt="4">
        <dgm:presLayoutVars>
          <dgm:bulletEnabled val="1"/>
        </dgm:presLayoutVars>
      </dgm:prSet>
      <dgm:spPr/>
    </dgm:pt>
    <dgm:pt modelId="{CB220C63-D823-DC4F-B224-D23411DB00B4}" type="pres">
      <dgm:prSet presAssocID="{71C999E3-D768-474D-9753-127D98781DEB}" presName="spaceBetweenRectangles" presStyleCnt="0"/>
      <dgm:spPr/>
    </dgm:pt>
    <dgm:pt modelId="{49902A50-009C-FB4F-9540-06D2DE9AE629}" type="pres">
      <dgm:prSet presAssocID="{6CFC1C41-4939-4A02-A362-ABDFC48DDF65}" presName="parentLin" presStyleCnt="0"/>
      <dgm:spPr/>
    </dgm:pt>
    <dgm:pt modelId="{8CB34CC2-3F64-EA4E-AD13-7C1A08EFE281}" type="pres">
      <dgm:prSet presAssocID="{6CFC1C41-4939-4A02-A362-ABDFC48DDF65}" presName="parentLeftMargin" presStyleLbl="node1" presStyleIdx="1" presStyleCnt="4"/>
      <dgm:spPr/>
    </dgm:pt>
    <dgm:pt modelId="{11DAB64C-AD4A-EA41-82AD-176FD0B7084F}" type="pres">
      <dgm:prSet presAssocID="{6CFC1C41-4939-4A02-A362-ABDFC48DDF65}" presName="parentText" presStyleLbl="node1" presStyleIdx="2" presStyleCnt="4">
        <dgm:presLayoutVars>
          <dgm:chMax val="0"/>
          <dgm:bulletEnabled val="1"/>
        </dgm:presLayoutVars>
      </dgm:prSet>
      <dgm:spPr/>
    </dgm:pt>
    <dgm:pt modelId="{18814EAF-BD90-D547-9A3D-BCA53014D98E}" type="pres">
      <dgm:prSet presAssocID="{6CFC1C41-4939-4A02-A362-ABDFC48DDF65}" presName="negativeSpace" presStyleCnt="0"/>
      <dgm:spPr/>
    </dgm:pt>
    <dgm:pt modelId="{1121746A-0EF6-F44A-8F67-9749915D227F}" type="pres">
      <dgm:prSet presAssocID="{6CFC1C41-4939-4A02-A362-ABDFC48DDF65}" presName="childText" presStyleLbl="conFgAcc1" presStyleIdx="2" presStyleCnt="4">
        <dgm:presLayoutVars>
          <dgm:bulletEnabled val="1"/>
        </dgm:presLayoutVars>
      </dgm:prSet>
      <dgm:spPr/>
    </dgm:pt>
    <dgm:pt modelId="{1952FED4-8533-3D44-83AC-8163008A4E49}" type="pres">
      <dgm:prSet presAssocID="{91222C1F-E93A-43C7-B290-FA49027DB721}" presName="spaceBetweenRectangles" presStyleCnt="0"/>
      <dgm:spPr/>
    </dgm:pt>
    <dgm:pt modelId="{AD602708-59B7-5E4B-8A78-206D62614451}" type="pres">
      <dgm:prSet presAssocID="{18988812-7F8C-473A-81D9-26213B22E855}" presName="parentLin" presStyleCnt="0"/>
      <dgm:spPr/>
    </dgm:pt>
    <dgm:pt modelId="{50C197EB-4945-9140-90CF-920491BCB3B3}" type="pres">
      <dgm:prSet presAssocID="{18988812-7F8C-473A-81D9-26213B22E855}" presName="parentLeftMargin" presStyleLbl="node1" presStyleIdx="2" presStyleCnt="4"/>
      <dgm:spPr/>
    </dgm:pt>
    <dgm:pt modelId="{04E69C97-9714-FA4A-BE94-A77C4AC6769A}" type="pres">
      <dgm:prSet presAssocID="{18988812-7F8C-473A-81D9-26213B22E855}" presName="parentText" presStyleLbl="node1" presStyleIdx="3" presStyleCnt="4">
        <dgm:presLayoutVars>
          <dgm:chMax val="0"/>
          <dgm:bulletEnabled val="1"/>
        </dgm:presLayoutVars>
      </dgm:prSet>
      <dgm:spPr/>
    </dgm:pt>
    <dgm:pt modelId="{B68C137B-07BD-454C-ADD7-16B52BE76059}" type="pres">
      <dgm:prSet presAssocID="{18988812-7F8C-473A-81D9-26213B22E855}" presName="negativeSpace" presStyleCnt="0"/>
      <dgm:spPr/>
    </dgm:pt>
    <dgm:pt modelId="{7D443438-F941-F843-9BF3-A57D33E7A12D}" type="pres">
      <dgm:prSet presAssocID="{18988812-7F8C-473A-81D9-26213B22E855}" presName="childText" presStyleLbl="conFgAcc1" presStyleIdx="3" presStyleCnt="4">
        <dgm:presLayoutVars>
          <dgm:bulletEnabled val="1"/>
        </dgm:presLayoutVars>
      </dgm:prSet>
      <dgm:spPr/>
    </dgm:pt>
  </dgm:ptLst>
  <dgm:cxnLst>
    <dgm:cxn modelId="{EB707901-B954-9147-8A85-65C853FDCAC0}" type="presOf" srcId="{6CFC1C41-4939-4A02-A362-ABDFC48DDF65}" destId="{11DAB64C-AD4A-EA41-82AD-176FD0B7084F}" srcOrd="1" destOrd="0" presId="urn:microsoft.com/office/officeart/2005/8/layout/list1"/>
    <dgm:cxn modelId="{BAE42408-2A0B-D840-B08E-A8BE7ECF093A}" type="presOf" srcId="{D17EBFAB-7539-4B1D-BF65-299078307A32}" destId="{890476A6-75B5-5C4B-8F27-CE9D0F340937}" srcOrd="1" destOrd="0" presId="urn:microsoft.com/office/officeart/2005/8/layout/list1"/>
    <dgm:cxn modelId="{9948610A-737D-4C75-9921-06598237B414}" srcId="{4DDA71A2-FC37-44B2-9265-87E8174FE8EA}" destId="{D17EBFAB-7539-4B1D-BF65-299078307A32}" srcOrd="1" destOrd="0" parTransId="{3B33BA85-876F-450B-A059-DA14B9A83E80}" sibTransId="{71C999E3-D768-474D-9753-127D98781DEB}"/>
    <dgm:cxn modelId="{51CEF90D-8706-2249-9F73-D9E4192533A9}" type="presOf" srcId="{409CE465-02E0-4D8F-9A55-5AEDD06A70E5}" destId="{7D443438-F941-F843-9BF3-A57D33E7A12D}" srcOrd="0" destOrd="2" presId="urn:microsoft.com/office/officeart/2005/8/layout/list1"/>
    <dgm:cxn modelId="{1F467830-A8B0-4DCC-AA5C-ECDEF9480B85}" srcId="{4DDA71A2-FC37-44B2-9265-87E8174FE8EA}" destId="{6CFC1C41-4939-4A02-A362-ABDFC48DDF65}" srcOrd="2" destOrd="0" parTransId="{FF902A58-084E-4287-84EE-2F475108D467}" sibTransId="{91222C1F-E93A-43C7-B290-FA49027DB721}"/>
    <dgm:cxn modelId="{25B72838-4BF1-E242-9FEA-761F57D0109B}" type="presOf" srcId="{76B9AAAB-D869-42D8-9D55-CE065DE64532}" destId="{32D22890-6295-4A47-91F5-0867DBD9B45C}" srcOrd="1" destOrd="0" presId="urn:microsoft.com/office/officeart/2005/8/layout/list1"/>
    <dgm:cxn modelId="{F28FCB4B-232D-6E41-9D3D-086274D2ADA2}" type="presOf" srcId="{18988812-7F8C-473A-81D9-26213B22E855}" destId="{50C197EB-4945-9140-90CF-920491BCB3B3}" srcOrd="0" destOrd="0" presId="urn:microsoft.com/office/officeart/2005/8/layout/list1"/>
    <dgm:cxn modelId="{E2827669-75B9-B04D-9CD6-B72CE85DD3C6}" type="presOf" srcId="{6CFC1C41-4939-4A02-A362-ABDFC48DDF65}" destId="{8CB34CC2-3F64-EA4E-AD13-7C1A08EFE281}" srcOrd="0" destOrd="0" presId="urn:microsoft.com/office/officeart/2005/8/layout/list1"/>
    <dgm:cxn modelId="{23609579-9461-4D9C-BFCE-FFC15C286874}" srcId="{4DDA71A2-FC37-44B2-9265-87E8174FE8EA}" destId="{18988812-7F8C-473A-81D9-26213B22E855}" srcOrd="3" destOrd="0" parTransId="{24EEE9B5-EB0E-4A6C-8E47-B3AFB8E38EE2}" sibTransId="{413CAB30-0A02-4E9E-952D-7848A807785A}"/>
    <dgm:cxn modelId="{46CD4F88-157F-494B-AC14-E7F482ED0B04}" type="presOf" srcId="{4DDA71A2-FC37-44B2-9265-87E8174FE8EA}" destId="{3E259AF2-EA73-2E4B-B95D-79CB243F906A}" srcOrd="0" destOrd="0" presId="urn:microsoft.com/office/officeart/2005/8/layout/list1"/>
    <dgm:cxn modelId="{AC430999-C3A2-2B4D-8DEE-13AC5AA026D0}" type="presOf" srcId="{18988812-7F8C-473A-81D9-26213B22E855}" destId="{04E69C97-9714-FA4A-BE94-A77C4AC6769A}" srcOrd="1" destOrd="0" presId="urn:microsoft.com/office/officeart/2005/8/layout/list1"/>
    <dgm:cxn modelId="{52965EB1-B5A3-0C47-AE22-ADD3BEE88696}" type="presOf" srcId="{4EC8D66B-31F9-4C6D-9390-C900E57868FE}" destId="{7D443438-F941-F843-9BF3-A57D33E7A12D}" srcOrd="0" destOrd="0" presId="urn:microsoft.com/office/officeart/2005/8/layout/list1"/>
    <dgm:cxn modelId="{6BDD89B1-80BD-4B99-A324-8E01CAB22E0A}" srcId="{18988812-7F8C-473A-81D9-26213B22E855}" destId="{A8FEFFF7-322E-4404-A2C3-545AB60A35C5}" srcOrd="1" destOrd="0" parTransId="{8E46206B-DCC3-4EC9-A4AC-73B2C0B2B9F8}" sibTransId="{A640489F-91D9-48E1-B5D4-5F634CE11E80}"/>
    <dgm:cxn modelId="{DEF91CBC-9356-3541-B89B-EA03E2D277FC}" type="presOf" srcId="{D17EBFAB-7539-4B1D-BF65-299078307A32}" destId="{041239BE-EA78-3E4B-8D69-CA9F49216930}" srcOrd="0" destOrd="0" presId="urn:microsoft.com/office/officeart/2005/8/layout/list1"/>
    <dgm:cxn modelId="{27214AC0-F976-4674-AC1F-03C7B471A885}" srcId="{18988812-7F8C-473A-81D9-26213B22E855}" destId="{4EC8D66B-31F9-4C6D-9390-C900E57868FE}" srcOrd="0" destOrd="0" parTransId="{28BF6336-E785-40C1-9C39-374C6F7FD68A}" sibTransId="{4B0B330A-824F-4ABC-9DB3-F45EBD1DB651}"/>
    <dgm:cxn modelId="{B76619C5-5B17-A94F-A6BB-368441AAC532}" type="presOf" srcId="{A8FEFFF7-322E-4404-A2C3-545AB60A35C5}" destId="{7D443438-F941-F843-9BF3-A57D33E7A12D}" srcOrd="0" destOrd="1" presId="urn:microsoft.com/office/officeart/2005/8/layout/list1"/>
    <dgm:cxn modelId="{8EC401DC-9C00-4A9B-9547-1EAC88C6CF39}" srcId="{18988812-7F8C-473A-81D9-26213B22E855}" destId="{409CE465-02E0-4D8F-9A55-5AEDD06A70E5}" srcOrd="2" destOrd="0" parTransId="{1746A019-494D-4C44-A374-2FDB5440BC02}" sibTransId="{EE139778-DD09-48FB-B243-D083A4AF8F60}"/>
    <dgm:cxn modelId="{5D6044E6-CA57-4440-905F-7F0E2BBAD4D3}" srcId="{4DDA71A2-FC37-44B2-9265-87E8174FE8EA}" destId="{76B9AAAB-D869-42D8-9D55-CE065DE64532}" srcOrd="0" destOrd="0" parTransId="{4690DA38-E4D9-4F32-8D75-2D56EF00855C}" sibTransId="{3DBEDBD5-6EE3-41D1-9D21-F89072A11871}"/>
    <dgm:cxn modelId="{17F8C4F9-9AB3-0C40-AB17-41D69E749FE5}" type="presOf" srcId="{76B9AAAB-D869-42D8-9D55-CE065DE64532}" destId="{9B01DA34-06B0-4240-8B91-F866882150C2}" srcOrd="0" destOrd="0" presId="urn:microsoft.com/office/officeart/2005/8/layout/list1"/>
    <dgm:cxn modelId="{3FCF653F-463A-0540-94D0-5AD7208ED483}" type="presParOf" srcId="{3E259AF2-EA73-2E4B-B95D-79CB243F906A}" destId="{9935BD11-2E7A-E34A-8142-241401DF8D54}" srcOrd="0" destOrd="0" presId="urn:microsoft.com/office/officeart/2005/8/layout/list1"/>
    <dgm:cxn modelId="{9E58B9F2-253C-4D4A-A7FF-59033B056FE2}" type="presParOf" srcId="{9935BD11-2E7A-E34A-8142-241401DF8D54}" destId="{9B01DA34-06B0-4240-8B91-F866882150C2}" srcOrd="0" destOrd="0" presId="urn:microsoft.com/office/officeart/2005/8/layout/list1"/>
    <dgm:cxn modelId="{13AFDDF8-4862-6640-AC33-25208B1B46DC}" type="presParOf" srcId="{9935BD11-2E7A-E34A-8142-241401DF8D54}" destId="{32D22890-6295-4A47-91F5-0867DBD9B45C}" srcOrd="1" destOrd="0" presId="urn:microsoft.com/office/officeart/2005/8/layout/list1"/>
    <dgm:cxn modelId="{13150549-27C1-7847-A9BB-B6698DBDDA7B}" type="presParOf" srcId="{3E259AF2-EA73-2E4B-B95D-79CB243F906A}" destId="{B7A33E3C-2504-084A-AF32-0C841C245153}" srcOrd="1" destOrd="0" presId="urn:microsoft.com/office/officeart/2005/8/layout/list1"/>
    <dgm:cxn modelId="{CEE0B654-21DD-404C-95F1-1CB75E19785B}" type="presParOf" srcId="{3E259AF2-EA73-2E4B-B95D-79CB243F906A}" destId="{DECF931B-DF9D-1749-8B64-B7D72BC94152}" srcOrd="2" destOrd="0" presId="urn:microsoft.com/office/officeart/2005/8/layout/list1"/>
    <dgm:cxn modelId="{C3CF59E2-F0C1-3944-9CF5-9D358391547E}" type="presParOf" srcId="{3E259AF2-EA73-2E4B-B95D-79CB243F906A}" destId="{A0EF057C-62E7-594D-AF74-78B382919AF6}" srcOrd="3" destOrd="0" presId="urn:microsoft.com/office/officeart/2005/8/layout/list1"/>
    <dgm:cxn modelId="{4BA9A915-6230-5043-AEBB-B662BA0C29BA}" type="presParOf" srcId="{3E259AF2-EA73-2E4B-B95D-79CB243F906A}" destId="{84F250FA-9522-9A45-8EEF-013E1F2C3409}" srcOrd="4" destOrd="0" presId="urn:microsoft.com/office/officeart/2005/8/layout/list1"/>
    <dgm:cxn modelId="{CB834E10-AA03-6144-BD05-3E02C01DEDCA}" type="presParOf" srcId="{84F250FA-9522-9A45-8EEF-013E1F2C3409}" destId="{041239BE-EA78-3E4B-8D69-CA9F49216930}" srcOrd="0" destOrd="0" presId="urn:microsoft.com/office/officeart/2005/8/layout/list1"/>
    <dgm:cxn modelId="{E51C386B-1DFC-C346-AB53-C820A4F145BF}" type="presParOf" srcId="{84F250FA-9522-9A45-8EEF-013E1F2C3409}" destId="{890476A6-75B5-5C4B-8F27-CE9D0F340937}" srcOrd="1" destOrd="0" presId="urn:microsoft.com/office/officeart/2005/8/layout/list1"/>
    <dgm:cxn modelId="{8FEEC160-2A57-8048-8BD6-E5EEA4DB76C3}" type="presParOf" srcId="{3E259AF2-EA73-2E4B-B95D-79CB243F906A}" destId="{4040D4C5-D725-524A-8360-2D7914E33887}" srcOrd="5" destOrd="0" presId="urn:microsoft.com/office/officeart/2005/8/layout/list1"/>
    <dgm:cxn modelId="{6D0CB2B7-A60A-FA4A-A8EA-48F1066E2BD6}" type="presParOf" srcId="{3E259AF2-EA73-2E4B-B95D-79CB243F906A}" destId="{7DE04310-40BD-5645-8BC9-D6E2ACF69308}" srcOrd="6" destOrd="0" presId="urn:microsoft.com/office/officeart/2005/8/layout/list1"/>
    <dgm:cxn modelId="{14D3DB8A-6FD9-FE42-851E-03ADB20C0FB5}" type="presParOf" srcId="{3E259AF2-EA73-2E4B-B95D-79CB243F906A}" destId="{CB220C63-D823-DC4F-B224-D23411DB00B4}" srcOrd="7" destOrd="0" presId="urn:microsoft.com/office/officeart/2005/8/layout/list1"/>
    <dgm:cxn modelId="{4DC350E7-9765-5D47-B724-314AF0D998CA}" type="presParOf" srcId="{3E259AF2-EA73-2E4B-B95D-79CB243F906A}" destId="{49902A50-009C-FB4F-9540-06D2DE9AE629}" srcOrd="8" destOrd="0" presId="urn:microsoft.com/office/officeart/2005/8/layout/list1"/>
    <dgm:cxn modelId="{064EA2C7-1169-D64F-B089-DCB3FAB9AC75}" type="presParOf" srcId="{49902A50-009C-FB4F-9540-06D2DE9AE629}" destId="{8CB34CC2-3F64-EA4E-AD13-7C1A08EFE281}" srcOrd="0" destOrd="0" presId="urn:microsoft.com/office/officeart/2005/8/layout/list1"/>
    <dgm:cxn modelId="{CE08BAF5-EB88-C846-9F54-0840C45B1B7B}" type="presParOf" srcId="{49902A50-009C-FB4F-9540-06D2DE9AE629}" destId="{11DAB64C-AD4A-EA41-82AD-176FD0B7084F}" srcOrd="1" destOrd="0" presId="urn:microsoft.com/office/officeart/2005/8/layout/list1"/>
    <dgm:cxn modelId="{66CB95E5-CDC2-874D-8C36-6A4D3AE316B7}" type="presParOf" srcId="{3E259AF2-EA73-2E4B-B95D-79CB243F906A}" destId="{18814EAF-BD90-D547-9A3D-BCA53014D98E}" srcOrd="9" destOrd="0" presId="urn:microsoft.com/office/officeart/2005/8/layout/list1"/>
    <dgm:cxn modelId="{1AD75B0C-E77C-B943-8905-DBC3B0292936}" type="presParOf" srcId="{3E259AF2-EA73-2E4B-B95D-79CB243F906A}" destId="{1121746A-0EF6-F44A-8F67-9749915D227F}" srcOrd="10" destOrd="0" presId="urn:microsoft.com/office/officeart/2005/8/layout/list1"/>
    <dgm:cxn modelId="{1E37D487-F8B3-9445-BA2D-F94EB72D7C16}" type="presParOf" srcId="{3E259AF2-EA73-2E4B-B95D-79CB243F906A}" destId="{1952FED4-8533-3D44-83AC-8163008A4E49}" srcOrd="11" destOrd="0" presId="urn:microsoft.com/office/officeart/2005/8/layout/list1"/>
    <dgm:cxn modelId="{D1ADCA6C-FE23-6F43-9A77-E983003E43F6}" type="presParOf" srcId="{3E259AF2-EA73-2E4B-B95D-79CB243F906A}" destId="{AD602708-59B7-5E4B-8A78-206D62614451}" srcOrd="12" destOrd="0" presId="urn:microsoft.com/office/officeart/2005/8/layout/list1"/>
    <dgm:cxn modelId="{46B66D3B-F613-2A40-9138-2545255B9845}" type="presParOf" srcId="{AD602708-59B7-5E4B-8A78-206D62614451}" destId="{50C197EB-4945-9140-90CF-920491BCB3B3}" srcOrd="0" destOrd="0" presId="urn:microsoft.com/office/officeart/2005/8/layout/list1"/>
    <dgm:cxn modelId="{D04F5B60-3DA0-804E-B10A-C2A6AE0C1641}" type="presParOf" srcId="{AD602708-59B7-5E4B-8A78-206D62614451}" destId="{04E69C97-9714-FA4A-BE94-A77C4AC6769A}" srcOrd="1" destOrd="0" presId="urn:microsoft.com/office/officeart/2005/8/layout/list1"/>
    <dgm:cxn modelId="{2D21966F-FC8C-EC40-8E59-C290EA5FD952}" type="presParOf" srcId="{3E259AF2-EA73-2E4B-B95D-79CB243F906A}" destId="{B68C137B-07BD-454C-ADD7-16B52BE76059}" srcOrd="13" destOrd="0" presId="urn:microsoft.com/office/officeart/2005/8/layout/list1"/>
    <dgm:cxn modelId="{E8FEF53F-D32A-E743-92F0-2815F3EDD2DB}" type="presParOf" srcId="{3E259AF2-EA73-2E4B-B95D-79CB243F906A}" destId="{7D443438-F941-F843-9BF3-A57D33E7A12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F931B-DF9D-1749-8B64-B7D72BC94152}">
      <dsp:nvSpPr>
        <dsp:cNvPr id="0" name=""/>
        <dsp:cNvSpPr/>
      </dsp:nvSpPr>
      <dsp:spPr>
        <a:xfrm>
          <a:off x="0" y="389304"/>
          <a:ext cx="525780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D22890-6295-4A47-91F5-0867DBD9B45C}">
      <dsp:nvSpPr>
        <dsp:cNvPr id="0" name=""/>
        <dsp:cNvSpPr/>
      </dsp:nvSpPr>
      <dsp:spPr>
        <a:xfrm>
          <a:off x="262890" y="35064"/>
          <a:ext cx="368046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1066800">
            <a:lnSpc>
              <a:spcPct val="90000"/>
            </a:lnSpc>
            <a:spcBef>
              <a:spcPct val="0"/>
            </a:spcBef>
            <a:spcAft>
              <a:spcPct val="35000"/>
            </a:spcAft>
            <a:buNone/>
          </a:pPr>
          <a:r>
            <a:rPr lang="en-US" sz="2400" kern="1200" dirty="0"/>
            <a:t>FACTS / Key slide</a:t>
          </a:r>
        </a:p>
      </dsp:txBody>
      <dsp:txXfrm>
        <a:off x="297475" y="69649"/>
        <a:ext cx="3611290" cy="639310"/>
      </dsp:txXfrm>
    </dsp:sp>
    <dsp:sp modelId="{7DE04310-40BD-5645-8BC9-D6E2ACF69308}">
      <dsp:nvSpPr>
        <dsp:cNvPr id="0" name=""/>
        <dsp:cNvSpPr/>
      </dsp:nvSpPr>
      <dsp:spPr>
        <a:xfrm>
          <a:off x="0" y="1477944"/>
          <a:ext cx="5257800" cy="6048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0476A6-75B5-5C4B-8F27-CE9D0F340937}">
      <dsp:nvSpPr>
        <dsp:cNvPr id="0" name=""/>
        <dsp:cNvSpPr/>
      </dsp:nvSpPr>
      <dsp:spPr>
        <a:xfrm>
          <a:off x="262890" y="1123704"/>
          <a:ext cx="3680460" cy="70848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1066800">
            <a:lnSpc>
              <a:spcPct val="90000"/>
            </a:lnSpc>
            <a:spcBef>
              <a:spcPct val="0"/>
            </a:spcBef>
            <a:spcAft>
              <a:spcPct val="35000"/>
            </a:spcAft>
            <a:buNone/>
          </a:pPr>
          <a:r>
            <a:rPr lang="en-US" sz="2400" kern="1200"/>
            <a:t>EDA</a:t>
          </a:r>
        </a:p>
      </dsp:txBody>
      <dsp:txXfrm>
        <a:off x="297475" y="1158289"/>
        <a:ext cx="3611290" cy="639310"/>
      </dsp:txXfrm>
    </dsp:sp>
    <dsp:sp modelId="{1121746A-0EF6-F44A-8F67-9749915D227F}">
      <dsp:nvSpPr>
        <dsp:cNvPr id="0" name=""/>
        <dsp:cNvSpPr/>
      </dsp:nvSpPr>
      <dsp:spPr>
        <a:xfrm>
          <a:off x="0" y="2566584"/>
          <a:ext cx="5257800" cy="6048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DAB64C-AD4A-EA41-82AD-176FD0B7084F}">
      <dsp:nvSpPr>
        <dsp:cNvPr id="0" name=""/>
        <dsp:cNvSpPr/>
      </dsp:nvSpPr>
      <dsp:spPr>
        <a:xfrm>
          <a:off x="262890" y="2212343"/>
          <a:ext cx="3680460" cy="70848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1066800">
            <a:lnSpc>
              <a:spcPct val="90000"/>
            </a:lnSpc>
            <a:spcBef>
              <a:spcPct val="0"/>
            </a:spcBef>
            <a:spcAft>
              <a:spcPct val="35000"/>
            </a:spcAft>
            <a:buNone/>
          </a:pPr>
          <a:r>
            <a:rPr lang="en-US" sz="2400" kern="1200"/>
            <a:t>EDA Summary</a:t>
          </a:r>
        </a:p>
      </dsp:txBody>
      <dsp:txXfrm>
        <a:off x="297475" y="2246928"/>
        <a:ext cx="3611290" cy="639310"/>
      </dsp:txXfrm>
    </dsp:sp>
    <dsp:sp modelId="{7D443438-F941-F843-9BF3-A57D33E7A12D}">
      <dsp:nvSpPr>
        <dsp:cNvPr id="0" name=""/>
        <dsp:cNvSpPr/>
      </dsp:nvSpPr>
      <dsp:spPr>
        <a:xfrm>
          <a:off x="0" y="3655223"/>
          <a:ext cx="5257800" cy="18144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8064" tIns="499872" rIns="408064"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Data</a:t>
          </a:r>
        </a:p>
        <a:p>
          <a:pPr marL="228600" lvl="1" indent="-228600" algn="l" defTabSz="1066800">
            <a:lnSpc>
              <a:spcPct val="90000"/>
            </a:lnSpc>
            <a:spcBef>
              <a:spcPct val="0"/>
            </a:spcBef>
            <a:spcAft>
              <a:spcPct val="15000"/>
            </a:spcAft>
            <a:buChar char="•"/>
          </a:pPr>
          <a:r>
            <a:rPr lang="en-US" sz="2400" kern="1200"/>
            <a:t>Regression</a:t>
          </a:r>
        </a:p>
        <a:p>
          <a:pPr marL="228600" lvl="1" indent="-228600" algn="l" defTabSz="1066800">
            <a:lnSpc>
              <a:spcPct val="90000"/>
            </a:lnSpc>
            <a:spcBef>
              <a:spcPct val="0"/>
            </a:spcBef>
            <a:spcAft>
              <a:spcPct val="15000"/>
            </a:spcAft>
            <a:buChar char="•"/>
          </a:pPr>
          <a:r>
            <a:rPr lang="en-US" sz="2400" kern="1200"/>
            <a:t>Classification</a:t>
          </a:r>
        </a:p>
      </dsp:txBody>
      <dsp:txXfrm>
        <a:off x="0" y="3655223"/>
        <a:ext cx="5257800" cy="1814400"/>
      </dsp:txXfrm>
    </dsp:sp>
    <dsp:sp modelId="{04E69C97-9714-FA4A-BE94-A77C4AC6769A}">
      <dsp:nvSpPr>
        <dsp:cNvPr id="0" name=""/>
        <dsp:cNvSpPr/>
      </dsp:nvSpPr>
      <dsp:spPr>
        <a:xfrm>
          <a:off x="262890" y="3300983"/>
          <a:ext cx="368046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1066800">
            <a:lnSpc>
              <a:spcPct val="90000"/>
            </a:lnSpc>
            <a:spcBef>
              <a:spcPct val="0"/>
            </a:spcBef>
            <a:spcAft>
              <a:spcPct val="35000"/>
            </a:spcAft>
            <a:buNone/>
          </a:pPr>
          <a:r>
            <a:rPr lang="en-US" sz="2400" kern="1200"/>
            <a:t>Modeling</a:t>
          </a:r>
        </a:p>
      </dsp:txBody>
      <dsp:txXfrm>
        <a:off x="297475" y="3335568"/>
        <a:ext cx="361129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44E62-67FA-D743-A074-286452483304}" type="datetimeFigureOut">
              <a:rPr lang="en-US" smtClean="0"/>
              <a:t>11/26/20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90379-0C07-3A40-AFC3-9D1D15E2DA13}" type="slidenum">
              <a:rPr lang="en-US" smtClean="0"/>
              <a:t>‹#›</a:t>
            </a:fld>
            <a:endParaRPr lang="en-US"/>
          </a:p>
        </p:txBody>
      </p:sp>
    </p:spTree>
    <p:extLst>
      <p:ext uri="{BB962C8B-B14F-4D97-AF65-F5344CB8AC3E}">
        <p14:creationId xmlns:p14="http://schemas.microsoft.com/office/powerpoint/2010/main" val="402924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A4F2C82A-5DCD-AB43-BAB5-39C55614AC19}" type="datetime1">
              <a:rPr lang="en-US" smtClean="0"/>
              <a:t>11/26/20</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13194CAA-F3B5-3646-90F3-DBB446E6B929}" type="datetime1">
              <a:rPr lang="en-US" smtClean="0"/>
              <a:t>11/26/20</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5E494A56-5B3C-7643-B4F3-EA944035EA09}" type="datetime1">
              <a:rPr lang="en-US" smtClean="0"/>
              <a:t>11/26/20</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A7EA2CA8-CBA4-4843-9B59-C01DF3951D4D}" type="datetime1">
              <a:rPr lang="en-US" smtClean="0"/>
              <a:t>11/26/20</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930CF143-548E-A243-BC82-91832C7C51FF}" type="datetime1">
              <a:rPr lang="en-US" smtClean="0"/>
              <a:t>11/26/20</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D5C0C502-9091-CF43-8216-9E5D634CA9CB}" type="datetime1">
              <a:rPr lang="en-US" smtClean="0"/>
              <a:t>11/26/20</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3F17928D-1F50-C44E-AB63-8C4DEF4D8A4D}" type="datetime1">
              <a:rPr lang="en-US" smtClean="0"/>
              <a:t>11/26/20</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A7E28CD1-8D81-8E40-91C7-4D4942B00F05}" type="datetime1">
              <a:rPr lang="en-US" smtClean="0"/>
              <a:t>11/26/20</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6D1DCBB7-598D-654F-A59E-B1E5515B6B81}" type="datetime1">
              <a:rPr lang="en-US" smtClean="0"/>
              <a:t>11/26/20</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4B90CEB4-2123-BA41-B8F2-710465F88C2D}" type="datetime1">
              <a:rPr lang="en-US" smtClean="0"/>
              <a:t>11/26/20</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95A88812-F744-C94D-80ED-B1CF05F0E660}" type="datetime1">
              <a:rPr lang="en-US" smtClean="0"/>
              <a:t>11/26/20</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F0EE6-2A7D-F740-9CA2-9BAB2EF85E75}" type="datetime1">
              <a:rPr lang="en-US" smtClean="0"/>
              <a:t>11/26/20</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slide1">
            <a:extLst>
              <a:ext uri="{FF2B5EF4-FFF2-40B4-BE49-F238E27FC236}">
                <a16:creationId xmlns:a16="http://schemas.microsoft.com/office/drawing/2014/main" id="{ABD688A2-78D0-48C5-8F7E-0181E70311E4}"/>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H13 Credit Data</a:t>
            </a:r>
          </a:p>
        </p:txBody>
      </p:sp>
      <p:sp>
        <p:nvSpPr>
          <p:cNvPr id="4" name="Slide Number Placeholder 3">
            <a:extLst>
              <a:ext uri="{FF2B5EF4-FFF2-40B4-BE49-F238E27FC236}">
                <a16:creationId xmlns:a16="http://schemas.microsoft.com/office/drawing/2014/main" id="{D1FB5004-8A31-564B-9564-AF489FB54F76}"/>
              </a:ext>
            </a:extLst>
          </p:cNvPr>
          <p:cNvSpPr>
            <a:spLocks noGrp="1"/>
          </p:cNvSpPr>
          <p:nvPr>
            <p:ph type="sldNum" sz="quarter" idx="12"/>
          </p:nvPr>
        </p:nvSpPr>
        <p:spPr>
          <a:xfrm>
            <a:off x="10825930" y="6223702"/>
            <a:ext cx="570728" cy="314067"/>
          </a:xfrm>
        </p:spPr>
        <p:txBody>
          <a:bodyPr>
            <a:normAutofit/>
          </a:bodyPr>
          <a:lstStyle/>
          <a:p>
            <a:pPr>
              <a:spcAft>
                <a:spcPts val="600"/>
              </a:spcAft>
            </a:pPr>
            <a:fld id="{5B03D32D-F1BC-4E9C-97E1-36CFF5B22341}" type="slidenum">
              <a:rPr lang="en-US" sz="1000">
                <a:solidFill>
                  <a:srgbClr val="898989"/>
                </a:solidFill>
              </a:rPr>
              <a:pPr>
                <a:spcAft>
                  <a:spcPts val="600"/>
                </a:spcAft>
              </a:pPr>
              <a:t>1</a:t>
            </a:fld>
            <a:endParaRPr lang="en-US" sz="1000">
              <a:solidFill>
                <a:srgbClr val="898989"/>
              </a:solidFill>
            </a:endParaRP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CE1DA53-9811-4831-9BFB-3E8658F08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B1AEF-1654-374D-B19F-9F223A207159}"/>
              </a:ext>
            </a:extLst>
          </p:cNvPr>
          <p:cNvSpPr>
            <a:spLocks noGrp="1"/>
          </p:cNvSpPr>
          <p:nvPr>
            <p:ph type="title"/>
          </p:nvPr>
        </p:nvSpPr>
        <p:spPr>
          <a:xfrm>
            <a:off x="182881" y="-278395"/>
            <a:ext cx="5162891" cy="1674904"/>
          </a:xfrm>
        </p:spPr>
        <p:txBody>
          <a:bodyPr anchor="ctr">
            <a:normAutofit/>
          </a:bodyPr>
          <a:lstStyle/>
          <a:p>
            <a:r>
              <a:rPr lang="en-US" sz="4000" dirty="0"/>
              <a:t>Modeling: Data</a:t>
            </a:r>
          </a:p>
        </p:txBody>
      </p:sp>
      <p:sp>
        <p:nvSpPr>
          <p:cNvPr id="3" name="Content Placeholder 2">
            <a:extLst>
              <a:ext uri="{FF2B5EF4-FFF2-40B4-BE49-F238E27FC236}">
                <a16:creationId xmlns:a16="http://schemas.microsoft.com/office/drawing/2014/main" id="{40432931-93AF-984B-9A36-F8FC5EBC71CD}"/>
              </a:ext>
            </a:extLst>
          </p:cNvPr>
          <p:cNvSpPr>
            <a:spLocks noGrp="1"/>
          </p:cNvSpPr>
          <p:nvPr>
            <p:ph idx="1"/>
          </p:nvPr>
        </p:nvSpPr>
        <p:spPr>
          <a:xfrm>
            <a:off x="182881" y="943842"/>
            <a:ext cx="4992906" cy="1833155"/>
          </a:xfrm>
        </p:spPr>
        <p:txBody>
          <a:bodyPr anchor="ctr">
            <a:normAutofit/>
          </a:bodyPr>
          <a:lstStyle/>
          <a:p>
            <a:r>
              <a:rPr lang="en-US" sz="2000" dirty="0"/>
              <a:t>Credit application data</a:t>
            </a:r>
          </a:p>
          <a:p>
            <a:r>
              <a:rPr lang="en-US" sz="2000" dirty="0"/>
              <a:t>Original data – 900 rows, 9 columns</a:t>
            </a:r>
          </a:p>
          <a:p>
            <a:endParaRPr lang="en-US" sz="2000" dirty="0"/>
          </a:p>
          <a:p>
            <a:endParaRPr lang="en-US" sz="2000" dirty="0"/>
          </a:p>
        </p:txBody>
      </p:sp>
      <p:sp>
        <p:nvSpPr>
          <p:cNvPr id="4" name="Slide Number Placeholder 3">
            <a:extLst>
              <a:ext uri="{FF2B5EF4-FFF2-40B4-BE49-F238E27FC236}">
                <a16:creationId xmlns:a16="http://schemas.microsoft.com/office/drawing/2014/main" id="{1B6C9C8A-9FB7-D244-8E14-4F8DD8155231}"/>
              </a:ext>
            </a:extLst>
          </p:cNvPr>
          <p:cNvSpPr>
            <a:spLocks noGrp="1"/>
          </p:cNvSpPr>
          <p:nvPr>
            <p:ph type="sldNum" sz="quarter" idx="12"/>
          </p:nvPr>
        </p:nvSpPr>
        <p:spPr>
          <a:xfrm>
            <a:off x="8610600" y="6356350"/>
            <a:ext cx="2743200" cy="365125"/>
          </a:xfrm>
        </p:spPr>
        <p:txBody>
          <a:bodyPr>
            <a:normAutofit/>
          </a:bodyPr>
          <a:lstStyle/>
          <a:p>
            <a:pPr>
              <a:spcAft>
                <a:spcPts val="600"/>
              </a:spcAft>
            </a:pPr>
            <a:fld id="{5B03D32D-F1BC-4E9C-97E1-36CFF5B22341}" type="slidenum">
              <a:rPr lang="en-US">
                <a:solidFill>
                  <a:srgbClr val="FFFFFF"/>
                </a:solidFill>
              </a:rPr>
              <a:pPr>
                <a:spcAft>
                  <a:spcPts val="600"/>
                </a:spcAft>
              </a:pPr>
              <a:t>10</a:t>
            </a:fld>
            <a:endParaRPr lang="en-US">
              <a:solidFill>
                <a:srgbClr val="FFFFFF"/>
              </a:solidFill>
            </a:endParaRPr>
          </a:p>
        </p:txBody>
      </p:sp>
      <p:pic>
        <p:nvPicPr>
          <p:cNvPr id="8" name="Picture 7" descr="Table&#10;&#10;Description automatically generated">
            <a:extLst>
              <a:ext uri="{FF2B5EF4-FFF2-40B4-BE49-F238E27FC236}">
                <a16:creationId xmlns:a16="http://schemas.microsoft.com/office/drawing/2014/main" id="{A2FB6B5F-56BE-A640-9B79-6C18C78E5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1" y="3155631"/>
            <a:ext cx="7164124" cy="2460871"/>
          </a:xfrm>
          <a:prstGeom prst="rect">
            <a:avLst/>
          </a:prstGeom>
        </p:spPr>
      </p:pic>
    </p:spTree>
    <p:extLst>
      <p:ext uri="{BB962C8B-B14F-4D97-AF65-F5344CB8AC3E}">
        <p14:creationId xmlns:p14="http://schemas.microsoft.com/office/powerpoint/2010/main" val="664506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37">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9">
            <a:extLst>
              <a:ext uri="{FF2B5EF4-FFF2-40B4-BE49-F238E27FC236}">
                <a16:creationId xmlns:a16="http://schemas.microsoft.com/office/drawing/2014/main" id="{DB3E5C1B-3620-004B-AD92-6BE3458E83F1}"/>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dirty="0"/>
              <a:t>Overview - Variables</a:t>
            </a:r>
          </a:p>
        </p:txBody>
      </p:sp>
      <p:pic>
        <p:nvPicPr>
          <p:cNvPr id="30" name="Picture 29" descr="Graphical user interface, table&#10;&#10;Description automatically generated">
            <a:extLst>
              <a:ext uri="{FF2B5EF4-FFF2-40B4-BE49-F238E27FC236}">
                <a16:creationId xmlns:a16="http://schemas.microsoft.com/office/drawing/2014/main" id="{94AFB78E-3515-394A-8BC2-CEA6B991F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2668" y="3138289"/>
            <a:ext cx="3797536" cy="2943090"/>
          </a:xfrm>
          <a:prstGeom prst="rect">
            <a:avLst/>
          </a:prstGeom>
        </p:spPr>
      </p:pic>
      <p:pic>
        <p:nvPicPr>
          <p:cNvPr id="33" name="Picture 32" descr="Graphical user interface, application&#10;&#10;Description automatically generated">
            <a:extLst>
              <a:ext uri="{FF2B5EF4-FFF2-40B4-BE49-F238E27FC236}">
                <a16:creationId xmlns:a16="http://schemas.microsoft.com/office/drawing/2014/main" id="{D433E245-1B1F-4A45-8486-559DE96AE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386" y="3138289"/>
            <a:ext cx="3797536" cy="2943090"/>
          </a:xfrm>
          <a:prstGeom prst="rect">
            <a:avLst/>
          </a:prstGeom>
        </p:spPr>
      </p:pic>
      <p:pic>
        <p:nvPicPr>
          <p:cNvPr id="26" name="Content Placeholder 25" descr="Graphical user interface, application&#10;&#10;Description automatically generated">
            <a:extLst>
              <a:ext uri="{FF2B5EF4-FFF2-40B4-BE49-F238E27FC236}">
                <a16:creationId xmlns:a16="http://schemas.microsoft.com/office/drawing/2014/main" id="{6864D267-6817-BC49-B657-9367848B7DE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28910" y="3140954"/>
            <a:ext cx="4022730" cy="2357539"/>
          </a:xfrm>
          <a:prstGeom prst="rect">
            <a:avLst/>
          </a:prstGeom>
        </p:spPr>
      </p:pic>
    </p:spTree>
    <p:extLst>
      <p:ext uri="{BB962C8B-B14F-4D97-AF65-F5344CB8AC3E}">
        <p14:creationId xmlns:p14="http://schemas.microsoft.com/office/powerpoint/2010/main" val="39759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9">
            <a:extLst>
              <a:ext uri="{FF2B5EF4-FFF2-40B4-BE49-F238E27FC236}">
                <a16:creationId xmlns:a16="http://schemas.microsoft.com/office/drawing/2014/main" id="{DB3E5C1B-3620-004B-AD92-6BE3458E83F1}"/>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dirty="0"/>
              <a:t>Overview - Variables</a:t>
            </a:r>
          </a:p>
        </p:txBody>
      </p:sp>
      <p:pic>
        <p:nvPicPr>
          <p:cNvPr id="7" name="Picture 6" descr="Graphical user interface, application&#10;&#10;Description automatically generated">
            <a:extLst>
              <a:ext uri="{FF2B5EF4-FFF2-40B4-BE49-F238E27FC236}">
                <a16:creationId xmlns:a16="http://schemas.microsoft.com/office/drawing/2014/main" id="{D3234D1D-64C9-D445-B30B-6BCD1D61D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33" y="3001702"/>
            <a:ext cx="3797536" cy="2781695"/>
          </a:xfrm>
          <a:prstGeom prst="rect">
            <a:avLst/>
          </a:prstGeom>
        </p:spPr>
      </p:pic>
      <p:pic>
        <p:nvPicPr>
          <p:cNvPr id="5" name="Content Placeholder 4" descr="Graphical user interface&#10;&#10;Description automatically generated">
            <a:extLst>
              <a:ext uri="{FF2B5EF4-FFF2-40B4-BE49-F238E27FC236}">
                <a16:creationId xmlns:a16="http://schemas.microsoft.com/office/drawing/2014/main" id="{B661FFC4-085B-BF4B-AD2F-AC1B30C403C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40520" y="3001702"/>
            <a:ext cx="3797536" cy="2658274"/>
          </a:xfrm>
          <a:prstGeom prst="rect">
            <a:avLst/>
          </a:prstGeom>
        </p:spPr>
      </p:pic>
      <p:pic>
        <p:nvPicPr>
          <p:cNvPr id="9" name="Picture 8" descr="Graphical user interface&#10;&#10;Description automatically generated">
            <a:extLst>
              <a:ext uri="{FF2B5EF4-FFF2-40B4-BE49-F238E27FC236}">
                <a16:creationId xmlns:a16="http://schemas.microsoft.com/office/drawing/2014/main" id="{8EBBD04F-AD92-5A45-B11A-433C211996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231" y="3001702"/>
            <a:ext cx="3797536" cy="1556990"/>
          </a:xfrm>
          <a:prstGeom prst="rect">
            <a:avLst/>
          </a:prstGeom>
        </p:spPr>
      </p:pic>
    </p:spTree>
    <p:extLst>
      <p:ext uri="{BB962C8B-B14F-4D97-AF65-F5344CB8AC3E}">
        <p14:creationId xmlns:p14="http://schemas.microsoft.com/office/powerpoint/2010/main" val="40369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CE1DA53-9811-4831-9BFB-3E8658F08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B1AEF-1654-374D-B19F-9F223A207159}"/>
              </a:ext>
            </a:extLst>
          </p:cNvPr>
          <p:cNvSpPr>
            <a:spLocks noGrp="1"/>
          </p:cNvSpPr>
          <p:nvPr>
            <p:ph type="title"/>
          </p:nvPr>
        </p:nvSpPr>
        <p:spPr>
          <a:xfrm>
            <a:off x="182881" y="-278395"/>
            <a:ext cx="5162891" cy="1674904"/>
          </a:xfrm>
        </p:spPr>
        <p:txBody>
          <a:bodyPr anchor="ctr">
            <a:normAutofit/>
          </a:bodyPr>
          <a:lstStyle/>
          <a:p>
            <a:r>
              <a:rPr lang="en-US" sz="4000" dirty="0"/>
              <a:t>Modeling: Cleaned Data</a:t>
            </a:r>
          </a:p>
        </p:txBody>
      </p:sp>
      <p:sp>
        <p:nvSpPr>
          <p:cNvPr id="3" name="Content Placeholder 2">
            <a:extLst>
              <a:ext uri="{FF2B5EF4-FFF2-40B4-BE49-F238E27FC236}">
                <a16:creationId xmlns:a16="http://schemas.microsoft.com/office/drawing/2014/main" id="{40432931-93AF-984B-9A36-F8FC5EBC71CD}"/>
              </a:ext>
            </a:extLst>
          </p:cNvPr>
          <p:cNvSpPr>
            <a:spLocks noGrp="1"/>
          </p:cNvSpPr>
          <p:nvPr>
            <p:ph idx="1"/>
          </p:nvPr>
        </p:nvSpPr>
        <p:spPr>
          <a:xfrm>
            <a:off x="182881" y="844730"/>
            <a:ext cx="4992906" cy="1833155"/>
          </a:xfrm>
        </p:spPr>
        <p:txBody>
          <a:bodyPr anchor="ctr">
            <a:normAutofit/>
          </a:bodyPr>
          <a:lstStyle/>
          <a:p>
            <a:pPr marL="0" indent="0">
              <a:buNone/>
            </a:pPr>
            <a:r>
              <a:rPr lang="en-US" sz="1800" dirty="0"/>
              <a:t>For the modeling part we dropped all DECLINED applications.</a:t>
            </a:r>
          </a:p>
          <a:p>
            <a:pPr marL="0" indent="0">
              <a:buNone/>
            </a:pPr>
            <a:r>
              <a:rPr lang="en-US" sz="1800" dirty="0"/>
              <a:t>Cleaned data: 400 rows, 12 columns</a:t>
            </a:r>
          </a:p>
          <a:p>
            <a:endParaRPr lang="en-US" sz="1800" dirty="0"/>
          </a:p>
        </p:txBody>
      </p:sp>
      <p:sp>
        <p:nvSpPr>
          <p:cNvPr id="4" name="Slide Number Placeholder 3">
            <a:extLst>
              <a:ext uri="{FF2B5EF4-FFF2-40B4-BE49-F238E27FC236}">
                <a16:creationId xmlns:a16="http://schemas.microsoft.com/office/drawing/2014/main" id="{1B6C9C8A-9FB7-D244-8E14-4F8DD8155231}"/>
              </a:ext>
            </a:extLst>
          </p:cNvPr>
          <p:cNvSpPr>
            <a:spLocks noGrp="1"/>
          </p:cNvSpPr>
          <p:nvPr>
            <p:ph type="sldNum" sz="quarter" idx="12"/>
          </p:nvPr>
        </p:nvSpPr>
        <p:spPr>
          <a:xfrm>
            <a:off x="8610600" y="6356350"/>
            <a:ext cx="2743200" cy="365125"/>
          </a:xfrm>
        </p:spPr>
        <p:txBody>
          <a:bodyPr>
            <a:normAutofit/>
          </a:bodyPr>
          <a:lstStyle/>
          <a:p>
            <a:pPr>
              <a:spcAft>
                <a:spcPts val="600"/>
              </a:spcAft>
            </a:pPr>
            <a:fld id="{5B03D32D-F1BC-4E9C-97E1-36CFF5B22341}" type="slidenum">
              <a:rPr lang="en-US">
                <a:solidFill>
                  <a:srgbClr val="FFFFFF"/>
                </a:solidFill>
              </a:rPr>
              <a:pPr>
                <a:spcAft>
                  <a:spcPts val="600"/>
                </a:spcAft>
              </a:pPr>
              <a:t>13</a:t>
            </a:fld>
            <a:endParaRPr lang="en-US">
              <a:solidFill>
                <a:srgbClr val="FFFFFF"/>
              </a:solidFill>
            </a:endParaRPr>
          </a:p>
        </p:txBody>
      </p:sp>
      <p:pic>
        <p:nvPicPr>
          <p:cNvPr id="10" name="Picture 9" descr="Table&#10;&#10;Description automatically generated">
            <a:extLst>
              <a:ext uri="{FF2B5EF4-FFF2-40B4-BE49-F238E27FC236}">
                <a16:creationId xmlns:a16="http://schemas.microsoft.com/office/drawing/2014/main" id="{F1274E92-6950-AC4E-BFBF-C6B114B4A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1" y="3055392"/>
            <a:ext cx="8427719" cy="2571361"/>
          </a:xfrm>
          <a:prstGeom prst="rect">
            <a:avLst/>
          </a:prstGeom>
        </p:spPr>
      </p:pic>
      <p:sp>
        <p:nvSpPr>
          <p:cNvPr id="12" name="Rectangle 11">
            <a:extLst>
              <a:ext uri="{FF2B5EF4-FFF2-40B4-BE49-F238E27FC236}">
                <a16:creationId xmlns:a16="http://schemas.microsoft.com/office/drawing/2014/main" id="{86958433-D686-3D41-84F1-A6F84FA16FDB}"/>
              </a:ext>
            </a:extLst>
          </p:cNvPr>
          <p:cNvSpPr/>
          <p:nvPr/>
        </p:nvSpPr>
        <p:spPr>
          <a:xfrm>
            <a:off x="5175787" y="994409"/>
            <a:ext cx="6096000" cy="1815882"/>
          </a:xfrm>
          <a:prstGeom prst="rect">
            <a:avLst/>
          </a:prstGeom>
        </p:spPr>
        <p:txBody>
          <a:bodyPr>
            <a:spAutoFit/>
          </a:bodyPr>
          <a:lstStyle/>
          <a:p>
            <a:r>
              <a:rPr lang="en-US" b="1" dirty="0"/>
              <a:t>Dealing with categorical data</a:t>
            </a:r>
          </a:p>
          <a:p>
            <a:pPr marL="285750" indent="-285750">
              <a:buFont typeface="Arial" panose="020B0604020202020204" pitchFamily="34" charset="0"/>
              <a:buChar char="•"/>
            </a:pPr>
            <a:r>
              <a:rPr lang="en-US" sz="1400" dirty="0"/>
              <a:t>If a categorical column has only 2 unique value --&gt; label encoder</a:t>
            </a:r>
          </a:p>
          <a:p>
            <a:pPr marL="1085850" lvl="2" indent="-171450">
              <a:buFont typeface="Arial" panose="020B0604020202020204" pitchFamily="34" charset="0"/>
              <a:buChar char="•"/>
            </a:pPr>
            <a:r>
              <a:rPr lang="en-US" sz="1000" dirty="0"/>
              <a:t>Decision code (Note: dropped decision code D( all decline) )</a:t>
            </a:r>
          </a:p>
          <a:p>
            <a:pPr marL="1085850" lvl="2" indent="-171450">
              <a:buFont typeface="Arial" panose="020B0604020202020204" pitchFamily="34" charset="0"/>
              <a:buChar char="•"/>
            </a:pPr>
            <a:r>
              <a:rPr lang="en-US" sz="1000" dirty="0"/>
              <a:t>Outcome</a:t>
            </a:r>
          </a:p>
          <a:p>
            <a:pPr marL="285750" indent="-285750">
              <a:buFont typeface="Arial" panose="020B0604020202020204" pitchFamily="34" charset="0"/>
              <a:buChar char="•"/>
            </a:pPr>
            <a:r>
              <a:rPr lang="en-US" sz="1400" dirty="0"/>
              <a:t>If a cat column has &gt; 2 unique values --&gt; one hot encoding</a:t>
            </a:r>
          </a:p>
          <a:p>
            <a:pPr marL="1085850" lvl="2" indent="-171450">
              <a:buFont typeface="Arial" panose="020B0604020202020204" pitchFamily="34" charset="0"/>
              <a:buChar char="•"/>
            </a:pPr>
            <a:r>
              <a:rPr lang="en-US" sz="1000" dirty="0"/>
              <a:t>Risk Class</a:t>
            </a:r>
          </a:p>
          <a:p>
            <a:endParaRPr lang="en-US" dirty="0"/>
          </a:p>
          <a:p>
            <a:endParaRPr lang="en-US" dirty="0"/>
          </a:p>
        </p:txBody>
      </p:sp>
    </p:spTree>
    <p:extLst>
      <p:ext uri="{BB962C8B-B14F-4D97-AF65-F5344CB8AC3E}">
        <p14:creationId xmlns:p14="http://schemas.microsoft.com/office/powerpoint/2010/main" val="2876430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5F4D120-3921-42A8-A063-46B023CB0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D01B3E5-85F4-41A9-A504-D5E6268DEC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r="14729"/>
          <a:stretch>
            <a:fillRect/>
          </a:stretch>
        </p:blipFill>
        <p:spPr>
          <a:xfrm>
            <a:off x="3466214" y="550975"/>
            <a:ext cx="8725786" cy="5756049"/>
          </a:xfrm>
          <a:custGeom>
            <a:avLst/>
            <a:gdLst>
              <a:gd name="connsiteX0" fmla="*/ 0 w 8725786"/>
              <a:gd name="connsiteY0" fmla="*/ 0 h 5756049"/>
              <a:gd name="connsiteX1" fmla="*/ 8725786 w 8725786"/>
              <a:gd name="connsiteY1" fmla="*/ 0 h 5756049"/>
              <a:gd name="connsiteX2" fmla="*/ 8725786 w 8725786"/>
              <a:gd name="connsiteY2" fmla="*/ 5756049 h 5756049"/>
              <a:gd name="connsiteX3" fmla="*/ 0 w 8725786"/>
              <a:gd name="connsiteY3" fmla="*/ 5756049 h 5756049"/>
            </a:gdLst>
            <a:ahLst/>
            <a:cxnLst>
              <a:cxn ang="0">
                <a:pos x="connsiteX0" y="connsiteY0"/>
              </a:cxn>
              <a:cxn ang="0">
                <a:pos x="connsiteX1" y="connsiteY1"/>
              </a:cxn>
              <a:cxn ang="0">
                <a:pos x="connsiteX2" y="connsiteY2"/>
              </a:cxn>
              <a:cxn ang="0">
                <a:pos x="connsiteX3" y="connsiteY3"/>
              </a:cxn>
            </a:cxnLst>
            <a:rect l="l" t="t" r="r" b="b"/>
            <a:pathLst>
              <a:path w="8725786" h="5756049">
                <a:moveTo>
                  <a:pt x="0" y="0"/>
                </a:moveTo>
                <a:lnTo>
                  <a:pt x="8725786" y="0"/>
                </a:lnTo>
                <a:lnTo>
                  <a:pt x="8725786" y="5756049"/>
                </a:lnTo>
                <a:lnTo>
                  <a:pt x="0" y="5756049"/>
                </a:lnTo>
                <a:close/>
              </a:path>
            </a:pathLst>
          </a:custGeom>
        </p:spPr>
      </p:pic>
      <p:pic>
        <p:nvPicPr>
          <p:cNvPr id="6" name="Content Placeholder 5" descr="A picture containing chart&#10;&#10;Description automatically generated">
            <a:extLst>
              <a:ext uri="{FF2B5EF4-FFF2-40B4-BE49-F238E27FC236}">
                <a16:creationId xmlns:a16="http://schemas.microsoft.com/office/drawing/2014/main" id="{E7E5E46F-2A4D-AE44-8BFF-CC2D41600BD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470" r="-1" b="6281"/>
          <a:stretch/>
        </p:blipFill>
        <p:spPr>
          <a:xfrm>
            <a:off x="4476307" y="595421"/>
            <a:ext cx="7715693" cy="5658438"/>
          </a:xfrm>
          <a:prstGeom prst="rect">
            <a:avLst/>
          </a:prstGeom>
        </p:spPr>
      </p:pic>
      <p:sp>
        <p:nvSpPr>
          <p:cNvPr id="2" name="Title 1">
            <a:extLst>
              <a:ext uri="{FF2B5EF4-FFF2-40B4-BE49-F238E27FC236}">
                <a16:creationId xmlns:a16="http://schemas.microsoft.com/office/drawing/2014/main" id="{DDC20C35-EF7A-D340-A274-14C17D4458E2}"/>
              </a:ext>
            </a:extLst>
          </p:cNvPr>
          <p:cNvSpPr>
            <a:spLocks noGrp="1"/>
          </p:cNvSpPr>
          <p:nvPr>
            <p:ph type="title"/>
          </p:nvPr>
        </p:nvSpPr>
        <p:spPr>
          <a:xfrm>
            <a:off x="210596" y="244815"/>
            <a:ext cx="4342550" cy="2383844"/>
          </a:xfrm>
        </p:spPr>
        <p:txBody>
          <a:bodyPr vert="horz" lIns="91440" tIns="45720" rIns="91440" bIns="45720" rtlCol="0" anchor="t">
            <a:normAutofit/>
          </a:bodyPr>
          <a:lstStyle/>
          <a:p>
            <a:r>
              <a:rPr lang="en-US" sz="4000" dirty="0">
                <a:solidFill>
                  <a:srgbClr val="000000"/>
                </a:solidFill>
              </a:rPr>
              <a:t>Modeling: Correlation matrix</a:t>
            </a:r>
          </a:p>
        </p:txBody>
      </p:sp>
      <p:sp>
        <p:nvSpPr>
          <p:cNvPr id="4" name="Slide Number Placeholder 3">
            <a:extLst>
              <a:ext uri="{FF2B5EF4-FFF2-40B4-BE49-F238E27FC236}">
                <a16:creationId xmlns:a16="http://schemas.microsoft.com/office/drawing/2014/main" id="{B42DA6EB-D782-2247-B63C-FE9A4F820BA5}"/>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defRPr/>
            </a:pPr>
            <a:fld id="{5B03D32D-F1BC-4E9C-97E1-36CFF5B22341}" type="slidenum">
              <a:rPr lang="en-US" sz="1000">
                <a:solidFill>
                  <a:srgbClr val="898989"/>
                </a:solidFill>
                <a:latin typeface="Calibri" panose="020F0502020204030204"/>
              </a:rPr>
              <a:pPr>
                <a:spcAft>
                  <a:spcPts val="600"/>
                </a:spcAft>
                <a:defRPr/>
              </a:pPr>
              <a:t>14</a:t>
            </a:fld>
            <a:endParaRPr lang="en-US" sz="1000">
              <a:solidFill>
                <a:srgbClr val="898989"/>
              </a:solidFill>
              <a:latin typeface="Calibri" panose="020F0502020204030204"/>
            </a:endParaRPr>
          </a:p>
        </p:txBody>
      </p:sp>
    </p:spTree>
    <p:extLst>
      <p:ext uri="{BB962C8B-B14F-4D97-AF65-F5344CB8AC3E}">
        <p14:creationId xmlns:p14="http://schemas.microsoft.com/office/powerpoint/2010/main" val="1758163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636C-F643-6544-8615-FBE31A349C23}"/>
              </a:ext>
            </a:extLst>
          </p:cNvPr>
          <p:cNvSpPr>
            <a:spLocks noGrp="1"/>
          </p:cNvSpPr>
          <p:nvPr>
            <p:ph type="title"/>
          </p:nvPr>
        </p:nvSpPr>
        <p:spPr>
          <a:xfrm>
            <a:off x="179431" y="-22501"/>
            <a:ext cx="10515600" cy="1325563"/>
          </a:xfrm>
        </p:spPr>
        <p:txBody>
          <a:bodyPr>
            <a:normAutofit/>
          </a:bodyPr>
          <a:lstStyle/>
          <a:p>
            <a:r>
              <a:rPr lang="en-US" sz="4000" dirty="0"/>
              <a:t>Modeling: Regression</a:t>
            </a:r>
          </a:p>
        </p:txBody>
      </p:sp>
      <p:sp>
        <p:nvSpPr>
          <p:cNvPr id="4" name="Slide Number Placeholder 3">
            <a:extLst>
              <a:ext uri="{FF2B5EF4-FFF2-40B4-BE49-F238E27FC236}">
                <a16:creationId xmlns:a16="http://schemas.microsoft.com/office/drawing/2014/main" id="{5B7D93A5-5B62-B74A-A841-8CE5EFD6C8BC}"/>
              </a:ext>
            </a:extLst>
          </p:cNvPr>
          <p:cNvSpPr>
            <a:spLocks noGrp="1"/>
          </p:cNvSpPr>
          <p:nvPr>
            <p:ph type="sldNum" sz="quarter" idx="12"/>
          </p:nvPr>
        </p:nvSpPr>
        <p:spPr/>
        <p:txBody>
          <a:bodyPr/>
          <a:lstStyle/>
          <a:p>
            <a:fld id="{5B03D32D-F1BC-4E9C-97E1-36CFF5B22341}" type="slidenum">
              <a:rPr lang="en-US" smtClean="0"/>
              <a:t>15</a:t>
            </a:fld>
            <a:endParaRPr lang="en-US"/>
          </a:p>
        </p:txBody>
      </p:sp>
      <p:sp>
        <p:nvSpPr>
          <p:cNvPr id="12" name="Content Placeholder 2">
            <a:extLst>
              <a:ext uri="{FF2B5EF4-FFF2-40B4-BE49-F238E27FC236}">
                <a16:creationId xmlns:a16="http://schemas.microsoft.com/office/drawing/2014/main" id="{1B4308A8-81F5-664D-87AA-3D24304AA6A4}"/>
              </a:ext>
            </a:extLst>
          </p:cNvPr>
          <p:cNvSpPr txBox="1">
            <a:spLocks/>
          </p:cNvSpPr>
          <p:nvPr/>
        </p:nvSpPr>
        <p:spPr>
          <a:xfrm>
            <a:off x="107870" y="1241176"/>
            <a:ext cx="7763922" cy="183315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FF0000"/>
                </a:solidFill>
              </a:rPr>
              <a:t>Objective</a:t>
            </a:r>
            <a:r>
              <a:rPr lang="en-US" sz="2400" dirty="0"/>
              <a:t>: We are trying to predict Revenue / Loss using regression.</a:t>
            </a:r>
          </a:p>
        </p:txBody>
      </p:sp>
    </p:spTree>
    <p:extLst>
      <p:ext uri="{BB962C8B-B14F-4D97-AF65-F5344CB8AC3E}">
        <p14:creationId xmlns:p14="http://schemas.microsoft.com/office/powerpoint/2010/main" val="2832209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636C-F643-6544-8615-FBE31A349C23}"/>
              </a:ext>
            </a:extLst>
          </p:cNvPr>
          <p:cNvSpPr>
            <a:spLocks noGrp="1"/>
          </p:cNvSpPr>
          <p:nvPr>
            <p:ph type="title"/>
          </p:nvPr>
        </p:nvSpPr>
        <p:spPr>
          <a:xfrm>
            <a:off x="179431" y="-22501"/>
            <a:ext cx="10515600" cy="1325563"/>
          </a:xfrm>
        </p:spPr>
        <p:txBody>
          <a:bodyPr>
            <a:normAutofit/>
          </a:bodyPr>
          <a:lstStyle/>
          <a:p>
            <a:r>
              <a:rPr lang="en-US" sz="4000" dirty="0"/>
              <a:t>Modeling: Regression, OLS</a:t>
            </a:r>
          </a:p>
        </p:txBody>
      </p:sp>
      <p:sp>
        <p:nvSpPr>
          <p:cNvPr id="4" name="Slide Number Placeholder 3">
            <a:extLst>
              <a:ext uri="{FF2B5EF4-FFF2-40B4-BE49-F238E27FC236}">
                <a16:creationId xmlns:a16="http://schemas.microsoft.com/office/drawing/2014/main" id="{5B7D93A5-5B62-B74A-A841-8CE5EFD6C8BC}"/>
              </a:ext>
            </a:extLst>
          </p:cNvPr>
          <p:cNvSpPr>
            <a:spLocks noGrp="1"/>
          </p:cNvSpPr>
          <p:nvPr>
            <p:ph type="sldNum" sz="quarter" idx="12"/>
          </p:nvPr>
        </p:nvSpPr>
        <p:spPr/>
        <p:txBody>
          <a:bodyPr/>
          <a:lstStyle/>
          <a:p>
            <a:fld id="{5B03D32D-F1BC-4E9C-97E1-36CFF5B22341}" type="slidenum">
              <a:rPr lang="en-US" smtClean="0"/>
              <a:t>16</a:t>
            </a:fld>
            <a:endParaRPr lang="en-US"/>
          </a:p>
        </p:txBody>
      </p:sp>
      <p:sp>
        <p:nvSpPr>
          <p:cNvPr id="12" name="Content Placeholder 2">
            <a:extLst>
              <a:ext uri="{FF2B5EF4-FFF2-40B4-BE49-F238E27FC236}">
                <a16:creationId xmlns:a16="http://schemas.microsoft.com/office/drawing/2014/main" id="{1B4308A8-81F5-664D-87AA-3D24304AA6A4}"/>
              </a:ext>
            </a:extLst>
          </p:cNvPr>
          <p:cNvSpPr txBox="1">
            <a:spLocks/>
          </p:cNvSpPr>
          <p:nvPr/>
        </p:nvSpPr>
        <p:spPr>
          <a:xfrm>
            <a:off x="243042" y="1303062"/>
            <a:ext cx="4992906" cy="183315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If we try to run OLS without</a:t>
            </a:r>
          </a:p>
          <a:p>
            <a:r>
              <a:rPr lang="en-US" sz="1200" b="1" dirty="0"/>
              <a:t>Outcome bad = Default</a:t>
            </a:r>
          </a:p>
          <a:p>
            <a:r>
              <a:rPr lang="en-US" sz="1200" b="1" dirty="0"/>
              <a:t>Outcome good = Pay</a:t>
            </a:r>
          </a:p>
          <a:p>
            <a:pPr marL="0" indent="0">
              <a:buNone/>
            </a:pPr>
            <a:r>
              <a:rPr lang="en-US" sz="1200" dirty="0"/>
              <a:t>These are the results. I tried to perform backward selection and one by one eliminate variable with the highest p-value until they are all &lt; 0.05, but that was unsuccessful.</a:t>
            </a:r>
          </a:p>
          <a:p>
            <a:pPr marL="0" indent="0">
              <a:buNone/>
            </a:pPr>
            <a:r>
              <a:rPr lang="en-US" sz="1200" dirty="0"/>
              <a:t>For that reason, we will process with the analysis (next slide) with above-mentioned 2 variables.</a:t>
            </a:r>
          </a:p>
          <a:p>
            <a:pPr marL="0" indent="0">
              <a:buNone/>
            </a:pPr>
            <a:endParaRPr lang="en-US" sz="1200" dirty="0"/>
          </a:p>
          <a:p>
            <a:endParaRPr lang="en-US" sz="1200" dirty="0"/>
          </a:p>
        </p:txBody>
      </p:sp>
      <p:pic>
        <p:nvPicPr>
          <p:cNvPr id="14" name="Picture 13" descr="A close up of text on a white background&#10;&#10;Description automatically generated">
            <a:extLst>
              <a:ext uri="{FF2B5EF4-FFF2-40B4-BE49-F238E27FC236}">
                <a16:creationId xmlns:a16="http://schemas.microsoft.com/office/drawing/2014/main" id="{91129112-F817-D740-877D-A95FC2936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42" y="3024493"/>
            <a:ext cx="5371358" cy="3280883"/>
          </a:xfrm>
          <a:prstGeom prst="rect">
            <a:avLst/>
          </a:prstGeom>
        </p:spPr>
      </p:pic>
    </p:spTree>
    <p:extLst>
      <p:ext uri="{BB962C8B-B14F-4D97-AF65-F5344CB8AC3E}">
        <p14:creationId xmlns:p14="http://schemas.microsoft.com/office/powerpoint/2010/main" val="221092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636C-F643-6544-8615-FBE31A349C23}"/>
              </a:ext>
            </a:extLst>
          </p:cNvPr>
          <p:cNvSpPr>
            <a:spLocks noGrp="1"/>
          </p:cNvSpPr>
          <p:nvPr>
            <p:ph type="title"/>
          </p:nvPr>
        </p:nvSpPr>
        <p:spPr>
          <a:xfrm>
            <a:off x="179431" y="-22501"/>
            <a:ext cx="10515600" cy="1325563"/>
          </a:xfrm>
        </p:spPr>
        <p:txBody>
          <a:bodyPr>
            <a:normAutofit/>
          </a:bodyPr>
          <a:lstStyle/>
          <a:p>
            <a:r>
              <a:rPr lang="en-US" sz="4000" dirty="0"/>
              <a:t>Modeling: Regression, OLS</a:t>
            </a:r>
          </a:p>
        </p:txBody>
      </p:sp>
      <p:pic>
        <p:nvPicPr>
          <p:cNvPr id="6" name="Content Placeholder 5" descr="Table&#10;&#10;Description automatically generated">
            <a:extLst>
              <a:ext uri="{FF2B5EF4-FFF2-40B4-BE49-F238E27FC236}">
                <a16:creationId xmlns:a16="http://schemas.microsoft.com/office/drawing/2014/main" id="{E8CC8A97-50BA-0442-B1E8-FA14347BAF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887" y="2780657"/>
            <a:ext cx="5247579" cy="3172556"/>
          </a:xfrm>
        </p:spPr>
      </p:pic>
      <p:sp>
        <p:nvSpPr>
          <p:cNvPr id="4" name="Slide Number Placeholder 3">
            <a:extLst>
              <a:ext uri="{FF2B5EF4-FFF2-40B4-BE49-F238E27FC236}">
                <a16:creationId xmlns:a16="http://schemas.microsoft.com/office/drawing/2014/main" id="{5B7D93A5-5B62-B74A-A841-8CE5EFD6C8BC}"/>
              </a:ext>
            </a:extLst>
          </p:cNvPr>
          <p:cNvSpPr>
            <a:spLocks noGrp="1"/>
          </p:cNvSpPr>
          <p:nvPr>
            <p:ph type="sldNum" sz="quarter" idx="12"/>
          </p:nvPr>
        </p:nvSpPr>
        <p:spPr/>
        <p:txBody>
          <a:bodyPr/>
          <a:lstStyle/>
          <a:p>
            <a:fld id="{5B03D32D-F1BC-4E9C-97E1-36CFF5B22341}" type="slidenum">
              <a:rPr lang="en-US" smtClean="0"/>
              <a:t>17</a:t>
            </a:fld>
            <a:endParaRPr lang="en-US"/>
          </a:p>
        </p:txBody>
      </p:sp>
      <p:pic>
        <p:nvPicPr>
          <p:cNvPr id="8" name="Picture 7" descr="A close up of text on a white background&#10;&#10;Description automatically generated">
            <a:extLst>
              <a:ext uri="{FF2B5EF4-FFF2-40B4-BE49-F238E27FC236}">
                <a16:creationId xmlns:a16="http://schemas.microsoft.com/office/drawing/2014/main" id="{DD1F26B9-6C10-1A47-8F29-29D9EE4A2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80657"/>
            <a:ext cx="5520703" cy="3112834"/>
          </a:xfrm>
          <a:prstGeom prst="rect">
            <a:avLst/>
          </a:prstGeom>
        </p:spPr>
      </p:pic>
      <p:sp>
        <p:nvSpPr>
          <p:cNvPr id="12" name="Content Placeholder 2">
            <a:extLst>
              <a:ext uri="{FF2B5EF4-FFF2-40B4-BE49-F238E27FC236}">
                <a16:creationId xmlns:a16="http://schemas.microsoft.com/office/drawing/2014/main" id="{1B4308A8-81F5-664D-87AA-3D24304AA6A4}"/>
              </a:ext>
            </a:extLst>
          </p:cNvPr>
          <p:cNvSpPr txBox="1">
            <a:spLocks/>
          </p:cNvSpPr>
          <p:nvPr/>
        </p:nvSpPr>
        <p:spPr>
          <a:xfrm>
            <a:off x="179431" y="1156135"/>
            <a:ext cx="4992906" cy="183315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After eliminating variables where p-value &gt; 0.05, we dropped</a:t>
            </a:r>
          </a:p>
          <a:p>
            <a:pPr lvl="1"/>
            <a:r>
              <a:rPr lang="en-US" sz="1600" dirty="0"/>
              <a:t>Channel</a:t>
            </a:r>
          </a:p>
          <a:p>
            <a:pPr lvl="1"/>
            <a:r>
              <a:rPr lang="en-US" sz="1600" dirty="0"/>
              <a:t>Amount Requested</a:t>
            </a:r>
          </a:p>
          <a:p>
            <a:pPr marL="0" indent="0">
              <a:buNone/>
            </a:pPr>
            <a:endParaRPr lang="en-US" sz="2000" dirty="0"/>
          </a:p>
          <a:p>
            <a:endParaRPr lang="en-US" sz="2000" dirty="0"/>
          </a:p>
        </p:txBody>
      </p:sp>
    </p:spTree>
    <p:extLst>
      <p:ext uri="{BB962C8B-B14F-4D97-AF65-F5344CB8AC3E}">
        <p14:creationId xmlns:p14="http://schemas.microsoft.com/office/powerpoint/2010/main" val="1034930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CB7FD475-4B53-7A49-928D-5D5BEC181F56}"/>
              </a:ext>
            </a:extLst>
          </p:cNvPr>
          <p:cNvGraphicFramePr>
            <a:graphicFrameLocks noGrp="1"/>
          </p:cNvGraphicFramePr>
          <p:nvPr>
            <p:ph idx="1"/>
            <p:extLst>
              <p:ext uri="{D42A27DB-BD31-4B8C-83A1-F6EECF244321}">
                <p14:modId xmlns:p14="http://schemas.microsoft.com/office/powerpoint/2010/main" val="1383206354"/>
              </p:ext>
            </p:extLst>
          </p:nvPr>
        </p:nvGraphicFramePr>
        <p:xfrm>
          <a:off x="838200" y="1825625"/>
          <a:ext cx="10515600" cy="36068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235067249"/>
                    </a:ext>
                  </a:extLst>
                </a:gridCol>
                <a:gridCol w="5257800">
                  <a:extLst>
                    <a:ext uri="{9D8B030D-6E8A-4147-A177-3AD203B41FA5}">
                      <a16:colId xmlns:a16="http://schemas.microsoft.com/office/drawing/2014/main" val="3221912176"/>
                    </a:ext>
                  </a:extLst>
                </a:gridCol>
              </a:tblGrid>
              <a:tr h="370840">
                <a:tc>
                  <a:txBody>
                    <a:bodyPr/>
                    <a:lstStyle/>
                    <a:p>
                      <a:r>
                        <a:rPr lang="en-US" dirty="0"/>
                        <a:t>Model                                      cv=10</a:t>
                      </a:r>
                    </a:p>
                  </a:txBody>
                  <a:tcPr/>
                </a:tc>
                <a:tc>
                  <a:txBody>
                    <a:bodyPr/>
                    <a:lstStyle/>
                    <a:p>
                      <a:r>
                        <a:rPr lang="en-US" dirty="0"/>
                        <a:t>RMSE</a:t>
                      </a:r>
                    </a:p>
                  </a:txBody>
                  <a:tcPr/>
                </a:tc>
                <a:extLst>
                  <a:ext uri="{0D108BD9-81ED-4DB2-BD59-A6C34878D82A}">
                    <a16:rowId xmlns:a16="http://schemas.microsoft.com/office/drawing/2014/main" val="3724972301"/>
                  </a:ext>
                </a:extLst>
              </a:tr>
              <a:tr h="370840">
                <a:tc>
                  <a:txBody>
                    <a:bodyPr/>
                    <a:lstStyle/>
                    <a:p>
                      <a:r>
                        <a:rPr lang="en-US" dirty="0" err="1"/>
                        <a:t>LinearRegression</a:t>
                      </a:r>
                      <a:r>
                        <a:rPr lang="en-US" dirty="0"/>
                        <a:t>()</a:t>
                      </a:r>
                    </a:p>
                  </a:txBody>
                  <a:tcPr/>
                </a:tc>
                <a:tc>
                  <a:txBody>
                    <a:bodyPr/>
                    <a:lstStyle/>
                    <a:p>
                      <a:r>
                        <a:rPr lang="en-US" dirty="0"/>
                        <a:t>35.76</a:t>
                      </a:r>
                    </a:p>
                  </a:txBody>
                  <a:tcPr/>
                </a:tc>
                <a:extLst>
                  <a:ext uri="{0D108BD9-81ED-4DB2-BD59-A6C34878D82A}">
                    <a16:rowId xmlns:a16="http://schemas.microsoft.com/office/drawing/2014/main" val="672938987"/>
                  </a:ext>
                </a:extLst>
              </a:tr>
              <a:tr h="370840">
                <a:tc>
                  <a:txBody>
                    <a:bodyPr/>
                    <a:lstStyle/>
                    <a:p>
                      <a:r>
                        <a:rPr lang="en-US" dirty="0"/>
                        <a:t>Ridge</a:t>
                      </a:r>
                    </a:p>
                  </a:txBody>
                  <a:tcPr/>
                </a:tc>
                <a:tc>
                  <a:txBody>
                    <a:bodyPr/>
                    <a:lstStyle/>
                    <a:p>
                      <a:r>
                        <a:rPr lang="en-US" dirty="0"/>
                        <a:t>35.17</a:t>
                      </a:r>
                    </a:p>
                  </a:txBody>
                  <a:tcPr/>
                </a:tc>
                <a:extLst>
                  <a:ext uri="{0D108BD9-81ED-4DB2-BD59-A6C34878D82A}">
                    <a16:rowId xmlns:a16="http://schemas.microsoft.com/office/drawing/2014/main" val="3685314375"/>
                  </a:ext>
                </a:extLst>
              </a:tr>
              <a:tr h="370840">
                <a:tc>
                  <a:txBody>
                    <a:bodyPr/>
                    <a:lstStyle/>
                    <a:p>
                      <a:r>
                        <a:rPr lang="en-US" dirty="0"/>
                        <a:t>Lasso</a:t>
                      </a:r>
                    </a:p>
                  </a:txBody>
                  <a:tcPr/>
                </a:tc>
                <a:tc>
                  <a:txBody>
                    <a:bodyPr/>
                    <a:lstStyle/>
                    <a:p>
                      <a:r>
                        <a:rPr lang="en-US" dirty="0"/>
                        <a:t>35.14</a:t>
                      </a:r>
                    </a:p>
                  </a:txBody>
                  <a:tcPr/>
                </a:tc>
                <a:extLst>
                  <a:ext uri="{0D108BD9-81ED-4DB2-BD59-A6C34878D82A}">
                    <a16:rowId xmlns:a16="http://schemas.microsoft.com/office/drawing/2014/main" val="261887342"/>
                  </a:ext>
                </a:extLst>
              </a:tr>
              <a:tr h="370840">
                <a:tc>
                  <a:txBody>
                    <a:bodyPr/>
                    <a:lstStyle/>
                    <a:p>
                      <a:r>
                        <a:rPr lang="en-US" dirty="0"/>
                        <a:t>Elastic net</a:t>
                      </a:r>
                    </a:p>
                  </a:txBody>
                  <a:tcPr/>
                </a:tc>
                <a:tc>
                  <a:txBody>
                    <a:bodyPr/>
                    <a:lstStyle/>
                    <a:p>
                      <a:r>
                        <a:rPr lang="en-US" dirty="0"/>
                        <a:t>41.81</a:t>
                      </a:r>
                    </a:p>
                  </a:txBody>
                  <a:tcPr/>
                </a:tc>
                <a:extLst>
                  <a:ext uri="{0D108BD9-81ED-4DB2-BD59-A6C34878D82A}">
                    <a16:rowId xmlns:a16="http://schemas.microsoft.com/office/drawing/2014/main" val="4161937712"/>
                  </a:ext>
                </a:extLst>
              </a:tr>
              <a:tr h="370840">
                <a:tc>
                  <a:txBody>
                    <a:bodyPr/>
                    <a:lstStyle/>
                    <a:p>
                      <a:r>
                        <a:rPr lang="en-US" b="0" dirty="0"/>
                        <a:t>Decision tree regressor         </a:t>
                      </a:r>
                    </a:p>
                  </a:txBody>
                  <a:tcPr/>
                </a:tc>
                <a:tc>
                  <a:txBody>
                    <a:bodyPr/>
                    <a:lstStyle/>
                    <a:p>
                      <a:r>
                        <a:rPr lang="en-US" dirty="0"/>
                        <a:t>7.75</a:t>
                      </a:r>
                    </a:p>
                  </a:txBody>
                  <a:tcPr/>
                </a:tc>
                <a:extLst>
                  <a:ext uri="{0D108BD9-81ED-4DB2-BD59-A6C34878D82A}">
                    <a16:rowId xmlns:a16="http://schemas.microsoft.com/office/drawing/2014/main" val="3802881220"/>
                  </a:ext>
                </a:extLst>
              </a:tr>
              <a:tr h="370840">
                <a:tc>
                  <a:txBody>
                    <a:bodyPr/>
                    <a:lstStyle/>
                    <a:p>
                      <a:r>
                        <a:rPr lang="en-US" dirty="0" err="1"/>
                        <a:t>RandomForestRegressor</a:t>
                      </a:r>
                      <a:r>
                        <a:rPr lang="en-US" dirty="0"/>
                        <a:t>       </a:t>
                      </a:r>
                    </a:p>
                  </a:txBody>
                  <a:tcPr/>
                </a:tc>
                <a:tc>
                  <a:txBody>
                    <a:bodyPr/>
                    <a:lstStyle/>
                    <a:p>
                      <a:r>
                        <a:rPr lang="en-US" dirty="0"/>
                        <a:t>8.40</a:t>
                      </a:r>
                    </a:p>
                  </a:txBody>
                  <a:tcPr/>
                </a:tc>
                <a:extLst>
                  <a:ext uri="{0D108BD9-81ED-4DB2-BD59-A6C34878D82A}">
                    <a16:rowId xmlns:a16="http://schemas.microsoft.com/office/drawing/2014/main" val="577836832"/>
                  </a:ext>
                </a:extLst>
              </a:tr>
              <a:tr h="370840">
                <a:tc>
                  <a:txBody>
                    <a:bodyPr/>
                    <a:lstStyle/>
                    <a:p>
                      <a:r>
                        <a:rPr lang="en-US" dirty="0" err="1"/>
                        <a:t>RandomForestRegressor</a:t>
                      </a:r>
                      <a:r>
                        <a:rPr lang="en-US" dirty="0"/>
                        <a:t> – </a:t>
                      </a:r>
                      <a:r>
                        <a:rPr lang="en-US" dirty="0" err="1"/>
                        <a:t>rand_grid_search_best_params</a:t>
                      </a:r>
                      <a:endParaRPr lang="en-US" dirty="0"/>
                    </a:p>
                  </a:txBody>
                  <a:tcPr/>
                </a:tc>
                <a:tc>
                  <a:txBody>
                    <a:bodyPr/>
                    <a:lstStyle/>
                    <a:p>
                      <a:r>
                        <a:rPr lang="en-US" dirty="0"/>
                        <a:t>8.01</a:t>
                      </a:r>
                    </a:p>
                  </a:txBody>
                  <a:tcPr/>
                </a:tc>
                <a:extLst>
                  <a:ext uri="{0D108BD9-81ED-4DB2-BD59-A6C34878D82A}">
                    <a16:rowId xmlns:a16="http://schemas.microsoft.com/office/drawing/2014/main" val="3622686210"/>
                  </a:ext>
                </a:extLst>
              </a:tr>
              <a:tr h="370840">
                <a:tc>
                  <a:txBody>
                    <a:bodyPr/>
                    <a:lstStyle/>
                    <a:p>
                      <a:r>
                        <a:rPr lang="en-US" dirty="0"/>
                        <a:t>SVM</a:t>
                      </a:r>
                    </a:p>
                  </a:txBody>
                  <a:tcPr/>
                </a:tc>
                <a:tc>
                  <a:txBody>
                    <a:bodyPr/>
                    <a:lstStyle/>
                    <a:p>
                      <a:r>
                        <a:rPr lang="en-US" dirty="0"/>
                        <a:t>83.73</a:t>
                      </a:r>
                    </a:p>
                  </a:txBody>
                  <a:tcPr/>
                </a:tc>
                <a:extLst>
                  <a:ext uri="{0D108BD9-81ED-4DB2-BD59-A6C34878D82A}">
                    <a16:rowId xmlns:a16="http://schemas.microsoft.com/office/drawing/2014/main" val="2099990520"/>
                  </a:ext>
                </a:extLst>
              </a:tr>
            </a:tbl>
          </a:graphicData>
        </a:graphic>
      </p:graphicFrame>
      <p:sp>
        <p:nvSpPr>
          <p:cNvPr id="4" name="Slide Number Placeholder 3">
            <a:extLst>
              <a:ext uri="{FF2B5EF4-FFF2-40B4-BE49-F238E27FC236}">
                <a16:creationId xmlns:a16="http://schemas.microsoft.com/office/drawing/2014/main" id="{D5A6B997-3C0C-B748-92B1-4CDE90CC6908}"/>
              </a:ext>
            </a:extLst>
          </p:cNvPr>
          <p:cNvSpPr>
            <a:spLocks noGrp="1"/>
          </p:cNvSpPr>
          <p:nvPr>
            <p:ph type="sldNum" sz="quarter" idx="12"/>
          </p:nvPr>
        </p:nvSpPr>
        <p:spPr/>
        <p:txBody>
          <a:bodyPr/>
          <a:lstStyle/>
          <a:p>
            <a:fld id="{5B03D32D-F1BC-4E9C-97E1-36CFF5B22341}" type="slidenum">
              <a:rPr lang="en-US" smtClean="0"/>
              <a:t>18</a:t>
            </a:fld>
            <a:endParaRPr lang="en-US"/>
          </a:p>
        </p:txBody>
      </p:sp>
      <p:sp>
        <p:nvSpPr>
          <p:cNvPr id="7" name="TextBox 6">
            <a:extLst>
              <a:ext uri="{FF2B5EF4-FFF2-40B4-BE49-F238E27FC236}">
                <a16:creationId xmlns:a16="http://schemas.microsoft.com/office/drawing/2014/main" id="{787CF425-F3A0-B447-BE04-6EBC946770AB}"/>
              </a:ext>
            </a:extLst>
          </p:cNvPr>
          <p:cNvSpPr txBox="1"/>
          <p:nvPr/>
        </p:nvSpPr>
        <p:spPr>
          <a:xfrm>
            <a:off x="838200" y="5526157"/>
            <a:ext cx="10142551" cy="1200329"/>
          </a:xfrm>
          <a:prstGeom prst="rect">
            <a:avLst/>
          </a:prstGeom>
          <a:noFill/>
        </p:spPr>
        <p:txBody>
          <a:bodyPr wrap="square" rtlCol="0">
            <a:spAutoFit/>
          </a:bodyPr>
          <a:lstStyle/>
          <a:p>
            <a:r>
              <a:rPr lang="en-US" dirty="0"/>
              <a:t>For </a:t>
            </a:r>
            <a:r>
              <a:rPr lang="en-US" dirty="0" err="1"/>
              <a:t>RandomForestRegressor</a:t>
            </a:r>
            <a:r>
              <a:rPr lang="en-US" dirty="0"/>
              <a:t> – </a:t>
            </a:r>
            <a:r>
              <a:rPr lang="en-US" dirty="0" err="1"/>
              <a:t>rand_grid_search_best_params</a:t>
            </a:r>
            <a:r>
              <a:rPr lang="en-US" dirty="0"/>
              <a:t> where RMSE = 8.01:</a:t>
            </a:r>
          </a:p>
          <a:p>
            <a:r>
              <a:rPr lang="en-US" b="1" dirty="0"/>
              <a:t>95% confidence interval for the test RMSE = </a:t>
            </a:r>
            <a:r>
              <a:rPr lang="en-US" dirty="0"/>
              <a:t>[4.62, 10.34]</a:t>
            </a:r>
          </a:p>
          <a:p>
            <a:endParaRPr lang="en-US" dirty="0"/>
          </a:p>
          <a:p>
            <a:r>
              <a:rPr lang="en-US" dirty="0"/>
              <a:t> </a:t>
            </a:r>
          </a:p>
        </p:txBody>
      </p:sp>
      <p:sp>
        <p:nvSpPr>
          <p:cNvPr id="10" name="Title 1">
            <a:extLst>
              <a:ext uri="{FF2B5EF4-FFF2-40B4-BE49-F238E27FC236}">
                <a16:creationId xmlns:a16="http://schemas.microsoft.com/office/drawing/2014/main" id="{C10015C0-2E97-A74E-8EA9-2378A8859C39}"/>
              </a:ext>
            </a:extLst>
          </p:cNvPr>
          <p:cNvSpPr txBox="1">
            <a:spLocks/>
          </p:cNvSpPr>
          <p:nvPr/>
        </p:nvSpPr>
        <p:spPr>
          <a:xfrm>
            <a:off x="179431" y="-22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Modeling: Regression, RMSE results</a:t>
            </a:r>
          </a:p>
        </p:txBody>
      </p:sp>
    </p:spTree>
    <p:extLst>
      <p:ext uri="{BB962C8B-B14F-4D97-AF65-F5344CB8AC3E}">
        <p14:creationId xmlns:p14="http://schemas.microsoft.com/office/powerpoint/2010/main" val="46837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A6B997-3C0C-B748-92B1-4CDE90CC6908}"/>
              </a:ext>
            </a:extLst>
          </p:cNvPr>
          <p:cNvSpPr>
            <a:spLocks noGrp="1"/>
          </p:cNvSpPr>
          <p:nvPr>
            <p:ph type="sldNum" sz="quarter" idx="12"/>
          </p:nvPr>
        </p:nvSpPr>
        <p:spPr/>
        <p:txBody>
          <a:bodyPr/>
          <a:lstStyle/>
          <a:p>
            <a:fld id="{5B03D32D-F1BC-4E9C-97E1-36CFF5B22341}" type="slidenum">
              <a:rPr lang="en-US" smtClean="0"/>
              <a:t>19</a:t>
            </a:fld>
            <a:endParaRPr lang="en-US"/>
          </a:p>
        </p:txBody>
      </p:sp>
      <p:sp>
        <p:nvSpPr>
          <p:cNvPr id="10" name="Title 1">
            <a:extLst>
              <a:ext uri="{FF2B5EF4-FFF2-40B4-BE49-F238E27FC236}">
                <a16:creationId xmlns:a16="http://schemas.microsoft.com/office/drawing/2014/main" id="{C10015C0-2E97-A74E-8EA9-2378A8859C39}"/>
              </a:ext>
            </a:extLst>
          </p:cNvPr>
          <p:cNvSpPr txBox="1">
            <a:spLocks/>
          </p:cNvSpPr>
          <p:nvPr/>
        </p:nvSpPr>
        <p:spPr>
          <a:xfrm>
            <a:off x="179431" y="-22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Modeling: Classification</a:t>
            </a:r>
          </a:p>
        </p:txBody>
      </p:sp>
      <p:sp>
        <p:nvSpPr>
          <p:cNvPr id="9" name="Content Placeholder 2">
            <a:extLst>
              <a:ext uri="{FF2B5EF4-FFF2-40B4-BE49-F238E27FC236}">
                <a16:creationId xmlns:a16="http://schemas.microsoft.com/office/drawing/2014/main" id="{4D9AD2A6-C065-C649-8431-32F34D3C84A6}"/>
              </a:ext>
            </a:extLst>
          </p:cNvPr>
          <p:cNvSpPr txBox="1">
            <a:spLocks/>
          </p:cNvSpPr>
          <p:nvPr/>
        </p:nvSpPr>
        <p:spPr>
          <a:xfrm>
            <a:off x="107870" y="1241176"/>
            <a:ext cx="7763922" cy="183315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FF0000"/>
                </a:solidFill>
              </a:rPr>
              <a:t>Objective</a:t>
            </a:r>
            <a:r>
              <a:rPr lang="en-US" sz="2400" dirty="0"/>
              <a:t>: We are trying to predict who will default using classification.</a:t>
            </a:r>
          </a:p>
        </p:txBody>
      </p:sp>
    </p:spTree>
    <p:extLst>
      <p:ext uri="{BB962C8B-B14F-4D97-AF65-F5344CB8AC3E}">
        <p14:creationId xmlns:p14="http://schemas.microsoft.com/office/powerpoint/2010/main" val="391868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6AFE-E0FF-4945-A4B0-827EF5C974FC}"/>
              </a:ext>
            </a:extLst>
          </p:cNvPr>
          <p:cNvSpPr>
            <a:spLocks noGrp="1"/>
          </p:cNvSpPr>
          <p:nvPr>
            <p:ph type="title"/>
          </p:nvPr>
        </p:nvSpPr>
        <p:spPr>
          <a:xfrm>
            <a:off x="519545" y="621792"/>
            <a:ext cx="5181503" cy="5504688"/>
          </a:xfrm>
        </p:spPr>
        <p:txBody>
          <a:bodyPr>
            <a:normAutofit/>
          </a:bodyPr>
          <a:lstStyle/>
          <a:p>
            <a:r>
              <a:rPr lang="en-US" sz="4800"/>
              <a:t>Table of Contents</a:t>
            </a:r>
          </a:p>
        </p:txBody>
      </p:sp>
      <p:sp>
        <p:nvSpPr>
          <p:cNvPr id="10" name="Rectangle 9">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C3D3F2AD-0DC1-184D-AB50-9331F4B17AC9}"/>
              </a:ext>
            </a:extLst>
          </p:cNvPr>
          <p:cNvSpPr>
            <a:spLocks noGrp="1"/>
          </p:cNvSpPr>
          <p:nvPr>
            <p:ph type="sldNum" sz="quarter" idx="12"/>
          </p:nvPr>
        </p:nvSpPr>
        <p:spPr>
          <a:xfrm>
            <a:off x="8610600" y="6356350"/>
            <a:ext cx="2743200" cy="365125"/>
          </a:xfrm>
        </p:spPr>
        <p:txBody>
          <a:bodyPr>
            <a:normAutofit/>
          </a:bodyPr>
          <a:lstStyle/>
          <a:p>
            <a:pPr>
              <a:spcAft>
                <a:spcPts val="600"/>
              </a:spcAft>
            </a:pPr>
            <a:fld id="{5B03D32D-F1BC-4E9C-97E1-36CFF5B22341}" type="slidenum">
              <a:rPr lang="en-US" smtClean="0"/>
              <a:pPr>
                <a:spcAft>
                  <a:spcPts val="600"/>
                </a:spcAft>
              </a:pPr>
              <a:t>2</a:t>
            </a:fld>
            <a:endParaRPr lang="en-US"/>
          </a:p>
        </p:txBody>
      </p:sp>
      <p:graphicFrame>
        <p:nvGraphicFramePr>
          <p:cNvPr id="6" name="Content Placeholder 2">
            <a:extLst>
              <a:ext uri="{FF2B5EF4-FFF2-40B4-BE49-F238E27FC236}">
                <a16:creationId xmlns:a16="http://schemas.microsoft.com/office/drawing/2014/main" id="{FE450D8A-26BA-4107-8B4C-9A1B9D6B3854}"/>
              </a:ext>
            </a:extLst>
          </p:cNvPr>
          <p:cNvGraphicFramePr>
            <a:graphicFrameLocks noGrp="1"/>
          </p:cNvGraphicFramePr>
          <p:nvPr>
            <p:ph idx="1"/>
            <p:extLst>
              <p:ext uri="{D42A27DB-BD31-4B8C-83A1-F6EECF244321}">
                <p14:modId xmlns:p14="http://schemas.microsoft.com/office/powerpoint/2010/main" val="2448316097"/>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3918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A6B997-3C0C-B748-92B1-4CDE90CC6908}"/>
              </a:ext>
            </a:extLst>
          </p:cNvPr>
          <p:cNvSpPr>
            <a:spLocks noGrp="1"/>
          </p:cNvSpPr>
          <p:nvPr>
            <p:ph type="sldNum" sz="quarter" idx="12"/>
          </p:nvPr>
        </p:nvSpPr>
        <p:spPr/>
        <p:txBody>
          <a:bodyPr/>
          <a:lstStyle/>
          <a:p>
            <a:fld id="{5B03D32D-F1BC-4E9C-97E1-36CFF5B22341}" type="slidenum">
              <a:rPr lang="en-US" smtClean="0"/>
              <a:t>20</a:t>
            </a:fld>
            <a:endParaRPr lang="en-US"/>
          </a:p>
        </p:txBody>
      </p:sp>
      <p:sp>
        <p:nvSpPr>
          <p:cNvPr id="10" name="Title 1">
            <a:extLst>
              <a:ext uri="{FF2B5EF4-FFF2-40B4-BE49-F238E27FC236}">
                <a16:creationId xmlns:a16="http://schemas.microsoft.com/office/drawing/2014/main" id="{C10015C0-2E97-A74E-8EA9-2378A8859C39}"/>
              </a:ext>
            </a:extLst>
          </p:cNvPr>
          <p:cNvSpPr txBox="1">
            <a:spLocks/>
          </p:cNvSpPr>
          <p:nvPr/>
        </p:nvSpPr>
        <p:spPr>
          <a:xfrm>
            <a:off x="187382"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Modeling: Classification</a:t>
            </a:r>
          </a:p>
        </p:txBody>
      </p:sp>
      <p:sp>
        <p:nvSpPr>
          <p:cNvPr id="9" name="Content Placeholder 2">
            <a:extLst>
              <a:ext uri="{FF2B5EF4-FFF2-40B4-BE49-F238E27FC236}">
                <a16:creationId xmlns:a16="http://schemas.microsoft.com/office/drawing/2014/main" id="{4D9AD2A6-C065-C649-8431-32F34D3C84A6}"/>
              </a:ext>
            </a:extLst>
          </p:cNvPr>
          <p:cNvSpPr txBox="1">
            <a:spLocks/>
          </p:cNvSpPr>
          <p:nvPr/>
        </p:nvSpPr>
        <p:spPr>
          <a:xfrm>
            <a:off x="107870" y="1079973"/>
            <a:ext cx="7763922" cy="183315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FF0000"/>
                </a:solidFill>
              </a:rPr>
              <a:t>Facts:</a:t>
            </a:r>
          </a:p>
          <a:p>
            <a:pPr marL="0" indent="0">
              <a:buNone/>
            </a:pPr>
            <a:endParaRPr lang="en-US" sz="2400" dirty="0">
              <a:solidFill>
                <a:srgbClr val="FF0000"/>
              </a:solidFill>
            </a:endParaRPr>
          </a:p>
          <a:p>
            <a:pPr marL="0" indent="0">
              <a:buNone/>
            </a:pPr>
            <a:r>
              <a:rPr lang="en-US" sz="1600" dirty="0"/>
              <a:t>We are working with imbalanced data.</a:t>
            </a:r>
          </a:p>
          <a:p>
            <a:pPr marL="0" indent="0">
              <a:buNone/>
            </a:pPr>
            <a:r>
              <a:rPr lang="en-US" sz="1600" u="sng" dirty="0"/>
              <a:t>Outcome variable:</a:t>
            </a:r>
          </a:p>
          <a:p>
            <a:r>
              <a:rPr lang="en-US" sz="1600" b="1" dirty="0"/>
              <a:t>Pay </a:t>
            </a:r>
            <a:r>
              <a:rPr lang="en-US" sz="1600" dirty="0"/>
              <a:t>: 368</a:t>
            </a:r>
          </a:p>
          <a:p>
            <a:r>
              <a:rPr lang="en-US" sz="1600" b="1" dirty="0"/>
              <a:t>Default</a:t>
            </a:r>
            <a:r>
              <a:rPr lang="en-US" sz="1600" dirty="0"/>
              <a:t>: 32</a:t>
            </a:r>
          </a:p>
          <a:p>
            <a:pPr marL="0" indent="0">
              <a:buNone/>
            </a:pPr>
            <a:r>
              <a:rPr lang="en-US" sz="1600" dirty="0"/>
              <a:t>For that reason I am using oversampling SMOTE. After using SMOTE data has 257 records each for both </a:t>
            </a:r>
            <a:r>
              <a:rPr lang="en-US" sz="1600" b="1" dirty="0"/>
              <a:t>pay</a:t>
            </a:r>
            <a:r>
              <a:rPr lang="en-US" sz="1600" dirty="0"/>
              <a:t> and </a:t>
            </a:r>
            <a:r>
              <a:rPr lang="en-US" sz="1600" b="1" dirty="0"/>
              <a:t>default </a:t>
            </a:r>
            <a:r>
              <a:rPr lang="en-US" sz="1600" dirty="0"/>
              <a:t>outcome.</a:t>
            </a:r>
            <a:endParaRPr lang="en-US" sz="1600" b="1" dirty="0"/>
          </a:p>
        </p:txBody>
      </p:sp>
    </p:spTree>
    <p:extLst>
      <p:ext uri="{BB962C8B-B14F-4D97-AF65-F5344CB8AC3E}">
        <p14:creationId xmlns:p14="http://schemas.microsoft.com/office/powerpoint/2010/main" val="35662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A6B997-3C0C-B748-92B1-4CDE90CC6908}"/>
              </a:ext>
            </a:extLst>
          </p:cNvPr>
          <p:cNvSpPr>
            <a:spLocks noGrp="1"/>
          </p:cNvSpPr>
          <p:nvPr>
            <p:ph type="sldNum" sz="quarter" idx="12"/>
          </p:nvPr>
        </p:nvSpPr>
        <p:spPr/>
        <p:txBody>
          <a:bodyPr/>
          <a:lstStyle/>
          <a:p>
            <a:fld id="{5B03D32D-F1BC-4E9C-97E1-36CFF5B22341}" type="slidenum">
              <a:rPr lang="en-US" smtClean="0"/>
              <a:t>21</a:t>
            </a:fld>
            <a:endParaRPr lang="en-US"/>
          </a:p>
        </p:txBody>
      </p:sp>
      <p:sp>
        <p:nvSpPr>
          <p:cNvPr id="7" name="TextBox 6">
            <a:extLst>
              <a:ext uri="{FF2B5EF4-FFF2-40B4-BE49-F238E27FC236}">
                <a16:creationId xmlns:a16="http://schemas.microsoft.com/office/drawing/2014/main" id="{787CF425-F3A0-B447-BE04-6EBC946770AB}"/>
              </a:ext>
            </a:extLst>
          </p:cNvPr>
          <p:cNvSpPr txBox="1"/>
          <p:nvPr/>
        </p:nvSpPr>
        <p:spPr>
          <a:xfrm>
            <a:off x="179431" y="1152940"/>
            <a:ext cx="10142551" cy="1200329"/>
          </a:xfrm>
          <a:prstGeom prst="rect">
            <a:avLst/>
          </a:prstGeom>
          <a:noFill/>
        </p:spPr>
        <p:txBody>
          <a:bodyPr wrap="square" rtlCol="0">
            <a:spAutoFit/>
          </a:bodyPr>
          <a:lstStyle/>
          <a:p>
            <a:r>
              <a:rPr lang="en-US" dirty="0"/>
              <a:t>Model: </a:t>
            </a:r>
            <a:r>
              <a:rPr lang="en-US" dirty="0" err="1"/>
              <a:t>LogisticRegression</a:t>
            </a:r>
            <a:r>
              <a:rPr lang="en-US" dirty="0"/>
              <a:t>()</a:t>
            </a:r>
          </a:p>
          <a:p>
            <a:endParaRPr lang="en-US" dirty="0"/>
          </a:p>
          <a:p>
            <a:r>
              <a:rPr lang="en-US" dirty="0"/>
              <a:t>Accuracy of logistic regression classifier(cv = 10): 0.705</a:t>
            </a:r>
          </a:p>
          <a:p>
            <a:r>
              <a:rPr lang="en-US" dirty="0"/>
              <a:t> </a:t>
            </a:r>
          </a:p>
        </p:txBody>
      </p:sp>
      <p:sp>
        <p:nvSpPr>
          <p:cNvPr id="10" name="Title 1">
            <a:extLst>
              <a:ext uri="{FF2B5EF4-FFF2-40B4-BE49-F238E27FC236}">
                <a16:creationId xmlns:a16="http://schemas.microsoft.com/office/drawing/2014/main" id="{C10015C0-2E97-A74E-8EA9-2378A8859C39}"/>
              </a:ext>
            </a:extLst>
          </p:cNvPr>
          <p:cNvSpPr txBox="1">
            <a:spLocks/>
          </p:cNvSpPr>
          <p:nvPr/>
        </p:nvSpPr>
        <p:spPr>
          <a:xfrm>
            <a:off x="179431" y="-22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Modeling: Classification, result</a:t>
            </a:r>
          </a:p>
        </p:txBody>
      </p:sp>
    </p:spTree>
    <p:extLst>
      <p:ext uri="{BB962C8B-B14F-4D97-AF65-F5344CB8AC3E}">
        <p14:creationId xmlns:p14="http://schemas.microsoft.com/office/powerpoint/2010/main" val="1520891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A6B997-3C0C-B748-92B1-4CDE90CC6908}"/>
              </a:ext>
            </a:extLst>
          </p:cNvPr>
          <p:cNvSpPr>
            <a:spLocks noGrp="1"/>
          </p:cNvSpPr>
          <p:nvPr>
            <p:ph type="sldNum" sz="quarter" idx="12"/>
          </p:nvPr>
        </p:nvSpPr>
        <p:spPr/>
        <p:txBody>
          <a:bodyPr/>
          <a:lstStyle/>
          <a:p>
            <a:fld id="{5B03D32D-F1BC-4E9C-97E1-36CFF5B22341}" type="slidenum">
              <a:rPr lang="en-US" smtClean="0"/>
              <a:t>22</a:t>
            </a:fld>
            <a:endParaRPr lang="en-US"/>
          </a:p>
        </p:txBody>
      </p:sp>
      <p:sp>
        <p:nvSpPr>
          <p:cNvPr id="10" name="Title 1">
            <a:extLst>
              <a:ext uri="{FF2B5EF4-FFF2-40B4-BE49-F238E27FC236}">
                <a16:creationId xmlns:a16="http://schemas.microsoft.com/office/drawing/2014/main" id="{C10015C0-2E97-A74E-8EA9-2378A8859C39}"/>
              </a:ext>
            </a:extLst>
          </p:cNvPr>
          <p:cNvSpPr txBox="1">
            <a:spLocks/>
          </p:cNvSpPr>
          <p:nvPr/>
        </p:nvSpPr>
        <p:spPr>
          <a:xfrm>
            <a:off x="179431" y="-22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Modeling: Classification, classification report, confusion matrix</a:t>
            </a:r>
          </a:p>
        </p:txBody>
      </p:sp>
      <p:pic>
        <p:nvPicPr>
          <p:cNvPr id="3" name="Picture 2" descr="Table&#10;&#10;Description automatically generated">
            <a:extLst>
              <a:ext uri="{FF2B5EF4-FFF2-40B4-BE49-F238E27FC236}">
                <a16:creationId xmlns:a16="http://schemas.microsoft.com/office/drawing/2014/main" id="{58AA0C9F-717C-7C4B-9932-0552A4069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27" y="1444280"/>
            <a:ext cx="5416295" cy="1890452"/>
          </a:xfrm>
          <a:prstGeom prst="rect">
            <a:avLst/>
          </a:prstGeom>
        </p:spPr>
      </p:pic>
      <p:sp>
        <p:nvSpPr>
          <p:cNvPr id="8" name="TextBox 7">
            <a:extLst>
              <a:ext uri="{FF2B5EF4-FFF2-40B4-BE49-F238E27FC236}">
                <a16:creationId xmlns:a16="http://schemas.microsoft.com/office/drawing/2014/main" id="{A3165082-0313-AE4E-9FD3-C0CC1C4065C0}"/>
              </a:ext>
            </a:extLst>
          </p:cNvPr>
          <p:cNvSpPr txBox="1"/>
          <p:nvPr/>
        </p:nvSpPr>
        <p:spPr>
          <a:xfrm>
            <a:off x="324627" y="3187182"/>
            <a:ext cx="10142551" cy="3293209"/>
          </a:xfrm>
          <a:prstGeom prst="rect">
            <a:avLst/>
          </a:prstGeom>
          <a:noFill/>
        </p:spPr>
        <p:txBody>
          <a:bodyPr wrap="square" rtlCol="0">
            <a:spAutoFit/>
          </a:bodyPr>
          <a:lstStyle/>
          <a:p>
            <a:r>
              <a:rPr lang="en-US" sz="1600" b="1" dirty="0"/>
              <a:t>Reasoning:</a:t>
            </a:r>
          </a:p>
          <a:p>
            <a:endParaRPr lang="en-US" sz="1600" b="1" dirty="0"/>
          </a:p>
          <a:p>
            <a:r>
              <a:rPr lang="en-US" sz="1600" dirty="0"/>
              <a:t>Since we are trying to predict who goes bad, that means that we have already approved the loan.</a:t>
            </a:r>
          </a:p>
          <a:p>
            <a:endParaRPr lang="en-US" sz="1600" dirty="0"/>
          </a:p>
          <a:p>
            <a:r>
              <a:rPr lang="en-US" sz="1600" dirty="0"/>
              <a:t>In that situation I would argue that if we predict that someone is going to default but they actually pay the loan back, we can live with that mistake, because at the end of the day they will pay us back.</a:t>
            </a:r>
          </a:p>
          <a:p>
            <a:r>
              <a:rPr lang="en-US" sz="1600" dirty="0"/>
              <a:t>Here we are talking about a PRECISION --&gt; TP / (TP + FP).</a:t>
            </a:r>
          </a:p>
          <a:p>
            <a:endParaRPr lang="en-US" sz="1600" dirty="0"/>
          </a:p>
          <a:p>
            <a:r>
              <a:rPr lang="en-US" sz="1600" dirty="0"/>
              <a:t>Precision is important but I believe in this situation </a:t>
            </a:r>
            <a:r>
              <a:rPr lang="en-US" sz="1600" b="1" dirty="0"/>
              <a:t>we should care more about RECALL</a:t>
            </a:r>
            <a:r>
              <a:rPr lang="en-US" sz="1600" dirty="0"/>
              <a:t>, because we really do not want to predict that someone will pay us back but eventually that customer defaults. Good news is that </a:t>
            </a:r>
            <a:r>
              <a:rPr lang="en-US" sz="1600" b="1" dirty="0"/>
              <a:t>recall score </a:t>
            </a:r>
            <a:r>
              <a:rPr lang="en-US" sz="1600" dirty="0"/>
              <a:t>is almost </a:t>
            </a:r>
            <a:r>
              <a:rPr lang="en-US" sz="1600" b="1" dirty="0"/>
              <a:t>0.94</a:t>
            </a:r>
            <a:r>
              <a:rPr lang="en-US" sz="1600" dirty="0"/>
              <a:t>.</a:t>
            </a:r>
          </a:p>
          <a:p>
            <a:endParaRPr lang="en-US" sz="1600" dirty="0"/>
          </a:p>
          <a:p>
            <a:r>
              <a:rPr lang="en-US" sz="1600" dirty="0">
                <a:solidFill>
                  <a:srgbClr val="FF0000"/>
                </a:solidFill>
              </a:rPr>
              <a:t>In this situation we care more about Precision / Recall curve, but we will also plot ROC AUC curve.</a:t>
            </a:r>
          </a:p>
        </p:txBody>
      </p:sp>
      <p:graphicFrame>
        <p:nvGraphicFramePr>
          <p:cNvPr id="5" name="Table 5">
            <a:extLst>
              <a:ext uri="{FF2B5EF4-FFF2-40B4-BE49-F238E27FC236}">
                <a16:creationId xmlns:a16="http://schemas.microsoft.com/office/drawing/2014/main" id="{FE63354F-A427-ED41-A329-907B9AF6E56C}"/>
              </a:ext>
            </a:extLst>
          </p:cNvPr>
          <p:cNvGraphicFramePr>
            <a:graphicFrameLocks noGrp="1"/>
          </p:cNvGraphicFramePr>
          <p:nvPr>
            <p:extLst>
              <p:ext uri="{D42A27DB-BD31-4B8C-83A1-F6EECF244321}">
                <p14:modId xmlns:p14="http://schemas.microsoft.com/office/powerpoint/2010/main" val="459649670"/>
              </p:ext>
            </p:extLst>
          </p:nvPr>
        </p:nvGraphicFramePr>
        <p:xfrm>
          <a:off x="6791028" y="1874282"/>
          <a:ext cx="3639144" cy="741680"/>
        </p:xfrm>
        <a:graphic>
          <a:graphicData uri="http://schemas.openxmlformats.org/drawingml/2006/table">
            <a:tbl>
              <a:tblPr firstRow="1" bandRow="1">
                <a:tableStyleId>{5C22544A-7EE6-4342-B048-85BDC9FD1C3A}</a:tableStyleId>
              </a:tblPr>
              <a:tblGrid>
                <a:gridCol w="1819572">
                  <a:extLst>
                    <a:ext uri="{9D8B030D-6E8A-4147-A177-3AD203B41FA5}">
                      <a16:colId xmlns:a16="http://schemas.microsoft.com/office/drawing/2014/main" val="1297081878"/>
                    </a:ext>
                  </a:extLst>
                </a:gridCol>
                <a:gridCol w="1819572">
                  <a:extLst>
                    <a:ext uri="{9D8B030D-6E8A-4147-A177-3AD203B41FA5}">
                      <a16:colId xmlns:a16="http://schemas.microsoft.com/office/drawing/2014/main" val="1103031107"/>
                    </a:ext>
                  </a:extLst>
                </a:gridCol>
              </a:tblGrid>
              <a:tr h="370840">
                <a:tc>
                  <a:txBody>
                    <a:bodyPr/>
                    <a:lstStyle/>
                    <a:p>
                      <a:r>
                        <a:rPr lang="en-US" dirty="0"/>
                        <a:t>32</a:t>
                      </a:r>
                    </a:p>
                  </a:txBody>
                  <a:tcPr/>
                </a:tc>
                <a:tc>
                  <a:txBody>
                    <a:bodyPr/>
                    <a:lstStyle/>
                    <a:p>
                      <a:r>
                        <a:rPr lang="en-US" dirty="0"/>
                        <a:t>46</a:t>
                      </a:r>
                    </a:p>
                  </a:txBody>
                  <a:tcPr/>
                </a:tc>
                <a:extLst>
                  <a:ext uri="{0D108BD9-81ED-4DB2-BD59-A6C34878D82A}">
                    <a16:rowId xmlns:a16="http://schemas.microsoft.com/office/drawing/2014/main" val="1856216776"/>
                  </a:ext>
                </a:extLst>
              </a:tr>
              <a:tr h="370840">
                <a:tc>
                  <a:txBody>
                    <a:bodyPr/>
                    <a:lstStyle/>
                    <a:p>
                      <a:r>
                        <a:rPr lang="en-US" dirty="0"/>
                        <a:t>5</a:t>
                      </a:r>
                    </a:p>
                  </a:txBody>
                  <a:tcPr/>
                </a:tc>
                <a:tc>
                  <a:txBody>
                    <a:bodyPr/>
                    <a:lstStyle/>
                    <a:p>
                      <a:r>
                        <a:rPr lang="en-US" dirty="0"/>
                        <a:t>72</a:t>
                      </a:r>
                    </a:p>
                  </a:txBody>
                  <a:tcPr/>
                </a:tc>
                <a:extLst>
                  <a:ext uri="{0D108BD9-81ED-4DB2-BD59-A6C34878D82A}">
                    <a16:rowId xmlns:a16="http://schemas.microsoft.com/office/drawing/2014/main" val="2722350952"/>
                  </a:ext>
                </a:extLst>
              </a:tr>
            </a:tbl>
          </a:graphicData>
        </a:graphic>
      </p:graphicFrame>
      <p:sp>
        <p:nvSpPr>
          <p:cNvPr id="9" name="TextBox 8">
            <a:extLst>
              <a:ext uri="{FF2B5EF4-FFF2-40B4-BE49-F238E27FC236}">
                <a16:creationId xmlns:a16="http://schemas.microsoft.com/office/drawing/2014/main" id="{44A676EE-E59D-CB43-B87C-910F78D4351B}"/>
              </a:ext>
            </a:extLst>
          </p:cNvPr>
          <p:cNvSpPr txBox="1"/>
          <p:nvPr/>
        </p:nvSpPr>
        <p:spPr>
          <a:xfrm>
            <a:off x="6791028" y="1419395"/>
            <a:ext cx="3639144" cy="369332"/>
          </a:xfrm>
          <a:prstGeom prst="rect">
            <a:avLst/>
          </a:prstGeom>
          <a:noFill/>
        </p:spPr>
        <p:txBody>
          <a:bodyPr wrap="square" rtlCol="0">
            <a:spAutoFit/>
          </a:bodyPr>
          <a:lstStyle/>
          <a:p>
            <a:r>
              <a:rPr lang="en-US" dirty="0"/>
              <a:t>Confusion matrix</a:t>
            </a:r>
          </a:p>
        </p:txBody>
      </p:sp>
    </p:spTree>
    <p:extLst>
      <p:ext uri="{BB962C8B-B14F-4D97-AF65-F5344CB8AC3E}">
        <p14:creationId xmlns:p14="http://schemas.microsoft.com/office/powerpoint/2010/main" val="2384986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A6B997-3C0C-B748-92B1-4CDE90CC6908}"/>
              </a:ext>
            </a:extLst>
          </p:cNvPr>
          <p:cNvSpPr>
            <a:spLocks noGrp="1"/>
          </p:cNvSpPr>
          <p:nvPr>
            <p:ph type="sldNum" sz="quarter" idx="12"/>
          </p:nvPr>
        </p:nvSpPr>
        <p:spPr/>
        <p:txBody>
          <a:bodyPr/>
          <a:lstStyle/>
          <a:p>
            <a:fld id="{5B03D32D-F1BC-4E9C-97E1-36CFF5B22341}" type="slidenum">
              <a:rPr lang="en-US" smtClean="0"/>
              <a:t>23</a:t>
            </a:fld>
            <a:endParaRPr lang="en-US"/>
          </a:p>
        </p:txBody>
      </p:sp>
      <p:sp>
        <p:nvSpPr>
          <p:cNvPr id="7" name="TextBox 6">
            <a:extLst>
              <a:ext uri="{FF2B5EF4-FFF2-40B4-BE49-F238E27FC236}">
                <a16:creationId xmlns:a16="http://schemas.microsoft.com/office/drawing/2014/main" id="{787CF425-F3A0-B447-BE04-6EBC946770AB}"/>
              </a:ext>
            </a:extLst>
          </p:cNvPr>
          <p:cNvSpPr txBox="1"/>
          <p:nvPr/>
        </p:nvSpPr>
        <p:spPr>
          <a:xfrm>
            <a:off x="552480" y="5338583"/>
            <a:ext cx="10142551" cy="923330"/>
          </a:xfrm>
          <a:prstGeom prst="rect">
            <a:avLst/>
          </a:prstGeom>
          <a:noFill/>
        </p:spPr>
        <p:txBody>
          <a:bodyPr wrap="square" rtlCol="0">
            <a:spAutoFit/>
          </a:bodyPr>
          <a:lstStyle/>
          <a:p>
            <a:r>
              <a:rPr lang="en-US" dirty="0"/>
              <a:t>Note that if we look at the Precision/Recall curve and we care more about recall, we will probably go with recall as high as possible,  probably 95+% while precision in that scenario would be about 50%.</a:t>
            </a:r>
          </a:p>
          <a:p>
            <a:r>
              <a:rPr lang="en-US" dirty="0"/>
              <a:t> </a:t>
            </a:r>
          </a:p>
        </p:txBody>
      </p:sp>
      <p:sp>
        <p:nvSpPr>
          <p:cNvPr id="10" name="Title 1">
            <a:extLst>
              <a:ext uri="{FF2B5EF4-FFF2-40B4-BE49-F238E27FC236}">
                <a16:creationId xmlns:a16="http://schemas.microsoft.com/office/drawing/2014/main" id="{C10015C0-2E97-A74E-8EA9-2378A8859C39}"/>
              </a:ext>
            </a:extLst>
          </p:cNvPr>
          <p:cNvSpPr txBox="1">
            <a:spLocks/>
          </p:cNvSpPr>
          <p:nvPr/>
        </p:nvSpPr>
        <p:spPr>
          <a:xfrm>
            <a:off x="179431" y="-22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Modeling: Precision/Recall curve &amp; ROC AUC curve</a:t>
            </a:r>
          </a:p>
        </p:txBody>
      </p:sp>
      <p:pic>
        <p:nvPicPr>
          <p:cNvPr id="3" name="Picture 2" descr="Chart, line chart&#10;&#10;Description automatically generated">
            <a:extLst>
              <a:ext uri="{FF2B5EF4-FFF2-40B4-BE49-F238E27FC236}">
                <a16:creationId xmlns:a16="http://schemas.microsoft.com/office/drawing/2014/main" id="{C411BFD3-9173-6944-AB18-BF9F9832A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31" y="1388054"/>
            <a:ext cx="5748754" cy="3726229"/>
          </a:xfrm>
          <a:prstGeom prst="rect">
            <a:avLst/>
          </a:prstGeom>
        </p:spPr>
      </p:pic>
      <p:pic>
        <p:nvPicPr>
          <p:cNvPr id="6" name="Picture 5" descr="Chart, line chart&#10;&#10;Description automatically generated">
            <a:extLst>
              <a:ext uri="{FF2B5EF4-FFF2-40B4-BE49-F238E27FC236}">
                <a16:creationId xmlns:a16="http://schemas.microsoft.com/office/drawing/2014/main" id="{C3650005-5844-1C42-811C-98EF04BEA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8043" y="1303062"/>
            <a:ext cx="5798570" cy="3736192"/>
          </a:xfrm>
          <a:prstGeom prst="rect">
            <a:avLst/>
          </a:prstGeom>
        </p:spPr>
      </p:pic>
    </p:spTree>
    <p:extLst>
      <p:ext uri="{BB962C8B-B14F-4D97-AF65-F5344CB8AC3E}">
        <p14:creationId xmlns:p14="http://schemas.microsoft.com/office/powerpoint/2010/main" val="275092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328F5-7E37-4E46-B985-B3B5F7675514}"/>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FE3C06E7-D49F-7E41-83B6-7889C93F06BC}"/>
              </a:ext>
            </a:extLst>
          </p:cNvPr>
          <p:cNvSpPr>
            <a:spLocks noGrp="1"/>
          </p:cNvSpPr>
          <p:nvPr>
            <p:ph idx="1"/>
          </p:nvPr>
        </p:nvSpPr>
        <p:spPr/>
        <p:txBody>
          <a:bodyPr/>
          <a:lstStyle/>
          <a:p>
            <a:r>
              <a:rPr lang="en-US" dirty="0"/>
              <a:t>900 records are not enough to build a robust model. The # 1 goal should be collecting more data, preferably better variables. That will dramatically increase our chances to build reliable models and help decision makers.</a:t>
            </a:r>
          </a:p>
        </p:txBody>
      </p:sp>
      <p:sp>
        <p:nvSpPr>
          <p:cNvPr id="4" name="Slide Number Placeholder 3">
            <a:extLst>
              <a:ext uri="{FF2B5EF4-FFF2-40B4-BE49-F238E27FC236}">
                <a16:creationId xmlns:a16="http://schemas.microsoft.com/office/drawing/2014/main" id="{2A1082A9-5CDC-D845-84F0-8AEF4245231F}"/>
              </a:ext>
            </a:extLst>
          </p:cNvPr>
          <p:cNvSpPr>
            <a:spLocks noGrp="1"/>
          </p:cNvSpPr>
          <p:nvPr>
            <p:ph type="sldNum" sz="quarter" idx="12"/>
          </p:nvPr>
        </p:nvSpPr>
        <p:spPr/>
        <p:txBody>
          <a:bodyPr/>
          <a:lstStyle/>
          <a:p>
            <a:fld id="{5B03D32D-F1BC-4E9C-97E1-36CFF5B22341}" type="slidenum">
              <a:rPr lang="en-US" smtClean="0"/>
              <a:t>24</a:t>
            </a:fld>
            <a:endParaRPr lang="en-US"/>
          </a:p>
        </p:txBody>
      </p:sp>
    </p:spTree>
    <p:extLst>
      <p:ext uri="{BB962C8B-B14F-4D97-AF65-F5344CB8AC3E}">
        <p14:creationId xmlns:p14="http://schemas.microsoft.com/office/powerpoint/2010/main" val="421945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Dashboard 5">
            <a:extLst>
              <a:ext uri="{FF2B5EF4-FFF2-40B4-BE49-F238E27FC236}">
                <a16:creationId xmlns:a16="http://schemas.microsoft.com/office/drawing/2014/main" id="{4ACAF27F-B7AD-4ED5-8AC0-FD5744321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
        <p:nvSpPr>
          <p:cNvPr id="2" name="Slide Number Placeholder 1">
            <a:extLst>
              <a:ext uri="{FF2B5EF4-FFF2-40B4-BE49-F238E27FC236}">
                <a16:creationId xmlns:a16="http://schemas.microsoft.com/office/drawing/2014/main" id="{5B696F48-EB2D-5045-A84D-F847A7FD3EEC}"/>
              </a:ext>
            </a:extLst>
          </p:cNvPr>
          <p:cNvSpPr>
            <a:spLocks noGrp="1"/>
          </p:cNvSpPr>
          <p:nvPr>
            <p:ph type="sldNum" sz="quarter" idx="12"/>
          </p:nvPr>
        </p:nvSpPr>
        <p:spPr/>
        <p:txBody>
          <a:bodyPr/>
          <a:lstStyle/>
          <a:p>
            <a:fld id="{5B03D32D-F1BC-4E9C-97E1-36CFF5B22341}" type="slidenum">
              <a:rPr lang="en-US" smtClean="0"/>
              <a:t>3</a:t>
            </a:fld>
            <a:endParaRPr lang="en-US"/>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32778EF2-A60F-4DB5-A420-D7393D01F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
        <p:nvSpPr>
          <p:cNvPr id="3" name="Slide Number Placeholder 2">
            <a:extLst>
              <a:ext uri="{FF2B5EF4-FFF2-40B4-BE49-F238E27FC236}">
                <a16:creationId xmlns:a16="http://schemas.microsoft.com/office/drawing/2014/main" id="{34CECAF1-FD15-F64F-84A6-69ECD3682879}"/>
              </a:ext>
            </a:extLst>
          </p:cNvPr>
          <p:cNvSpPr>
            <a:spLocks noGrp="1"/>
          </p:cNvSpPr>
          <p:nvPr>
            <p:ph type="sldNum" sz="quarter" idx="12"/>
          </p:nvPr>
        </p:nvSpPr>
        <p:spPr/>
        <p:txBody>
          <a:bodyPr/>
          <a:lstStyle/>
          <a:p>
            <a:fld id="{5B03D32D-F1BC-4E9C-97E1-36CFF5B22341}" type="slidenum">
              <a:rPr lang="en-US" smtClean="0"/>
              <a:t>4</a:t>
            </a:fld>
            <a:endParaRPr lang="en-US"/>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ashboard 2">
            <a:extLst>
              <a:ext uri="{FF2B5EF4-FFF2-40B4-BE49-F238E27FC236}">
                <a16:creationId xmlns:a16="http://schemas.microsoft.com/office/drawing/2014/main" id="{D54C0C3C-4F7B-42FD-81A7-49EE1CE06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
        <p:nvSpPr>
          <p:cNvPr id="2" name="Slide Number Placeholder 1">
            <a:extLst>
              <a:ext uri="{FF2B5EF4-FFF2-40B4-BE49-F238E27FC236}">
                <a16:creationId xmlns:a16="http://schemas.microsoft.com/office/drawing/2014/main" id="{C94ADE23-AE5C-F840-B6B5-0DF88393E531}"/>
              </a:ext>
            </a:extLst>
          </p:cNvPr>
          <p:cNvSpPr>
            <a:spLocks noGrp="1"/>
          </p:cNvSpPr>
          <p:nvPr>
            <p:ph type="sldNum" sz="quarter" idx="12"/>
          </p:nvPr>
        </p:nvSpPr>
        <p:spPr/>
        <p:txBody>
          <a:bodyPr/>
          <a:lstStyle/>
          <a:p>
            <a:fld id="{5B03D32D-F1BC-4E9C-97E1-36CFF5B22341}" type="slidenum">
              <a:rPr lang="en-US" smtClean="0"/>
              <a:t>5</a:t>
            </a:fld>
            <a:endParaRPr lang="en-US"/>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Dashboard 3">
            <a:extLst>
              <a:ext uri="{FF2B5EF4-FFF2-40B4-BE49-F238E27FC236}">
                <a16:creationId xmlns:a16="http://schemas.microsoft.com/office/drawing/2014/main" id="{C1721CCD-2F57-4C46-BEBF-7BA6A5CE3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
        <p:nvSpPr>
          <p:cNvPr id="2" name="Slide Number Placeholder 1">
            <a:extLst>
              <a:ext uri="{FF2B5EF4-FFF2-40B4-BE49-F238E27FC236}">
                <a16:creationId xmlns:a16="http://schemas.microsoft.com/office/drawing/2014/main" id="{E697489B-7822-C942-B6F0-E0EFADEA5872}"/>
              </a:ext>
            </a:extLst>
          </p:cNvPr>
          <p:cNvSpPr>
            <a:spLocks noGrp="1"/>
          </p:cNvSpPr>
          <p:nvPr>
            <p:ph type="sldNum" sz="quarter" idx="12"/>
          </p:nvPr>
        </p:nvSpPr>
        <p:spPr/>
        <p:txBody>
          <a:bodyPr/>
          <a:lstStyle/>
          <a:p>
            <a:fld id="{5B03D32D-F1BC-4E9C-97E1-36CFF5B22341}" type="slidenum">
              <a:rPr lang="en-US" smtClean="0"/>
              <a:t>6</a:t>
            </a:fld>
            <a:endParaRPr lang="en-US"/>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Dashboard 4">
            <a:extLst>
              <a:ext uri="{FF2B5EF4-FFF2-40B4-BE49-F238E27FC236}">
                <a16:creationId xmlns:a16="http://schemas.microsoft.com/office/drawing/2014/main" id="{776D88B2-96C1-444F-85C4-F2B861433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
        <p:nvSpPr>
          <p:cNvPr id="2" name="Slide Number Placeholder 1">
            <a:extLst>
              <a:ext uri="{FF2B5EF4-FFF2-40B4-BE49-F238E27FC236}">
                <a16:creationId xmlns:a16="http://schemas.microsoft.com/office/drawing/2014/main" id="{AEBA9D51-2BE1-DB4C-A105-4F8709808138}"/>
              </a:ext>
            </a:extLst>
          </p:cNvPr>
          <p:cNvSpPr>
            <a:spLocks noGrp="1"/>
          </p:cNvSpPr>
          <p:nvPr>
            <p:ph type="sldNum" sz="quarter" idx="12"/>
          </p:nvPr>
        </p:nvSpPr>
        <p:spPr/>
        <p:txBody>
          <a:bodyPr/>
          <a:lstStyle/>
          <a:p>
            <a:fld id="{5B03D32D-F1BC-4E9C-97E1-36CFF5B22341}" type="slidenum">
              <a:rPr lang="en-US" smtClean="0"/>
              <a:t>7</a:t>
            </a:fld>
            <a:endParaRPr lang="en-US"/>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heet 1 (12)">
            <a:extLst>
              <a:ext uri="{FF2B5EF4-FFF2-40B4-BE49-F238E27FC236}">
                <a16:creationId xmlns:a16="http://schemas.microsoft.com/office/drawing/2014/main" id="{F19AEB7B-BE19-42BA-AF45-7D90DB890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51" y="0"/>
            <a:ext cx="11385897" cy="6858000"/>
          </a:xfrm>
          <a:prstGeom prst="rect">
            <a:avLst/>
          </a:prstGeom>
        </p:spPr>
      </p:pic>
      <p:sp>
        <p:nvSpPr>
          <p:cNvPr id="2" name="Slide Number Placeholder 1">
            <a:extLst>
              <a:ext uri="{FF2B5EF4-FFF2-40B4-BE49-F238E27FC236}">
                <a16:creationId xmlns:a16="http://schemas.microsoft.com/office/drawing/2014/main" id="{A905BB2A-4763-DC4D-8C7A-533446AC8965}"/>
              </a:ext>
            </a:extLst>
          </p:cNvPr>
          <p:cNvSpPr>
            <a:spLocks noGrp="1"/>
          </p:cNvSpPr>
          <p:nvPr>
            <p:ph type="sldNum" sz="quarter" idx="12"/>
          </p:nvPr>
        </p:nvSpPr>
        <p:spPr/>
        <p:txBody>
          <a:bodyPr/>
          <a:lstStyle/>
          <a:p>
            <a:fld id="{5B03D32D-F1BC-4E9C-97E1-36CFF5B22341}" type="slidenum">
              <a:rPr lang="en-US" smtClean="0"/>
              <a:t>8</a:t>
            </a:fld>
            <a:endParaRPr lang="en-US"/>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heet 1 (13)">
            <a:extLst>
              <a:ext uri="{FF2B5EF4-FFF2-40B4-BE49-F238E27FC236}">
                <a16:creationId xmlns:a16="http://schemas.microsoft.com/office/drawing/2014/main" id="{C6790EF2-46D7-4173-8DAC-AED0D9D10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80" y="0"/>
            <a:ext cx="11275640" cy="6858000"/>
          </a:xfrm>
          <a:prstGeom prst="rect">
            <a:avLst/>
          </a:prstGeom>
        </p:spPr>
      </p:pic>
      <p:sp>
        <p:nvSpPr>
          <p:cNvPr id="2" name="Slide Number Placeholder 1">
            <a:extLst>
              <a:ext uri="{FF2B5EF4-FFF2-40B4-BE49-F238E27FC236}">
                <a16:creationId xmlns:a16="http://schemas.microsoft.com/office/drawing/2014/main" id="{442BD570-EB90-9A47-9095-475C17DF629A}"/>
              </a:ext>
            </a:extLst>
          </p:cNvPr>
          <p:cNvSpPr>
            <a:spLocks noGrp="1"/>
          </p:cNvSpPr>
          <p:nvPr>
            <p:ph type="sldNum" sz="quarter" idx="12"/>
          </p:nvPr>
        </p:nvSpPr>
        <p:spPr/>
        <p:txBody>
          <a:bodyPr/>
          <a:lstStyle/>
          <a:p>
            <a:fld id="{5B03D32D-F1BC-4E9C-97E1-36CFF5B22341}" type="slidenum">
              <a:rPr lang="en-US" smtClean="0"/>
              <a:t>9</a:t>
            </a:fld>
            <a:endParaRPr lang="en-US"/>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650</Words>
  <Application>Microsoft Macintosh PowerPoint</Application>
  <PresentationFormat>Widescreen</PresentationFormat>
  <Paragraphs>117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H13 Credit Data</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Modeling: Data</vt:lpstr>
      <vt:lpstr>Overview - Variables</vt:lpstr>
      <vt:lpstr>Overview - Variables</vt:lpstr>
      <vt:lpstr>Modeling: Cleaned Data</vt:lpstr>
      <vt:lpstr>Modeling: Correlation matrix</vt:lpstr>
      <vt:lpstr>Modeling: Regression</vt:lpstr>
      <vt:lpstr>Modeling: Regression, OLS</vt:lpstr>
      <vt:lpstr>Modeling: Regression, OLS</vt:lpstr>
      <vt:lpstr>PowerPoint Presentation</vt:lpstr>
      <vt:lpstr>PowerPoint Presentation</vt:lpstr>
      <vt:lpstr>PowerPoint Presentation</vt:lpstr>
      <vt:lpstr>PowerPoint Presentation</vt:lpstr>
      <vt:lpstr>PowerPoint Presentation</vt:lpstr>
      <vt:lpstr>PowerPoint Presentation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Book1</dc:title>
  <dc:creator>Uskokovic, Marko</dc:creator>
  <cp:lastModifiedBy>Uskokovic, Marko</cp:lastModifiedBy>
  <cp:revision>6</cp:revision>
  <dcterms:created xsi:type="dcterms:W3CDTF">2020-11-27T06:56:00Z</dcterms:created>
  <dcterms:modified xsi:type="dcterms:W3CDTF">2020-11-27T07:57:11Z</dcterms:modified>
</cp:coreProperties>
</file>