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1"/>
  </p:notesMasterIdLst>
  <p:sldIdLst>
    <p:sldId id="261" r:id="rId2"/>
    <p:sldId id="285" r:id="rId3"/>
    <p:sldId id="315" r:id="rId4"/>
    <p:sldId id="287" r:id="rId5"/>
    <p:sldId id="288" r:id="rId6"/>
    <p:sldId id="286" r:id="rId7"/>
    <p:sldId id="308" r:id="rId8"/>
    <p:sldId id="319" r:id="rId9"/>
    <p:sldId id="289" r:id="rId10"/>
    <p:sldId id="325" r:id="rId11"/>
    <p:sldId id="291" r:id="rId12"/>
    <p:sldId id="316" r:id="rId13"/>
    <p:sldId id="292" r:id="rId14"/>
    <p:sldId id="314" r:id="rId15"/>
    <p:sldId id="320" r:id="rId16"/>
    <p:sldId id="295" r:id="rId17"/>
    <p:sldId id="299" r:id="rId18"/>
    <p:sldId id="309" r:id="rId19"/>
    <p:sldId id="298" r:id="rId20"/>
    <p:sldId id="317" r:id="rId21"/>
    <p:sldId id="318" r:id="rId22"/>
    <p:sldId id="324" r:id="rId23"/>
    <p:sldId id="293" r:id="rId24"/>
    <p:sldId id="300" r:id="rId25"/>
    <p:sldId id="297" r:id="rId26"/>
    <p:sldId id="301" r:id="rId27"/>
    <p:sldId id="302" r:id="rId28"/>
    <p:sldId id="303" r:id="rId29"/>
    <p:sldId id="312" r:id="rId30"/>
    <p:sldId id="311" r:id="rId31"/>
    <p:sldId id="326" r:id="rId32"/>
    <p:sldId id="304" r:id="rId33"/>
    <p:sldId id="322" r:id="rId34"/>
    <p:sldId id="323" r:id="rId35"/>
    <p:sldId id="305" r:id="rId36"/>
    <p:sldId id="313" r:id="rId37"/>
    <p:sldId id="307" r:id="rId38"/>
    <p:sldId id="306" r:id="rId39"/>
    <p:sldId id="31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66" autoAdjust="0"/>
  </p:normalViewPr>
  <p:slideViewPr>
    <p:cSldViewPr snapToGrid="0">
      <p:cViewPr varScale="1">
        <p:scale>
          <a:sx n="67" d="100"/>
          <a:sy n="67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un</a:t>
            </a:r>
            <a:r>
              <a:rPr lang="fr-FR" baseline="0" dirty="0" smtClean="0"/>
              <a:t>e recherche de mots clés pour un thème donné </a:t>
            </a:r>
            <a:r>
              <a:rPr lang="fr-FR" b="1" u="sng" baseline="0" dirty="0" smtClean="0"/>
              <a:t>(1h)</a:t>
            </a:r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62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35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Reprendre</a:t>
            </a:r>
            <a:r>
              <a:rPr lang="fr-FR" baseline="0" dirty="0" smtClean="0"/>
              <a:t> les résultats des mots clés trouvé lors de l’exo précédent et </a:t>
            </a:r>
            <a:r>
              <a:rPr lang="fr-FR" b="1" u="sng" baseline="0" dirty="0" smtClean="0"/>
              <a:t>faire 3 exemples de SERP (30min)</a:t>
            </a:r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Sitemap.xml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46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Sitemap.xml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22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Page web avec</a:t>
            </a:r>
            <a:r>
              <a:rPr lang="fr-FR" baseline="0" dirty="0" smtClean="0"/>
              <a:t> que des &lt;div&gt; qui doivent modifier en page sémantique + test W3C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09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Lancer le groupe sur</a:t>
            </a:r>
            <a:r>
              <a:rPr lang="fr-FR" sz="1200" baseline="0" dirty="0" smtClean="0">
                <a:solidFill>
                  <a:schemeClr val="tx1"/>
                </a:solidFill>
              </a:rPr>
              <a:t> une recherche de définition </a:t>
            </a:r>
            <a:r>
              <a:rPr lang="fr-FR" sz="1200" b="1" baseline="0" dirty="0" smtClean="0">
                <a:solidFill>
                  <a:schemeClr val="tx1"/>
                </a:solidFill>
              </a:rPr>
              <a:t>(définition référencement, SEO, SEA, SERP, REFERENCEMENT LOCAL) (20min)</a:t>
            </a:r>
            <a:endParaRPr lang="fr-FR" sz="1200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Le référencement désigne le fait de se positionner de manière favorable sur les pages de résultats d’un moteur de recherche.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9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SEA = ANNONCE = PAYANT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2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*** Gratuit</a:t>
            </a:r>
            <a:r>
              <a:rPr lang="fr-FR" baseline="0" dirty="0" smtClean="0"/>
              <a:t> mais coute du temps, ou du personnel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4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la liste</a:t>
            </a:r>
            <a:r>
              <a:rPr lang="fr-FR" baseline="0" dirty="0" smtClean="0"/>
              <a:t> de tous les moteurs de recherche qu’ils connaissent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9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Image</a:t>
            </a:r>
            <a:r>
              <a:rPr lang="fr-FR" baseline="0" dirty="0" smtClean="0"/>
              <a:t> du balayage du regard sur une page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19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Proposer une entreprise pour qui il faut faire un audit (ADRAR ?)</a:t>
            </a:r>
            <a:r>
              <a:rPr lang="fr-FR" baseline="0" dirty="0" smtClean="0"/>
              <a:t> </a:t>
            </a:r>
            <a:r>
              <a:rPr lang="fr-FR" b="1" u="sng" baseline="0" dirty="0" smtClean="0"/>
              <a:t>(40min)</a:t>
            </a:r>
            <a:endParaRPr lang="fr-FR" b="1" u="sng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5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2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328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1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5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5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7.gif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0.emf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22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answerthepublic.com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hyperlink" Target="https://neilpatel.com/fr/ubersugg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www.referencement.com/simulateur-serp-pixels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www.gloomaps.com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www.sitemaps.org/protocol.html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hyperlink" Target="https://developers.google.com/speed/pagespeed/insights/?hl=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hyperlink" Target="https://search.google.com/test/mobile-friendly?hl=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26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developers.google.com/search/docs/advanced/robots/create-robots-txt?hl=fr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5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6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Moteur de recherche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6" name="Picture 2" descr="Nouveau logo Googl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51" y="1800399"/>
            <a:ext cx="6275083" cy="386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73" y="2847046"/>
            <a:ext cx="6295051" cy="3840813"/>
          </a:xfrm>
        </p:spPr>
      </p:pic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Moteur de recherche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48" y="1258226"/>
            <a:ext cx="5560300" cy="15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2947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</a:rPr>
              <a:t>Algorithme de recherche:</a:t>
            </a:r>
          </a:p>
          <a:p>
            <a:pPr marL="0" indent="0">
              <a:buNone/>
            </a:pPr>
            <a:endParaRPr lang="fr-FR" sz="2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</a:rPr>
              <a:t>Fraicheur de l’information</a:t>
            </a:r>
          </a:p>
          <a:p>
            <a:pPr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</a:rPr>
              <a:t>Le degré d’implication du lecteur</a:t>
            </a:r>
          </a:p>
          <a:p>
            <a:pPr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</a:rPr>
              <a:t>Les sources du trafic des sites</a:t>
            </a:r>
          </a:p>
          <a:p>
            <a:pPr>
              <a:buFontTx/>
              <a:buChar char="-"/>
            </a:pPr>
            <a:r>
              <a:rPr lang="fr-FR" sz="2200" dirty="0" err="1" smtClean="0">
                <a:solidFill>
                  <a:schemeClr val="tx1"/>
                </a:solidFill>
              </a:rPr>
              <a:t>Etc</a:t>
            </a:r>
            <a:endParaRPr lang="fr-FR" sz="22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Moteur de recherche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90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En moyenne, les visiteurs d’un site viennent à </a:t>
            </a:r>
            <a:r>
              <a:rPr lang="fr-FR" sz="2400" b="1" u="sng" dirty="0">
                <a:solidFill>
                  <a:srgbClr val="FFC000"/>
                </a:solidFill>
              </a:rPr>
              <a:t>80%</a:t>
            </a:r>
            <a:r>
              <a:rPr lang="fr-FR" sz="2400" b="1" u="sng" dirty="0">
                <a:solidFill>
                  <a:srgbClr val="FFFF00"/>
                </a:solidFill>
              </a:rPr>
              <a:t> de résultats de SEO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</a:t>
            </a:r>
            <a:r>
              <a:rPr lang="fr-FR" sz="2400" b="1" u="sng" dirty="0" smtClean="0">
                <a:solidFill>
                  <a:srgbClr val="FFC000"/>
                </a:solidFill>
              </a:rPr>
              <a:t>6%</a:t>
            </a:r>
            <a:r>
              <a:rPr lang="fr-FR" sz="2400" b="1" u="sng" dirty="0" smtClean="0">
                <a:solidFill>
                  <a:srgbClr val="FFFF00"/>
                </a:solidFill>
              </a:rPr>
              <a:t> </a:t>
            </a:r>
            <a:r>
              <a:rPr lang="fr-FR" sz="2400" b="1" u="sng" dirty="0">
                <a:solidFill>
                  <a:srgbClr val="FFFF00"/>
                </a:solidFill>
              </a:rPr>
              <a:t>restants viennent de résultats payants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résultats numéro </a:t>
            </a:r>
            <a:r>
              <a:rPr lang="fr-FR" sz="2400" b="1" u="sng" dirty="0">
                <a:solidFill>
                  <a:srgbClr val="FFFF00"/>
                </a:solidFill>
              </a:rPr>
              <a:t>1, 2 et 3 d’une page Google </a:t>
            </a:r>
            <a:r>
              <a:rPr lang="fr-FR" sz="2400" dirty="0">
                <a:solidFill>
                  <a:schemeClr val="tx1"/>
                </a:solidFill>
              </a:rPr>
              <a:t>représentent environ </a:t>
            </a:r>
            <a:r>
              <a:rPr lang="fr-FR" sz="2400" b="1" u="sng" dirty="0" smtClean="0">
                <a:solidFill>
                  <a:srgbClr val="FFC000"/>
                </a:solidFill>
              </a:rPr>
              <a:t>80</a:t>
            </a:r>
            <a:r>
              <a:rPr lang="fr-FR" sz="2400" b="1" u="sng" dirty="0">
                <a:solidFill>
                  <a:srgbClr val="FFC000"/>
                </a:solidFill>
              </a:rPr>
              <a:t>%</a:t>
            </a:r>
            <a:r>
              <a:rPr lang="fr-FR" sz="2400" b="1" u="sng" dirty="0">
                <a:solidFill>
                  <a:srgbClr val="FFFF00"/>
                </a:solidFill>
              </a:rPr>
              <a:t> des clics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 </a:t>
            </a:r>
            <a:r>
              <a:rPr lang="fr-FR" sz="2400" b="1" u="sng" dirty="0">
                <a:solidFill>
                  <a:srgbClr val="FFFF00"/>
                </a:solidFill>
              </a:rPr>
              <a:t>premier résultat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comptabilise à lui seul </a:t>
            </a:r>
            <a:r>
              <a:rPr lang="fr-FR" sz="2400" b="1" u="sng" dirty="0">
                <a:solidFill>
                  <a:srgbClr val="FFC000"/>
                </a:solidFill>
              </a:rPr>
              <a:t>33%</a:t>
            </a:r>
            <a:r>
              <a:rPr lang="fr-FR" sz="2400" b="1" u="sng" dirty="0">
                <a:solidFill>
                  <a:srgbClr val="FFFF00"/>
                </a:solidFill>
              </a:rPr>
              <a:t> des clics</a:t>
            </a: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Quelques chiffres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2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0518" y="1384877"/>
            <a:ext cx="4463192" cy="5202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Quelques chiffres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06" y="1215704"/>
            <a:ext cx="10947004" cy="5413696"/>
          </a:xfrm>
        </p:spPr>
        <p:txBody>
          <a:bodyPr numCol="2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Introduction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Définition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Type de référencement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Avantages et inconvénients</a:t>
            </a: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Moteurs de recherches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et fonctionnement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Chiffres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3200" b="1" u="sng" dirty="0" smtClean="0">
                <a:solidFill>
                  <a:srgbClr val="FFC000"/>
                </a:solidFill>
              </a:rPr>
              <a:t>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des 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Longue traine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Outils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Optimisation d’un site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Meta data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Contenu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Back </a:t>
            </a:r>
            <a:r>
              <a:rPr lang="fr-FR" sz="2000" dirty="0" err="1" smtClean="0">
                <a:solidFill>
                  <a:schemeClr val="tx1"/>
                </a:solidFill>
              </a:rPr>
              <a:t>link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6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800" b="1" u="sng" dirty="0" smtClean="0">
                <a:solidFill>
                  <a:schemeClr val="tx1"/>
                </a:solidFill>
              </a:rPr>
              <a:t>Faire un </a:t>
            </a:r>
            <a:r>
              <a:rPr lang="fr-FR" sz="2800" b="1" u="sng" dirty="0">
                <a:solidFill>
                  <a:schemeClr val="tx1"/>
                </a:solidFill>
              </a:rPr>
              <a:t>audit</a:t>
            </a:r>
            <a:r>
              <a:rPr lang="fr-FR" sz="2800" b="1" u="sng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Quel est le </a:t>
            </a:r>
            <a:r>
              <a:rPr lang="fr-FR" sz="2400" u="sng" dirty="0">
                <a:solidFill>
                  <a:srgbClr val="FFFF00"/>
                </a:solidFill>
              </a:rPr>
              <a:t>métier de l’entreprise </a:t>
            </a:r>
            <a:r>
              <a:rPr lang="fr-FR" sz="24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Les </a:t>
            </a:r>
            <a:r>
              <a:rPr lang="fr-FR" sz="2400" u="sng" dirty="0">
                <a:solidFill>
                  <a:srgbClr val="FFFF00"/>
                </a:solidFill>
              </a:rPr>
              <a:t>gammes de produits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Les </a:t>
            </a:r>
            <a:r>
              <a:rPr lang="fr-FR" sz="2400" u="sng" dirty="0">
                <a:solidFill>
                  <a:srgbClr val="FFFF00"/>
                </a:solidFill>
              </a:rPr>
              <a:t>concurrents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Le </a:t>
            </a:r>
            <a:r>
              <a:rPr lang="fr-FR" sz="2400" u="sng" dirty="0">
                <a:solidFill>
                  <a:srgbClr val="FFFF00"/>
                </a:solidFill>
              </a:rPr>
              <a:t>secteur d’activité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24" y="170370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Il ne doit y avoir </a:t>
            </a:r>
            <a:r>
              <a:rPr lang="fr-FR" sz="2400" b="1" u="sng" dirty="0">
                <a:solidFill>
                  <a:srgbClr val="FF0000"/>
                </a:solidFill>
              </a:rPr>
              <a:t>qu’un seul mot-clé par page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Il devra être en rapport direct avec la page, le but est d’être précis pour l’internaute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Le mot-clé doit représenté </a:t>
            </a:r>
            <a:r>
              <a:rPr lang="fr-FR" sz="2400" u="sng" dirty="0">
                <a:solidFill>
                  <a:srgbClr val="FFC000"/>
                </a:solidFill>
              </a:rPr>
              <a:t>environ 1% de la densité de mots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5214626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Plus </a:t>
            </a:r>
            <a:r>
              <a:rPr lang="fr-FR" sz="2400" dirty="0">
                <a:solidFill>
                  <a:schemeClr val="tx1"/>
                </a:solidFill>
              </a:rPr>
              <a:t>les </a:t>
            </a:r>
            <a:r>
              <a:rPr lang="fr-FR" sz="2400" u="sng" dirty="0">
                <a:solidFill>
                  <a:srgbClr val="FFFF00"/>
                </a:solidFill>
              </a:rPr>
              <a:t>mots-clés sont </a:t>
            </a:r>
            <a:r>
              <a:rPr lang="fr-FR" sz="2400" u="sng" dirty="0" smtClean="0">
                <a:solidFill>
                  <a:srgbClr val="FFFF00"/>
                </a:solidFill>
              </a:rPr>
              <a:t>longs</a:t>
            </a:r>
            <a:r>
              <a:rPr lang="fr-FR" sz="2400" dirty="0">
                <a:solidFill>
                  <a:schemeClr val="tx1"/>
                </a:solidFill>
              </a:rPr>
              <a:t>, </a:t>
            </a:r>
            <a:r>
              <a:rPr lang="fr-FR" sz="2400" dirty="0" smtClean="0">
                <a:solidFill>
                  <a:schemeClr val="tx1"/>
                </a:solidFill>
              </a:rPr>
              <a:t>plus </a:t>
            </a:r>
            <a:r>
              <a:rPr lang="fr-FR" sz="2400" dirty="0">
                <a:solidFill>
                  <a:schemeClr val="tx1"/>
                </a:solidFill>
              </a:rPr>
              <a:t>le </a:t>
            </a:r>
            <a:r>
              <a:rPr lang="fr-FR" sz="2400" u="sng" dirty="0">
                <a:solidFill>
                  <a:srgbClr val="FFFF00"/>
                </a:solidFill>
              </a:rPr>
              <a:t>volume de recherche diminue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Favorise: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le </a:t>
            </a:r>
            <a:r>
              <a:rPr lang="fr-FR" sz="2400" b="1" u="sng" dirty="0">
                <a:solidFill>
                  <a:srgbClr val="92D050"/>
                </a:solidFill>
              </a:rPr>
              <a:t>taux de </a:t>
            </a:r>
            <a:r>
              <a:rPr lang="fr-FR" sz="2400" b="1" u="sng" dirty="0" smtClean="0">
                <a:solidFill>
                  <a:srgbClr val="92D050"/>
                </a:solidFill>
              </a:rPr>
              <a:t>conversion</a:t>
            </a:r>
            <a:endParaRPr lang="fr-FR" sz="2400" dirty="0">
              <a:solidFill>
                <a:srgbClr val="92D050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le </a:t>
            </a:r>
            <a:r>
              <a:rPr lang="fr-FR" sz="2400" b="1" u="sng" dirty="0">
                <a:solidFill>
                  <a:srgbClr val="92D050"/>
                </a:solidFill>
              </a:rPr>
              <a:t>niveau de concurrence</a:t>
            </a:r>
            <a:r>
              <a:rPr lang="fr-FR" sz="2400" b="1" dirty="0">
                <a:solidFill>
                  <a:srgbClr val="92D050"/>
                </a:solidFill>
              </a:rPr>
              <a:t> </a:t>
            </a:r>
            <a:endParaRPr lang="fr-FR" sz="2400" b="1" dirty="0" smtClean="0">
              <a:solidFill>
                <a:srgbClr val="92D050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le </a:t>
            </a:r>
            <a:r>
              <a:rPr lang="fr-FR" sz="2400" b="1" u="sng" dirty="0" smtClean="0">
                <a:solidFill>
                  <a:srgbClr val="92D050"/>
                </a:solidFill>
              </a:rPr>
              <a:t>coût</a:t>
            </a:r>
            <a:endParaRPr lang="fr-FR" sz="24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Longue traine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1026" name="Picture 2" descr="mots-clés graphique">
            <a:extLst>
              <a:ext uri="{FF2B5EF4-FFF2-40B4-BE49-F238E27FC236}">
                <a16:creationId xmlns:a16="http://schemas.microsoft.com/office/drawing/2014/main" id="{C98B6D9D-7C77-4356-96AE-317D9887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81" y="2331621"/>
            <a:ext cx="5006139" cy="38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Vous </a:t>
            </a:r>
            <a:r>
              <a:rPr lang="fr-FR" dirty="0">
                <a:solidFill>
                  <a:schemeClr val="tx1"/>
                </a:solidFill>
              </a:rPr>
              <a:t>pourrez utiliser des outils comme </a:t>
            </a:r>
            <a:r>
              <a:rPr lang="fr-FR" dirty="0" smtClean="0">
                <a:solidFill>
                  <a:schemeClr val="tx1"/>
                </a:solidFill>
              </a:rPr>
              <a:t>«</a:t>
            </a:r>
            <a:r>
              <a:rPr lang="fr-FR" dirty="0">
                <a:solidFill>
                  <a:schemeClr val="tx1"/>
                </a:solidFill>
              </a:rPr>
              <a:t> Google trends »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5"/>
          <a:srcRect t="1388"/>
          <a:stretch/>
        </p:blipFill>
        <p:spPr>
          <a:xfrm>
            <a:off x="1718424" y="2426761"/>
            <a:ext cx="8735552" cy="40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06" y="1215704"/>
            <a:ext cx="10947004" cy="5413696"/>
          </a:xfrm>
        </p:spPr>
        <p:txBody>
          <a:bodyPr numCol="2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200" b="1" u="sng" dirty="0" smtClean="0">
                <a:solidFill>
                  <a:srgbClr val="FFC000"/>
                </a:solidFill>
              </a:rPr>
              <a:t>Introduction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Définition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Type de référencement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Avantages et inconvénients</a:t>
            </a: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Moteurs de recherches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et fonctionnement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Chiffres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des 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Longue traine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Outils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Optimisation d’un site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Meta data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Contenu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Back </a:t>
            </a:r>
            <a:r>
              <a:rPr lang="fr-FR" sz="2000" dirty="0" err="1" smtClean="0">
                <a:solidFill>
                  <a:schemeClr val="tx1"/>
                </a:solidFill>
              </a:rPr>
              <a:t>link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5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Outils </a:t>
            </a:r>
            <a:r>
              <a:rPr lang="fr-FR" sz="2400" dirty="0">
                <a:solidFill>
                  <a:schemeClr val="tx1"/>
                </a:solidFill>
              </a:rPr>
              <a:t>de test </a:t>
            </a:r>
            <a:r>
              <a:rPr lang="fr-FR" sz="2400" dirty="0" smtClean="0">
                <a:solidFill>
                  <a:schemeClr val="tx1"/>
                </a:solidFill>
              </a:rPr>
              <a:t>en ligne =&gt;</a:t>
            </a:r>
            <a:endParaRPr lang="fr-FR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https://neilpatel.com/fr/ubersuggest/</a:t>
            </a:r>
            <a:endParaRPr lang="fr-FR" sz="2400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0" lvl="1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Ou encore =&gt;</a:t>
            </a:r>
            <a:endParaRPr lang="fr-FR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sz="2400" dirty="0">
                <a:solidFill>
                  <a:schemeClr val="tx2"/>
                </a:solidFill>
                <a:hlinkClick r:id="rId3"/>
              </a:rPr>
              <a:t>https://answerthepublic.com</a:t>
            </a:r>
            <a:r>
              <a:rPr lang="fr-FR" sz="2400" dirty="0" smtClean="0">
                <a:solidFill>
                  <a:schemeClr val="tx2"/>
                </a:solidFill>
                <a:hlinkClick r:id="rId3"/>
              </a:rPr>
              <a:t>/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68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Extensions pour navigateur (Chrome):</a:t>
            </a:r>
          </a:p>
          <a:p>
            <a:pPr marL="0" lvl="1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342900" lvl="1" indent="-342900"/>
            <a:r>
              <a:rPr lang="fr-FR" sz="2400" dirty="0" smtClean="0">
                <a:solidFill>
                  <a:srgbClr val="FFFF00"/>
                </a:solidFill>
              </a:rPr>
              <a:t>KEYWORD Surfer</a:t>
            </a:r>
          </a:p>
          <a:p>
            <a:pPr marL="342900" lvl="1" indent="-342900"/>
            <a:r>
              <a:rPr lang="fr-FR" sz="2400" dirty="0" smtClean="0">
                <a:solidFill>
                  <a:srgbClr val="FFFF00"/>
                </a:solidFill>
              </a:rPr>
              <a:t>SEO </a:t>
            </a:r>
            <a:r>
              <a:rPr lang="fr-FR" sz="2400" dirty="0" err="1" smtClean="0">
                <a:solidFill>
                  <a:srgbClr val="FFFF00"/>
                </a:solidFill>
              </a:rPr>
              <a:t>Minion</a:t>
            </a:r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1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06" y="1215704"/>
            <a:ext cx="10947004" cy="5413696"/>
          </a:xfrm>
        </p:spPr>
        <p:txBody>
          <a:bodyPr numCol="2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Introduction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Définition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Type de référencement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Avantages et inconvénients</a:t>
            </a: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Moteurs de recherches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et fonctionnement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Chiffres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des 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Longue traine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Outils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3200" b="1" u="sng" dirty="0" smtClean="0">
                <a:solidFill>
                  <a:srgbClr val="FFC000"/>
                </a:solidFill>
              </a:rPr>
              <a:t>Optimisation d’un site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Meta data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Contenu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Back </a:t>
            </a:r>
            <a:r>
              <a:rPr lang="fr-FR" sz="2000" dirty="0" err="1" smtClean="0">
                <a:solidFill>
                  <a:schemeClr val="tx1"/>
                </a:solidFill>
              </a:rPr>
              <a:t>link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2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Qu’est ce que l’optimisation On-page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C’est </a:t>
            </a:r>
            <a:r>
              <a:rPr lang="fr-FR" sz="2200" b="1" u="sng" dirty="0">
                <a:solidFill>
                  <a:srgbClr val="FFFF00"/>
                </a:solidFill>
              </a:rPr>
              <a:t>l’ensemble des techniques</a:t>
            </a:r>
            <a:r>
              <a:rPr lang="fr-FR" sz="2200" dirty="0">
                <a:solidFill>
                  <a:schemeClr val="tx1"/>
                </a:solidFill>
              </a:rPr>
              <a:t> visant à </a:t>
            </a:r>
            <a:r>
              <a:rPr lang="fr-FR" sz="2200" b="1" u="sng" dirty="0">
                <a:solidFill>
                  <a:srgbClr val="FFFF00"/>
                </a:solidFill>
              </a:rPr>
              <a:t>améliorer le contenu</a:t>
            </a:r>
            <a:r>
              <a:rPr lang="fr-FR" sz="2200" dirty="0">
                <a:solidFill>
                  <a:schemeClr val="tx1"/>
                </a:solidFill>
              </a:rPr>
              <a:t> de </a:t>
            </a:r>
            <a:r>
              <a:rPr lang="fr-FR" sz="2200" b="1" u="sng" dirty="0">
                <a:solidFill>
                  <a:srgbClr val="FFFF00"/>
                </a:solidFill>
              </a:rPr>
              <a:t>votre site</a:t>
            </a:r>
            <a:r>
              <a:rPr lang="fr-FR" sz="2200" dirty="0">
                <a:solidFill>
                  <a:schemeClr val="tx1"/>
                </a:solidFill>
              </a:rPr>
              <a:t>. </a:t>
            </a:r>
            <a:endParaRPr lang="fr-FR" sz="2200" dirty="0" smtClean="0">
              <a:solidFill>
                <a:schemeClr val="tx1"/>
              </a:solidFill>
            </a:endParaRPr>
          </a:p>
          <a:p>
            <a:pPr lvl="1"/>
            <a:endParaRPr lang="fr-FR" sz="2200" dirty="0">
              <a:solidFill>
                <a:schemeClr val="tx1"/>
              </a:solidFill>
            </a:endParaRP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Par opposition, le </a:t>
            </a:r>
            <a:r>
              <a:rPr lang="fr-FR" sz="2200" b="1" u="sng" dirty="0">
                <a:solidFill>
                  <a:srgbClr val="FFFF00"/>
                </a:solidFill>
              </a:rPr>
              <a:t>Off-page</a:t>
            </a:r>
            <a:r>
              <a:rPr lang="fr-FR" sz="2200" dirty="0">
                <a:solidFill>
                  <a:schemeClr val="tx1"/>
                </a:solidFill>
              </a:rPr>
              <a:t>, ce sont les </a:t>
            </a:r>
            <a:r>
              <a:rPr lang="fr-FR" sz="2200" b="1" u="sng" dirty="0">
                <a:solidFill>
                  <a:srgbClr val="FFFF00"/>
                </a:solidFill>
              </a:rPr>
              <a:t>liens externes</a:t>
            </a:r>
            <a:r>
              <a:rPr lang="fr-FR" sz="2200" dirty="0">
                <a:solidFill>
                  <a:schemeClr val="tx1"/>
                </a:solidFill>
              </a:rPr>
              <a:t> qui redirigent vers votre site (</a:t>
            </a:r>
            <a:r>
              <a:rPr lang="fr-FR" sz="2200" b="1" u="sng" dirty="0" err="1">
                <a:solidFill>
                  <a:srgbClr val="92D050"/>
                </a:solidFill>
              </a:rPr>
              <a:t>backlink</a:t>
            </a:r>
            <a:r>
              <a:rPr lang="fr-FR" sz="2200" dirty="0">
                <a:solidFill>
                  <a:schemeClr val="tx1"/>
                </a:solidFill>
              </a:rPr>
              <a:t>) ainsi que les ancres.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On-Page et Off-Page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4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24" y="170370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Où placer notre mot-clé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la balise </a:t>
            </a:r>
            <a:r>
              <a:rPr lang="fr-FR" sz="2200" dirty="0">
                <a:solidFill>
                  <a:srgbClr val="FFFF00"/>
                </a:solidFill>
              </a:rPr>
              <a:t>&lt;</a:t>
            </a:r>
            <a:r>
              <a:rPr lang="fr-FR" sz="2200" dirty="0" err="1" smtClean="0">
                <a:solidFill>
                  <a:srgbClr val="FFFF00"/>
                </a:solidFill>
              </a:rPr>
              <a:t>title</a:t>
            </a:r>
            <a:r>
              <a:rPr lang="fr-FR" sz="2200" dirty="0" smtClean="0">
                <a:solidFill>
                  <a:srgbClr val="FFFF00"/>
                </a:solidFill>
              </a:rPr>
              <a:t>&gt;</a:t>
            </a:r>
          </a:p>
          <a:p>
            <a:pPr lvl="1"/>
            <a:r>
              <a:rPr lang="fr-FR" sz="2200" dirty="0" smtClean="0">
                <a:solidFill>
                  <a:schemeClr val="tx1"/>
                </a:solidFill>
              </a:rPr>
              <a:t>Dans </a:t>
            </a:r>
            <a:r>
              <a:rPr lang="fr-FR" sz="2200" dirty="0">
                <a:solidFill>
                  <a:schemeClr val="tx1"/>
                </a:solidFill>
              </a:rPr>
              <a:t>les balises titres </a:t>
            </a:r>
            <a:r>
              <a:rPr lang="fr-FR" sz="2200" dirty="0">
                <a:solidFill>
                  <a:srgbClr val="FFFF00"/>
                </a:solidFill>
              </a:rPr>
              <a:t>(&lt;h1&gt;, &lt;h2&gt;,…)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la </a:t>
            </a:r>
            <a:r>
              <a:rPr lang="fr-FR" sz="2200" dirty="0" err="1">
                <a:solidFill>
                  <a:srgbClr val="FFFF00"/>
                </a:solidFill>
              </a:rPr>
              <a:t>meta</a:t>
            </a:r>
            <a:r>
              <a:rPr lang="fr-FR" sz="2200" dirty="0">
                <a:solidFill>
                  <a:srgbClr val="FFFF00"/>
                </a:solidFill>
              </a:rPr>
              <a:t> </a:t>
            </a:r>
            <a:r>
              <a:rPr lang="fr-FR" sz="2200" dirty="0" smtClean="0">
                <a:solidFill>
                  <a:srgbClr val="FFFF00"/>
                </a:solidFill>
              </a:rPr>
              <a:t>description</a:t>
            </a:r>
            <a:endParaRPr lang="fr-FR" sz="2200" dirty="0">
              <a:solidFill>
                <a:schemeClr val="tx1"/>
              </a:solidFill>
            </a:endParaRP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le </a:t>
            </a:r>
            <a:r>
              <a:rPr lang="fr-FR" sz="2200" dirty="0">
                <a:solidFill>
                  <a:srgbClr val="FFFF00"/>
                </a:solidFill>
              </a:rPr>
              <a:t>contenu</a:t>
            </a:r>
            <a:r>
              <a:rPr lang="fr-FR" sz="2200" dirty="0">
                <a:solidFill>
                  <a:schemeClr val="tx1"/>
                </a:solidFill>
              </a:rPr>
              <a:t> du site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</a:t>
            </a:r>
            <a:r>
              <a:rPr lang="fr-FR" sz="2200" dirty="0">
                <a:solidFill>
                  <a:srgbClr val="FFFF00"/>
                </a:solidFill>
              </a:rPr>
              <a:t>l’URL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l’attribut </a:t>
            </a:r>
            <a:r>
              <a:rPr lang="fr-FR" sz="2200" dirty="0">
                <a:solidFill>
                  <a:srgbClr val="FFFF00"/>
                </a:solidFill>
              </a:rPr>
              <a:t>« alt » des images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Dans les </a:t>
            </a:r>
            <a:r>
              <a:rPr lang="fr-FR" sz="2200" dirty="0">
                <a:solidFill>
                  <a:srgbClr val="FFFF00"/>
                </a:solidFill>
              </a:rPr>
              <a:t>ancres</a:t>
            </a:r>
            <a:r>
              <a:rPr lang="fr-FR" sz="2200" dirty="0">
                <a:solidFill>
                  <a:schemeClr val="tx1"/>
                </a:solidFill>
              </a:rPr>
              <a:t> internes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Mots clés de référence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4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A quoi correspond le « </a:t>
            </a:r>
            <a:r>
              <a:rPr lang="fr-FR" sz="2400" b="1" u="sng" dirty="0" err="1">
                <a:solidFill>
                  <a:schemeClr val="tx1"/>
                </a:solidFill>
              </a:rPr>
              <a:t>title</a:t>
            </a:r>
            <a:r>
              <a:rPr lang="fr-FR" sz="2400" b="1" u="sng" dirty="0">
                <a:solidFill>
                  <a:schemeClr val="tx1"/>
                </a:solidFill>
              </a:rPr>
              <a:t> » et la « </a:t>
            </a:r>
            <a:r>
              <a:rPr lang="fr-FR" sz="2400" b="1" u="sng" dirty="0" err="1">
                <a:solidFill>
                  <a:schemeClr val="tx1"/>
                </a:solidFill>
              </a:rPr>
              <a:t>meta</a:t>
            </a:r>
            <a:r>
              <a:rPr lang="fr-FR" sz="2400" b="1" u="sng" dirty="0">
                <a:solidFill>
                  <a:schemeClr val="tx1"/>
                </a:solidFill>
              </a:rPr>
              <a:t>-description »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		</a:t>
            </a:r>
            <a:r>
              <a:rPr lang="fr-FR" sz="2400" b="1" u="sng" dirty="0" err="1">
                <a:solidFill>
                  <a:srgbClr val="FF0000"/>
                </a:solidFill>
              </a:rPr>
              <a:t>Title</a:t>
            </a:r>
            <a:endParaRPr lang="fr-FR" sz="2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FF0000"/>
                </a:solidFill>
              </a:rPr>
              <a:t>Méta-description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1891AF6-9E20-457F-B4C4-1511349608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379" y="4013449"/>
            <a:ext cx="10601325" cy="1276350"/>
          </a:xfrm>
          <a:prstGeom prst="rect">
            <a:avLst/>
          </a:prstGeom>
        </p:spPr>
      </p:pic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1B6C10F-6D01-40D4-A621-7F87D61DCDAB}"/>
              </a:ext>
            </a:extLst>
          </p:cNvPr>
          <p:cNvSpPr/>
          <p:nvPr/>
        </p:nvSpPr>
        <p:spPr>
          <a:xfrm rot="4300161">
            <a:off x="2146876" y="3565988"/>
            <a:ext cx="928835" cy="469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C05DDD31-E96E-438E-9A21-638D39BCEAEF}"/>
              </a:ext>
            </a:extLst>
          </p:cNvPr>
          <p:cNvSpPr/>
          <p:nvPr/>
        </p:nvSpPr>
        <p:spPr>
          <a:xfrm rot="14466030">
            <a:off x="2116779" y="5298787"/>
            <a:ext cx="1100889" cy="469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Le « </a:t>
            </a:r>
            <a:r>
              <a:rPr lang="fr-FR" sz="2400" dirty="0" err="1">
                <a:solidFill>
                  <a:schemeClr val="tx1"/>
                </a:solidFill>
              </a:rPr>
              <a:t>title</a:t>
            </a:r>
            <a:r>
              <a:rPr lang="fr-FR" sz="2400" dirty="0">
                <a:solidFill>
                  <a:schemeClr val="tx1"/>
                </a:solidFill>
              </a:rPr>
              <a:t> » doit contenir </a:t>
            </a:r>
            <a:r>
              <a:rPr lang="fr-FR" sz="2400" u="sng" dirty="0">
                <a:solidFill>
                  <a:srgbClr val="FFFF00"/>
                </a:solidFill>
              </a:rPr>
              <a:t>entre 14 et 40 </a:t>
            </a:r>
            <a:r>
              <a:rPr lang="fr-FR" sz="2400" u="sng" dirty="0" smtClean="0">
                <a:solidFill>
                  <a:srgbClr val="FFFF00"/>
                </a:solidFill>
              </a:rPr>
              <a:t>caractères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 </a:t>
            </a:r>
            <a:r>
              <a:rPr lang="fr-FR" sz="2400" u="sng" dirty="0">
                <a:solidFill>
                  <a:srgbClr val="FFFF00"/>
                </a:solidFill>
              </a:rPr>
              <a:t>maximum </a:t>
            </a:r>
            <a:r>
              <a:rPr lang="fr-FR" sz="2400" u="sng" dirty="0" smtClean="0">
                <a:solidFill>
                  <a:srgbClr val="FFFF00"/>
                </a:solidFill>
              </a:rPr>
              <a:t>60 </a:t>
            </a:r>
            <a:r>
              <a:rPr lang="fr-FR" sz="2400" u="sng" dirty="0">
                <a:solidFill>
                  <a:srgbClr val="FFFF00"/>
                </a:solidFill>
              </a:rPr>
              <a:t>caractères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« </a:t>
            </a:r>
            <a:r>
              <a:rPr lang="fr-FR" sz="2400" dirty="0" err="1">
                <a:solidFill>
                  <a:schemeClr val="tx1"/>
                </a:solidFill>
              </a:rPr>
              <a:t>title</a:t>
            </a:r>
            <a:r>
              <a:rPr lang="fr-FR" sz="2400" dirty="0">
                <a:solidFill>
                  <a:schemeClr val="tx1"/>
                </a:solidFill>
              </a:rPr>
              <a:t> » sous </a:t>
            </a:r>
            <a:r>
              <a:rPr lang="fr-FR" sz="2400" u="sng" dirty="0">
                <a:solidFill>
                  <a:srgbClr val="FFFF00"/>
                </a:solidFill>
              </a:rPr>
              <a:t>forme de questions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attirent plus les clics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Evitez les </a:t>
            </a:r>
            <a:r>
              <a:rPr lang="fr-FR" sz="2400" b="1" u="sng" dirty="0">
                <a:solidFill>
                  <a:srgbClr val="FFFF00"/>
                </a:solidFill>
              </a:rPr>
              <a:t>« </a:t>
            </a:r>
            <a:r>
              <a:rPr lang="fr-FR" sz="2400" b="1" u="sng" dirty="0" err="1">
                <a:solidFill>
                  <a:srgbClr val="FFFF00"/>
                </a:solidFill>
              </a:rPr>
              <a:t>title</a:t>
            </a:r>
            <a:r>
              <a:rPr lang="fr-FR" sz="2400" b="1" u="sng" dirty="0">
                <a:solidFill>
                  <a:srgbClr val="FFFF00"/>
                </a:solidFill>
              </a:rPr>
              <a:t> </a:t>
            </a:r>
            <a:r>
              <a:rPr lang="fr-FR" sz="2400" b="1" u="sng" dirty="0" smtClean="0">
                <a:solidFill>
                  <a:srgbClr val="FFFF00"/>
                </a:solidFill>
              </a:rPr>
              <a:t>» trop vagues </a:t>
            </a:r>
            <a:r>
              <a:rPr lang="fr-FR" sz="2400" dirty="0">
                <a:solidFill>
                  <a:schemeClr val="tx1"/>
                </a:solidFill>
              </a:rPr>
              <a:t>(ex: Bienvenu sur mon site !)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5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Une « méta-description » </a:t>
            </a:r>
            <a:r>
              <a:rPr lang="fr-FR" sz="2400" b="1" u="sng" dirty="0">
                <a:solidFill>
                  <a:srgbClr val="FFFF00"/>
                </a:solidFill>
              </a:rPr>
              <a:t>non remplie le sera automatiquement par Google</a:t>
            </a:r>
            <a:r>
              <a:rPr lang="fr-FR" sz="2400" dirty="0">
                <a:solidFill>
                  <a:schemeClr val="tx1"/>
                </a:solidFill>
              </a:rPr>
              <a:t>, </a:t>
            </a:r>
            <a:r>
              <a:rPr lang="fr-FR" sz="2400" dirty="0" smtClean="0">
                <a:solidFill>
                  <a:schemeClr val="tx1"/>
                </a:solidFill>
              </a:rPr>
              <a:t>avec le </a:t>
            </a:r>
            <a:r>
              <a:rPr lang="fr-FR" sz="2400" dirty="0">
                <a:solidFill>
                  <a:schemeClr val="tx1"/>
                </a:solidFill>
              </a:rPr>
              <a:t>contenu </a:t>
            </a:r>
            <a:r>
              <a:rPr lang="fr-FR" sz="2400" dirty="0" smtClean="0">
                <a:solidFill>
                  <a:schemeClr val="tx1"/>
                </a:solidFill>
              </a:rPr>
              <a:t>au </a:t>
            </a:r>
            <a:r>
              <a:rPr lang="fr-FR" sz="2400" dirty="0">
                <a:solidFill>
                  <a:schemeClr val="tx1"/>
                </a:solidFill>
              </a:rPr>
              <a:t>début de la page</a:t>
            </a: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Il ne faut pas copier le « </a:t>
            </a:r>
            <a:r>
              <a:rPr lang="fr-FR" sz="2400" dirty="0" err="1">
                <a:solidFill>
                  <a:schemeClr val="tx1"/>
                </a:solidFill>
              </a:rPr>
              <a:t>title</a:t>
            </a:r>
            <a:r>
              <a:rPr lang="fr-FR" sz="2400" dirty="0">
                <a:solidFill>
                  <a:schemeClr val="tx1"/>
                </a:solidFill>
              </a:rPr>
              <a:t> » dans la « méta-description », elle </a:t>
            </a:r>
            <a:r>
              <a:rPr lang="fr-FR" sz="2400" b="1" u="sng" dirty="0">
                <a:solidFill>
                  <a:srgbClr val="FFFF00"/>
                </a:solidFill>
              </a:rPr>
              <a:t>doit faire une plu value</a:t>
            </a:r>
            <a:r>
              <a:rPr lang="fr-FR" sz="2400" dirty="0">
                <a:solidFill>
                  <a:schemeClr val="tx1"/>
                </a:solidFill>
              </a:rPr>
              <a:t> par rapport au « </a:t>
            </a:r>
            <a:r>
              <a:rPr lang="fr-FR" sz="2400" dirty="0" err="1">
                <a:solidFill>
                  <a:schemeClr val="tx1"/>
                </a:solidFill>
              </a:rPr>
              <a:t>title</a:t>
            </a:r>
            <a:r>
              <a:rPr lang="fr-FR" sz="2400" dirty="0">
                <a:solidFill>
                  <a:schemeClr val="tx1"/>
                </a:solidFill>
              </a:rPr>
              <a:t> », non une copie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Lien vers un testeur de SERP =&gt; </a:t>
            </a:r>
            <a:r>
              <a:rPr lang="fr-FR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https://www.referencement.com/simulateur-serp-pixels/</a:t>
            </a:r>
            <a:endParaRPr lang="fr-FR" sz="2400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méta-description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3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 lnSpcReduction="1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Soignez la rédaction</a:t>
            </a:r>
          </a:p>
          <a:p>
            <a:r>
              <a:rPr lang="fr-FR" sz="2400" dirty="0">
                <a:solidFill>
                  <a:schemeClr val="tx1"/>
                </a:solidFill>
              </a:rPr>
              <a:t>Pas de fautes d’orthographe (le moins possible 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)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Plusieurs paragraphes 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Du contenu en quantité (~1 500 mots minimum)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Du contenu original </a:t>
            </a: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et non 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dupliqué (même en interne)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Facilité de lecture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Des illustrations, mais pas sur le texte (facilite le copier-coller)</a:t>
            </a:r>
          </a:p>
          <a:p>
            <a:endParaRPr lang="fr-F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  <a:sym typeface="Wingdings" panose="05000000000000000000" pitchFamily="2" charset="2"/>
              </a:rPr>
              <a:t>Note: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Pensez robot, mais </a:t>
            </a:r>
            <a:r>
              <a:rPr lang="fr-FR" sz="24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pensez surtout utilisateur en premier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. Le SEO ne doit pas prendre l’ascendant !</a:t>
            </a:r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contenu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24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Soignez </a:t>
            </a:r>
            <a:r>
              <a:rPr lang="fr-FR" sz="2400" b="1" u="sng" dirty="0">
                <a:solidFill>
                  <a:srgbClr val="FFFF00"/>
                </a:solidFill>
              </a:rPr>
              <a:t>la pertinence et la fréquence des images</a:t>
            </a:r>
            <a:r>
              <a:rPr lang="fr-FR" sz="2400" dirty="0">
                <a:solidFill>
                  <a:schemeClr val="tx1"/>
                </a:solidFill>
              </a:rPr>
              <a:t> utilisées sur vos pages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N’oubliez pas de mettre votre </a:t>
            </a:r>
            <a:r>
              <a:rPr lang="fr-FR" sz="2400" b="1" u="sng" dirty="0">
                <a:solidFill>
                  <a:srgbClr val="FFFF00"/>
                </a:solidFill>
              </a:rPr>
              <a:t>mot-clé dans l’attribut « alt »</a:t>
            </a:r>
            <a:r>
              <a:rPr lang="fr-FR" sz="2400" dirty="0">
                <a:solidFill>
                  <a:schemeClr val="tx1"/>
                </a:solidFill>
              </a:rPr>
              <a:t> des balises &lt;</a:t>
            </a:r>
            <a:r>
              <a:rPr lang="fr-FR" sz="2400" dirty="0" err="1">
                <a:solidFill>
                  <a:schemeClr val="tx1"/>
                </a:solidFill>
              </a:rPr>
              <a:t>img</a:t>
            </a:r>
            <a:r>
              <a:rPr lang="fr-FR" sz="2400" dirty="0">
                <a:solidFill>
                  <a:schemeClr val="tx1"/>
                </a:solidFill>
              </a:rPr>
              <a:t>&gt;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images doivent aussi être </a:t>
            </a:r>
            <a:r>
              <a:rPr lang="fr-FR" sz="2400" b="1" u="sng" dirty="0">
                <a:solidFill>
                  <a:srgbClr val="FFFF00"/>
                </a:solidFill>
              </a:rPr>
              <a:t>nommées avec le mot-clé</a:t>
            </a:r>
            <a:r>
              <a:rPr lang="fr-FR" sz="2400" dirty="0">
                <a:solidFill>
                  <a:schemeClr val="tx1"/>
                </a:solidFill>
              </a:rPr>
              <a:t> utilisé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images apportent du trafic, il est « facile » de se placer correctement dans </a:t>
            </a:r>
            <a:r>
              <a:rPr lang="fr-FR" sz="2400" b="1" u="sng" dirty="0">
                <a:solidFill>
                  <a:srgbClr val="FFFF00"/>
                </a:solidFill>
              </a:rPr>
              <a:t>Google image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 smtClean="0">
                <a:solidFill>
                  <a:srgbClr val="FF0000"/>
                </a:solidFill>
              </a:rPr>
              <a:t>N’utilisez pas des images qui ne vous appartiennent pas</a:t>
            </a:r>
            <a:r>
              <a:rPr lang="fr-FR" sz="2400" dirty="0" smtClean="0">
                <a:solidFill>
                  <a:schemeClr val="tx1"/>
                </a:solidFill>
              </a:rPr>
              <a:t>, </a:t>
            </a:r>
            <a:r>
              <a:rPr lang="fr-FR" sz="2400" dirty="0">
                <a:solidFill>
                  <a:schemeClr val="tx1"/>
                </a:solidFill>
              </a:rPr>
              <a:t>surtout sans accord de </a:t>
            </a:r>
            <a:r>
              <a:rPr lang="fr-FR" sz="2400" dirty="0" smtClean="0">
                <a:solidFill>
                  <a:schemeClr val="tx1"/>
                </a:solidFill>
              </a:rPr>
              <a:t>l’auteur</a:t>
            </a: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contenu visuel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1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Qu’est ce que le référencement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 smtClean="0">
                <a:solidFill>
                  <a:srgbClr val="FFFF00"/>
                </a:solidFill>
              </a:rPr>
              <a:t>Essayer d’être premier !!</a:t>
            </a:r>
            <a:endParaRPr lang="fr-FR" sz="2400" b="1" u="sng" dirty="0">
              <a:solidFill>
                <a:srgbClr val="FFFF00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</a:t>
            </a:r>
            <a:r>
              <a:rPr lang="fr-FR" sz="2400" dirty="0" smtClean="0">
                <a:solidFill>
                  <a:schemeClr val="tx1"/>
                </a:solidFill>
              </a:rPr>
              <a:t>lusieurs </a:t>
            </a:r>
            <a:r>
              <a:rPr lang="fr-FR" sz="2400" dirty="0">
                <a:solidFill>
                  <a:schemeClr val="tx1"/>
                </a:solidFill>
              </a:rPr>
              <a:t>types de référencements: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Le </a:t>
            </a:r>
            <a:r>
              <a:rPr lang="fr-FR" sz="2200" b="1" dirty="0" err="1">
                <a:solidFill>
                  <a:srgbClr val="FF0000"/>
                </a:solidFill>
              </a:rPr>
              <a:t>S</a:t>
            </a:r>
            <a:r>
              <a:rPr lang="fr-FR" sz="2200" b="1" dirty="0" err="1">
                <a:solidFill>
                  <a:schemeClr val="tx1"/>
                </a:solidFill>
              </a:rPr>
              <a:t>earch</a:t>
            </a:r>
            <a:r>
              <a:rPr lang="fr-FR" sz="2200" b="1" dirty="0">
                <a:solidFill>
                  <a:schemeClr val="tx1"/>
                </a:solidFill>
              </a:rPr>
              <a:t> </a:t>
            </a:r>
            <a:r>
              <a:rPr lang="fr-FR" sz="2200" b="1" dirty="0">
                <a:solidFill>
                  <a:srgbClr val="FF0000"/>
                </a:solidFill>
              </a:rPr>
              <a:t>E</a:t>
            </a:r>
            <a:r>
              <a:rPr lang="fr-FR" sz="2200" b="1" dirty="0">
                <a:solidFill>
                  <a:schemeClr val="tx1"/>
                </a:solidFill>
              </a:rPr>
              <a:t>ngine </a:t>
            </a:r>
            <a:r>
              <a:rPr lang="fr-FR" sz="2200" b="1" dirty="0">
                <a:solidFill>
                  <a:srgbClr val="FF0000"/>
                </a:solidFill>
              </a:rPr>
              <a:t>O</a:t>
            </a:r>
            <a:r>
              <a:rPr lang="fr-FR" sz="2200" b="1" dirty="0">
                <a:solidFill>
                  <a:schemeClr val="tx1"/>
                </a:solidFill>
              </a:rPr>
              <a:t>ptimisation</a:t>
            </a:r>
            <a:r>
              <a:rPr lang="fr-FR" sz="2200" dirty="0">
                <a:solidFill>
                  <a:schemeClr val="tx1"/>
                </a:solidFill>
              </a:rPr>
              <a:t>, ou « </a:t>
            </a:r>
            <a:r>
              <a:rPr lang="fr-FR" sz="2200" u="sng" dirty="0">
                <a:solidFill>
                  <a:schemeClr val="tx1"/>
                </a:solidFill>
              </a:rPr>
              <a:t>référencement naturel</a:t>
            </a:r>
            <a:r>
              <a:rPr lang="fr-FR" sz="2200" dirty="0">
                <a:solidFill>
                  <a:schemeClr val="tx1"/>
                </a:solidFill>
              </a:rPr>
              <a:t> »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Le </a:t>
            </a:r>
            <a:r>
              <a:rPr lang="fr-FR" sz="2200" b="1" dirty="0" err="1">
                <a:solidFill>
                  <a:srgbClr val="FF0000"/>
                </a:solidFill>
              </a:rPr>
              <a:t>S</a:t>
            </a:r>
            <a:r>
              <a:rPr lang="fr-FR" sz="2200" b="1" dirty="0" err="1">
                <a:solidFill>
                  <a:schemeClr val="tx1"/>
                </a:solidFill>
              </a:rPr>
              <a:t>earch</a:t>
            </a:r>
            <a:r>
              <a:rPr lang="fr-FR" sz="2200" b="1" dirty="0">
                <a:solidFill>
                  <a:schemeClr val="tx1"/>
                </a:solidFill>
              </a:rPr>
              <a:t> </a:t>
            </a:r>
            <a:r>
              <a:rPr lang="fr-FR" sz="2200" b="1" dirty="0">
                <a:solidFill>
                  <a:srgbClr val="FF0000"/>
                </a:solidFill>
              </a:rPr>
              <a:t>E</a:t>
            </a:r>
            <a:r>
              <a:rPr lang="fr-FR" sz="2200" b="1" dirty="0">
                <a:solidFill>
                  <a:schemeClr val="tx1"/>
                </a:solidFill>
              </a:rPr>
              <a:t>ngine </a:t>
            </a:r>
            <a:r>
              <a:rPr lang="fr-FR" sz="2200" b="1" dirty="0" err="1">
                <a:solidFill>
                  <a:srgbClr val="FF0000"/>
                </a:solidFill>
              </a:rPr>
              <a:t>A</a:t>
            </a:r>
            <a:r>
              <a:rPr lang="fr-FR" sz="2200" b="1" dirty="0" err="1">
                <a:solidFill>
                  <a:schemeClr val="tx1"/>
                </a:solidFill>
              </a:rPr>
              <a:t>dvertising</a:t>
            </a:r>
            <a:r>
              <a:rPr lang="fr-FR" sz="2200" dirty="0">
                <a:solidFill>
                  <a:schemeClr val="tx1"/>
                </a:solidFill>
              </a:rPr>
              <a:t>, ou « </a:t>
            </a:r>
            <a:r>
              <a:rPr lang="fr-FR" sz="2200" u="sng" dirty="0">
                <a:solidFill>
                  <a:schemeClr val="tx1"/>
                </a:solidFill>
              </a:rPr>
              <a:t>référencement payant</a:t>
            </a:r>
            <a:r>
              <a:rPr lang="fr-FR" sz="2200" dirty="0">
                <a:solidFill>
                  <a:schemeClr val="tx1"/>
                </a:solidFill>
              </a:rPr>
              <a:t> »</a:t>
            </a:r>
          </a:p>
          <a:p>
            <a:pPr lvl="1"/>
            <a:r>
              <a:rPr lang="fr-FR" sz="2200" dirty="0">
                <a:solidFill>
                  <a:schemeClr val="tx1"/>
                </a:solidFill>
              </a:rPr>
              <a:t>Le référencement </a:t>
            </a:r>
            <a:r>
              <a:rPr lang="fr-FR" sz="2200" u="sng" dirty="0">
                <a:solidFill>
                  <a:schemeClr val="tx1"/>
                </a:solidFill>
              </a:rPr>
              <a:t>local</a:t>
            </a:r>
            <a:r>
              <a:rPr lang="fr-FR" sz="2200" dirty="0">
                <a:solidFill>
                  <a:schemeClr val="tx1"/>
                </a:solidFill>
              </a:rPr>
              <a:t>, qui fait parti du référencement naturel</a:t>
            </a:r>
          </a:p>
          <a:p>
            <a:pPr marL="457200" lvl="1" indent="0">
              <a:buNone/>
            </a:pPr>
            <a:endParaRPr lang="fr-FR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L’ensemble de ces résultat s’appel « </a:t>
            </a:r>
            <a:r>
              <a:rPr lang="fr-FR" sz="2400" b="1" dirty="0">
                <a:solidFill>
                  <a:srgbClr val="FF0000"/>
                </a:solidFill>
              </a:rPr>
              <a:t>SERP</a:t>
            </a:r>
            <a:r>
              <a:rPr lang="fr-FR" sz="2400" dirty="0">
                <a:solidFill>
                  <a:schemeClr val="tx1"/>
                </a:solidFill>
              </a:rPr>
              <a:t> », pour </a:t>
            </a:r>
            <a:r>
              <a:rPr lang="fr-FR" sz="2400" b="1" dirty="0" err="1">
                <a:solidFill>
                  <a:srgbClr val="FF0000"/>
                </a:solidFill>
              </a:rPr>
              <a:t>S</a:t>
            </a:r>
            <a:r>
              <a:rPr lang="fr-FR" sz="2400" b="1" dirty="0" err="1">
                <a:solidFill>
                  <a:schemeClr val="tx1"/>
                </a:solidFill>
              </a:rPr>
              <a:t>earch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E</a:t>
            </a:r>
            <a:r>
              <a:rPr lang="fr-FR" sz="2400" b="1" dirty="0">
                <a:solidFill>
                  <a:schemeClr val="tx1"/>
                </a:solidFill>
              </a:rPr>
              <a:t>ngine </a:t>
            </a:r>
            <a:r>
              <a:rPr lang="fr-FR" sz="2400" b="1" dirty="0" err="1">
                <a:solidFill>
                  <a:srgbClr val="FF0000"/>
                </a:solidFill>
              </a:rPr>
              <a:t>R</a:t>
            </a:r>
            <a:r>
              <a:rPr lang="fr-FR" sz="2400" b="1" dirty="0" err="1">
                <a:solidFill>
                  <a:schemeClr val="tx1"/>
                </a:solidFill>
              </a:rPr>
              <a:t>esults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P</a:t>
            </a:r>
            <a:r>
              <a:rPr lang="fr-FR" sz="2400" b="1" dirty="0">
                <a:solidFill>
                  <a:schemeClr val="tx1"/>
                </a:solidFill>
              </a:rPr>
              <a:t>age</a:t>
            </a:r>
            <a:r>
              <a:rPr lang="fr-FR" sz="2400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1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 lnSpcReduction="1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Pensez à </a:t>
            </a:r>
            <a:r>
              <a:rPr lang="fr-FR" sz="2400" b="1" u="sng" dirty="0">
                <a:solidFill>
                  <a:srgbClr val="FFFF00"/>
                </a:solidFill>
              </a:rPr>
              <a:t>soigner l’arborescence</a:t>
            </a:r>
            <a:r>
              <a:rPr lang="fr-FR" sz="2400" dirty="0">
                <a:solidFill>
                  <a:schemeClr val="tx1"/>
                </a:solidFill>
              </a:rPr>
              <a:t> de votre site. La structure est aussi récupérée par </a:t>
            </a:r>
            <a:r>
              <a:rPr lang="fr-FR" sz="2400" dirty="0" smtClean="0">
                <a:solidFill>
                  <a:schemeClr val="tx1"/>
                </a:solidFill>
              </a:rPr>
              <a:t>Google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Site pour une </a:t>
            </a:r>
            <a:r>
              <a:rPr lang="fr-FR" sz="2400" dirty="0" err="1" smtClean="0">
                <a:solidFill>
                  <a:schemeClr val="tx1"/>
                </a:solidFill>
              </a:rPr>
              <a:t>arbo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=&gt; </a:t>
            </a:r>
            <a:r>
              <a:rPr lang="fr-FR" sz="24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fr-FR" sz="2400" dirty="0">
                <a:solidFill>
                  <a:schemeClr val="tx1"/>
                </a:solidFill>
                <a:hlinkClick r:id="rId3"/>
              </a:rPr>
              <a:t>://www.gloomaps.com</a:t>
            </a:r>
            <a:r>
              <a:rPr lang="fr-FR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arborescence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CFB44406-CEB1-4D8E-9B1E-9AA8996052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5904" y="2741646"/>
            <a:ext cx="7686977" cy="29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b="1" u="sng" dirty="0" err="1" smtClean="0">
                <a:solidFill>
                  <a:schemeClr val="tx1"/>
                </a:solidFill>
              </a:rPr>
              <a:t>Sitemap</a:t>
            </a:r>
            <a:r>
              <a:rPr lang="fr-FR" sz="2400" b="1" u="sng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fr-FR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Pour </a:t>
            </a:r>
            <a:r>
              <a:rPr lang="fr-FR" sz="2400" dirty="0">
                <a:solidFill>
                  <a:schemeClr val="tx1"/>
                </a:solidFill>
              </a:rPr>
              <a:t>aller plus loin =&gt; </a:t>
            </a:r>
            <a:r>
              <a:rPr lang="fr-FR" sz="2400" b="1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fr-FR" sz="2400" b="1" u="sng" dirty="0" smtClean="0">
                <a:solidFill>
                  <a:schemeClr val="tx1"/>
                </a:solidFill>
                <a:hlinkClick r:id="rId3"/>
              </a:rPr>
              <a:t>www.sitemaps.org/protocol.html</a:t>
            </a:r>
            <a:endParaRPr lang="fr-FR" sz="24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arborescence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5494" y="2905040"/>
            <a:ext cx="8667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endParaRPr lang="fr-FR" sz="2400" b="1" u="sng" dirty="0" smtClean="0">
              <a:solidFill>
                <a:srgbClr val="FFC000"/>
              </a:solidFill>
            </a:endParaRPr>
          </a:p>
          <a:p>
            <a:r>
              <a:rPr lang="fr-FR" sz="2400" b="1" u="sng" dirty="0" smtClean="0">
                <a:solidFill>
                  <a:srgbClr val="FFC000"/>
                </a:solidFill>
              </a:rPr>
              <a:t>32</a:t>
            </a:r>
            <a:r>
              <a:rPr lang="fr-FR" sz="2400" b="1" u="sng" dirty="0">
                <a:solidFill>
                  <a:srgbClr val="FFC000"/>
                </a:solidFill>
              </a:rPr>
              <a:t>%</a:t>
            </a:r>
            <a:r>
              <a:rPr lang="fr-FR" sz="2400" dirty="0">
                <a:solidFill>
                  <a:schemeClr val="tx1"/>
                </a:solidFill>
              </a:rPr>
              <a:t> des utilisateurs </a:t>
            </a:r>
            <a:r>
              <a:rPr lang="fr-FR" sz="2400" b="1" u="sng" dirty="0">
                <a:solidFill>
                  <a:srgbClr val="FFFF00"/>
                </a:solidFill>
              </a:rPr>
              <a:t>quittent une page</a:t>
            </a:r>
            <a:r>
              <a:rPr lang="fr-FR" sz="2400" dirty="0">
                <a:solidFill>
                  <a:schemeClr val="tx1"/>
                </a:solidFill>
              </a:rPr>
              <a:t> si elle </a:t>
            </a:r>
            <a:r>
              <a:rPr lang="fr-FR" sz="2400" b="1" u="sng" dirty="0">
                <a:solidFill>
                  <a:srgbClr val="FFFF00"/>
                </a:solidFill>
              </a:rPr>
              <a:t>se charge entre 1 et 3 secondes</a:t>
            </a:r>
          </a:p>
          <a:p>
            <a:endParaRPr lang="fr-FR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fr-F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sz="24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90%</a:t>
            </a:r>
            <a:r>
              <a:rPr lang="fr-FR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des utilisateurs </a:t>
            </a:r>
            <a:r>
              <a:rPr lang="fr-FR" sz="2400" b="1" u="sng" dirty="0">
                <a:solidFill>
                  <a:srgbClr val="FFFF00"/>
                </a:solidFill>
              </a:rPr>
              <a:t>quittent une page</a:t>
            </a:r>
            <a:r>
              <a:rPr lang="fr-FR" sz="2400" dirty="0">
                <a:solidFill>
                  <a:schemeClr val="tx1"/>
                </a:solidFill>
              </a:rPr>
              <a:t> si elle </a:t>
            </a:r>
            <a:r>
              <a:rPr lang="fr-FR" sz="2400" b="1" u="sng" dirty="0">
                <a:solidFill>
                  <a:srgbClr val="FFFF00"/>
                </a:solidFill>
              </a:rPr>
              <a:t>se charge au-delà de 3 secondes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rapidité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b="1" u="sng" dirty="0" smtClean="0">
                <a:solidFill>
                  <a:schemeClr val="tx1"/>
                </a:solidFill>
              </a:rPr>
              <a:t>Pour </a:t>
            </a:r>
            <a:r>
              <a:rPr lang="fr-FR" sz="2400" b="1" u="sng" dirty="0">
                <a:solidFill>
                  <a:schemeClr val="tx1"/>
                </a:solidFill>
              </a:rPr>
              <a:t>augmenté la rapidité:</a:t>
            </a:r>
          </a:p>
          <a:p>
            <a:pPr lvl="2"/>
            <a:r>
              <a:rPr lang="fr-FR" sz="2000" b="1" u="sng" dirty="0" smtClean="0">
                <a:solidFill>
                  <a:srgbClr val="FFFF00"/>
                </a:solidFill>
              </a:rPr>
              <a:t>Moins </a:t>
            </a:r>
            <a:r>
              <a:rPr lang="fr-FR" sz="2000" b="1" u="sng" dirty="0">
                <a:solidFill>
                  <a:srgbClr val="FFFF00"/>
                </a:solidFill>
              </a:rPr>
              <a:t>de JavaScript</a:t>
            </a:r>
          </a:p>
          <a:p>
            <a:pPr lvl="2"/>
            <a:r>
              <a:rPr lang="fr-FR" sz="2000" dirty="0">
                <a:solidFill>
                  <a:schemeClr val="tx1"/>
                </a:solidFill>
              </a:rPr>
              <a:t>Attention aux </a:t>
            </a:r>
            <a:r>
              <a:rPr lang="fr-FR" sz="2000" b="1" u="sng" dirty="0">
                <a:solidFill>
                  <a:srgbClr val="FFFF00"/>
                </a:solidFill>
              </a:rPr>
              <a:t>poids des images</a:t>
            </a:r>
          </a:p>
          <a:p>
            <a:pPr lvl="2"/>
            <a:r>
              <a:rPr lang="fr-FR" sz="2000" dirty="0">
                <a:solidFill>
                  <a:schemeClr val="tx1"/>
                </a:solidFill>
              </a:rPr>
              <a:t>Si Wordpress =&gt; Enlevez les </a:t>
            </a:r>
            <a:r>
              <a:rPr lang="fr-FR" sz="2000" b="1" u="sng" dirty="0" err="1">
                <a:solidFill>
                  <a:srgbClr val="FFFF00"/>
                </a:solidFill>
              </a:rPr>
              <a:t>addons</a:t>
            </a:r>
            <a:r>
              <a:rPr lang="fr-FR" sz="2000" b="1" u="sng" dirty="0">
                <a:solidFill>
                  <a:srgbClr val="FFFF00"/>
                </a:solidFill>
              </a:rPr>
              <a:t> inutiles</a:t>
            </a:r>
            <a:r>
              <a:rPr lang="fr-FR" sz="2000" dirty="0">
                <a:solidFill>
                  <a:schemeClr val="tx1"/>
                </a:solidFill>
              </a:rPr>
              <a:t> &amp; attention au thème</a:t>
            </a:r>
          </a:p>
          <a:p>
            <a:pPr lvl="2"/>
            <a:endParaRPr lang="fr-FR" sz="2000" dirty="0" smtClean="0">
              <a:solidFill>
                <a:schemeClr val="tx1"/>
              </a:solidFill>
            </a:endParaRPr>
          </a:p>
          <a:p>
            <a:pPr lvl="2"/>
            <a:endParaRPr lang="fr-FR" sz="2000" dirty="0">
              <a:solidFill>
                <a:schemeClr val="tx1"/>
              </a:solidFill>
            </a:endParaRPr>
          </a:p>
          <a:p>
            <a:r>
              <a:rPr lang="fr-FR" sz="2400" b="1" u="sng" dirty="0">
                <a:solidFill>
                  <a:schemeClr val="tx1"/>
                </a:solidFill>
              </a:rPr>
              <a:t>Hébergement  </a:t>
            </a:r>
            <a:endParaRPr lang="fr-FR" sz="2400" b="1" u="sng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2200" dirty="0" smtClean="0">
                <a:solidFill>
                  <a:schemeClr val="tx1"/>
                </a:solidFill>
              </a:rPr>
              <a:t>=&gt; </a:t>
            </a:r>
            <a:r>
              <a:rPr lang="fr-FR" sz="2200" dirty="0">
                <a:solidFill>
                  <a:schemeClr val="tx1"/>
                </a:solidFill>
              </a:rPr>
              <a:t>Attention à </a:t>
            </a:r>
            <a:r>
              <a:rPr lang="fr-FR" sz="2200" b="1" u="sng" dirty="0">
                <a:solidFill>
                  <a:srgbClr val="FFFF00"/>
                </a:solidFill>
              </a:rPr>
              <a:t>avoir des serveurs proches</a:t>
            </a:r>
            <a:r>
              <a:rPr lang="fr-FR" sz="2200" dirty="0">
                <a:solidFill>
                  <a:schemeClr val="tx1"/>
                </a:solidFill>
              </a:rPr>
              <a:t> et </a:t>
            </a:r>
            <a:r>
              <a:rPr lang="fr-FR" sz="2200" b="1" u="sng" dirty="0">
                <a:solidFill>
                  <a:srgbClr val="FFFF00"/>
                </a:solidFill>
              </a:rPr>
              <a:t>bien dimensionnés</a:t>
            </a:r>
            <a:r>
              <a:rPr lang="fr-FR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rapidité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Lien vers le testeur de rapidité Google =&gt; </a:t>
            </a:r>
            <a:r>
              <a:rPr lang="fr-FR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https://developers.google.com/speed/pagespeed/insights/?hl=fr</a:t>
            </a:r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rapidité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8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6760684" cy="47496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Privilégiez le mobile en premier ! Pourquoi ?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En octobre 2020, voici la répartition du trafic internet en France.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>
                <a:solidFill>
                  <a:srgbClr val="FFFF00"/>
                </a:solidFill>
              </a:rPr>
              <a:t>Google met beaucoup plus en avant les sites « responsive »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https://search.google.com/test/mobile-friendly?hl=fr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mobile first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CEAC9C58-C074-421E-806E-361C1B766A1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3952"/>
          <a:stretch/>
        </p:blipFill>
        <p:spPr>
          <a:xfrm>
            <a:off x="7951827" y="2754182"/>
            <a:ext cx="3899783" cy="39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70" y="1383030"/>
            <a:ext cx="10993720" cy="5192227"/>
          </a:xfrm>
        </p:spPr>
        <p:txBody>
          <a:bodyPr anchor="t">
            <a:normAutofit fontScale="77500" lnSpcReduction="2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Optimisez votre code source en </a:t>
            </a:r>
            <a:r>
              <a:rPr lang="fr-FR" sz="2400" b="1" u="sng" dirty="0">
                <a:solidFill>
                  <a:srgbClr val="FFFF00"/>
                </a:solidFill>
              </a:rPr>
              <a:t>utilisant des balises sémantiques</a:t>
            </a:r>
            <a:r>
              <a:rPr lang="fr-FR" sz="2400" dirty="0">
                <a:solidFill>
                  <a:schemeClr val="tx1"/>
                </a:solidFill>
              </a:rPr>
              <a:t> pour </a:t>
            </a:r>
            <a:r>
              <a:rPr lang="fr-FR" sz="2400" b="1" u="sng" dirty="0">
                <a:solidFill>
                  <a:srgbClr val="FFFF00"/>
                </a:solidFill>
              </a:rPr>
              <a:t>mettre en valeur vos mots-clés</a:t>
            </a:r>
            <a:r>
              <a:rPr lang="fr-FR" sz="2400" dirty="0">
                <a:solidFill>
                  <a:schemeClr val="tx1"/>
                </a:solidFill>
              </a:rPr>
              <a:t> et votre contenu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Utilisez correctement les </a:t>
            </a:r>
            <a:r>
              <a:rPr lang="fr-FR" sz="2400" b="1" u="sng" dirty="0">
                <a:solidFill>
                  <a:srgbClr val="FFFF00"/>
                </a:solidFill>
              </a:rPr>
              <a:t>balises de renforcement</a:t>
            </a:r>
            <a:r>
              <a:rPr lang="fr-FR" sz="2400" dirty="0">
                <a:solidFill>
                  <a:schemeClr val="tx1"/>
                </a:solidFill>
              </a:rPr>
              <a:t> comme &lt;</a:t>
            </a:r>
            <a:r>
              <a:rPr lang="fr-FR" sz="2400" dirty="0" err="1">
                <a:solidFill>
                  <a:schemeClr val="tx1"/>
                </a:solidFill>
              </a:rPr>
              <a:t>strong</a:t>
            </a:r>
            <a:r>
              <a:rPr lang="fr-FR" sz="2400" dirty="0">
                <a:solidFill>
                  <a:schemeClr val="tx1"/>
                </a:solidFill>
              </a:rPr>
              <a:t>&gt; ou &lt;</a:t>
            </a:r>
            <a:r>
              <a:rPr lang="fr-FR" sz="2400" dirty="0" err="1">
                <a:solidFill>
                  <a:schemeClr val="tx1"/>
                </a:solidFill>
              </a:rPr>
              <a:t>em</a:t>
            </a:r>
            <a:r>
              <a:rPr lang="fr-FR" sz="2400" dirty="0">
                <a:solidFill>
                  <a:schemeClr val="tx1"/>
                </a:solidFill>
              </a:rPr>
              <a:t>&gt;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>
                <a:solidFill>
                  <a:srgbClr val="FFFF00"/>
                </a:solidFill>
              </a:rPr>
              <a:t>Respectez les normes W3C</a:t>
            </a:r>
            <a:r>
              <a:rPr lang="fr-FR" sz="2400" dirty="0">
                <a:solidFill>
                  <a:schemeClr val="tx1"/>
                </a:solidFill>
              </a:rPr>
              <a:t> pour que vos pages ne contiennent pas d’erreurs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Pensez aussi à avoir </a:t>
            </a:r>
            <a:r>
              <a:rPr lang="fr-FR" sz="2400" b="1" u="sng" dirty="0">
                <a:solidFill>
                  <a:schemeClr val="tx1"/>
                </a:solidFill>
              </a:rPr>
              <a:t>un site en HTTP</a:t>
            </a:r>
            <a:r>
              <a:rPr lang="fr-FR" sz="2400" b="1" u="sng" dirty="0">
                <a:solidFill>
                  <a:srgbClr val="FF0000"/>
                </a:solidFill>
              </a:rPr>
              <a:t>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Gérez les </a:t>
            </a:r>
            <a:r>
              <a:rPr lang="fr-FR" sz="2400" b="1" u="sng" dirty="0">
                <a:solidFill>
                  <a:srgbClr val="FFFF00"/>
                </a:solidFill>
              </a:rPr>
              <a:t>pages de redirections</a:t>
            </a:r>
            <a:r>
              <a:rPr lang="fr-FR" sz="2400" dirty="0">
                <a:solidFill>
                  <a:schemeClr val="tx1"/>
                </a:solidFill>
              </a:rPr>
              <a:t> (404, 403…)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Pensez à mettre le fichier « </a:t>
            </a:r>
            <a:r>
              <a:rPr lang="fr-FR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robots.txt</a:t>
            </a:r>
            <a:r>
              <a:rPr lang="fr-FR" sz="2400" dirty="0">
                <a:solidFill>
                  <a:schemeClr val="tx1"/>
                </a:solidFill>
              </a:rPr>
              <a:t> » à la racine de votre serveur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Gérez aussi votre « .</a:t>
            </a:r>
            <a:r>
              <a:rPr lang="fr-FR" sz="2400" dirty="0" err="1">
                <a:solidFill>
                  <a:schemeClr val="tx1"/>
                </a:solidFill>
              </a:rPr>
              <a:t>htaccess</a:t>
            </a:r>
            <a:r>
              <a:rPr lang="fr-FR" sz="2400" dirty="0">
                <a:solidFill>
                  <a:schemeClr val="tx1"/>
                </a:solidFill>
              </a:rPr>
              <a:t> » correctement</a:t>
            </a:r>
          </a:p>
          <a:p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code source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1026" name="Picture 2" descr="Google Search Central">
            <a:extLst>
              <a:ext uri="{FF2B5EF4-FFF2-40B4-BE49-F238E27FC236}">
                <a16:creationId xmlns:a16="http://schemas.microsoft.com/office/drawing/2014/main" id="{6C2C8B77-895B-483B-91D8-994C3B32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753" y="3844089"/>
            <a:ext cx="2225842" cy="22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b="1" u="sng" dirty="0" smtClean="0">
                <a:solidFill>
                  <a:srgbClr val="FFFF00"/>
                </a:solidFill>
              </a:rPr>
              <a:t>Exploiter la </a:t>
            </a:r>
            <a:r>
              <a:rPr lang="fr-FR" sz="2400" b="1" u="sng" dirty="0">
                <a:solidFill>
                  <a:srgbClr val="FFFF00"/>
                </a:solidFill>
              </a:rPr>
              <a:t>popularité d’une page</a:t>
            </a:r>
            <a:r>
              <a:rPr lang="fr-FR" sz="2400" dirty="0">
                <a:solidFill>
                  <a:schemeClr val="tx1"/>
                </a:solidFill>
              </a:rPr>
              <a:t> de votre site pour rediriger vers des pages moins populaires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Attention, elles doivent être </a:t>
            </a:r>
            <a:r>
              <a:rPr lang="fr-FR" sz="2400" b="1" u="sng" dirty="0">
                <a:solidFill>
                  <a:srgbClr val="FFFF00"/>
                </a:solidFill>
              </a:rPr>
              <a:t>cohérentes en contenu et en qualité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Pour voir le trafic de vos pages =&gt; google </a:t>
            </a:r>
            <a:r>
              <a:rPr lang="fr-FR" sz="2400" dirty="0" err="1">
                <a:solidFill>
                  <a:schemeClr val="tx1"/>
                </a:solidFill>
              </a:rPr>
              <a:t>analytics</a:t>
            </a:r>
            <a:r>
              <a:rPr lang="fr-FR" sz="2400" dirty="0">
                <a:solidFill>
                  <a:schemeClr val="tx1"/>
                </a:solidFill>
              </a:rPr>
              <a:t> ou autres outils </a:t>
            </a:r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maillage interne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82FAB9F2-45D1-4988-92E5-8798CFAB39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51575" y="4981074"/>
            <a:ext cx="2747211" cy="15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7489496" cy="4749633"/>
          </a:xfrm>
        </p:spPr>
        <p:txBody>
          <a:bodyPr anchor="t">
            <a:normAutofit fontScale="70000" lnSpcReduction="2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Pour gagner en crédibilité auprès de Google, il faut </a:t>
            </a:r>
            <a:r>
              <a:rPr lang="fr-FR" sz="2400" b="1" u="sng" dirty="0">
                <a:solidFill>
                  <a:srgbClr val="FFFF00"/>
                </a:solidFill>
              </a:rPr>
              <a:t>avoir un bon nombre de liens externes</a:t>
            </a:r>
            <a:r>
              <a:rPr lang="fr-FR" sz="2400" dirty="0">
                <a:solidFill>
                  <a:schemeClr val="tx1"/>
                </a:solidFill>
              </a:rPr>
              <a:t> qui pointent vers le site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Les liens doivent être </a:t>
            </a:r>
            <a:r>
              <a:rPr lang="fr-FR" sz="2400" b="1" u="sng" dirty="0">
                <a:solidFill>
                  <a:srgbClr val="FFFF00"/>
                </a:solidFill>
              </a:rPr>
              <a:t>de qualité</a:t>
            </a:r>
            <a:r>
              <a:rPr lang="fr-FR" sz="2400" dirty="0">
                <a:solidFill>
                  <a:schemeClr val="tx1"/>
                </a:solidFill>
              </a:rPr>
              <a:t>, pour évité l’effet inverse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Lien de qualité = site avec une plus </a:t>
            </a:r>
            <a:r>
              <a:rPr lang="fr-FR" sz="2400" b="1" u="sng" dirty="0">
                <a:solidFill>
                  <a:srgbClr val="FFFF00"/>
                </a:solidFill>
              </a:rPr>
              <a:t>forte crédibilité</a:t>
            </a:r>
            <a:r>
              <a:rPr lang="fr-FR" sz="2400" dirty="0">
                <a:solidFill>
                  <a:schemeClr val="tx1"/>
                </a:solidFill>
              </a:rPr>
              <a:t> que vous + lien de parenté (dans le même secteur)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>
                <a:solidFill>
                  <a:srgbClr val="FFFF00"/>
                </a:solidFill>
              </a:rPr>
              <a:t>Utilisez les annuaires </a:t>
            </a:r>
            <a:r>
              <a:rPr lang="fr-FR" sz="2400" dirty="0">
                <a:solidFill>
                  <a:schemeClr val="tx1"/>
                </a:solidFill>
              </a:rPr>
              <a:t>(qualitatif aussi), google </a:t>
            </a:r>
            <a:r>
              <a:rPr lang="fr-FR" sz="2400" dirty="0" err="1">
                <a:solidFill>
                  <a:schemeClr val="tx1"/>
                </a:solidFill>
              </a:rPr>
              <a:t>my</a:t>
            </a:r>
            <a:r>
              <a:rPr lang="fr-FR" sz="2400" dirty="0">
                <a:solidFill>
                  <a:schemeClr val="tx1"/>
                </a:solidFill>
              </a:rPr>
              <a:t> business, pages jaunes… 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Utilisez les </a:t>
            </a:r>
            <a:r>
              <a:rPr lang="fr-FR" sz="2400" b="1" u="sng" dirty="0">
                <a:solidFill>
                  <a:srgbClr val="FFFF00"/>
                </a:solidFill>
              </a:rPr>
              <a:t>réseaux sociaux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Attention au liens « </a:t>
            </a:r>
            <a:r>
              <a:rPr lang="fr-FR" sz="2400" b="1" u="sng" dirty="0" err="1">
                <a:solidFill>
                  <a:srgbClr val="FFC000"/>
                </a:solidFill>
              </a:rPr>
              <a:t>nofollow</a:t>
            </a:r>
            <a:r>
              <a:rPr lang="fr-FR" sz="2400" dirty="0">
                <a:solidFill>
                  <a:schemeClr val="tx1"/>
                </a:solidFill>
              </a:rPr>
              <a:t> » et « </a:t>
            </a:r>
            <a:r>
              <a:rPr lang="fr-FR" sz="2400" b="1" u="sng" dirty="0" err="1">
                <a:solidFill>
                  <a:srgbClr val="FFC000"/>
                </a:solidFill>
              </a:rPr>
              <a:t>dofollow</a:t>
            </a:r>
            <a:r>
              <a:rPr lang="fr-FR" sz="2400" dirty="0">
                <a:solidFill>
                  <a:schemeClr val="tx1"/>
                </a:solidFill>
              </a:rPr>
              <a:t> »</a:t>
            </a:r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Optimisation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backlink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F0428-3921-4D0B-ADC3-50A562D2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42" y="2805036"/>
            <a:ext cx="3298953" cy="249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Prendre son temps ! Le </a:t>
            </a:r>
            <a:r>
              <a:rPr lang="fr-FR" sz="2400" b="1" u="sng" dirty="0">
                <a:solidFill>
                  <a:srgbClr val="FFFF00"/>
                </a:solidFill>
              </a:rPr>
              <a:t>référencement naturel est très long</a:t>
            </a:r>
            <a:r>
              <a:rPr lang="fr-FR" sz="2400" dirty="0">
                <a:solidFill>
                  <a:schemeClr val="tx1"/>
                </a:solidFill>
              </a:rPr>
              <a:t> à faire effet (Plusieurs mois minimum)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Ne pas sur optimiser, </a:t>
            </a:r>
            <a:r>
              <a:rPr lang="fr-FR" sz="2400" b="1" u="sng" dirty="0">
                <a:solidFill>
                  <a:srgbClr val="FFFF00"/>
                </a:solidFill>
              </a:rPr>
              <a:t>l’abus de mots-clés</a:t>
            </a:r>
            <a:r>
              <a:rPr lang="fr-FR" sz="2400" dirty="0">
                <a:solidFill>
                  <a:schemeClr val="tx1"/>
                </a:solidFill>
              </a:rPr>
              <a:t> ou de méthodes de référencement </a:t>
            </a:r>
            <a:r>
              <a:rPr lang="fr-FR" sz="2400" b="1" u="sng" dirty="0">
                <a:solidFill>
                  <a:srgbClr val="FFFF00"/>
                </a:solidFill>
              </a:rPr>
              <a:t>nuit à l’utilisateur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b="1" u="sng" dirty="0">
                <a:solidFill>
                  <a:srgbClr val="FFFF00"/>
                </a:solidFill>
              </a:rPr>
              <a:t>Privilégiez la qualité</a:t>
            </a:r>
            <a:r>
              <a:rPr lang="fr-FR" sz="2400" dirty="0">
                <a:solidFill>
                  <a:schemeClr val="tx1"/>
                </a:solidFill>
              </a:rPr>
              <a:t> avant tout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Ne </a:t>
            </a:r>
            <a:r>
              <a:rPr lang="fr-FR" sz="2400" b="1" u="sng" dirty="0">
                <a:solidFill>
                  <a:srgbClr val="FFFF00"/>
                </a:solidFill>
              </a:rPr>
              <a:t>pas accepter les liens de mauvaise qualité</a:t>
            </a:r>
            <a:r>
              <a:rPr lang="fr-FR" sz="2400" dirty="0">
                <a:solidFill>
                  <a:schemeClr val="tx1"/>
                </a:solidFill>
              </a:rPr>
              <a:t> (ex: liens achetable)</a:t>
            </a:r>
            <a:endParaRPr lang="fr-F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Recommandation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5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942" y="1560410"/>
            <a:ext cx="4239404" cy="474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7" name="Flèche droite 26"/>
          <p:cNvSpPr/>
          <p:nvPr/>
        </p:nvSpPr>
        <p:spPr>
          <a:xfrm>
            <a:off x="2979274" y="4236720"/>
            <a:ext cx="2347465" cy="90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843738" y="4041493"/>
            <a:ext cx="329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Référencement Naturel (SEO)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15"/>
          <a:srcRect b="15414"/>
          <a:stretch/>
        </p:blipFill>
        <p:spPr>
          <a:xfrm>
            <a:off x="5468243" y="2359152"/>
            <a:ext cx="3320327" cy="38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8" name="ZoneTexte 27"/>
          <p:cNvSpPr txBox="1"/>
          <p:nvPr/>
        </p:nvSpPr>
        <p:spPr>
          <a:xfrm>
            <a:off x="2090726" y="3992725"/>
            <a:ext cx="329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Référencement Payant (SEA)</a:t>
            </a:r>
          </a:p>
        </p:txBody>
      </p:sp>
      <p:pic>
        <p:nvPicPr>
          <p:cNvPr id="29" name="Espace réservé du contenu 28"/>
          <p:cNvPicPr>
            <a:picLocks noGrp="1" noChangeAspect="1"/>
          </p:cNvPicPr>
          <p:nvPr>
            <p:ph idx="1"/>
          </p:nvPr>
        </p:nvPicPr>
        <p:blipFill>
          <a:blip r:embed="rId15"/>
          <a:stretch>
            <a:fillRect/>
          </a:stretch>
        </p:blipFill>
        <p:spPr>
          <a:xfrm>
            <a:off x="5152262" y="2228088"/>
            <a:ext cx="4660954" cy="3614738"/>
          </a:xfrm>
          <a:prstGeom prst="rect">
            <a:avLst/>
          </a:prstGeom>
        </p:spPr>
      </p:pic>
      <p:sp>
        <p:nvSpPr>
          <p:cNvPr id="27" name="Flèche droite 26"/>
          <p:cNvSpPr/>
          <p:nvPr/>
        </p:nvSpPr>
        <p:spPr>
          <a:xfrm>
            <a:off x="3282478" y="4254930"/>
            <a:ext cx="2347465" cy="90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6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257" y="1633562"/>
            <a:ext cx="4239404" cy="474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7" name="Flèche droite 26"/>
          <p:cNvSpPr/>
          <p:nvPr/>
        </p:nvSpPr>
        <p:spPr>
          <a:xfrm>
            <a:off x="3220589" y="4309872"/>
            <a:ext cx="2347465" cy="90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349011" y="4125206"/>
            <a:ext cx="329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Référencement local</a:t>
            </a:r>
          </a:p>
        </p:txBody>
      </p:sp>
    </p:spTree>
    <p:extLst>
      <p:ext uri="{BB962C8B-B14F-4D97-AF65-F5344CB8AC3E}">
        <p14:creationId xmlns:p14="http://schemas.microsoft.com/office/powerpoint/2010/main" val="31809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Quels sont les avantages/inconvénients du SEO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	</a:t>
            </a:r>
            <a:r>
              <a:rPr lang="fr-FR" sz="2400" dirty="0">
                <a:solidFill>
                  <a:srgbClr val="92D050"/>
                </a:solidFill>
              </a:rPr>
              <a:t>+ Gratuit****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92D050"/>
                </a:solidFill>
              </a:rPr>
              <a:t>	+ Résultats passifs une fois en place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92D050"/>
                </a:solidFill>
              </a:rPr>
              <a:t>	+ Effets cumulatifs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92D050"/>
                </a:solidFill>
              </a:rPr>
              <a:t>	+ Ciblage précis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	</a:t>
            </a:r>
            <a:r>
              <a:rPr lang="fr-FR" sz="2400" dirty="0">
                <a:solidFill>
                  <a:srgbClr val="FF0000"/>
                </a:solidFill>
              </a:rPr>
              <a:t>- Long à être visible (minimum plusieurs mois)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- Compliqué à mettre en place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- Dépendant de Google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Avantage/inconvénient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4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06" y="1215704"/>
            <a:ext cx="10947004" cy="5413696"/>
          </a:xfrm>
        </p:spPr>
        <p:txBody>
          <a:bodyPr numCol="2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Introduction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Définition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Type de référencement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Avantages et inconvénients</a:t>
            </a: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200" b="1" u="sng" dirty="0" smtClean="0">
                <a:solidFill>
                  <a:srgbClr val="FFC000"/>
                </a:solidFill>
              </a:rPr>
              <a:t>Moteurs de recherches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et fonctionnement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Chiffres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Choix des mots clés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Longue traine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Outils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rgbClr val="FFFF00"/>
                </a:solidFill>
              </a:rPr>
              <a:t>Optimisation d’un site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Meta data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Contenu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Back </a:t>
            </a:r>
            <a:r>
              <a:rPr lang="fr-FR" sz="2000" dirty="0" err="1" smtClean="0">
                <a:solidFill>
                  <a:schemeClr val="tx1"/>
                </a:solidFill>
              </a:rPr>
              <a:t>link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8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383030"/>
            <a:ext cx="10904220" cy="50634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tx1"/>
                </a:solidFill>
              </a:rPr>
              <a:t>Qu’est-ce qu’un moteur de recherche ?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Permet </a:t>
            </a:r>
            <a:r>
              <a:rPr lang="fr-FR" sz="2400" dirty="0">
                <a:solidFill>
                  <a:schemeClr val="tx1"/>
                </a:solidFill>
              </a:rPr>
              <a:t>d’effectuer une </a:t>
            </a:r>
            <a:r>
              <a:rPr lang="fr-FR" sz="2400" b="1" u="sng" dirty="0">
                <a:solidFill>
                  <a:srgbClr val="FFFF00"/>
                </a:solidFill>
              </a:rPr>
              <a:t>recherche sur internet</a:t>
            </a:r>
            <a:r>
              <a:rPr lang="fr-FR" sz="2400" dirty="0">
                <a:solidFill>
                  <a:schemeClr val="tx1"/>
                </a:solidFill>
              </a:rPr>
              <a:t>. 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E</a:t>
            </a:r>
            <a:r>
              <a:rPr lang="fr-FR" sz="2400" dirty="0" smtClean="0">
                <a:solidFill>
                  <a:schemeClr val="tx1"/>
                </a:solidFill>
              </a:rPr>
              <a:t>xtrait </a:t>
            </a:r>
            <a:r>
              <a:rPr lang="fr-FR" sz="2400" dirty="0">
                <a:solidFill>
                  <a:schemeClr val="tx1"/>
                </a:solidFill>
              </a:rPr>
              <a:t>tout le contenu d’un site sur son </a:t>
            </a:r>
            <a:r>
              <a:rPr lang="fr-FR" sz="2400" dirty="0" smtClean="0">
                <a:solidFill>
                  <a:schemeClr val="tx1"/>
                </a:solidFill>
              </a:rPr>
              <a:t>chemin = </a:t>
            </a:r>
            <a:r>
              <a:rPr lang="fr-FR" sz="2400" b="1" u="sng" dirty="0" smtClean="0">
                <a:solidFill>
                  <a:srgbClr val="FF0000"/>
                </a:solidFill>
              </a:rPr>
              <a:t>l’indexation</a:t>
            </a:r>
            <a:endParaRPr lang="fr-FR" sz="2400" b="1" u="sng" dirty="0">
              <a:solidFill>
                <a:srgbClr val="FF0000"/>
              </a:solidFill>
            </a:endParaRPr>
          </a:p>
          <a:p>
            <a:endParaRPr lang="fr-FR" sz="2400" u="sng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Pour voir si un site est indexé </a:t>
            </a:r>
            <a:r>
              <a:rPr lang="fr-FR" sz="2400" dirty="0" smtClean="0">
                <a:solidFill>
                  <a:schemeClr val="tx1"/>
                </a:solidFill>
              </a:rPr>
              <a:t>:        </a:t>
            </a:r>
            <a:r>
              <a:rPr lang="fr-FR" sz="2400" b="1" dirty="0" err="1" smtClean="0">
                <a:solidFill>
                  <a:srgbClr val="FFFF00"/>
                </a:solidFill>
              </a:rPr>
              <a:t>site:</a:t>
            </a:r>
            <a:r>
              <a:rPr lang="fr-FR" sz="2400" b="1" dirty="0" err="1" smtClean="0">
                <a:solidFill>
                  <a:srgbClr val="92D050"/>
                </a:solidFill>
              </a:rPr>
              <a:t>monNomDeDomaine</a:t>
            </a:r>
            <a:endParaRPr lang="fr-FR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En réalité, il n’y a </a:t>
            </a:r>
            <a:r>
              <a:rPr lang="fr-FR" sz="2400" b="1" u="sng" dirty="0">
                <a:solidFill>
                  <a:srgbClr val="FFFF00"/>
                </a:solidFill>
              </a:rPr>
              <a:t>qu’un seul et unique moteur de recherche</a:t>
            </a:r>
            <a:r>
              <a:rPr lang="fr-FR" sz="2400" dirty="0">
                <a:solidFill>
                  <a:schemeClr val="tx1"/>
                </a:solidFill>
              </a:rPr>
              <a:t> pour le SEO…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SEO: Moteur de recherche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0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eu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1231</TotalTime>
  <Words>1302</Words>
  <Application>Microsoft Office PowerPoint</Application>
  <PresentationFormat>Grand écran</PresentationFormat>
  <Paragraphs>360</Paragraphs>
  <Slides>39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Wingdings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Rodolphe BRUMENT</cp:lastModifiedBy>
  <cp:revision>156</cp:revision>
  <dcterms:created xsi:type="dcterms:W3CDTF">2017-03-22T10:02:42Z</dcterms:created>
  <dcterms:modified xsi:type="dcterms:W3CDTF">2021-12-01T14:44:27Z</dcterms:modified>
</cp:coreProperties>
</file>