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8" r:id="rId9"/>
    <p:sldId id="272" r:id="rId10"/>
    <p:sldId id="265" r:id="rId11"/>
    <p:sldId id="264"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BAE3"/>
    <a:srgbClr val="FF7575"/>
    <a:srgbClr val="D7875B"/>
    <a:srgbClr val="CCFF99"/>
    <a:srgbClr val="F8CF92"/>
    <a:srgbClr val="9EC4E6"/>
    <a:srgbClr val="84B4E0"/>
    <a:srgbClr val="E76767"/>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62" d="100"/>
          <a:sy n="162" d="100"/>
        </p:scale>
        <p:origin x="186" y="1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1066584@upnet.gr" TargetMode="External"/><Relationship Id="rId2" Type="http://schemas.openxmlformats.org/officeDocument/2006/relationships/hyperlink" Target="mailto:ioannis.tsampras@upnet.g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8.xml"/><Relationship Id="rId5" Type="http://schemas.openxmlformats.org/officeDocument/2006/relationships/image" Target="../media/image29.jpeg"/><Relationship Id="rId4" Type="http://schemas.openxmlformats.org/officeDocument/2006/relationships/image" Target="../media/image28.jpeg"/></Relationships>
</file>

<file path=ppt/slides/_rels/slide9.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1.jpg"/><Relationship Id="rId7" Type="http://schemas.openxmlformats.org/officeDocument/2006/relationships/image" Target="../media/image35.jpg"/><Relationship Id="rId2" Type="http://schemas.openxmlformats.org/officeDocument/2006/relationships/image" Target="../media/image30.jpg"/><Relationship Id="rId1" Type="http://schemas.openxmlformats.org/officeDocument/2006/relationships/slideLayout" Target="../slideLayouts/slideLayout9.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 Id="rId9" Type="http://schemas.openxmlformats.org/officeDocument/2006/relationships/image" Target="../media/image3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Greenhouse digital TWIN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642829"/>
          </a:xfrm>
        </p:spPr>
        <p:txBody>
          <a:bodyPr>
            <a:normAutofit lnSpcReduction="10000"/>
          </a:bodyPr>
          <a:lstStyle/>
          <a:p>
            <a:r>
              <a:rPr lang="en-US" dirty="0"/>
              <a:t>Ioannis Tsampras </a:t>
            </a:r>
            <a:r>
              <a:rPr lang="en-US" dirty="0">
                <a:hlinkClick r:id="rId2"/>
              </a:rPr>
              <a:t>ioannis.tsampras@upnet.gr</a:t>
            </a:r>
            <a:endParaRPr lang="en-US" dirty="0"/>
          </a:p>
          <a:p>
            <a:r>
              <a:rPr lang="en-US" dirty="0"/>
              <a:t>Stavros </a:t>
            </a:r>
            <a:r>
              <a:rPr lang="en-US" dirty="0" err="1"/>
              <a:t>Kanias</a:t>
            </a:r>
            <a:r>
              <a:rPr lang="en-US" dirty="0"/>
              <a:t>  </a:t>
            </a:r>
            <a:r>
              <a:rPr lang="en-US" sz="900" dirty="0"/>
              <a:t> </a:t>
            </a:r>
            <a:r>
              <a:rPr lang="en-US" dirty="0"/>
              <a:t>   </a:t>
            </a:r>
            <a:r>
              <a:rPr lang="en-US" dirty="0">
                <a:hlinkClick r:id="rId3"/>
              </a:rPr>
              <a:t>up1066584@upnet.gr</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The Project</a:t>
            </a:r>
          </a:p>
          <a:p>
            <a:r>
              <a:rPr lang="en-US" dirty="0"/>
              <a:t>Goals &amp; System Design</a:t>
            </a:r>
          </a:p>
          <a:p>
            <a:r>
              <a:rPr lang="en-US" dirty="0"/>
              <a:t>Architecture - Technologies</a:t>
            </a:r>
          </a:p>
          <a:p>
            <a:r>
              <a:rPr lang="en-US" dirty="0"/>
              <a:t>The Inner Workings</a:t>
            </a:r>
          </a:p>
          <a:p>
            <a:r>
              <a:rPr lang="en-US" dirty="0"/>
              <a:t>Deployed Demo</a:t>
            </a:r>
          </a:p>
          <a:p>
            <a:r>
              <a:rPr lang="en-US" dirty="0"/>
              <a:t>Our Work / Timetable</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The project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660774"/>
            <a:ext cx="5327793" cy="2026204"/>
          </a:xfrm>
        </p:spPr>
        <p:txBody>
          <a:bodyPr>
            <a:normAutofit fontScale="85000" lnSpcReduction="20000"/>
          </a:bodyPr>
          <a:lstStyle/>
          <a:p>
            <a:pPr marL="285750" indent="-285750">
              <a:buFont typeface="Arial" panose="020B0604020202020204" pitchFamily="34" charset="0"/>
              <a:buChar char="•"/>
            </a:pPr>
            <a:r>
              <a:rPr lang="en-US" dirty="0"/>
              <a:t>A Device, Cloud and Processing infrastructure for distributed digital twins of herbaceous plant type greenhouses. </a:t>
            </a:r>
          </a:p>
          <a:p>
            <a:pPr marL="285750" indent="-285750">
              <a:buFont typeface="Arial" panose="020B0604020202020204" pitchFamily="34" charset="0"/>
              <a:buChar char="•"/>
            </a:pPr>
            <a:r>
              <a:rPr lang="en-US" dirty="0"/>
              <a:t>Taking advantage of dwindling power and hardware cost for edge data ingestion we implement an AI solution in top-view image mapping and detection along with a distributed database cloud solution. </a:t>
            </a:r>
          </a:p>
          <a:p>
            <a:pPr marL="285750" indent="-285750">
              <a:buFont typeface="Arial" panose="020B0604020202020204" pitchFamily="34" charset="0"/>
              <a:buChar char="•"/>
            </a:pPr>
            <a:r>
              <a:rPr lang="en-US" dirty="0"/>
              <a:t>Our cable-lift low cost and easy installation robot moves through the length of a greenhouse, takes top-down images and in real time maps it’s position while detecting individual plants, saving multiple snapshots for each and forwarding metrics &amp; sensor data to the cloud.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8" name="Picture 7" descr="A picture containing text, sky&#10;&#10;Description automatically generated">
            <a:extLst>
              <a:ext uri="{FF2B5EF4-FFF2-40B4-BE49-F238E27FC236}">
                <a16:creationId xmlns:a16="http://schemas.microsoft.com/office/drawing/2014/main" id="{FD37F02A-DB20-E032-ACB6-736EB79A77DC}"/>
              </a:ext>
            </a:extLst>
          </p:cNvPr>
          <p:cNvPicPr>
            <a:picLocks noChangeAspect="1"/>
          </p:cNvPicPr>
          <p:nvPr/>
        </p:nvPicPr>
        <p:blipFill>
          <a:blip r:embed="rId2"/>
          <a:stretch>
            <a:fillRect/>
          </a:stretch>
        </p:blipFill>
        <p:spPr>
          <a:xfrm>
            <a:off x="8680355" y="3888198"/>
            <a:ext cx="3200018" cy="2650714"/>
          </a:xfrm>
          <a:prstGeom prst="rect">
            <a:avLst/>
          </a:prstGeom>
        </p:spPr>
      </p:pic>
      <p:pic>
        <p:nvPicPr>
          <p:cNvPr id="10" name="Picture 9" descr="A picture containing outdoor, lush&#10;&#10;Description automatically generated">
            <a:extLst>
              <a:ext uri="{FF2B5EF4-FFF2-40B4-BE49-F238E27FC236}">
                <a16:creationId xmlns:a16="http://schemas.microsoft.com/office/drawing/2014/main" id="{6E588D49-86CC-97FC-4997-122081884E37}"/>
              </a:ext>
            </a:extLst>
          </p:cNvPr>
          <p:cNvPicPr>
            <a:picLocks noChangeAspect="1"/>
          </p:cNvPicPr>
          <p:nvPr/>
        </p:nvPicPr>
        <p:blipFill rotWithShape="1">
          <a:blip r:embed="rId3"/>
          <a:srcRect l="5201" r="6265"/>
          <a:stretch/>
        </p:blipFill>
        <p:spPr>
          <a:xfrm>
            <a:off x="397921" y="136525"/>
            <a:ext cx="3427526" cy="1287402"/>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98D764F-C2A1-ADA1-50EF-54E2C2179FD6}"/>
              </a:ext>
            </a:extLst>
          </p:cNvPr>
          <p:cNvPicPr>
            <a:picLocks noChangeAspect="1"/>
          </p:cNvPicPr>
          <p:nvPr/>
        </p:nvPicPr>
        <p:blipFill rotWithShape="1">
          <a:blip r:embed="rId4"/>
          <a:srcRect t="6542"/>
          <a:stretch/>
        </p:blipFill>
        <p:spPr>
          <a:xfrm>
            <a:off x="4980434" y="136525"/>
            <a:ext cx="3427526" cy="1287402"/>
          </a:xfrm>
          <a:prstGeom prst="rect">
            <a:avLst/>
          </a:prstGeom>
        </p:spPr>
      </p:pic>
      <p:pic>
        <p:nvPicPr>
          <p:cNvPr id="19" name="Picture 18" descr="Graphical user interface, chart, application&#10;&#10;Description automatically generated">
            <a:extLst>
              <a:ext uri="{FF2B5EF4-FFF2-40B4-BE49-F238E27FC236}">
                <a16:creationId xmlns:a16="http://schemas.microsoft.com/office/drawing/2014/main" id="{46CCC14D-2017-BFAB-2709-3EF4D3DB7401}"/>
              </a:ext>
            </a:extLst>
          </p:cNvPr>
          <p:cNvPicPr>
            <a:picLocks noChangeAspect="1"/>
          </p:cNvPicPr>
          <p:nvPr/>
        </p:nvPicPr>
        <p:blipFill>
          <a:blip r:embed="rId5"/>
          <a:stretch>
            <a:fillRect/>
          </a:stretch>
        </p:blipFill>
        <p:spPr>
          <a:xfrm>
            <a:off x="10135610" y="1774178"/>
            <a:ext cx="1744763" cy="1886596"/>
          </a:xfrm>
          <a:prstGeom prst="rect">
            <a:avLst/>
          </a:prstGeom>
        </p:spPr>
      </p:pic>
      <p:cxnSp>
        <p:nvCxnSpPr>
          <p:cNvPr id="27" name="Straight Arrow Connector 26">
            <a:extLst>
              <a:ext uri="{FF2B5EF4-FFF2-40B4-BE49-F238E27FC236}">
                <a16:creationId xmlns:a16="http://schemas.microsoft.com/office/drawing/2014/main" id="{59C3945B-AA91-F486-04BD-FC0C31D09924}"/>
              </a:ext>
            </a:extLst>
          </p:cNvPr>
          <p:cNvCxnSpPr>
            <a:stCxn id="10" idx="3"/>
            <a:endCxn id="12" idx="1"/>
          </p:cNvCxnSpPr>
          <p:nvPr/>
        </p:nvCxnSpPr>
        <p:spPr>
          <a:xfrm>
            <a:off x="3825447" y="780226"/>
            <a:ext cx="115498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8DBA968B-25C5-6268-B99D-27FEB6E36170}"/>
              </a:ext>
            </a:extLst>
          </p:cNvPr>
          <p:cNvPicPr>
            <a:picLocks noChangeAspect="1"/>
          </p:cNvPicPr>
          <p:nvPr/>
        </p:nvPicPr>
        <p:blipFill>
          <a:blip r:embed="rId6"/>
          <a:stretch>
            <a:fillRect/>
          </a:stretch>
        </p:blipFill>
        <p:spPr>
          <a:xfrm>
            <a:off x="9051453" y="1421564"/>
            <a:ext cx="657317" cy="219106"/>
          </a:xfrm>
          <a:prstGeom prst="rect">
            <a:avLst/>
          </a:prstGeom>
        </p:spPr>
      </p:pic>
      <p:cxnSp>
        <p:nvCxnSpPr>
          <p:cNvPr id="21" name="Connector: Elbow 20">
            <a:extLst>
              <a:ext uri="{FF2B5EF4-FFF2-40B4-BE49-F238E27FC236}">
                <a16:creationId xmlns:a16="http://schemas.microsoft.com/office/drawing/2014/main" id="{7700C4C8-CA20-6428-7498-FBF5B74F4D42}"/>
              </a:ext>
            </a:extLst>
          </p:cNvPr>
          <p:cNvCxnSpPr>
            <a:cxnSpLocks/>
          </p:cNvCxnSpPr>
          <p:nvPr/>
        </p:nvCxnSpPr>
        <p:spPr>
          <a:xfrm>
            <a:off x="8403630" y="887416"/>
            <a:ext cx="1731980" cy="183006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D1409E7-69E3-E762-BD6A-1F4937953F87}"/>
              </a:ext>
            </a:extLst>
          </p:cNvPr>
          <p:cNvGrpSpPr/>
          <p:nvPr/>
        </p:nvGrpSpPr>
        <p:grpSpPr>
          <a:xfrm>
            <a:off x="193177" y="1562618"/>
            <a:ext cx="1844572" cy="365125"/>
            <a:chOff x="370594" y="1555881"/>
            <a:chExt cx="3517969" cy="729988"/>
          </a:xfrm>
        </p:grpSpPr>
        <p:pic>
          <p:nvPicPr>
            <p:cNvPr id="34" name="Picture 33" descr="A picture containing outdoor, plant, tree, lush&#10;&#10;Description automatically generated">
              <a:extLst>
                <a:ext uri="{FF2B5EF4-FFF2-40B4-BE49-F238E27FC236}">
                  <a16:creationId xmlns:a16="http://schemas.microsoft.com/office/drawing/2014/main" id="{E415B087-8273-376C-69EC-3DE1DDF7DDBE}"/>
                </a:ext>
              </a:extLst>
            </p:cNvPr>
            <p:cNvPicPr>
              <a:picLocks noChangeAspect="1"/>
            </p:cNvPicPr>
            <p:nvPr/>
          </p:nvPicPr>
          <p:blipFill>
            <a:blip r:embed="rId7"/>
            <a:stretch>
              <a:fillRect/>
            </a:stretch>
          </p:blipFill>
          <p:spPr>
            <a:xfrm>
              <a:off x="370594" y="1570413"/>
              <a:ext cx="408832" cy="700924"/>
            </a:xfrm>
            <a:prstGeom prst="rect">
              <a:avLst/>
            </a:prstGeom>
          </p:spPr>
        </p:pic>
        <p:pic>
          <p:nvPicPr>
            <p:cNvPr id="39" name="Picture 38" descr="A picture containing outdoor, plant, tree, lush&#10;&#10;Description automatically generated">
              <a:extLst>
                <a:ext uri="{FF2B5EF4-FFF2-40B4-BE49-F238E27FC236}">
                  <a16:creationId xmlns:a16="http://schemas.microsoft.com/office/drawing/2014/main" id="{1B127933-7672-183E-899E-C402323A3CDE}"/>
                </a:ext>
              </a:extLst>
            </p:cNvPr>
            <p:cNvPicPr>
              <a:picLocks noChangeAspect="1"/>
            </p:cNvPicPr>
            <p:nvPr/>
          </p:nvPicPr>
          <p:blipFill>
            <a:blip r:embed="rId7"/>
            <a:stretch>
              <a:fillRect/>
            </a:stretch>
          </p:blipFill>
          <p:spPr>
            <a:xfrm>
              <a:off x="901316" y="1570413"/>
              <a:ext cx="408832" cy="715456"/>
            </a:xfrm>
            <a:prstGeom prst="rect">
              <a:avLst/>
            </a:prstGeom>
          </p:spPr>
        </p:pic>
        <p:pic>
          <p:nvPicPr>
            <p:cNvPr id="40" name="Picture 39" descr="A picture containing outdoor, plant, tree, lush&#10;&#10;Description automatically generated">
              <a:extLst>
                <a:ext uri="{FF2B5EF4-FFF2-40B4-BE49-F238E27FC236}">
                  <a16:creationId xmlns:a16="http://schemas.microsoft.com/office/drawing/2014/main" id="{29C69C9C-1C9B-9C98-60F3-1EFF7F6CC89A}"/>
                </a:ext>
              </a:extLst>
            </p:cNvPr>
            <p:cNvPicPr>
              <a:picLocks noChangeAspect="1"/>
            </p:cNvPicPr>
            <p:nvPr/>
          </p:nvPicPr>
          <p:blipFill>
            <a:blip r:embed="rId7"/>
            <a:stretch>
              <a:fillRect/>
            </a:stretch>
          </p:blipFill>
          <p:spPr>
            <a:xfrm>
              <a:off x="1908106" y="1555881"/>
              <a:ext cx="408832" cy="715456"/>
            </a:xfrm>
            <a:prstGeom prst="rect">
              <a:avLst/>
            </a:prstGeom>
          </p:spPr>
        </p:pic>
        <p:pic>
          <p:nvPicPr>
            <p:cNvPr id="41" name="Picture 40" descr="A picture containing outdoor, plant, tree, lush&#10;&#10;Description automatically generated">
              <a:extLst>
                <a:ext uri="{FF2B5EF4-FFF2-40B4-BE49-F238E27FC236}">
                  <a16:creationId xmlns:a16="http://schemas.microsoft.com/office/drawing/2014/main" id="{F6B31AEE-4D18-85B2-1E87-CFDC6A3498D7}"/>
                </a:ext>
              </a:extLst>
            </p:cNvPr>
            <p:cNvPicPr>
              <a:picLocks noChangeAspect="1"/>
            </p:cNvPicPr>
            <p:nvPr/>
          </p:nvPicPr>
          <p:blipFill>
            <a:blip r:embed="rId7"/>
            <a:stretch>
              <a:fillRect/>
            </a:stretch>
          </p:blipFill>
          <p:spPr>
            <a:xfrm>
              <a:off x="1404711" y="1570413"/>
              <a:ext cx="408832" cy="715456"/>
            </a:xfrm>
            <a:prstGeom prst="rect">
              <a:avLst/>
            </a:prstGeom>
          </p:spPr>
        </p:pic>
        <p:pic>
          <p:nvPicPr>
            <p:cNvPr id="42" name="Picture 41" descr="A picture containing outdoor, plant, tree, lush&#10;&#10;Description automatically generated">
              <a:extLst>
                <a:ext uri="{FF2B5EF4-FFF2-40B4-BE49-F238E27FC236}">
                  <a16:creationId xmlns:a16="http://schemas.microsoft.com/office/drawing/2014/main" id="{C35FF87B-F2DB-BC86-2483-4E883266A4A9}"/>
                </a:ext>
              </a:extLst>
            </p:cNvPr>
            <p:cNvPicPr>
              <a:picLocks noChangeAspect="1"/>
            </p:cNvPicPr>
            <p:nvPr/>
          </p:nvPicPr>
          <p:blipFill>
            <a:blip r:embed="rId7"/>
            <a:stretch>
              <a:fillRect/>
            </a:stretch>
          </p:blipFill>
          <p:spPr>
            <a:xfrm>
              <a:off x="2431981" y="1555881"/>
              <a:ext cx="408832" cy="715456"/>
            </a:xfrm>
            <a:prstGeom prst="rect">
              <a:avLst/>
            </a:prstGeom>
          </p:spPr>
        </p:pic>
        <p:pic>
          <p:nvPicPr>
            <p:cNvPr id="43" name="Picture 42" descr="A picture containing outdoor, plant, tree, lush&#10;&#10;Description automatically generated">
              <a:extLst>
                <a:ext uri="{FF2B5EF4-FFF2-40B4-BE49-F238E27FC236}">
                  <a16:creationId xmlns:a16="http://schemas.microsoft.com/office/drawing/2014/main" id="{6068610A-AE83-C78F-9E97-625E14FB4203}"/>
                </a:ext>
              </a:extLst>
            </p:cNvPr>
            <p:cNvPicPr>
              <a:picLocks noChangeAspect="1"/>
            </p:cNvPicPr>
            <p:nvPr/>
          </p:nvPicPr>
          <p:blipFill>
            <a:blip r:embed="rId7"/>
            <a:stretch>
              <a:fillRect/>
            </a:stretch>
          </p:blipFill>
          <p:spPr>
            <a:xfrm>
              <a:off x="2955856" y="1555881"/>
              <a:ext cx="408832" cy="715456"/>
            </a:xfrm>
            <a:prstGeom prst="rect">
              <a:avLst/>
            </a:prstGeom>
          </p:spPr>
        </p:pic>
        <p:pic>
          <p:nvPicPr>
            <p:cNvPr id="44" name="Picture 43" descr="A picture containing outdoor, plant, tree, lush&#10;&#10;Description automatically generated">
              <a:extLst>
                <a:ext uri="{FF2B5EF4-FFF2-40B4-BE49-F238E27FC236}">
                  <a16:creationId xmlns:a16="http://schemas.microsoft.com/office/drawing/2014/main" id="{A4AB5383-15CB-3598-9ED8-5139D35F0A1A}"/>
                </a:ext>
              </a:extLst>
            </p:cNvPr>
            <p:cNvPicPr>
              <a:picLocks noChangeAspect="1"/>
            </p:cNvPicPr>
            <p:nvPr/>
          </p:nvPicPr>
          <p:blipFill>
            <a:blip r:embed="rId7"/>
            <a:stretch>
              <a:fillRect/>
            </a:stretch>
          </p:blipFill>
          <p:spPr>
            <a:xfrm>
              <a:off x="3479731" y="1555881"/>
              <a:ext cx="408832" cy="715456"/>
            </a:xfrm>
            <a:prstGeom prst="rect">
              <a:avLst/>
            </a:prstGeom>
          </p:spPr>
        </p:pic>
      </p:grpSp>
      <p:grpSp>
        <p:nvGrpSpPr>
          <p:cNvPr id="55" name="Group 54">
            <a:extLst>
              <a:ext uri="{FF2B5EF4-FFF2-40B4-BE49-F238E27FC236}">
                <a16:creationId xmlns:a16="http://schemas.microsoft.com/office/drawing/2014/main" id="{337A8317-1CCE-9F71-6A7A-C19EB9C4D349}"/>
              </a:ext>
            </a:extLst>
          </p:cNvPr>
          <p:cNvGrpSpPr/>
          <p:nvPr/>
        </p:nvGrpSpPr>
        <p:grpSpPr>
          <a:xfrm>
            <a:off x="2411279" y="1563214"/>
            <a:ext cx="1844572" cy="365125"/>
            <a:chOff x="370594" y="1555881"/>
            <a:chExt cx="3517969" cy="729988"/>
          </a:xfrm>
        </p:grpSpPr>
        <p:pic>
          <p:nvPicPr>
            <p:cNvPr id="56" name="Picture 55" descr="A picture containing outdoor, plant, tree, lush&#10;&#10;Description automatically generated">
              <a:extLst>
                <a:ext uri="{FF2B5EF4-FFF2-40B4-BE49-F238E27FC236}">
                  <a16:creationId xmlns:a16="http://schemas.microsoft.com/office/drawing/2014/main" id="{AC9C7B36-C5A6-0AB6-CD56-C34C27529C86}"/>
                </a:ext>
              </a:extLst>
            </p:cNvPr>
            <p:cNvPicPr>
              <a:picLocks noChangeAspect="1"/>
            </p:cNvPicPr>
            <p:nvPr/>
          </p:nvPicPr>
          <p:blipFill>
            <a:blip r:embed="rId7"/>
            <a:stretch>
              <a:fillRect/>
            </a:stretch>
          </p:blipFill>
          <p:spPr>
            <a:xfrm>
              <a:off x="370594" y="1570413"/>
              <a:ext cx="408832" cy="700924"/>
            </a:xfrm>
            <a:prstGeom prst="rect">
              <a:avLst/>
            </a:prstGeom>
          </p:spPr>
        </p:pic>
        <p:pic>
          <p:nvPicPr>
            <p:cNvPr id="57" name="Picture 56" descr="A picture containing outdoor, plant, tree, lush&#10;&#10;Description automatically generated">
              <a:extLst>
                <a:ext uri="{FF2B5EF4-FFF2-40B4-BE49-F238E27FC236}">
                  <a16:creationId xmlns:a16="http://schemas.microsoft.com/office/drawing/2014/main" id="{B891C818-3D04-74F8-8F8B-63A93A361918}"/>
                </a:ext>
              </a:extLst>
            </p:cNvPr>
            <p:cNvPicPr>
              <a:picLocks noChangeAspect="1"/>
            </p:cNvPicPr>
            <p:nvPr/>
          </p:nvPicPr>
          <p:blipFill>
            <a:blip r:embed="rId7"/>
            <a:stretch>
              <a:fillRect/>
            </a:stretch>
          </p:blipFill>
          <p:spPr>
            <a:xfrm>
              <a:off x="901316" y="1570413"/>
              <a:ext cx="408832" cy="715456"/>
            </a:xfrm>
            <a:prstGeom prst="rect">
              <a:avLst/>
            </a:prstGeom>
          </p:spPr>
        </p:pic>
        <p:pic>
          <p:nvPicPr>
            <p:cNvPr id="58" name="Picture 57" descr="A picture containing outdoor, plant, tree, lush&#10;&#10;Description automatically generated">
              <a:extLst>
                <a:ext uri="{FF2B5EF4-FFF2-40B4-BE49-F238E27FC236}">
                  <a16:creationId xmlns:a16="http://schemas.microsoft.com/office/drawing/2014/main" id="{3D9FB10E-DDE6-33C9-B100-3613756DE60B}"/>
                </a:ext>
              </a:extLst>
            </p:cNvPr>
            <p:cNvPicPr>
              <a:picLocks noChangeAspect="1"/>
            </p:cNvPicPr>
            <p:nvPr/>
          </p:nvPicPr>
          <p:blipFill>
            <a:blip r:embed="rId7"/>
            <a:stretch>
              <a:fillRect/>
            </a:stretch>
          </p:blipFill>
          <p:spPr>
            <a:xfrm>
              <a:off x="1908106" y="1555881"/>
              <a:ext cx="408832" cy="715456"/>
            </a:xfrm>
            <a:prstGeom prst="rect">
              <a:avLst/>
            </a:prstGeom>
          </p:spPr>
        </p:pic>
        <p:pic>
          <p:nvPicPr>
            <p:cNvPr id="59" name="Picture 58" descr="A picture containing outdoor, plant, tree, lush&#10;&#10;Description automatically generated">
              <a:extLst>
                <a:ext uri="{FF2B5EF4-FFF2-40B4-BE49-F238E27FC236}">
                  <a16:creationId xmlns:a16="http://schemas.microsoft.com/office/drawing/2014/main" id="{C3B62722-A8A0-BC7B-DEFC-B6991D8A2B17}"/>
                </a:ext>
              </a:extLst>
            </p:cNvPr>
            <p:cNvPicPr>
              <a:picLocks noChangeAspect="1"/>
            </p:cNvPicPr>
            <p:nvPr/>
          </p:nvPicPr>
          <p:blipFill>
            <a:blip r:embed="rId7"/>
            <a:stretch>
              <a:fillRect/>
            </a:stretch>
          </p:blipFill>
          <p:spPr>
            <a:xfrm>
              <a:off x="1404711" y="1570413"/>
              <a:ext cx="408832" cy="715456"/>
            </a:xfrm>
            <a:prstGeom prst="rect">
              <a:avLst/>
            </a:prstGeom>
          </p:spPr>
        </p:pic>
        <p:pic>
          <p:nvPicPr>
            <p:cNvPr id="60" name="Picture 59" descr="A picture containing outdoor, plant, tree, lush&#10;&#10;Description automatically generated">
              <a:extLst>
                <a:ext uri="{FF2B5EF4-FFF2-40B4-BE49-F238E27FC236}">
                  <a16:creationId xmlns:a16="http://schemas.microsoft.com/office/drawing/2014/main" id="{04471F3B-93FA-0682-D71B-A7CE2032E968}"/>
                </a:ext>
              </a:extLst>
            </p:cNvPr>
            <p:cNvPicPr>
              <a:picLocks noChangeAspect="1"/>
            </p:cNvPicPr>
            <p:nvPr/>
          </p:nvPicPr>
          <p:blipFill>
            <a:blip r:embed="rId7"/>
            <a:stretch>
              <a:fillRect/>
            </a:stretch>
          </p:blipFill>
          <p:spPr>
            <a:xfrm>
              <a:off x="2431981" y="1555881"/>
              <a:ext cx="408832" cy="715456"/>
            </a:xfrm>
            <a:prstGeom prst="rect">
              <a:avLst/>
            </a:prstGeom>
          </p:spPr>
        </p:pic>
        <p:pic>
          <p:nvPicPr>
            <p:cNvPr id="61" name="Picture 60" descr="A picture containing outdoor, plant, tree, lush&#10;&#10;Description automatically generated">
              <a:extLst>
                <a:ext uri="{FF2B5EF4-FFF2-40B4-BE49-F238E27FC236}">
                  <a16:creationId xmlns:a16="http://schemas.microsoft.com/office/drawing/2014/main" id="{B07E5925-EBA3-AD7C-6FC0-CEB3D678FA96}"/>
                </a:ext>
              </a:extLst>
            </p:cNvPr>
            <p:cNvPicPr>
              <a:picLocks noChangeAspect="1"/>
            </p:cNvPicPr>
            <p:nvPr/>
          </p:nvPicPr>
          <p:blipFill>
            <a:blip r:embed="rId7"/>
            <a:stretch>
              <a:fillRect/>
            </a:stretch>
          </p:blipFill>
          <p:spPr>
            <a:xfrm>
              <a:off x="2955856" y="1555881"/>
              <a:ext cx="408832" cy="715456"/>
            </a:xfrm>
            <a:prstGeom prst="rect">
              <a:avLst/>
            </a:prstGeom>
          </p:spPr>
        </p:pic>
        <p:pic>
          <p:nvPicPr>
            <p:cNvPr id="62" name="Picture 61" descr="A picture containing outdoor, plant, tree, lush&#10;&#10;Description automatically generated">
              <a:extLst>
                <a:ext uri="{FF2B5EF4-FFF2-40B4-BE49-F238E27FC236}">
                  <a16:creationId xmlns:a16="http://schemas.microsoft.com/office/drawing/2014/main" id="{E830B301-4B2C-8696-0F76-20E662CA5866}"/>
                </a:ext>
              </a:extLst>
            </p:cNvPr>
            <p:cNvPicPr>
              <a:picLocks noChangeAspect="1"/>
            </p:cNvPicPr>
            <p:nvPr/>
          </p:nvPicPr>
          <p:blipFill>
            <a:blip r:embed="rId7"/>
            <a:stretch>
              <a:fillRect/>
            </a:stretch>
          </p:blipFill>
          <p:spPr>
            <a:xfrm>
              <a:off x="3479731" y="1555881"/>
              <a:ext cx="408832" cy="715456"/>
            </a:xfrm>
            <a:prstGeom prst="rect">
              <a:avLst/>
            </a:prstGeom>
          </p:spPr>
        </p:pic>
      </p:grpSp>
      <p:sp>
        <p:nvSpPr>
          <p:cNvPr id="64" name="TextBox 63">
            <a:extLst>
              <a:ext uri="{FF2B5EF4-FFF2-40B4-BE49-F238E27FC236}">
                <a16:creationId xmlns:a16="http://schemas.microsoft.com/office/drawing/2014/main" id="{D9E3A449-5390-08A1-EA18-7A77D8E62C05}"/>
              </a:ext>
            </a:extLst>
          </p:cNvPr>
          <p:cNvSpPr txBox="1"/>
          <p:nvPr/>
        </p:nvSpPr>
        <p:spPr>
          <a:xfrm>
            <a:off x="1967049" y="1486973"/>
            <a:ext cx="523204"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06062"/>
            <a:ext cx="4179570" cy="721926"/>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096000" y="1169337"/>
            <a:ext cx="4179570" cy="1715531"/>
          </a:xfrm>
        </p:spPr>
        <p:txBody>
          <a:bodyPr>
            <a:normAutofit/>
          </a:bodyPr>
          <a:lstStyle/>
          <a:p>
            <a:pPr marL="285750" indent="-285750">
              <a:buFont typeface="Arial" panose="020B0604020202020204" pitchFamily="34" charset="0"/>
              <a:buChar char="•"/>
            </a:pPr>
            <a:r>
              <a:rPr lang="en-US" dirty="0"/>
              <a:t>Low cellular data usage</a:t>
            </a:r>
          </a:p>
          <a:p>
            <a:pPr marL="285750" indent="-285750">
              <a:buFont typeface="Arial" panose="020B0604020202020204" pitchFamily="34" charset="0"/>
              <a:buChar char="•"/>
            </a:pPr>
            <a:r>
              <a:rPr lang="en-US" dirty="0"/>
              <a:t>Inexpensive hardware &amp; installation</a:t>
            </a:r>
          </a:p>
          <a:p>
            <a:pPr marL="285750" indent="-285750">
              <a:buFont typeface="Arial" panose="020B0604020202020204" pitchFamily="34" charset="0"/>
              <a:buChar char="•"/>
            </a:pPr>
            <a:r>
              <a:rPr lang="en-US" dirty="0"/>
              <a:t>Full digital representation</a:t>
            </a:r>
          </a:p>
        </p:txBody>
      </p:sp>
      <p:sp>
        <p:nvSpPr>
          <p:cNvPr id="7" name="TextBox 6">
            <a:extLst>
              <a:ext uri="{FF2B5EF4-FFF2-40B4-BE49-F238E27FC236}">
                <a16:creationId xmlns:a16="http://schemas.microsoft.com/office/drawing/2014/main" id="{DC8F745A-C438-857C-8A84-9A1969B73AEE}"/>
              </a:ext>
            </a:extLst>
          </p:cNvPr>
          <p:cNvSpPr txBox="1"/>
          <p:nvPr/>
        </p:nvSpPr>
        <p:spPr>
          <a:xfrm>
            <a:off x="8772042" y="861560"/>
            <a:ext cx="1711280" cy="307777"/>
          </a:xfrm>
          <a:prstGeom prst="rect">
            <a:avLst/>
          </a:prstGeom>
          <a:noFill/>
        </p:spPr>
        <p:txBody>
          <a:bodyPr wrap="square">
            <a:spAutoFit/>
          </a:bodyPr>
          <a:lstStyle/>
          <a:p>
            <a:r>
              <a:rPr lang="en-US" sz="1400" i="1" dirty="0">
                <a:solidFill>
                  <a:schemeClr val="bg1"/>
                </a:solidFill>
              </a:rPr>
              <a:t>Optimization Axes </a:t>
            </a:r>
          </a:p>
        </p:txBody>
      </p:sp>
      <p:sp>
        <p:nvSpPr>
          <p:cNvPr id="15" name="TextBox 14">
            <a:extLst>
              <a:ext uri="{FF2B5EF4-FFF2-40B4-BE49-F238E27FC236}">
                <a16:creationId xmlns:a16="http://schemas.microsoft.com/office/drawing/2014/main" id="{0F76AEB9-F409-4DD4-AC0D-F7AD92C95C1F}"/>
              </a:ext>
            </a:extLst>
          </p:cNvPr>
          <p:cNvSpPr txBox="1"/>
          <p:nvPr/>
        </p:nvSpPr>
        <p:spPr>
          <a:xfrm>
            <a:off x="6096000" y="2609998"/>
            <a:ext cx="6094926" cy="646331"/>
          </a:xfrm>
          <a:prstGeom prst="rect">
            <a:avLst/>
          </a:prstGeom>
          <a:noFill/>
        </p:spPr>
        <p:txBody>
          <a:bodyPr wrap="square">
            <a:spAutoFit/>
          </a:bodyPr>
          <a:lstStyle/>
          <a:p>
            <a:r>
              <a:rPr lang="en-US" sz="3600" cap="all" spc="150" dirty="0">
                <a:solidFill>
                  <a:prstClr val="white"/>
                </a:solidFill>
                <a:latin typeface="Tenorite"/>
                <a:ea typeface="+mj-ea"/>
                <a:cs typeface="+mj-cs"/>
              </a:rPr>
              <a:t>ARCHITECTURAL CHOICES</a:t>
            </a:r>
            <a:endParaRPr lang="en-US" dirty="0"/>
          </a:p>
        </p:txBody>
      </p:sp>
      <p:sp>
        <p:nvSpPr>
          <p:cNvPr id="19" name="TextBox 18">
            <a:extLst>
              <a:ext uri="{FF2B5EF4-FFF2-40B4-BE49-F238E27FC236}">
                <a16:creationId xmlns:a16="http://schemas.microsoft.com/office/drawing/2014/main" id="{53A2202B-6FAE-7F79-A852-E422A33619B8}"/>
              </a:ext>
            </a:extLst>
          </p:cNvPr>
          <p:cNvSpPr txBox="1"/>
          <p:nvPr/>
        </p:nvSpPr>
        <p:spPr>
          <a:xfrm>
            <a:off x="10483322" y="3049922"/>
            <a:ext cx="1377316" cy="379078"/>
          </a:xfrm>
          <a:prstGeom prst="rect">
            <a:avLst/>
          </a:prstGeom>
          <a:noFill/>
        </p:spPr>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400" b="0" i="1" strike="noStrike" kern="1200" cap="none" spc="0" normalizeH="0" baseline="0" noProof="0" dirty="0">
                <a:ln>
                  <a:noFill/>
                </a:ln>
                <a:solidFill>
                  <a:prstClr val="white"/>
                </a:solidFill>
                <a:effectLst/>
                <a:uLnTx/>
                <a:uFillTx/>
                <a:latin typeface="Tenorite"/>
                <a:ea typeface="+mn-ea"/>
                <a:cs typeface="+mn-cs"/>
              </a:rPr>
              <a:t>System Design</a:t>
            </a:r>
          </a:p>
        </p:txBody>
      </p:sp>
      <p:sp>
        <p:nvSpPr>
          <p:cNvPr id="21" name="TextBox 20">
            <a:extLst>
              <a:ext uri="{FF2B5EF4-FFF2-40B4-BE49-F238E27FC236}">
                <a16:creationId xmlns:a16="http://schemas.microsoft.com/office/drawing/2014/main" id="{AE98FE2C-4211-51A5-9D21-552DA7116331}"/>
              </a:ext>
            </a:extLst>
          </p:cNvPr>
          <p:cNvSpPr txBox="1"/>
          <p:nvPr/>
        </p:nvSpPr>
        <p:spPr>
          <a:xfrm>
            <a:off x="6127125" y="3395854"/>
            <a:ext cx="6127124" cy="2606867"/>
          </a:xfrm>
          <a:prstGeom prst="rect">
            <a:avLst/>
          </a:prstGeom>
          <a:noFill/>
        </p:spPr>
        <p:txBody>
          <a:bodyPr wrap="square">
            <a:sp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400" dirty="0">
                <a:solidFill>
                  <a:prstClr val="white"/>
                </a:solidFill>
                <a:latin typeface="Tenorite"/>
              </a:rPr>
              <a:t>Mapping and detection on edge (cost, data usage) </a:t>
            </a:r>
            <a:endParaRPr kumimoji="0" lang="en-US" sz="1400" b="0" i="0" u="none" strike="noStrike" kern="1200" cap="none" spc="0" normalizeH="0" baseline="0" noProof="0" dirty="0">
              <a:ln>
                <a:noFill/>
              </a:ln>
              <a:solidFill>
                <a:prstClr val="white"/>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400" dirty="0">
                <a:solidFill>
                  <a:prstClr val="white"/>
                </a:solidFill>
                <a:latin typeface="Tenorite"/>
              </a:rPr>
              <a:t>Metrics extraction on site , updating central Db only for metrics </a:t>
            </a:r>
            <a:br>
              <a:rPr lang="en-US" sz="1400" dirty="0">
                <a:solidFill>
                  <a:prstClr val="white"/>
                </a:solidFill>
                <a:latin typeface="Tenorite"/>
              </a:rPr>
            </a:br>
            <a:r>
              <a:rPr lang="en-US" sz="1400" dirty="0">
                <a:solidFill>
                  <a:prstClr val="white"/>
                </a:solidFill>
                <a:latin typeface="Tenorite"/>
              </a:rPr>
              <a:t>(data usage)</a:t>
            </a:r>
            <a:endParaRPr kumimoji="0" lang="en-US" sz="1400" b="0" i="0" u="none" strike="noStrike" kern="1200" cap="none" spc="0" normalizeH="0" baseline="0" noProof="0" dirty="0">
              <a:ln>
                <a:noFill/>
              </a:ln>
              <a:solidFill>
                <a:prstClr val="white"/>
              </a:solidFill>
              <a:effectLst/>
              <a:uLnTx/>
              <a:uFillTx/>
              <a:latin typeface="Tenorite"/>
              <a:ea typeface="+mn-ea"/>
              <a:cs typeface="+mn-cs"/>
            </a:endParaRPr>
          </a:p>
          <a:p>
            <a:pPr marL="285750" indent="-285750">
              <a:lnSpc>
                <a:spcPct val="90000"/>
              </a:lnSpc>
              <a:spcBef>
                <a:spcPts val="1000"/>
              </a:spcBef>
              <a:buFont typeface="Arial" panose="020B0604020202020204" pitchFamily="34" charset="0"/>
              <a:buChar char="•"/>
              <a:defRPr/>
            </a:pPr>
            <a:r>
              <a:rPr lang="en-US" sz="1400" dirty="0">
                <a:solidFill>
                  <a:prstClr val="white"/>
                </a:solidFill>
                <a:latin typeface="Tenorite"/>
              </a:rPr>
              <a:t>On demand access to media through distributed Db, central Db cache</a:t>
            </a:r>
            <a:br>
              <a:rPr lang="en-US" sz="1400" dirty="0">
                <a:solidFill>
                  <a:prstClr val="white"/>
                </a:solidFill>
                <a:latin typeface="Tenorite"/>
              </a:rPr>
            </a:br>
            <a:r>
              <a:rPr lang="en-US" sz="1400" dirty="0">
                <a:solidFill>
                  <a:prstClr val="white"/>
                </a:solidFill>
                <a:latin typeface="Tenorite"/>
              </a:rPr>
              <a:t>(data usage)</a:t>
            </a:r>
          </a:p>
          <a:p>
            <a:pPr marL="285750" indent="-285750">
              <a:lnSpc>
                <a:spcPct val="90000"/>
              </a:lnSpc>
              <a:spcBef>
                <a:spcPts val="1000"/>
              </a:spcBef>
              <a:buFont typeface="Arial" panose="020B0604020202020204" pitchFamily="34" charset="0"/>
              <a:buChar char="•"/>
              <a:defRPr/>
            </a:pPr>
            <a:r>
              <a:rPr lang="en-US" sz="1400" dirty="0">
                <a:solidFill>
                  <a:prstClr val="white"/>
                </a:solidFill>
                <a:latin typeface="Tenorite"/>
              </a:rPr>
              <a:t>MQTT front view refresher</a:t>
            </a:r>
          </a:p>
          <a:p>
            <a:pPr marL="285750" indent="-285750">
              <a:lnSpc>
                <a:spcPct val="90000"/>
              </a:lnSpc>
              <a:spcBef>
                <a:spcPts val="1000"/>
              </a:spcBef>
              <a:buFont typeface="Arial" panose="020B0604020202020204" pitchFamily="34" charset="0"/>
              <a:buChar char="•"/>
              <a:defRPr/>
            </a:pPr>
            <a:r>
              <a:rPr kumimoji="0" lang="en-US" sz="1400" b="0" i="0" u="none" strike="noStrike" kern="1200" cap="none" spc="0" normalizeH="0" baseline="0" noProof="0" dirty="0">
                <a:ln>
                  <a:noFill/>
                </a:ln>
                <a:solidFill>
                  <a:prstClr val="white"/>
                </a:solidFill>
                <a:effectLst/>
                <a:uLnTx/>
                <a:uFillTx/>
                <a:latin typeface="Tenorite"/>
                <a:ea typeface="+mn-ea"/>
                <a:cs typeface="+mn-cs"/>
              </a:rPr>
              <a:t>LAN option for data extraction </a:t>
            </a:r>
            <a:r>
              <a:rPr lang="en-US" sz="1400" dirty="0">
                <a:solidFill>
                  <a:prstClr val="white"/>
                </a:solidFill>
                <a:latin typeface="Tenorite"/>
              </a:rPr>
              <a:t>(data usage)</a:t>
            </a:r>
          </a:p>
          <a:p>
            <a:pPr>
              <a:lnSpc>
                <a:spcPct val="90000"/>
              </a:lnSpc>
              <a:spcBef>
                <a:spcPts val="1000"/>
              </a:spcBef>
              <a:defRPr/>
            </a:pPr>
            <a:endParaRPr kumimoji="0" lang="en-US" sz="1400" b="0" i="0" u="none" strike="noStrike" kern="1200" cap="none" spc="0" normalizeH="0" baseline="0" noProof="0" dirty="0">
              <a:ln>
                <a:noFill/>
              </a:ln>
              <a:solidFill>
                <a:prstClr val="white"/>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white"/>
              </a:solidFill>
              <a:effectLst/>
              <a:uLnTx/>
              <a:uFillTx/>
              <a:latin typeface="Tenorite"/>
              <a:ea typeface="+mn-ea"/>
              <a:cs typeface="+mn-cs"/>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2151726" y="113308"/>
            <a:ext cx="7094465" cy="876647"/>
          </a:xfrm>
        </p:spPr>
        <p:txBody>
          <a:bodyPr/>
          <a:lstStyle/>
          <a:p>
            <a:r>
              <a:rPr lang="en-US" dirty="0"/>
              <a:t>SOFTWARE Architecture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pSp>
        <p:nvGrpSpPr>
          <p:cNvPr id="16" name="Group 15">
            <a:extLst>
              <a:ext uri="{FF2B5EF4-FFF2-40B4-BE49-F238E27FC236}">
                <a16:creationId xmlns:a16="http://schemas.microsoft.com/office/drawing/2014/main" id="{C97A7752-8F58-B1A9-9CD5-E1E7FAC5BBDE}"/>
              </a:ext>
            </a:extLst>
          </p:cNvPr>
          <p:cNvGrpSpPr/>
          <p:nvPr/>
        </p:nvGrpSpPr>
        <p:grpSpPr>
          <a:xfrm>
            <a:off x="758742" y="3143854"/>
            <a:ext cx="1246238" cy="365125"/>
            <a:chOff x="477848" y="2338588"/>
            <a:chExt cx="1246238" cy="365125"/>
          </a:xfrm>
        </p:grpSpPr>
        <p:sp>
          <p:nvSpPr>
            <p:cNvPr id="13" name="Rectangle: Diagonal Corners Snipped 12">
              <a:extLst>
                <a:ext uri="{FF2B5EF4-FFF2-40B4-BE49-F238E27FC236}">
                  <a16:creationId xmlns:a16="http://schemas.microsoft.com/office/drawing/2014/main" id="{FE179296-2425-9678-4016-77F54CC8A423}"/>
                </a:ext>
              </a:extLst>
            </p:cNvPr>
            <p:cNvSpPr/>
            <p:nvPr/>
          </p:nvSpPr>
          <p:spPr>
            <a:xfrm>
              <a:off x="477848" y="2338588"/>
              <a:ext cx="1002890" cy="365125"/>
            </a:xfrm>
            <a:prstGeom prst="snip2Diag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2299F82-D89C-FA15-FE5C-102DAE6E2806}"/>
                </a:ext>
              </a:extLst>
            </p:cNvPr>
            <p:cNvSpPr txBox="1"/>
            <p:nvPr/>
          </p:nvSpPr>
          <p:spPr>
            <a:xfrm>
              <a:off x="477848" y="2338588"/>
              <a:ext cx="1246238" cy="307777"/>
            </a:xfrm>
            <a:prstGeom prst="rect">
              <a:avLst/>
            </a:prstGeom>
            <a:noFill/>
          </p:spPr>
          <p:txBody>
            <a:bodyPr wrap="square">
              <a:spAutoFit/>
            </a:bodyPr>
            <a:lstStyle/>
            <a:p>
              <a:r>
                <a:rPr lang="en-US" sz="1400" dirty="0"/>
                <a:t>Front View</a:t>
              </a:r>
            </a:p>
          </p:txBody>
        </p:sp>
      </p:grpSp>
      <p:sp>
        <p:nvSpPr>
          <p:cNvPr id="14" name="Rectangle: Rounded Corners 13">
            <a:extLst>
              <a:ext uri="{FF2B5EF4-FFF2-40B4-BE49-F238E27FC236}">
                <a16:creationId xmlns:a16="http://schemas.microsoft.com/office/drawing/2014/main" id="{46DE674B-4552-1D9B-40AA-C011803061CD}"/>
              </a:ext>
            </a:extLst>
          </p:cNvPr>
          <p:cNvSpPr/>
          <p:nvPr/>
        </p:nvSpPr>
        <p:spPr>
          <a:xfrm>
            <a:off x="3985689" y="3561255"/>
            <a:ext cx="1327355" cy="796413"/>
          </a:xfrm>
          <a:prstGeom prst="roundRect">
            <a:avLst/>
          </a:prstGeom>
          <a:solidFill>
            <a:schemeClr val="accent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Server</a:t>
            </a:r>
          </a:p>
          <a:p>
            <a:pPr algn="ctr"/>
            <a:r>
              <a:rPr lang="en-US" sz="1200" dirty="0">
                <a:solidFill>
                  <a:schemeClr val="tx1"/>
                </a:solidFill>
              </a:rPr>
              <a:t>(back-end)</a:t>
            </a:r>
          </a:p>
        </p:txBody>
      </p:sp>
      <p:grpSp>
        <p:nvGrpSpPr>
          <p:cNvPr id="17" name="Group 16">
            <a:extLst>
              <a:ext uri="{FF2B5EF4-FFF2-40B4-BE49-F238E27FC236}">
                <a16:creationId xmlns:a16="http://schemas.microsoft.com/office/drawing/2014/main" id="{71D94533-8008-F990-BCE9-CF79D24F52E9}"/>
              </a:ext>
            </a:extLst>
          </p:cNvPr>
          <p:cNvGrpSpPr/>
          <p:nvPr/>
        </p:nvGrpSpPr>
        <p:grpSpPr>
          <a:xfrm>
            <a:off x="745223" y="4567959"/>
            <a:ext cx="1246238" cy="365125"/>
            <a:chOff x="477848" y="2338588"/>
            <a:chExt cx="1246238" cy="365125"/>
          </a:xfrm>
        </p:grpSpPr>
        <p:sp>
          <p:nvSpPr>
            <p:cNvPr id="18" name="Rectangle: Diagonal Corners Snipped 17">
              <a:extLst>
                <a:ext uri="{FF2B5EF4-FFF2-40B4-BE49-F238E27FC236}">
                  <a16:creationId xmlns:a16="http://schemas.microsoft.com/office/drawing/2014/main" id="{5AD8A625-5622-37DE-F099-62650D5D4B38}"/>
                </a:ext>
              </a:extLst>
            </p:cNvPr>
            <p:cNvSpPr/>
            <p:nvPr/>
          </p:nvSpPr>
          <p:spPr>
            <a:xfrm>
              <a:off x="477848" y="2338588"/>
              <a:ext cx="1002890" cy="365125"/>
            </a:xfrm>
            <a:prstGeom prst="snip2Diag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5E35B2E-BAE6-AF0A-22F3-B5EAFAAD5BED}"/>
                </a:ext>
              </a:extLst>
            </p:cNvPr>
            <p:cNvSpPr txBox="1"/>
            <p:nvPr/>
          </p:nvSpPr>
          <p:spPr>
            <a:xfrm>
              <a:off x="477848" y="2338588"/>
              <a:ext cx="1246238" cy="307777"/>
            </a:xfrm>
            <a:prstGeom prst="rect">
              <a:avLst/>
            </a:prstGeom>
            <a:noFill/>
          </p:spPr>
          <p:txBody>
            <a:bodyPr wrap="square">
              <a:spAutoFit/>
            </a:bodyPr>
            <a:lstStyle/>
            <a:p>
              <a:r>
                <a:rPr lang="en-US" sz="1400" dirty="0"/>
                <a:t>Front View</a:t>
              </a:r>
            </a:p>
          </p:txBody>
        </p:sp>
      </p:grpSp>
      <p:sp>
        <p:nvSpPr>
          <p:cNvPr id="21" name="TextBox 20">
            <a:extLst>
              <a:ext uri="{FF2B5EF4-FFF2-40B4-BE49-F238E27FC236}">
                <a16:creationId xmlns:a16="http://schemas.microsoft.com/office/drawing/2014/main" id="{5059E044-A4BB-2419-6332-22AC3F1EE578}"/>
              </a:ext>
            </a:extLst>
          </p:cNvPr>
          <p:cNvSpPr txBox="1"/>
          <p:nvPr/>
        </p:nvSpPr>
        <p:spPr>
          <a:xfrm>
            <a:off x="1152032" y="3451631"/>
            <a:ext cx="216310" cy="1015663"/>
          </a:xfrm>
          <a:prstGeom prst="rect">
            <a:avLst/>
          </a:prstGeom>
          <a:noFill/>
        </p:spPr>
        <p:txBody>
          <a:bodyPr wrap="square">
            <a:spAutoFit/>
          </a:bodyPr>
          <a:lstStyle/>
          <a:p>
            <a:r>
              <a:rPr lang="en-US" sz="2000" b="1" dirty="0"/>
              <a:t>.</a:t>
            </a:r>
            <a:br>
              <a:rPr lang="en-US" sz="2000" b="1" dirty="0"/>
            </a:br>
            <a:r>
              <a:rPr lang="en-US" sz="2000" b="1" dirty="0"/>
              <a:t>.</a:t>
            </a:r>
            <a:br>
              <a:rPr lang="en-US" sz="2000" b="1" dirty="0"/>
            </a:br>
            <a:r>
              <a:rPr lang="en-US" sz="2000" b="1" dirty="0"/>
              <a:t>.</a:t>
            </a:r>
          </a:p>
        </p:txBody>
      </p:sp>
      <p:cxnSp>
        <p:nvCxnSpPr>
          <p:cNvPr id="23" name="Straight Arrow Connector 22">
            <a:extLst>
              <a:ext uri="{FF2B5EF4-FFF2-40B4-BE49-F238E27FC236}">
                <a16:creationId xmlns:a16="http://schemas.microsoft.com/office/drawing/2014/main" id="{6F53EF1D-26E2-8FA6-4D99-34D9EFA9316A}"/>
              </a:ext>
            </a:extLst>
          </p:cNvPr>
          <p:cNvCxnSpPr>
            <a:stCxn id="21" idx="3"/>
          </p:cNvCxnSpPr>
          <p:nvPr/>
        </p:nvCxnSpPr>
        <p:spPr>
          <a:xfrm flipV="1">
            <a:off x="1368342" y="3666453"/>
            <a:ext cx="700057" cy="29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CB23902-CC7C-7DA1-E00E-6F533448CB15}"/>
              </a:ext>
            </a:extLst>
          </p:cNvPr>
          <p:cNvCxnSpPr>
            <a:cxnSpLocks/>
          </p:cNvCxnSpPr>
          <p:nvPr/>
        </p:nvCxnSpPr>
        <p:spPr>
          <a:xfrm rot="5400000" flipH="1" flipV="1">
            <a:off x="1011121" y="1724504"/>
            <a:ext cx="1654898" cy="118380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06F86B4E-7DCB-C15C-9400-03AF27B836AB}"/>
              </a:ext>
            </a:extLst>
          </p:cNvPr>
          <p:cNvCxnSpPr>
            <a:cxnSpLocks/>
            <a:stCxn id="14" idx="0"/>
          </p:cNvCxnSpPr>
          <p:nvPr/>
        </p:nvCxnSpPr>
        <p:spPr>
          <a:xfrm rot="16200000" flipV="1">
            <a:off x="2815330" y="1727218"/>
            <a:ext cx="2072298" cy="15957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26132D51-6F3D-E2F6-5063-16CDAB14F85F}"/>
              </a:ext>
            </a:extLst>
          </p:cNvPr>
          <p:cNvSpPr/>
          <p:nvPr/>
        </p:nvSpPr>
        <p:spPr>
          <a:xfrm>
            <a:off x="2237760" y="1170391"/>
            <a:ext cx="1010510" cy="31856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MQTT Broker</a:t>
            </a:r>
          </a:p>
        </p:txBody>
      </p:sp>
      <p:sp>
        <p:nvSpPr>
          <p:cNvPr id="39" name="TextBox 38">
            <a:extLst>
              <a:ext uri="{FF2B5EF4-FFF2-40B4-BE49-F238E27FC236}">
                <a16:creationId xmlns:a16="http://schemas.microsoft.com/office/drawing/2014/main" id="{D155CE62-E3D9-3458-2D1F-9EB6426F2F59}"/>
              </a:ext>
            </a:extLst>
          </p:cNvPr>
          <p:cNvSpPr txBox="1"/>
          <p:nvPr/>
        </p:nvSpPr>
        <p:spPr>
          <a:xfrm>
            <a:off x="3444425" y="2206865"/>
            <a:ext cx="762491" cy="307777"/>
          </a:xfrm>
          <a:prstGeom prst="rect">
            <a:avLst/>
          </a:prstGeom>
          <a:noFill/>
        </p:spPr>
        <p:txBody>
          <a:bodyPr wrap="square">
            <a:spAutoFit/>
          </a:bodyPr>
          <a:lstStyle/>
          <a:p>
            <a:r>
              <a:rPr lang="en-US" sz="1400" dirty="0"/>
              <a:t>Publish</a:t>
            </a:r>
          </a:p>
        </p:txBody>
      </p:sp>
      <p:sp>
        <p:nvSpPr>
          <p:cNvPr id="41" name="TextBox 40">
            <a:extLst>
              <a:ext uri="{FF2B5EF4-FFF2-40B4-BE49-F238E27FC236}">
                <a16:creationId xmlns:a16="http://schemas.microsoft.com/office/drawing/2014/main" id="{72BF968F-4908-D4A4-1393-6CBEDFBAE5A2}"/>
              </a:ext>
            </a:extLst>
          </p:cNvPr>
          <p:cNvSpPr txBox="1"/>
          <p:nvPr/>
        </p:nvSpPr>
        <p:spPr>
          <a:xfrm>
            <a:off x="1404721" y="2047039"/>
            <a:ext cx="833039"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enorite"/>
                <a:ea typeface="+mn-ea"/>
                <a:cs typeface="+mn-cs"/>
              </a:rPr>
              <a:t>Subscribe</a:t>
            </a:r>
          </a:p>
        </p:txBody>
      </p:sp>
      <p:cxnSp>
        <p:nvCxnSpPr>
          <p:cNvPr id="43" name="Straight Arrow Connector 42">
            <a:extLst>
              <a:ext uri="{FF2B5EF4-FFF2-40B4-BE49-F238E27FC236}">
                <a16:creationId xmlns:a16="http://schemas.microsoft.com/office/drawing/2014/main" id="{6F597417-9690-5A10-C1DF-D107B2468C0F}"/>
              </a:ext>
            </a:extLst>
          </p:cNvPr>
          <p:cNvCxnSpPr>
            <a:cxnSpLocks/>
            <a:stCxn id="14" idx="1"/>
          </p:cNvCxnSpPr>
          <p:nvPr/>
        </p:nvCxnSpPr>
        <p:spPr>
          <a:xfrm flipH="1" flipV="1">
            <a:off x="1926814" y="3959461"/>
            <a:ext cx="20588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AE315007-5918-A119-29CE-0BD588EA6FA7}"/>
              </a:ext>
            </a:extLst>
          </p:cNvPr>
          <p:cNvSpPr txBox="1"/>
          <p:nvPr/>
        </p:nvSpPr>
        <p:spPr>
          <a:xfrm>
            <a:off x="2430472" y="3666453"/>
            <a:ext cx="1150928" cy="307777"/>
          </a:xfrm>
          <a:prstGeom prst="rect">
            <a:avLst/>
          </a:prstGeom>
          <a:noFill/>
        </p:spPr>
        <p:txBody>
          <a:bodyPr wrap="square">
            <a:spAutoFit/>
          </a:bodyPr>
          <a:lstStyle/>
          <a:p>
            <a:r>
              <a:rPr lang="en-US" sz="1400" dirty="0"/>
              <a:t>Serve Pages</a:t>
            </a:r>
          </a:p>
        </p:txBody>
      </p:sp>
      <p:sp>
        <p:nvSpPr>
          <p:cNvPr id="47" name="Rectangle: Top Corners One Rounded and One Snipped 46">
            <a:extLst>
              <a:ext uri="{FF2B5EF4-FFF2-40B4-BE49-F238E27FC236}">
                <a16:creationId xmlns:a16="http://schemas.microsoft.com/office/drawing/2014/main" id="{A13D0D5F-0870-DBB3-658B-C24553DC2701}"/>
              </a:ext>
            </a:extLst>
          </p:cNvPr>
          <p:cNvSpPr/>
          <p:nvPr/>
        </p:nvSpPr>
        <p:spPr>
          <a:xfrm>
            <a:off x="4091877" y="5092155"/>
            <a:ext cx="1114978" cy="415494"/>
          </a:xfrm>
          <a:prstGeom prst="snipRoundRect">
            <a:avLst>
              <a:gd name="adj1" fmla="val 18087"/>
              <a:gd name="adj2" fmla="val 16667"/>
            </a:avLst>
          </a:prstGeom>
          <a:solidFill>
            <a:srgbClr val="E7676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Central Db</a:t>
            </a:r>
          </a:p>
        </p:txBody>
      </p:sp>
      <p:cxnSp>
        <p:nvCxnSpPr>
          <p:cNvPr id="49" name="Straight Arrow Connector 48">
            <a:extLst>
              <a:ext uri="{FF2B5EF4-FFF2-40B4-BE49-F238E27FC236}">
                <a16:creationId xmlns:a16="http://schemas.microsoft.com/office/drawing/2014/main" id="{850ACD68-E791-2328-A21B-3D33AFD77011}"/>
              </a:ext>
            </a:extLst>
          </p:cNvPr>
          <p:cNvCxnSpPr>
            <a:stCxn id="14" idx="2"/>
            <a:endCxn id="47" idx="3"/>
          </p:cNvCxnSpPr>
          <p:nvPr/>
        </p:nvCxnSpPr>
        <p:spPr>
          <a:xfrm flipH="1">
            <a:off x="4649366" y="4357668"/>
            <a:ext cx="1" cy="7344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3BCA455C-EA01-DAB8-F6F8-5B93DFCAC060}"/>
              </a:ext>
            </a:extLst>
          </p:cNvPr>
          <p:cNvGrpSpPr/>
          <p:nvPr/>
        </p:nvGrpSpPr>
        <p:grpSpPr>
          <a:xfrm>
            <a:off x="7546935" y="2912616"/>
            <a:ext cx="1144474" cy="2179539"/>
            <a:chOff x="6679055" y="1895819"/>
            <a:chExt cx="1144474" cy="2179539"/>
          </a:xfrm>
        </p:grpSpPr>
        <p:sp>
          <p:nvSpPr>
            <p:cNvPr id="53" name="Rectangle: Rounded Corners 52">
              <a:extLst>
                <a:ext uri="{FF2B5EF4-FFF2-40B4-BE49-F238E27FC236}">
                  <a16:creationId xmlns:a16="http://schemas.microsoft.com/office/drawing/2014/main" id="{984804EE-B2C8-9C73-81C0-BDE623C5F527}"/>
                </a:ext>
              </a:extLst>
            </p:cNvPr>
            <p:cNvSpPr/>
            <p:nvPr/>
          </p:nvSpPr>
          <p:spPr>
            <a:xfrm>
              <a:off x="6679055" y="1895819"/>
              <a:ext cx="1144474" cy="625331"/>
            </a:xfrm>
            <a:prstGeom prst="roundRect">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black"/>
                  </a:solidFill>
                  <a:latin typeface="Tenorite"/>
                </a:rPr>
                <a:t>Edge API Controller</a:t>
              </a:r>
              <a:endParaRPr lang="en-US" sz="1400" dirty="0"/>
            </a:p>
          </p:txBody>
        </p:sp>
        <p:sp>
          <p:nvSpPr>
            <p:cNvPr id="56" name="TextBox 55">
              <a:extLst>
                <a:ext uri="{FF2B5EF4-FFF2-40B4-BE49-F238E27FC236}">
                  <a16:creationId xmlns:a16="http://schemas.microsoft.com/office/drawing/2014/main" id="{4618EBAC-754B-5B69-A770-FF18146A65C8}"/>
                </a:ext>
              </a:extLst>
            </p:cNvPr>
            <p:cNvSpPr txBox="1"/>
            <p:nvPr/>
          </p:nvSpPr>
          <p:spPr>
            <a:xfrm>
              <a:off x="7126422" y="2413337"/>
              <a:ext cx="216310" cy="1015663"/>
            </a:xfrm>
            <a:prstGeom prst="rect">
              <a:avLst/>
            </a:prstGeom>
            <a:noFill/>
          </p:spPr>
          <p:txBody>
            <a:bodyPr wrap="square">
              <a:spAutoFit/>
            </a:bodyPr>
            <a:lstStyle/>
            <a:p>
              <a:r>
                <a:rPr lang="en-US" sz="2000" b="1" dirty="0"/>
                <a:t>.</a:t>
              </a:r>
              <a:br>
                <a:rPr lang="en-US" sz="2000" b="1" dirty="0"/>
              </a:br>
              <a:r>
                <a:rPr lang="en-US" sz="2000" b="1" dirty="0"/>
                <a:t>.</a:t>
              </a:r>
              <a:br>
                <a:rPr lang="en-US" sz="2000" b="1" dirty="0"/>
              </a:br>
              <a:r>
                <a:rPr lang="en-US" sz="2000" b="1" dirty="0"/>
                <a:t>.</a:t>
              </a:r>
            </a:p>
          </p:txBody>
        </p:sp>
        <p:sp>
          <p:nvSpPr>
            <p:cNvPr id="57" name="Rectangle: Rounded Corners 56">
              <a:extLst>
                <a:ext uri="{FF2B5EF4-FFF2-40B4-BE49-F238E27FC236}">
                  <a16:creationId xmlns:a16="http://schemas.microsoft.com/office/drawing/2014/main" id="{C171D805-365C-B483-DDD0-88E72684649E}"/>
                </a:ext>
              </a:extLst>
            </p:cNvPr>
            <p:cNvSpPr/>
            <p:nvPr/>
          </p:nvSpPr>
          <p:spPr>
            <a:xfrm>
              <a:off x="6679055" y="3450027"/>
              <a:ext cx="1144474" cy="625331"/>
            </a:xfrm>
            <a:prstGeom prst="roundRect">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black"/>
                  </a:solidFill>
                  <a:latin typeface="Tenorite"/>
                </a:rPr>
                <a:t>Edge API Controller</a:t>
              </a:r>
              <a:endParaRPr lang="en-US" sz="1400" dirty="0"/>
            </a:p>
          </p:txBody>
        </p:sp>
      </p:grpSp>
      <p:cxnSp>
        <p:nvCxnSpPr>
          <p:cNvPr id="66" name="Straight Arrow Connector 65">
            <a:extLst>
              <a:ext uri="{FF2B5EF4-FFF2-40B4-BE49-F238E27FC236}">
                <a16:creationId xmlns:a16="http://schemas.microsoft.com/office/drawing/2014/main" id="{C6D0E525-FC36-AC55-B07D-EEA67F624057}"/>
              </a:ext>
            </a:extLst>
          </p:cNvPr>
          <p:cNvCxnSpPr>
            <a:cxnSpLocks/>
            <a:stCxn id="14" idx="3"/>
          </p:cNvCxnSpPr>
          <p:nvPr/>
        </p:nvCxnSpPr>
        <p:spPr>
          <a:xfrm flipV="1">
            <a:off x="5313044" y="3959461"/>
            <a:ext cx="2070673"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4AE787CA-C90A-AFA0-6869-AECA6685A7B2}"/>
              </a:ext>
            </a:extLst>
          </p:cNvPr>
          <p:cNvSpPr txBox="1"/>
          <p:nvPr/>
        </p:nvSpPr>
        <p:spPr>
          <a:xfrm>
            <a:off x="5613173" y="3678965"/>
            <a:ext cx="1383891" cy="307777"/>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Tenorite"/>
                <a:ea typeface="+mn-ea"/>
                <a:cs typeface="+mn-cs"/>
              </a:rPr>
              <a:t>Request Media</a:t>
            </a:r>
            <a:endParaRPr lang="en-US" dirty="0"/>
          </a:p>
        </p:txBody>
      </p:sp>
      <p:sp>
        <p:nvSpPr>
          <p:cNvPr id="71" name="TextBox 70">
            <a:extLst>
              <a:ext uri="{FF2B5EF4-FFF2-40B4-BE49-F238E27FC236}">
                <a16:creationId xmlns:a16="http://schemas.microsoft.com/office/drawing/2014/main" id="{CF5F16D1-2570-A534-4D69-85D9DCF12D33}"/>
              </a:ext>
            </a:extLst>
          </p:cNvPr>
          <p:cNvSpPr txBox="1"/>
          <p:nvPr/>
        </p:nvSpPr>
        <p:spPr>
          <a:xfrm>
            <a:off x="5523947" y="3913318"/>
            <a:ext cx="1595776" cy="307777"/>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Tenorite"/>
                <a:ea typeface="+mn-ea"/>
                <a:cs typeface="+mn-cs"/>
              </a:rPr>
              <a:t>Update Database</a:t>
            </a:r>
            <a:endParaRPr lang="en-US" dirty="0"/>
          </a:p>
        </p:txBody>
      </p:sp>
      <p:sp>
        <p:nvSpPr>
          <p:cNvPr id="72" name="Rectangle: Rounded Corners 71">
            <a:extLst>
              <a:ext uri="{FF2B5EF4-FFF2-40B4-BE49-F238E27FC236}">
                <a16:creationId xmlns:a16="http://schemas.microsoft.com/office/drawing/2014/main" id="{228217E8-504E-EEEA-16F6-2C43D121B79A}"/>
              </a:ext>
            </a:extLst>
          </p:cNvPr>
          <p:cNvSpPr/>
          <p:nvPr/>
        </p:nvSpPr>
        <p:spPr>
          <a:xfrm>
            <a:off x="9700197" y="1588351"/>
            <a:ext cx="1156273" cy="60029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black"/>
                </a:solidFill>
              </a:rPr>
              <a:t>Data </a:t>
            </a:r>
            <a:r>
              <a:rPr lang="en-US" sz="1600" dirty="0" err="1">
                <a:solidFill>
                  <a:prstClr val="black"/>
                </a:solidFill>
              </a:rPr>
              <a:t>Ingestor</a:t>
            </a:r>
            <a:endParaRPr lang="en-US" sz="2000" dirty="0"/>
          </a:p>
        </p:txBody>
      </p:sp>
      <p:sp>
        <p:nvSpPr>
          <p:cNvPr id="73" name="Rectangle: Top Corners One Rounded and One Snipped 72">
            <a:extLst>
              <a:ext uri="{FF2B5EF4-FFF2-40B4-BE49-F238E27FC236}">
                <a16:creationId xmlns:a16="http://schemas.microsoft.com/office/drawing/2014/main" id="{88181BB7-F97D-D171-F2A6-BE7A3003B8E4}"/>
              </a:ext>
            </a:extLst>
          </p:cNvPr>
          <p:cNvSpPr/>
          <p:nvPr/>
        </p:nvSpPr>
        <p:spPr>
          <a:xfrm>
            <a:off x="9720844" y="2910922"/>
            <a:ext cx="1114978" cy="415494"/>
          </a:xfrm>
          <a:prstGeom prst="snipRoundRect">
            <a:avLst>
              <a:gd name="adj1" fmla="val 18087"/>
              <a:gd name="adj2" fmla="val 16667"/>
            </a:avLst>
          </a:prstGeom>
          <a:solidFill>
            <a:srgbClr val="E7676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Distr.</a:t>
            </a:r>
            <a:r>
              <a:rPr lang="en-US" sz="1400" dirty="0">
                <a:solidFill>
                  <a:schemeClr val="tx1"/>
                </a:solidFill>
              </a:rPr>
              <a:t> </a:t>
            </a:r>
            <a:r>
              <a:rPr lang="en-US" sz="1600" dirty="0">
                <a:solidFill>
                  <a:schemeClr val="tx1"/>
                </a:solidFill>
              </a:rPr>
              <a:t>Db</a:t>
            </a:r>
            <a:endParaRPr lang="en-US" sz="1400" dirty="0">
              <a:solidFill>
                <a:schemeClr val="tx1"/>
              </a:solidFill>
            </a:endParaRPr>
          </a:p>
        </p:txBody>
      </p:sp>
      <p:cxnSp>
        <p:nvCxnSpPr>
          <p:cNvPr id="75" name="Straight Arrow Connector 74">
            <a:extLst>
              <a:ext uri="{FF2B5EF4-FFF2-40B4-BE49-F238E27FC236}">
                <a16:creationId xmlns:a16="http://schemas.microsoft.com/office/drawing/2014/main" id="{F5286D09-775B-CFEF-219D-6183AFE3237D}"/>
              </a:ext>
            </a:extLst>
          </p:cNvPr>
          <p:cNvCxnSpPr>
            <a:stCxn id="72" idx="2"/>
            <a:endCxn id="73" idx="3"/>
          </p:cNvCxnSpPr>
          <p:nvPr/>
        </p:nvCxnSpPr>
        <p:spPr>
          <a:xfrm flipH="1">
            <a:off x="10278333" y="2188648"/>
            <a:ext cx="1" cy="722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EA0D3523-A186-18E7-7E40-CA27ED8B3F8E}"/>
              </a:ext>
            </a:extLst>
          </p:cNvPr>
          <p:cNvCxnSpPr>
            <a:cxnSpLocks/>
            <a:stCxn id="73" idx="2"/>
          </p:cNvCxnSpPr>
          <p:nvPr/>
        </p:nvCxnSpPr>
        <p:spPr>
          <a:xfrm flipH="1" flipV="1">
            <a:off x="8691409" y="3117525"/>
            <a:ext cx="1029435" cy="1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Connector: Elbow 83">
            <a:extLst>
              <a:ext uri="{FF2B5EF4-FFF2-40B4-BE49-F238E27FC236}">
                <a16:creationId xmlns:a16="http://schemas.microsoft.com/office/drawing/2014/main" id="{D38E1822-850E-768A-92C9-94C769BAE380}"/>
              </a:ext>
            </a:extLst>
          </p:cNvPr>
          <p:cNvCxnSpPr>
            <a:stCxn id="53" idx="0"/>
            <a:endCxn id="72" idx="1"/>
          </p:cNvCxnSpPr>
          <p:nvPr/>
        </p:nvCxnSpPr>
        <p:spPr>
          <a:xfrm rot="5400000" flipH="1" flipV="1">
            <a:off x="8397626" y="1610046"/>
            <a:ext cx="1024116" cy="158102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E5751D1C-94BD-4440-9A55-8B6AC5CF7F4C}"/>
              </a:ext>
            </a:extLst>
          </p:cNvPr>
          <p:cNvSpPr txBox="1"/>
          <p:nvPr/>
        </p:nvSpPr>
        <p:spPr>
          <a:xfrm>
            <a:off x="8434294" y="1605465"/>
            <a:ext cx="811897" cy="307777"/>
          </a:xfrm>
          <a:prstGeom prst="rect">
            <a:avLst/>
          </a:prstGeom>
          <a:noFill/>
        </p:spPr>
        <p:txBody>
          <a:bodyPr wrap="square">
            <a:spAutoFit/>
          </a:bodyPr>
          <a:lstStyle/>
          <a:p>
            <a:r>
              <a:rPr lang="en-US" sz="1400" dirty="0"/>
              <a:t>Sys Call</a:t>
            </a:r>
          </a:p>
        </p:txBody>
      </p:sp>
      <p:sp>
        <p:nvSpPr>
          <p:cNvPr id="86" name="Rectangle: Rounded Corners 85">
            <a:extLst>
              <a:ext uri="{FF2B5EF4-FFF2-40B4-BE49-F238E27FC236}">
                <a16:creationId xmlns:a16="http://schemas.microsoft.com/office/drawing/2014/main" id="{4A8DA8F7-E782-1708-8B72-81117A6596BC}"/>
              </a:ext>
            </a:extLst>
          </p:cNvPr>
          <p:cNvSpPr/>
          <p:nvPr/>
        </p:nvSpPr>
        <p:spPr>
          <a:xfrm>
            <a:off x="7383717" y="1377503"/>
            <a:ext cx="3589020" cy="22802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FD54DC9A-DD2D-4390-BC65-C493B8D75F6C}"/>
              </a:ext>
            </a:extLst>
          </p:cNvPr>
          <p:cNvSpPr/>
          <p:nvPr/>
        </p:nvSpPr>
        <p:spPr>
          <a:xfrm>
            <a:off x="9779623" y="551631"/>
            <a:ext cx="997419" cy="29151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black"/>
                </a:solidFill>
              </a:rPr>
              <a:t>Simulation or</a:t>
            </a:r>
            <a:br>
              <a:rPr lang="en-US" sz="1000" dirty="0">
                <a:solidFill>
                  <a:prstClr val="black"/>
                </a:solidFill>
              </a:rPr>
            </a:br>
            <a:r>
              <a:rPr lang="en-US" sz="1000" dirty="0">
                <a:solidFill>
                  <a:prstClr val="black"/>
                </a:solidFill>
              </a:rPr>
              <a:t>Environment</a:t>
            </a:r>
            <a:endParaRPr lang="en-US" sz="1100" dirty="0"/>
          </a:p>
        </p:txBody>
      </p:sp>
      <p:cxnSp>
        <p:nvCxnSpPr>
          <p:cNvPr id="6" name="Straight Arrow Connector 5">
            <a:extLst>
              <a:ext uri="{FF2B5EF4-FFF2-40B4-BE49-F238E27FC236}">
                <a16:creationId xmlns:a16="http://schemas.microsoft.com/office/drawing/2014/main" id="{5333E676-0105-B5AC-D350-E23786DB298A}"/>
              </a:ext>
            </a:extLst>
          </p:cNvPr>
          <p:cNvCxnSpPr>
            <a:stCxn id="4" idx="2"/>
            <a:endCxn id="72" idx="0"/>
          </p:cNvCxnSpPr>
          <p:nvPr/>
        </p:nvCxnSpPr>
        <p:spPr>
          <a:xfrm>
            <a:off x="10278333" y="843147"/>
            <a:ext cx="1" cy="745204"/>
          </a:xfrm>
          <a:prstGeom prst="straightConnector1">
            <a:avLst/>
          </a:prstGeom>
          <a:ln>
            <a:prstDash val="dashDot"/>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2151726" y="113308"/>
            <a:ext cx="7094465" cy="876647"/>
          </a:xfrm>
        </p:spPr>
        <p:txBody>
          <a:bodyPr/>
          <a:lstStyle/>
          <a:p>
            <a:r>
              <a:rPr lang="en-US" dirty="0"/>
              <a:t>DEVICE FLOW DIAGRAM</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21" name="TextBox 20">
            <a:extLst>
              <a:ext uri="{FF2B5EF4-FFF2-40B4-BE49-F238E27FC236}">
                <a16:creationId xmlns:a16="http://schemas.microsoft.com/office/drawing/2014/main" id="{4515D1F4-AEEB-C58B-4729-5F55ABB689EA}"/>
              </a:ext>
            </a:extLst>
          </p:cNvPr>
          <p:cNvSpPr txBox="1"/>
          <p:nvPr/>
        </p:nvSpPr>
        <p:spPr>
          <a:xfrm>
            <a:off x="1860114" y="2387788"/>
            <a:ext cx="6096982" cy="307777"/>
          </a:xfrm>
          <a:prstGeom prst="rect">
            <a:avLst/>
          </a:prstGeom>
          <a:noFill/>
        </p:spPr>
        <p:txBody>
          <a:bodyPr wrap="square">
            <a:spAutoFit/>
          </a:bodyPr>
          <a:lstStyle/>
          <a:p>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GPIO PINS</a:t>
            </a:r>
            <a:endParaRPr lang="en-US" sz="1200" dirty="0">
              <a:solidFill>
                <a:schemeClr val="bg2">
                  <a:lumMod val="75000"/>
                </a:schemeClr>
              </a:solidFill>
            </a:endParaRPr>
          </a:p>
        </p:txBody>
      </p:sp>
      <p:sp>
        <p:nvSpPr>
          <p:cNvPr id="45" name="Rectangle: Rounded Corners 44">
            <a:extLst>
              <a:ext uri="{FF2B5EF4-FFF2-40B4-BE49-F238E27FC236}">
                <a16:creationId xmlns:a16="http://schemas.microsoft.com/office/drawing/2014/main" id="{383B20EF-35EC-4857-DE54-919E9627F4C0}"/>
              </a:ext>
            </a:extLst>
          </p:cNvPr>
          <p:cNvSpPr/>
          <p:nvPr/>
        </p:nvSpPr>
        <p:spPr>
          <a:xfrm>
            <a:off x="186812" y="5809473"/>
            <a:ext cx="11641394" cy="504922"/>
          </a:xfrm>
          <a:prstGeom prst="roundRect">
            <a:avLst/>
          </a:prstGeom>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Tenorite"/>
                <a:ea typeface="+mn-ea"/>
                <a:cs typeface="+mn-cs"/>
              </a:rPr>
              <a:t>                                                                                                              </a:t>
            </a:r>
            <a:r>
              <a:rPr kumimoji="0" lang="en-US" sz="2000" b="0" i="0" u="none" strike="noStrike" kern="1200" cap="none" spc="0" normalizeH="0" baseline="0" noProof="0" dirty="0">
                <a:ln>
                  <a:noFill/>
                </a:ln>
                <a:solidFill>
                  <a:srgbClr val="E7E6E6">
                    <a:lumMod val="75000"/>
                  </a:srgbClr>
                </a:solidFill>
                <a:effectLst/>
                <a:uLnTx/>
                <a:uFillTx/>
                <a:latin typeface="Tenorite"/>
                <a:ea typeface="+mn-ea"/>
                <a:cs typeface="+mn-cs"/>
              </a:rPr>
              <a:t>Internet</a:t>
            </a:r>
            <a:endParaRPr kumimoji="0" lang="en-US" sz="1200" b="0" i="0" u="none" strike="noStrike" kern="1200" cap="none" spc="0" normalizeH="0" baseline="0" noProof="0" dirty="0">
              <a:ln>
                <a:noFill/>
              </a:ln>
              <a:solidFill>
                <a:srgbClr val="E7E6E6">
                  <a:lumMod val="75000"/>
                </a:srgbClr>
              </a:solidFill>
              <a:effectLst/>
              <a:uLnTx/>
              <a:uFillTx/>
              <a:latin typeface="Tenorite"/>
              <a:ea typeface="+mn-ea"/>
              <a:cs typeface="+mn-cs"/>
            </a:endParaRPr>
          </a:p>
        </p:txBody>
      </p:sp>
      <p:sp>
        <p:nvSpPr>
          <p:cNvPr id="3" name="Rectangle: Rounded Corners 2">
            <a:extLst>
              <a:ext uri="{FF2B5EF4-FFF2-40B4-BE49-F238E27FC236}">
                <a16:creationId xmlns:a16="http://schemas.microsoft.com/office/drawing/2014/main" id="{81EB443C-334B-3324-C316-5EE985CD723A}"/>
              </a:ext>
            </a:extLst>
          </p:cNvPr>
          <p:cNvSpPr/>
          <p:nvPr/>
        </p:nvSpPr>
        <p:spPr>
          <a:xfrm>
            <a:off x="1512053" y="2867658"/>
            <a:ext cx="1581027" cy="72562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enorite"/>
              </a:rPr>
              <a:t>Dev Board</a:t>
            </a:r>
            <a:endParaRPr lang="en-US" dirty="0"/>
          </a:p>
        </p:txBody>
      </p:sp>
      <p:sp>
        <p:nvSpPr>
          <p:cNvPr id="4" name="Hexagon 3">
            <a:extLst>
              <a:ext uri="{FF2B5EF4-FFF2-40B4-BE49-F238E27FC236}">
                <a16:creationId xmlns:a16="http://schemas.microsoft.com/office/drawing/2014/main" id="{8289E968-042E-0116-175F-0D738B0848E2}"/>
              </a:ext>
            </a:extLst>
          </p:cNvPr>
          <p:cNvSpPr/>
          <p:nvPr/>
        </p:nvSpPr>
        <p:spPr>
          <a:xfrm>
            <a:off x="1535231" y="1681793"/>
            <a:ext cx="613533" cy="501445"/>
          </a:xfrm>
          <a:prstGeom prst="hexago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BA65AB2-BB7D-5637-FE15-A5E635F6BABE}"/>
              </a:ext>
            </a:extLst>
          </p:cNvPr>
          <p:cNvSpPr txBox="1"/>
          <p:nvPr/>
        </p:nvSpPr>
        <p:spPr>
          <a:xfrm>
            <a:off x="1535409" y="1674956"/>
            <a:ext cx="809686" cy="469359"/>
          </a:xfrm>
          <a:prstGeom prst="rect">
            <a:avLst/>
          </a:prstGeom>
          <a:noFill/>
        </p:spPr>
        <p:txBody>
          <a:bodyPr wrap="square">
            <a:spAutoFit/>
          </a:bodyPr>
          <a:lstStyle/>
          <a:p>
            <a:r>
              <a:rPr lang="en-US" sz="1400" dirty="0"/>
              <a:t>Motor</a:t>
            </a:r>
            <a:br>
              <a:rPr lang="en-US" sz="1400" dirty="0"/>
            </a:br>
            <a:r>
              <a:rPr lang="en-US" sz="1050" dirty="0"/>
              <a:t>&amp; Driver</a:t>
            </a:r>
            <a:endParaRPr lang="en-US" sz="1400" dirty="0"/>
          </a:p>
        </p:txBody>
      </p:sp>
      <p:sp>
        <p:nvSpPr>
          <p:cNvPr id="20" name="Diamond 19">
            <a:extLst>
              <a:ext uri="{FF2B5EF4-FFF2-40B4-BE49-F238E27FC236}">
                <a16:creationId xmlns:a16="http://schemas.microsoft.com/office/drawing/2014/main" id="{816B4D81-B715-F16C-3262-295A1B100F9A}"/>
              </a:ext>
            </a:extLst>
          </p:cNvPr>
          <p:cNvSpPr/>
          <p:nvPr/>
        </p:nvSpPr>
        <p:spPr>
          <a:xfrm>
            <a:off x="612579" y="1805101"/>
            <a:ext cx="696124" cy="678427"/>
          </a:xfrm>
          <a:prstGeom prst="diamond">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3DC71C-179C-8B3A-F67D-DEFECF8E4F52}"/>
              </a:ext>
            </a:extLst>
          </p:cNvPr>
          <p:cNvSpPr txBox="1"/>
          <p:nvPr/>
        </p:nvSpPr>
        <p:spPr>
          <a:xfrm>
            <a:off x="613795" y="1992787"/>
            <a:ext cx="898177" cy="276999"/>
          </a:xfrm>
          <a:prstGeom prst="rect">
            <a:avLst/>
          </a:prstGeom>
          <a:noFill/>
        </p:spPr>
        <p:txBody>
          <a:bodyPr wrap="square">
            <a:spAutoFit/>
          </a:bodyPr>
          <a:lstStyle/>
          <a:p>
            <a:r>
              <a:rPr kumimoji="0" lang="en-US" sz="1200" b="0" i="0" u="none" strike="noStrike" kern="1200" cap="none" spc="0" normalizeH="0" baseline="0" noProof="0" dirty="0">
                <a:ln>
                  <a:noFill/>
                </a:ln>
                <a:solidFill>
                  <a:prstClr val="black"/>
                </a:solidFill>
                <a:effectLst/>
                <a:uLnTx/>
                <a:uFillTx/>
                <a:latin typeface="Tenorite"/>
                <a:ea typeface="+mn-ea"/>
                <a:cs typeface="+mn-cs"/>
              </a:rPr>
              <a:t>Camera</a:t>
            </a:r>
            <a:endParaRPr lang="en-US" sz="1100" dirty="0"/>
          </a:p>
        </p:txBody>
      </p:sp>
      <p:sp>
        <p:nvSpPr>
          <p:cNvPr id="22" name="Rectangle: Diagonal Corners Snipped 21">
            <a:extLst>
              <a:ext uri="{FF2B5EF4-FFF2-40B4-BE49-F238E27FC236}">
                <a16:creationId xmlns:a16="http://schemas.microsoft.com/office/drawing/2014/main" id="{3A7E1BC4-AA9F-CF66-8275-1373EA9CC999}"/>
              </a:ext>
            </a:extLst>
          </p:cNvPr>
          <p:cNvSpPr/>
          <p:nvPr/>
        </p:nvSpPr>
        <p:spPr>
          <a:xfrm>
            <a:off x="2541426" y="1864530"/>
            <a:ext cx="626869" cy="307777"/>
          </a:xfrm>
          <a:prstGeom prst="snip2DiagRect">
            <a:avLst/>
          </a:prstGeom>
          <a:solidFill>
            <a:srgbClr val="D78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prstClr val="black"/>
                </a:solidFill>
                <a:latin typeface="Tenorite"/>
              </a:rPr>
              <a:t>Sensor</a:t>
            </a:r>
            <a:endParaRPr lang="en-US" sz="1000" dirty="0"/>
          </a:p>
        </p:txBody>
      </p:sp>
      <p:sp>
        <p:nvSpPr>
          <p:cNvPr id="24" name="Rectangle: Diagonal Corners Snipped 23">
            <a:extLst>
              <a:ext uri="{FF2B5EF4-FFF2-40B4-BE49-F238E27FC236}">
                <a16:creationId xmlns:a16="http://schemas.microsoft.com/office/drawing/2014/main" id="{970D674A-1AC7-3930-CFEB-D1310AA1C559}"/>
              </a:ext>
            </a:extLst>
          </p:cNvPr>
          <p:cNvSpPr/>
          <p:nvPr/>
        </p:nvSpPr>
        <p:spPr>
          <a:xfrm>
            <a:off x="3312704" y="1932516"/>
            <a:ext cx="626869" cy="307777"/>
          </a:xfrm>
          <a:prstGeom prst="snip2DiagRect">
            <a:avLst/>
          </a:prstGeom>
          <a:solidFill>
            <a:srgbClr val="D78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prstClr val="black"/>
                </a:solidFill>
                <a:latin typeface="Tenorite"/>
              </a:rPr>
              <a:t>Sensor</a:t>
            </a:r>
            <a:endParaRPr lang="en-US" sz="1000" dirty="0"/>
          </a:p>
        </p:txBody>
      </p:sp>
      <p:sp>
        <p:nvSpPr>
          <p:cNvPr id="26" name="Rectangle: Diagonal Corners Snipped 25">
            <a:extLst>
              <a:ext uri="{FF2B5EF4-FFF2-40B4-BE49-F238E27FC236}">
                <a16:creationId xmlns:a16="http://schemas.microsoft.com/office/drawing/2014/main" id="{1193C15E-96DA-0A7C-DD7C-5770AA0D3C9F}"/>
              </a:ext>
            </a:extLst>
          </p:cNvPr>
          <p:cNvSpPr/>
          <p:nvPr/>
        </p:nvSpPr>
        <p:spPr>
          <a:xfrm>
            <a:off x="4083980" y="2008878"/>
            <a:ext cx="626869" cy="307777"/>
          </a:xfrm>
          <a:prstGeom prst="snip2DiagRect">
            <a:avLst/>
          </a:prstGeom>
          <a:solidFill>
            <a:srgbClr val="D787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prstClr val="black"/>
                </a:solidFill>
                <a:latin typeface="Tenorite"/>
              </a:rPr>
              <a:t>Sensor</a:t>
            </a:r>
            <a:endParaRPr lang="en-US" sz="1000" dirty="0"/>
          </a:p>
        </p:txBody>
      </p:sp>
      <p:sp>
        <p:nvSpPr>
          <p:cNvPr id="34" name="TextBox 33">
            <a:extLst>
              <a:ext uri="{FF2B5EF4-FFF2-40B4-BE49-F238E27FC236}">
                <a16:creationId xmlns:a16="http://schemas.microsoft.com/office/drawing/2014/main" id="{B4A0E33A-19C8-047B-87C2-FEEE2143F899}"/>
              </a:ext>
            </a:extLst>
          </p:cNvPr>
          <p:cNvSpPr txBox="1"/>
          <p:nvPr/>
        </p:nvSpPr>
        <p:spPr>
          <a:xfrm>
            <a:off x="2657906" y="1430278"/>
            <a:ext cx="1936463" cy="446276"/>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Tenorite"/>
                <a:ea typeface="+mn-ea"/>
                <a:cs typeface="+mn-cs"/>
              </a:rPr>
              <a:t>Environmental Sensors </a:t>
            </a:r>
            <a:r>
              <a:rPr kumimoji="0" lang="en-US" sz="900" b="0" i="0" u="none" strike="noStrike" kern="1200" cap="none" spc="0" normalizeH="0" baseline="0" noProof="0" dirty="0">
                <a:ln>
                  <a:noFill/>
                </a:ln>
                <a:solidFill>
                  <a:prstClr val="black"/>
                </a:solidFill>
                <a:effectLst/>
                <a:uLnTx/>
                <a:uFillTx/>
                <a:latin typeface="Tenorite"/>
                <a:ea typeface="+mn-ea"/>
                <a:cs typeface="+mn-cs"/>
              </a:rPr>
              <a:t>(Temp, Humidity, CO2 and more)</a:t>
            </a:r>
            <a:endParaRPr lang="en-US" sz="1200" dirty="0"/>
          </a:p>
        </p:txBody>
      </p:sp>
      <p:cxnSp>
        <p:nvCxnSpPr>
          <p:cNvPr id="48" name="Connector: Elbow 47">
            <a:extLst>
              <a:ext uri="{FF2B5EF4-FFF2-40B4-BE49-F238E27FC236}">
                <a16:creationId xmlns:a16="http://schemas.microsoft.com/office/drawing/2014/main" id="{2FEAD689-0ED9-7807-6802-BA86E2A01ABC}"/>
              </a:ext>
            </a:extLst>
          </p:cNvPr>
          <p:cNvCxnSpPr>
            <a:cxnSpLocks/>
          </p:cNvCxnSpPr>
          <p:nvPr/>
        </p:nvCxnSpPr>
        <p:spPr>
          <a:xfrm rot="16200000" flipV="1">
            <a:off x="1483197" y="2525447"/>
            <a:ext cx="684420"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F1E7DFC9-91C4-6D08-6365-9A43D76137BF}"/>
              </a:ext>
            </a:extLst>
          </p:cNvPr>
          <p:cNvCxnSpPr>
            <a:cxnSpLocks/>
            <a:stCxn id="22" idx="1"/>
          </p:cNvCxnSpPr>
          <p:nvPr/>
        </p:nvCxnSpPr>
        <p:spPr>
          <a:xfrm rot="5400000">
            <a:off x="2507186" y="2519982"/>
            <a:ext cx="695351"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85795771-CF47-06E0-B24C-0C3429D072E3}"/>
              </a:ext>
            </a:extLst>
          </p:cNvPr>
          <p:cNvCxnSpPr>
            <a:cxnSpLocks/>
          </p:cNvCxnSpPr>
          <p:nvPr/>
        </p:nvCxnSpPr>
        <p:spPr>
          <a:xfrm rot="5400000">
            <a:off x="2864522" y="2454751"/>
            <a:ext cx="990175" cy="53305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nector: Elbow 69">
            <a:extLst>
              <a:ext uri="{FF2B5EF4-FFF2-40B4-BE49-F238E27FC236}">
                <a16:creationId xmlns:a16="http://schemas.microsoft.com/office/drawing/2014/main" id="{27E44118-E674-50A7-1515-C7186B7066E5}"/>
              </a:ext>
            </a:extLst>
          </p:cNvPr>
          <p:cNvCxnSpPr>
            <a:cxnSpLocks/>
            <a:stCxn id="26" idx="1"/>
          </p:cNvCxnSpPr>
          <p:nvPr/>
        </p:nvCxnSpPr>
        <p:spPr>
          <a:xfrm rot="5400000">
            <a:off x="3191740" y="2217996"/>
            <a:ext cx="1107017" cy="13043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DA28770F-324A-0D09-5DA6-5EDE75509288}"/>
              </a:ext>
            </a:extLst>
          </p:cNvPr>
          <p:cNvSpPr/>
          <p:nvPr/>
        </p:nvSpPr>
        <p:spPr>
          <a:xfrm>
            <a:off x="1606442" y="2383911"/>
            <a:ext cx="2961475" cy="28177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BCB650B2-727C-B0ED-F994-5797ED008533}"/>
              </a:ext>
            </a:extLst>
          </p:cNvPr>
          <p:cNvCxnSpPr>
            <a:stCxn id="20" idx="2"/>
            <a:endCxn id="3" idx="1"/>
          </p:cNvCxnSpPr>
          <p:nvPr/>
        </p:nvCxnSpPr>
        <p:spPr>
          <a:xfrm rot="16200000" flipH="1">
            <a:off x="862877" y="2581292"/>
            <a:ext cx="746940" cy="5514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9E05F07-A637-F3F9-A797-9D9683E4421B}"/>
              </a:ext>
            </a:extLst>
          </p:cNvPr>
          <p:cNvSpPr txBox="1"/>
          <p:nvPr/>
        </p:nvSpPr>
        <p:spPr>
          <a:xfrm>
            <a:off x="939677" y="2950207"/>
            <a:ext cx="533059"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E7E6E6">
                    <a:lumMod val="75000"/>
                  </a:srgbClr>
                </a:solidFill>
                <a:effectLst/>
                <a:uLnTx/>
                <a:uFillTx/>
                <a:latin typeface="Tenorite"/>
                <a:ea typeface="+mn-ea"/>
                <a:cs typeface="+mn-cs"/>
              </a:rPr>
              <a:t>USB</a:t>
            </a:r>
            <a:endParaRPr lang="en-US" dirty="0"/>
          </a:p>
        </p:txBody>
      </p:sp>
      <p:sp>
        <p:nvSpPr>
          <p:cNvPr id="38" name="Rectangle: Top Corners Snipped 37">
            <a:extLst>
              <a:ext uri="{FF2B5EF4-FFF2-40B4-BE49-F238E27FC236}">
                <a16:creationId xmlns:a16="http://schemas.microsoft.com/office/drawing/2014/main" id="{F97FFD08-28C8-A739-07BD-518A0ABD574E}"/>
              </a:ext>
            </a:extLst>
          </p:cNvPr>
          <p:cNvSpPr/>
          <p:nvPr/>
        </p:nvSpPr>
        <p:spPr>
          <a:xfrm>
            <a:off x="1787838" y="4619658"/>
            <a:ext cx="1029455" cy="490930"/>
          </a:xfrm>
          <a:prstGeom prst="snip2Same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TextBox 39">
            <a:extLst>
              <a:ext uri="{FF2B5EF4-FFF2-40B4-BE49-F238E27FC236}">
                <a16:creationId xmlns:a16="http://schemas.microsoft.com/office/drawing/2014/main" id="{C2DCD59B-D038-F20B-A9F1-41F8C25F7320}"/>
              </a:ext>
            </a:extLst>
          </p:cNvPr>
          <p:cNvSpPr txBox="1"/>
          <p:nvPr/>
        </p:nvSpPr>
        <p:spPr>
          <a:xfrm>
            <a:off x="1550334" y="4572735"/>
            <a:ext cx="1535306"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enorite"/>
                <a:ea typeface="+mn-ea"/>
                <a:cs typeface="+mn-cs"/>
              </a:rPr>
              <a:t>Access</a:t>
            </a:r>
            <a:br>
              <a:rPr kumimoji="0" lang="en-US" sz="1600" b="0" i="0" u="none" strike="noStrike" kern="1200" cap="none" spc="0" normalizeH="0" baseline="0" noProof="0" dirty="0">
                <a:ln>
                  <a:noFill/>
                </a:ln>
                <a:solidFill>
                  <a:prstClr val="black"/>
                </a:solidFill>
                <a:effectLst/>
                <a:uLnTx/>
                <a:uFillTx/>
                <a:latin typeface="Tenorite"/>
                <a:ea typeface="+mn-ea"/>
                <a:cs typeface="+mn-cs"/>
              </a:rPr>
            </a:br>
            <a:r>
              <a:rPr kumimoji="0" lang="en-US" sz="1600" b="0" i="0" u="none" strike="noStrike" kern="1200" cap="none" spc="0" normalizeH="0" baseline="0" noProof="0" dirty="0">
                <a:ln>
                  <a:noFill/>
                </a:ln>
                <a:solidFill>
                  <a:prstClr val="black"/>
                </a:solidFill>
                <a:effectLst/>
                <a:uLnTx/>
                <a:uFillTx/>
                <a:latin typeface="Tenorite"/>
                <a:ea typeface="+mn-ea"/>
                <a:cs typeface="+mn-cs"/>
              </a:rPr>
              <a:t>point</a:t>
            </a:r>
            <a:endParaRPr kumimoji="0" lang="en-US" sz="1400" b="0" i="0" u="none" strike="noStrike" kern="1200" cap="none" spc="0" normalizeH="0" baseline="0" noProof="0" dirty="0">
              <a:ln>
                <a:noFill/>
              </a:ln>
              <a:solidFill>
                <a:prstClr val="white"/>
              </a:solidFill>
              <a:effectLst/>
              <a:uLnTx/>
              <a:uFillTx/>
              <a:latin typeface="Tenorite"/>
              <a:ea typeface="+mn-ea"/>
              <a:cs typeface="+mn-cs"/>
            </a:endParaRPr>
          </a:p>
        </p:txBody>
      </p:sp>
      <p:cxnSp>
        <p:nvCxnSpPr>
          <p:cNvPr id="42" name="Straight Arrow Connector 41">
            <a:extLst>
              <a:ext uri="{FF2B5EF4-FFF2-40B4-BE49-F238E27FC236}">
                <a16:creationId xmlns:a16="http://schemas.microsoft.com/office/drawing/2014/main" id="{09211800-EE2F-4138-E2AA-CCFDFBF1B3BE}"/>
              </a:ext>
            </a:extLst>
          </p:cNvPr>
          <p:cNvCxnSpPr>
            <a:cxnSpLocks/>
            <a:stCxn id="3" idx="2"/>
          </p:cNvCxnSpPr>
          <p:nvPr/>
        </p:nvCxnSpPr>
        <p:spPr>
          <a:xfrm flipH="1">
            <a:off x="2302565" y="3593278"/>
            <a:ext cx="2" cy="10263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717E40E-F76D-F276-6932-8D3A1A86DBB7}"/>
              </a:ext>
            </a:extLst>
          </p:cNvPr>
          <p:cNvCxnSpPr>
            <a:cxnSpLocks/>
          </p:cNvCxnSpPr>
          <p:nvPr/>
        </p:nvCxnSpPr>
        <p:spPr>
          <a:xfrm>
            <a:off x="2317987" y="5110588"/>
            <a:ext cx="0" cy="69355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55" name="Picture 54" descr="Background pattern&#10;&#10;Description automatically generated with medium confidence">
            <a:extLst>
              <a:ext uri="{FF2B5EF4-FFF2-40B4-BE49-F238E27FC236}">
                <a16:creationId xmlns:a16="http://schemas.microsoft.com/office/drawing/2014/main" id="{108E453A-CFF9-41B1-A28C-E50836097B52}"/>
              </a:ext>
            </a:extLst>
          </p:cNvPr>
          <p:cNvPicPr>
            <a:picLocks noChangeAspect="1"/>
          </p:cNvPicPr>
          <p:nvPr/>
        </p:nvPicPr>
        <p:blipFill>
          <a:blip r:embed="rId2"/>
          <a:stretch>
            <a:fillRect/>
          </a:stretch>
        </p:blipFill>
        <p:spPr>
          <a:xfrm>
            <a:off x="360271" y="4554561"/>
            <a:ext cx="616659" cy="616659"/>
          </a:xfrm>
          <a:prstGeom prst="rect">
            <a:avLst/>
          </a:prstGeom>
        </p:spPr>
      </p:pic>
      <p:cxnSp>
        <p:nvCxnSpPr>
          <p:cNvPr id="57" name="Straight Arrow Connector 56">
            <a:extLst>
              <a:ext uri="{FF2B5EF4-FFF2-40B4-BE49-F238E27FC236}">
                <a16:creationId xmlns:a16="http://schemas.microsoft.com/office/drawing/2014/main" id="{99603D7C-6D01-E63E-F058-2355D932DF79}"/>
              </a:ext>
            </a:extLst>
          </p:cNvPr>
          <p:cNvCxnSpPr>
            <a:cxnSpLocks/>
          </p:cNvCxnSpPr>
          <p:nvPr/>
        </p:nvCxnSpPr>
        <p:spPr>
          <a:xfrm>
            <a:off x="1020588" y="4874337"/>
            <a:ext cx="76725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375602A0-98E3-F2C2-E33F-DD9BD32ABF72}"/>
              </a:ext>
            </a:extLst>
          </p:cNvPr>
          <p:cNvSpPr txBox="1"/>
          <p:nvPr/>
        </p:nvSpPr>
        <p:spPr>
          <a:xfrm>
            <a:off x="2274972" y="3949071"/>
            <a:ext cx="53290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Tenorite"/>
                <a:ea typeface="+mn-ea"/>
                <a:cs typeface="+mn-cs"/>
              </a:rPr>
              <a:t>LAN</a:t>
            </a:r>
            <a:endParaRPr kumimoji="0" lang="en-US" sz="1800" b="0" i="0" u="none" strike="noStrike" kern="1200" cap="none" spc="0" normalizeH="0" baseline="0" noProof="0" dirty="0">
              <a:ln>
                <a:noFill/>
              </a:ln>
              <a:solidFill>
                <a:prstClr val="black"/>
              </a:solidFill>
              <a:effectLst/>
              <a:uLnTx/>
              <a:uFillTx/>
              <a:latin typeface="Tenorite"/>
              <a:ea typeface="+mn-ea"/>
              <a:cs typeface="+mn-cs"/>
            </a:endParaRPr>
          </a:p>
        </p:txBody>
      </p:sp>
      <p:sp>
        <p:nvSpPr>
          <p:cNvPr id="62" name="TextBox 61">
            <a:extLst>
              <a:ext uri="{FF2B5EF4-FFF2-40B4-BE49-F238E27FC236}">
                <a16:creationId xmlns:a16="http://schemas.microsoft.com/office/drawing/2014/main" id="{A2BA2FA2-E695-DF01-BB3D-F00226F78129}"/>
              </a:ext>
            </a:extLst>
          </p:cNvPr>
          <p:cNvSpPr txBox="1"/>
          <p:nvPr/>
        </p:nvSpPr>
        <p:spPr>
          <a:xfrm>
            <a:off x="1136178" y="4612175"/>
            <a:ext cx="53290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Tenorite"/>
                <a:ea typeface="+mn-ea"/>
                <a:cs typeface="+mn-cs"/>
              </a:rPr>
              <a:t>LAN</a:t>
            </a:r>
            <a:endParaRPr kumimoji="0" lang="en-US" sz="1800" b="0" i="0" u="none" strike="noStrike" kern="1200" cap="none" spc="0" normalizeH="0" baseline="0" noProof="0" dirty="0">
              <a:ln>
                <a:noFill/>
              </a:ln>
              <a:solidFill>
                <a:prstClr val="black"/>
              </a:solidFill>
              <a:effectLst/>
              <a:uLnTx/>
              <a:uFillTx/>
              <a:latin typeface="Tenorite"/>
              <a:ea typeface="+mn-ea"/>
              <a:cs typeface="+mn-cs"/>
            </a:endParaRPr>
          </a:p>
        </p:txBody>
      </p:sp>
      <p:grpSp>
        <p:nvGrpSpPr>
          <p:cNvPr id="80" name="Group 79">
            <a:extLst>
              <a:ext uri="{FF2B5EF4-FFF2-40B4-BE49-F238E27FC236}">
                <a16:creationId xmlns:a16="http://schemas.microsoft.com/office/drawing/2014/main" id="{5FBBF3B1-4F28-7C7C-B4DE-D62C83E10CE4}"/>
              </a:ext>
            </a:extLst>
          </p:cNvPr>
          <p:cNvGrpSpPr/>
          <p:nvPr/>
        </p:nvGrpSpPr>
        <p:grpSpPr>
          <a:xfrm>
            <a:off x="4513519" y="3861047"/>
            <a:ext cx="2218153" cy="1945762"/>
            <a:chOff x="3789356" y="3862619"/>
            <a:chExt cx="2218153" cy="1945762"/>
          </a:xfrm>
        </p:grpSpPr>
        <p:sp>
          <p:nvSpPr>
            <p:cNvPr id="64" name="Rectangle: Rounded Corners 63">
              <a:extLst>
                <a:ext uri="{FF2B5EF4-FFF2-40B4-BE49-F238E27FC236}">
                  <a16:creationId xmlns:a16="http://schemas.microsoft.com/office/drawing/2014/main" id="{13268601-2AA1-7DD2-EC79-5712F7A4A84A}"/>
                </a:ext>
              </a:extLst>
            </p:cNvPr>
            <p:cNvSpPr/>
            <p:nvPr/>
          </p:nvSpPr>
          <p:spPr>
            <a:xfrm>
              <a:off x="4904334" y="4698202"/>
              <a:ext cx="1103175" cy="42311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enorite"/>
                </a:rPr>
                <a:t>Server</a:t>
              </a:r>
              <a:endParaRPr lang="en-US" dirty="0"/>
            </a:p>
          </p:txBody>
        </p:sp>
        <p:cxnSp>
          <p:nvCxnSpPr>
            <p:cNvPr id="66" name="Straight Arrow Connector 65">
              <a:extLst>
                <a:ext uri="{FF2B5EF4-FFF2-40B4-BE49-F238E27FC236}">
                  <a16:creationId xmlns:a16="http://schemas.microsoft.com/office/drawing/2014/main" id="{E2F9E275-1F62-D177-5624-76508B9510E1}"/>
                </a:ext>
              </a:extLst>
            </p:cNvPr>
            <p:cNvCxnSpPr>
              <a:cxnSpLocks/>
            </p:cNvCxnSpPr>
            <p:nvPr/>
          </p:nvCxnSpPr>
          <p:spPr>
            <a:xfrm>
              <a:off x="5455921" y="5114824"/>
              <a:ext cx="0" cy="69355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8" name="Rectangle: Top Corners One Rounded and One Snipped 67">
              <a:extLst>
                <a:ext uri="{FF2B5EF4-FFF2-40B4-BE49-F238E27FC236}">
                  <a16:creationId xmlns:a16="http://schemas.microsoft.com/office/drawing/2014/main" id="{1D1A8004-F184-6EFC-FF76-765E41ADC94C}"/>
                </a:ext>
              </a:extLst>
            </p:cNvPr>
            <p:cNvSpPr/>
            <p:nvPr/>
          </p:nvSpPr>
          <p:spPr>
            <a:xfrm>
              <a:off x="3789356" y="3862619"/>
              <a:ext cx="1114978" cy="415494"/>
            </a:xfrm>
            <a:prstGeom prst="snipRoundRect">
              <a:avLst>
                <a:gd name="adj1" fmla="val 18087"/>
                <a:gd name="adj2" fmla="val 16667"/>
              </a:avLst>
            </a:prstGeom>
            <a:solidFill>
              <a:srgbClr val="E7676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Central Db</a:t>
              </a:r>
            </a:p>
          </p:txBody>
        </p:sp>
        <p:cxnSp>
          <p:nvCxnSpPr>
            <p:cNvPr id="71" name="Connector: Elbow 70">
              <a:extLst>
                <a:ext uri="{FF2B5EF4-FFF2-40B4-BE49-F238E27FC236}">
                  <a16:creationId xmlns:a16="http://schemas.microsoft.com/office/drawing/2014/main" id="{57C21025-38C8-226B-4CBA-3217FA29290C}"/>
                </a:ext>
              </a:extLst>
            </p:cNvPr>
            <p:cNvCxnSpPr>
              <a:stCxn id="64" idx="0"/>
              <a:endCxn id="68" idx="0"/>
            </p:cNvCxnSpPr>
            <p:nvPr/>
          </p:nvCxnSpPr>
          <p:spPr>
            <a:xfrm rot="16200000" flipV="1">
              <a:off x="4866210" y="4108490"/>
              <a:ext cx="627836" cy="551588"/>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6E7795A3-5EA8-2FF2-F994-0ED6D826D756}"/>
                </a:ext>
              </a:extLst>
            </p:cNvPr>
            <p:cNvCxnSpPr>
              <a:stCxn id="68" idx="1"/>
            </p:cNvCxnSpPr>
            <p:nvPr/>
          </p:nvCxnSpPr>
          <p:spPr>
            <a:xfrm flipH="1">
              <a:off x="4341925" y="4278113"/>
              <a:ext cx="4920" cy="1530268"/>
            </a:xfrm>
            <a:prstGeom prst="straightConnector1">
              <a:avLst/>
            </a:prstGeom>
            <a:ln>
              <a:prstDash val="dashDot"/>
              <a:headEnd type="triangle"/>
              <a:tailEnd type="triangle"/>
            </a:ln>
          </p:spPr>
          <p:style>
            <a:lnRef idx="1">
              <a:schemeClr val="dk1"/>
            </a:lnRef>
            <a:fillRef idx="0">
              <a:schemeClr val="dk1"/>
            </a:fillRef>
            <a:effectRef idx="0">
              <a:schemeClr val="dk1"/>
            </a:effectRef>
            <a:fontRef idx="minor">
              <a:schemeClr val="tx1"/>
            </a:fontRef>
          </p:style>
        </p:cxnSp>
      </p:grpSp>
      <p:sp>
        <p:nvSpPr>
          <p:cNvPr id="83" name="Rectangle: Rounded Corners 82">
            <a:extLst>
              <a:ext uri="{FF2B5EF4-FFF2-40B4-BE49-F238E27FC236}">
                <a16:creationId xmlns:a16="http://schemas.microsoft.com/office/drawing/2014/main" id="{EC92DD2D-01AB-9BA6-3D2F-6C0142FE3F92}"/>
              </a:ext>
            </a:extLst>
          </p:cNvPr>
          <p:cNvSpPr/>
          <p:nvPr/>
        </p:nvSpPr>
        <p:spPr>
          <a:xfrm>
            <a:off x="7295063" y="3861047"/>
            <a:ext cx="1010510" cy="31856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MQTT Broker</a:t>
            </a:r>
          </a:p>
        </p:txBody>
      </p:sp>
      <p:cxnSp>
        <p:nvCxnSpPr>
          <p:cNvPr id="86" name="Straight Arrow Connector 85">
            <a:extLst>
              <a:ext uri="{FF2B5EF4-FFF2-40B4-BE49-F238E27FC236}">
                <a16:creationId xmlns:a16="http://schemas.microsoft.com/office/drawing/2014/main" id="{EDBC6732-9791-D89B-52DB-523363A61393}"/>
              </a:ext>
            </a:extLst>
          </p:cNvPr>
          <p:cNvCxnSpPr>
            <a:stCxn id="83" idx="2"/>
          </p:cNvCxnSpPr>
          <p:nvPr/>
        </p:nvCxnSpPr>
        <p:spPr>
          <a:xfrm>
            <a:off x="7800318" y="4179613"/>
            <a:ext cx="0" cy="16245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87" name="Group 86">
            <a:extLst>
              <a:ext uri="{FF2B5EF4-FFF2-40B4-BE49-F238E27FC236}">
                <a16:creationId xmlns:a16="http://schemas.microsoft.com/office/drawing/2014/main" id="{5FF95844-FB3F-74B0-13F5-41378D18EC6E}"/>
              </a:ext>
            </a:extLst>
          </p:cNvPr>
          <p:cNvGrpSpPr/>
          <p:nvPr/>
        </p:nvGrpSpPr>
        <p:grpSpPr>
          <a:xfrm>
            <a:off x="10581968" y="2950207"/>
            <a:ext cx="1246238" cy="365125"/>
            <a:chOff x="477848" y="2338588"/>
            <a:chExt cx="1246238" cy="365125"/>
          </a:xfrm>
        </p:grpSpPr>
        <p:sp>
          <p:nvSpPr>
            <p:cNvPr id="88" name="Rectangle: Diagonal Corners Snipped 87">
              <a:extLst>
                <a:ext uri="{FF2B5EF4-FFF2-40B4-BE49-F238E27FC236}">
                  <a16:creationId xmlns:a16="http://schemas.microsoft.com/office/drawing/2014/main" id="{C66B9CBF-BACC-ECC6-2669-62638BAF3443}"/>
                </a:ext>
              </a:extLst>
            </p:cNvPr>
            <p:cNvSpPr/>
            <p:nvPr/>
          </p:nvSpPr>
          <p:spPr>
            <a:xfrm>
              <a:off x="477848" y="2338588"/>
              <a:ext cx="1002890" cy="365125"/>
            </a:xfrm>
            <a:prstGeom prst="snip2Diag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9E2C03F0-AA28-0F9A-0833-7E05CCD44D26}"/>
                </a:ext>
              </a:extLst>
            </p:cNvPr>
            <p:cNvSpPr txBox="1"/>
            <p:nvPr/>
          </p:nvSpPr>
          <p:spPr>
            <a:xfrm>
              <a:off x="477848" y="2338588"/>
              <a:ext cx="1246238" cy="307777"/>
            </a:xfrm>
            <a:prstGeom prst="rect">
              <a:avLst/>
            </a:prstGeom>
            <a:noFill/>
          </p:spPr>
          <p:txBody>
            <a:bodyPr wrap="square">
              <a:spAutoFit/>
            </a:bodyPr>
            <a:lstStyle/>
            <a:p>
              <a:r>
                <a:rPr lang="en-US" sz="1400" dirty="0"/>
                <a:t>Front View</a:t>
              </a:r>
            </a:p>
          </p:txBody>
        </p:sp>
      </p:grpSp>
      <p:cxnSp>
        <p:nvCxnSpPr>
          <p:cNvPr id="90" name="Straight Arrow Connector 89">
            <a:extLst>
              <a:ext uri="{FF2B5EF4-FFF2-40B4-BE49-F238E27FC236}">
                <a16:creationId xmlns:a16="http://schemas.microsoft.com/office/drawing/2014/main" id="{0A1DCDD6-CF73-1B9B-B2C9-B0B18151D6B2}"/>
              </a:ext>
            </a:extLst>
          </p:cNvPr>
          <p:cNvCxnSpPr>
            <a:cxnSpLocks/>
            <a:stCxn id="88" idx="1"/>
          </p:cNvCxnSpPr>
          <p:nvPr/>
        </p:nvCxnSpPr>
        <p:spPr>
          <a:xfrm flipH="1">
            <a:off x="11077514" y="3315332"/>
            <a:ext cx="5899" cy="24888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100" name="Picture 99" descr="A black rectangle with a black background&#10;&#10;Description automatically generated with low confidence">
            <a:extLst>
              <a:ext uri="{FF2B5EF4-FFF2-40B4-BE49-F238E27FC236}">
                <a16:creationId xmlns:a16="http://schemas.microsoft.com/office/drawing/2014/main" id="{DA8B216F-3BC2-D573-EAF6-91A1A0CCE439}"/>
              </a:ext>
            </a:extLst>
          </p:cNvPr>
          <p:cNvPicPr>
            <a:picLocks noChangeAspect="1"/>
          </p:cNvPicPr>
          <p:nvPr/>
        </p:nvPicPr>
        <p:blipFill>
          <a:blip r:embed="rId3"/>
          <a:stretch>
            <a:fillRect/>
          </a:stretch>
        </p:blipFill>
        <p:spPr>
          <a:xfrm>
            <a:off x="10872181" y="1681793"/>
            <a:ext cx="410666" cy="410666"/>
          </a:xfrm>
          <a:prstGeom prst="rect">
            <a:avLst/>
          </a:prstGeom>
        </p:spPr>
      </p:pic>
      <p:pic>
        <p:nvPicPr>
          <p:cNvPr id="101" name="Picture 100" descr="Background pattern&#10;&#10;Description automatically generated with medium confidence">
            <a:extLst>
              <a:ext uri="{FF2B5EF4-FFF2-40B4-BE49-F238E27FC236}">
                <a16:creationId xmlns:a16="http://schemas.microsoft.com/office/drawing/2014/main" id="{6CE5606A-E9CC-65DA-1ABF-1F3E7A3ECB2E}"/>
              </a:ext>
            </a:extLst>
          </p:cNvPr>
          <p:cNvPicPr>
            <a:picLocks noChangeAspect="1"/>
          </p:cNvPicPr>
          <p:nvPr/>
        </p:nvPicPr>
        <p:blipFill>
          <a:blip r:embed="rId2"/>
          <a:stretch>
            <a:fillRect/>
          </a:stretch>
        </p:blipFill>
        <p:spPr>
          <a:xfrm>
            <a:off x="11526089" y="1591017"/>
            <a:ext cx="616659" cy="616659"/>
          </a:xfrm>
          <a:prstGeom prst="rect">
            <a:avLst/>
          </a:prstGeom>
        </p:spPr>
      </p:pic>
      <p:sp>
        <p:nvSpPr>
          <p:cNvPr id="102" name="Rectangle: Rounded Corners 101">
            <a:extLst>
              <a:ext uri="{FF2B5EF4-FFF2-40B4-BE49-F238E27FC236}">
                <a16:creationId xmlns:a16="http://schemas.microsoft.com/office/drawing/2014/main" id="{CCE61096-05A2-3FE4-B806-331EB44E253E}"/>
              </a:ext>
            </a:extLst>
          </p:cNvPr>
          <p:cNvSpPr/>
          <p:nvPr/>
        </p:nvSpPr>
        <p:spPr>
          <a:xfrm>
            <a:off x="9019996" y="3861047"/>
            <a:ext cx="1010510" cy="318566"/>
          </a:xfrm>
          <a:prstGeom prst="roundRect">
            <a:avLst/>
          </a:prstGeom>
          <a:solidFill>
            <a:srgbClr val="8DBA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Mail Service</a:t>
            </a:r>
          </a:p>
        </p:txBody>
      </p:sp>
      <p:cxnSp>
        <p:nvCxnSpPr>
          <p:cNvPr id="103" name="Straight Arrow Connector 102">
            <a:extLst>
              <a:ext uri="{FF2B5EF4-FFF2-40B4-BE49-F238E27FC236}">
                <a16:creationId xmlns:a16="http://schemas.microsoft.com/office/drawing/2014/main" id="{F4BB391B-62AB-BBF1-A87D-927BD4C5BF23}"/>
              </a:ext>
            </a:extLst>
          </p:cNvPr>
          <p:cNvCxnSpPr>
            <a:stCxn id="102" idx="2"/>
          </p:cNvCxnSpPr>
          <p:nvPr/>
        </p:nvCxnSpPr>
        <p:spPr>
          <a:xfrm>
            <a:off x="9525251" y="4179613"/>
            <a:ext cx="0" cy="16245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105" name="Picture 104" descr="A picture containing monitor, black&#10;&#10;Description automatically generated">
            <a:extLst>
              <a:ext uri="{FF2B5EF4-FFF2-40B4-BE49-F238E27FC236}">
                <a16:creationId xmlns:a16="http://schemas.microsoft.com/office/drawing/2014/main" id="{68ADE855-AF83-E50F-0812-EC45DC83E75A}"/>
              </a:ext>
            </a:extLst>
          </p:cNvPr>
          <p:cNvPicPr>
            <a:picLocks noChangeAspect="1"/>
          </p:cNvPicPr>
          <p:nvPr/>
        </p:nvPicPr>
        <p:blipFill>
          <a:blip r:embed="rId4"/>
          <a:stretch>
            <a:fillRect/>
          </a:stretch>
        </p:blipFill>
        <p:spPr>
          <a:xfrm>
            <a:off x="10030506" y="1654533"/>
            <a:ext cx="598433" cy="550094"/>
          </a:xfrm>
          <a:prstGeom prst="rect">
            <a:avLst/>
          </a:prstGeom>
        </p:spPr>
      </p:pic>
      <p:cxnSp>
        <p:nvCxnSpPr>
          <p:cNvPr id="107" name="Connector: Elbow 106">
            <a:extLst>
              <a:ext uri="{FF2B5EF4-FFF2-40B4-BE49-F238E27FC236}">
                <a16:creationId xmlns:a16="http://schemas.microsoft.com/office/drawing/2014/main" id="{4359D9D3-5AC9-CDA8-4504-F3F7FA0BF38A}"/>
              </a:ext>
            </a:extLst>
          </p:cNvPr>
          <p:cNvCxnSpPr>
            <a:stCxn id="105" idx="2"/>
            <a:endCxn id="89" idx="1"/>
          </p:cNvCxnSpPr>
          <p:nvPr/>
        </p:nvCxnSpPr>
        <p:spPr>
          <a:xfrm rot="16200000" flipH="1">
            <a:off x="10006111" y="2528238"/>
            <a:ext cx="899469" cy="252245"/>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A5553447-3DD7-24E8-F38C-5FB02BF67457}"/>
              </a:ext>
            </a:extLst>
          </p:cNvPr>
          <p:cNvCxnSpPr>
            <a:cxnSpLocks/>
          </p:cNvCxnSpPr>
          <p:nvPr/>
        </p:nvCxnSpPr>
        <p:spPr>
          <a:xfrm flipV="1">
            <a:off x="11077514" y="2144314"/>
            <a:ext cx="0" cy="80589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3" name="Connector: Elbow 122">
            <a:extLst>
              <a:ext uri="{FF2B5EF4-FFF2-40B4-BE49-F238E27FC236}">
                <a16:creationId xmlns:a16="http://schemas.microsoft.com/office/drawing/2014/main" id="{21D5051F-3A68-4695-4080-2FE6EA260458}"/>
              </a:ext>
            </a:extLst>
          </p:cNvPr>
          <p:cNvCxnSpPr>
            <a:endCxn id="101" idx="2"/>
          </p:cNvCxnSpPr>
          <p:nvPr/>
        </p:nvCxnSpPr>
        <p:spPr>
          <a:xfrm rot="5400000" flipH="1" flipV="1">
            <a:off x="11148488" y="2264276"/>
            <a:ext cx="742531" cy="629332"/>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76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115223" y="125613"/>
            <a:ext cx="4244402" cy="653257"/>
          </a:xfrm>
        </p:spPr>
        <p:txBody>
          <a:bodyPr/>
          <a:lstStyle/>
          <a:p>
            <a:r>
              <a:rPr lang="en-US" dirty="0"/>
              <a:t>The INNER WORKINGS​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{362EA5D2-8133-4750-8ADE-DC62753C8654}tf67328976_win32</Template>
  <TotalTime>887</TotalTime>
  <Words>640</Words>
  <Application>Microsoft Office PowerPoint</Application>
  <PresentationFormat>Widescreen</PresentationFormat>
  <Paragraphs>176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Greenhouse digital TWIN</vt:lpstr>
      <vt:lpstr>Contents</vt:lpstr>
      <vt:lpstr>The project</vt:lpstr>
      <vt:lpstr>PRIMARY GOALS</vt:lpstr>
      <vt:lpstr>SOFTWARE Architecture</vt:lpstr>
      <vt:lpstr>DEVICE FLOW DIAGRAM</vt:lpstr>
      <vt:lpstr>The INNER WORKINGS​</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ΤΣΑΜΠΡΑΣ ΙΩΑΝΝΗΣ</dc:creator>
  <cp:lastModifiedBy>ΤΣΑΜΠΡΑΣ ΙΩΑΝΝΗΣ</cp:lastModifiedBy>
  <cp:revision>18</cp:revision>
  <dcterms:created xsi:type="dcterms:W3CDTF">2023-02-13T05:01:34Z</dcterms:created>
  <dcterms:modified xsi:type="dcterms:W3CDTF">2023-02-16T00:33:35Z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