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3B7C31-5662-44BF-A90C-EA596DE08381}" v="1029" dt="2022-12-03T17:48:51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30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12/4/2022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441801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12/4/2022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47337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12/4/2022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257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12/4/2022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41700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12/4/2022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72215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12/4/2022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457421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88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6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4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0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4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7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6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0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6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8D24A4-5FEC-4062-8995-EB21925B3B40}" type="datetime1">
              <a:rPr lang="en-US" smtClean="0"/>
              <a:t>12/4/2022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6816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A8C7AC-4CCF-90AE-A598-C9468E03B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9324" r="6" b="2441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2221" y="1122363"/>
            <a:ext cx="9804142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Πα</a:t>
            </a:r>
            <a:r>
              <a:rPr lang="en-US" dirty="0" err="1">
                <a:solidFill>
                  <a:srgbClr val="FFFFFF"/>
                </a:solidFill>
                <a:cs typeface="Calibri Light"/>
              </a:rPr>
              <a:t>ρουσI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αση δεYτερου Milestone</a:t>
            </a:r>
            <a:br>
              <a:rPr lang="en-US" dirty="0">
                <a:solidFill>
                  <a:srgbClr val="FFFFFF"/>
                </a:solidFill>
                <a:cs typeface="Calibri Light"/>
              </a:rPr>
            </a:br>
            <a:br>
              <a:rPr lang="en-US" dirty="0">
                <a:cs typeface="Calibri Light"/>
              </a:rPr>
            </a:br>
            <a:r>
              <a:rPr lang="en-US" dirty="0">
                <a:solidFill>
                  <a:srgbClr val="FFFFFF"/>
                </a:solidFill>
                <a:cs typeface="Calibri Light"/>
              </a:rPr>
              <a:t>ΑρχιτεκτονιKH και ΥλοποIηση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4643" y="4867377"/>
            <a:ext cx="7063739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Ιωάννης Τσάμπρας 1066584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  <a:cs typeface="Calibri"/>
              </a:rPr>
              <a:t>Σταύρος Κάνιας 1066563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A8C7AC-4CCF-90AE-A598-C9468E03B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9324" r="6" b="2441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60" y="236710"/>
            <a:ext cx="10824802" cy="97545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cs typeface="Calibri Light"/>
              </a:rPr>
              <a:t>ΑνAγκες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/>
                </a:solidFill>
                <a:cs typeface="Calibri Light"/>
              </a:rPr>
              <a:t>του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dirty="0" err="1">
                <a:solidFill>
                  <a:srgbClr val="FFFFFF"/>
                </a:solidFill>
                <a:cs typeface="Calibri Light"/>
              </a:rPr>
              <a:t>συστHμ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ατος:</a:t>
            </a:r>
            <a:endParaRPr lang="en-US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020" y="1448864"/>
            <a:ext cx="10691976" cy="50742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r>
              <a:rPr lang="en-US" sz="2800" dirty="0" err="1">
                <a:solidFill>
                  <a:srgbClr val="FFFFFF"/>
                </a:solidFill>
                <a:cs typeface="Calibri"/>
              </a:rPr>
              <a:t>Κεντρική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 β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άση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δεδομένων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 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με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media-cache και metrics data</a:t>
            </a:r>
            <a:endParaRPr lang="en-US" sz="2800">
              <a:cs typeface="Calibri"/>
            </a:endParaRPr>
          </a:p>
          <a:p>
            <a:pPr marL="342900" indent="-342900" algn="l">
              <a:lnSpc>
                <a:spcPct val="150000"/>
              </a:lnSpc>
              <a:buClr>
                <a:srgbClr val="835B48"/>
              </a:buClr>
              <a:buChar char="•"/>
            </a:pPr>
            <a:r>
              <a:rPr lang="en-US" sz="2800" dirty="0">
                <a:solidFill>
                  <a:srgbClr val="FFFFFF"/>
                </a:solidFill>
                <a:cs typeface="Calibri"/>
              </a:rPr>
              <a:t>Κατα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νεμημένη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 media β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άση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δεδομένων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στ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α edge-modules</a:t>
            </a:r>
          </a:p>
          <a:p>
            <a:pPr marL="342900" indent="-342900" algn="l">
              <a:lnSpc>
                <a:spcPct val="150000"/>
              </a:lnSpc>
              <a:buClr>
                <a:srgbClr val="835B48"/>
              </a:buClr>
              <a:buChar char="•"/>
            </a:pPr>
            <a:r>
              <a:rPr lang="en-US" sz="2800" dirty="0">
                <a:solidFill>
                  <a:srgbClr val="FFFFFF"/>
                </a:solidFill>
                <a:cs typeface="Calibri"/>
              </a:rPr>
              <a:t>Rest API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γι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α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την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α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νάκτηση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εικόνων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στ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α edge modules</a:t>
            </a:r>
            <a:endParaRPr lang="en-US" sz="2800">
              <a:cs typeface="Calibri"/>
            </a:endParaRPr>
          </a:p>
          <a:p>
            <a:pPr marL="342900" indent="-342900" algn="l">
              <a:lnSpc>
                <a:spcPct val="150000"/>
              </a:lnSpc>
              <a:buClr>
                <a:srgbClr val="835B48"/>
              </a:buClr>
              <a:buChar char="•"/>
            </a:pPr>
            <a:r>
              <a:rPr lang="en-US" sz="2800" dirty="0">
                <a:solidFill>
                  <a:srgbClr val="FFFFFF"/>
                </a:solidFill>
                <a:cs typeface="Calibri"/>
              </a:rPr>
              <a:t>Rest API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γι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α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την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ενημέρωση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της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β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άσης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στον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back-end controller</a:t>
            </a:r>
          </a:p>
          <a:p>
            <a:pPr marL="342900" indent="-342900" algn="l">
              <a:lnSpc>
                <a:spcPct val="150000"/>
              </a:lnSpc>
              <a:buClr>
                <a:srgbClr val="835B48"/>
              </a:buClr>
              <a:buChar char="•"/>
            </a:pPr>
            <a:r>
              <a:rPr lang="en-US" sz="2800" dirty="0">
                <a:solidFill>
                  <a:srgbClr val="FFFFFF"/>
                </a:solidFill>
                <a:cs typeface="Calibri"/>
              </a:rPr>
              <a:t>Front view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με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λειτουργίες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visualisation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 &amp; warning </a:t>
            </a:r>
          </a:p>
          <a:p>
            <a:pPr marL="342900" indent="-342900" algn="l">
              <a:lnSpc>
                <a:spcPct val="150000"/>
              </a:lnSpc>
              <a:buClr>
                <a:srgbClr val="835B48"/>
              </a:buClr>
              <a:buChar char="•"/>
            </a:pPr>
            <a:r>
              <a:rPr lang="en-US" sz="2800" dirty="0">
                <a:solidFill>
                  <a:srgbClr val="FFFFFF"/>
                </a:solidFill>
                <a:cs typeface="Calibri"/>
              </a:rPr>
              <a:t>Rest API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γι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α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την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π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ροσφορά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δεδομένων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εκ</a:t>
            </a:r>
            <a:r>
              <a:rPr lang="en-US" sz="2800" dirty="0">
                <a:solidFill>
                  <a:srgbClr val="FFFFFF"/>
                </a:solidFill>
                <a:cs typeface="Calibri"/>
              </a:rPr>
              <a:t>πα</a:t>
            </a:r>
            <a:r>
              <a:rPr lang="en-US" sz="2800" dirty="0" err="1">
                <a:solidFill>
                  <a:srgbClr val="FFFFFF"/>
                </a:solidFill>
                <a:cs typeface="Calibri"/>
              </a:rPr>
              <a:t>ίδευσης</a:t>
            </a:r>
            <a:endParaRPr lang="en-US" sz="2800" dirty="0">
              <a:solidFill>
                <a:srgbClr val="FFFFFF"/>
              </a:solidFill>
              <a:cs typeface="Calibri"/>
            </a:endParaRPr>
          </a:p>
          <a:p>
            <a:pPr marL="342900" indent="-342900" algn="l">
              <a:buClr>
                <a:srgbClr val="835B48"/>
              </a:buClr>
              <a:buChar char="•"/>
            </a:pPr>
            <a:endParaRPr lang="en-US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459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A8C7AC-4CCF-90AE-A598-C9468E03B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9324" r="6" b="2441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457" y="209574"/>
            <a:ext cx="10824802" cy="975454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rgbClr val="FFFFFF"/>
                </a:solidFill>
                <a:cs typeface="Calibri Light"/>
              </a:rPr>
              <a:t>Αρχιτεκτονική</a:t>
            </a:r>
            <a:r>
              <a:rPr lang="en-US" sz="4400" dirty="0">
                <a:solidFill>
                  <a:srgbClr val="FFFFFF"/>
                </a:solidFill>
                <a:cs typeface="Calibri Light"/>
              </a:rPr>
              <a:t> α</a:t>
            </a:r>
            <a:r>
              <a:rPr lang="en-US" sz="4400" dirty="0" err="1">
                <a:solidFill>
                  <a:srgbClr val="FFFFFF"/>
                </a:solidFill>
                <a:cs typeface="Calibri Light"/>
              </a:rPr>
              <a:t>νά</a:t>
            </a:r>
            <a:r>
              <a:rPr lang="en-US" sz="4400" dirty="0">
                <a:solidFill>
                  <a:srgbClr val="FFFFFF"/>
                </a:solidFill>
                <a:cs typeface="Calibri Light"/>
              </a:rPr>
              <a:t>π</a:t>
            </a:r>
            <a:r>
              <a:rPr lang="en-US" sz="4400" dirty="0" err="1">
                <a:solidFill>
                  <a:srgbClr val="FFFFFF"/>
                </a:solidFill>
                <a:cs typeface="Calibri Light"/>
              </a:rPr>
              <a:t>τυξης</a:t>
            </a:r>
            <a:r>
              <a:rPr lang="en-US" sz="4400" dirty="0">
                <a:solidFill>
                  <a:srgbClr val="FFFFFF"/>
                </a:solidFill>
                <a:cs typeface="Calibri Light"/>
              </a:rPr>
              <a:t> </a:t>
            </a:r>
            <a:r>
              <a:rPr lang="en-US" sz="4400" dirty="0" err="1">
                <a:solidFill>
                  <a:srgbClr val="FFFFFF"/>
                </a:solidFill>
                <a:cs typeface="Calibri Light"/>
              </a:rPr>
              <a:t>συστήμ</a:t>
            </a:r>
            <a:r>
              <a:rPr lang="en-US" sz="4400" dirty="0">
                <a:solidFill>
                  <a:srgbClr val="FFFFFF"/>
                </a:solidFill>
                <a:cs typeface="Calibri Light"/>
              </a:rPr>
              <a:t>α</a:t>
            </a:r>
            <a:r>
              <a:rPr lang="en-US" sz="4400" dirty="0" err="1">
                <a:solidFill>
                  <a:srgbClr val="FFFFFF"/>
                </a:solidFill>
                <a:cs typeface="Calibri Light"/>
              </a:rPr>
              <a:t>τος</a:t>
            </a:r>
            <a:r>
              <a:rPr lang="en-US" sz="4400" dirty="0">
                <a:solidFill>
                  <a:srgbClr val="FFFFFF"/>
                </a:solidFill>
                <a:cs typeface="Calibri Light"/>
              </a:rPr>
              <a:t>:</a:t>
            </a:r>
            <a:endParaRPr lang="en-US" sz="4400" dirty="0" err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020" y="1448864"/>
            <a:ext cx="10691976" cy="5074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endParaRPr lang="en-US" sz="2800" dirty="0">
              <a:solidFill>
                <a:srgbClr val="FFFFFF"/>
              </a:solidFill>
              <a:cs typeface="Calibri"/>
            </a:endParaRPr>
          </a:p>
          <a:p>
            <a:pPr marL="342900" indent="-342900" algn="l">
              <a:buClr>
                <a:srgbClr val="835B48"/>
              </a:buClr>
              <a:buChar char="•"/>
            </a:pP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71E3E3D-72D8-FF08-6475-FC250C9C6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352" y="1394591"/>
            <a:ext cx="12219409" cy="51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0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A8C7AC-4CCF-90AE-A598-C9468E03B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9324" r="6" b="2441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435" y="73341"/>
            <a:ext cx="10824802" cy="9754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IoT perspective:</a:t>
            </a:r>
            <a:endParaRPr lang="en-US" dirty="0" err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020" y="1448864"/>
            <a:ext cx="10691976" cy="5074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endParaRPr lang="en-US" sz="2800" dirty="0">
              <a:solidFill>
                <a:srgbClr val="FFFFFF"/>
              </a:solidFill>
              <a:cs typeface="Calibri"/>
            </a:endParaRPr>
          </a:p>
          <a:p>
            <a:pPr marL="342900" indent="-342900" algn="l">
              <a:buClr>
                <a:srgbClr val="835B48"/>
              </a:buClr>
              <a:buChar char="•"/>
            </a:pP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FD388577-E78F-1151-EA76-707024EFD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315" y="1122125"/>
            <a:ext cx="12257712" cy="497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2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A8C7AC-4CCF-90AE-A598-C9468E03B4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9324" r="6" b="2441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536" y="-154183"/>
            <a:ext cx="7937591" cy="975454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  <a:cs typeface="Calibri Light"/>
              </a:rPr>
              <a:t>ΒHμ</a:t>
            </a:r>
            <a:r>
              <a:rPr lang="en-US" sz="4400" dirty="0">
                <a:solidFill>
                  <a:srgbClr val="FFFFFF"/>
                </a:solidFill>
                <a:cs typeface="Calibri Light"/>
              </a:rPr>
              <a:t>ατα ΥλοποIησης:</a:t>
            </a:r>
            <a:endParaRPr lang="en-US" sz="4400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020" y="1448864"/>
            <a:ext cx="10691976" cy="5074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lnSpc>
                <a:spcPct val="150000"/>
              </a:lnSpc>
              <a:buChar char="•"/>
            </a:pPr>
            <a:endParaRPr lang="en-US" sz="2800" dirty="0">
              <a:solidFill>
                <a:srgbClr val="FFFFFF"/>
              </a:solidFill>
              <a:cs typeface="Calibri"/>
            </a:endParaRPr>
          </a:p>
          <a:p>
            <a:pPr marL="342900" indent="-342900" algn="l">
              <a:buClr>
                <a:srgbClr val="835B48"/>
              </a:buClr>
              <a:buChar char="•"/>
            </a:pPr>
            <a:endParaRPr lang="en-US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B14F0-0A54-F82C-AD7D-5C7C9073D247}"/>
              </a:ext>
            </a:extLst>
          </p:cNvPr>
          <p:cNvSpPr txBox="1"/>
          <p:nvPr/>
        </p:nvSpPr>
        <p:spPr>
          <a:xfrm>
            <a:off x="1249960" y="802548"/>
            <a:ext cx="9286612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Gill Sans Nova"/>
              </a:rPr>
              <a:t>Device:</a:t>
            </a:r>
            <a:endParaRPr lang="en-US" sz="3200" dirty="0">
              <a:latin typeface="Gill Sans Nova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Gill Sans Nova"/>
              </a:rPr>
              <a:t>Σύστ</a:t>
            </a:r>
            <a:r>
              <a:rPr lang="en-US" sz="2000" dirty="0">
                <a:latin typeface="Gill Sans Nova"/>
              </a:rPr>
              <a:t>α</a:t>
            </a:r>
            <a:r>
              <a:rPr lang="en-US" sz="2000" dirty="0" err="1">
                <a:latin typeface="Gill Sans Nova"/>
              </a:rPr>
              <a:t>ση</a:t>
            </a:r>
            <a:r>
              <a:rPr lang="en-US" sz="2000" dirty="0">
                <a:latin typeface="Gill Sans Nova"/>
              </a:rPr>
              <a:t> ingestion controller (final stage)</a:t>
            </a:r>
            <a:endParaRPr lang="en-US" dirty="0">
              <a:latin typeface="Gill Sans Nova"/>
            </a:endParaRPr>
          </a:p>
          <a:p>
            <a:pPr marL="342900" indent="-342900">
              <a:buAutoNum type="arabicPeriod"/>
            </a:pPr>
            <a:r>
              <a:rPr lang="en-US" sz="2000" dirty="0" err="1">
                <a:latin typeface="Gill Sans Nova"/>
              </a:rPr>
              <a:t>Σύστ</a:t>
            </a:r>
            <a:r>
              <a:rPr lang="en-US" sz="2000" dirty="0">
                <a:latin typeface="Gill Sans Nova"/>
              </a:rPr>
              <a:t>α</a:t>
            </a:r>
            <a:r>
              <a:rPr lang="en-US" sz="2000" dirty="0" err="1">
                <a:latin typeface="Gill Sans Nova"/>
              </a:rPr>
              <a:t>ση</a:t>
            </a:r>
            <a:r>
              <a:rPr lang="en-US" sz="2000" dirty="0">
                <a:latin typeface="Gill Sans Nova"/>
              </a:rPr>
              <a:t> π</a:t>
            </a:r>
            <a:r>
              <a:rPr lang="en-US" sz="2000" dirty="0" err="1">
                <a:latin typeface="Gill Sans Nova"/>
              </a:rPr>
              <a:t>ροσομοίωσης</a:t>
            </a:r>
            <a:r>
              <a:rPr lang="en-US" sz="2000" dirty="0">
                <a:latin typeface="Gill Sans Nova"/>
              </a:rPr>
              <a:t> </a:t>
            </a:r>
            <a:r>
              <a:rPr lang="en-US" sz="2000" dirty="0" err="1">
                <a:latin typeface="Gill Sans Nova"/>
              </a:rPr>
              <a:t>φυσικής</a:t>
            </a:r>
            <a:r>
              <a:rPr lang="en-US" sz="2000" dirty="0">
                <a:latin typeface="Gill Sans Nova"/>
              </a:rPr>
              <a:t> </a:t>
            </a:r>
            <a:r>
              <a:rPr lang="en-US" sz="2000" dirty="0" err="1">
                <a:latin typeface="Gill Sans Nova"/>
              </a:rPr>
              <a:t>συσκευής</a:t>
            </a:r>
            <a:r>
              <a:rPr lang="en-US" sz="2000" dirty="0">
                <a:latin typeface="Gill Sans Nova"/>
              </a:rPr>
              <a:t> (under development)</a:t>
            </a:r>
          </a:p>
          <a:p>
            <a:pPr marL="342900" indent="-342900">
              <a:buAutoNum type="arabicPeriod"/>
            </a:pPr>
            <a:r>
              <a:rPr lang="en-US" sz="2000" dirty="0" err="1">
                <a:latin typeface="Gill Sans Nova"/>
              </a:rPr>
              <a:t>Σχεδί</a:t>
            </a:r>
            <a:r>
              <a:rPr lang="en-US" sz="2000" dirty="0">
                <a:latin typeface="Gill Sans Nova"/>
              </a:rPr>
              <a:t>α</a:t>
            </a:r>
            <a:r>
              <a:rPr lang="en-US" sz="2000" dirty="0" err="1">
                <a:latin typeface="Gill Sans Nova"/>
              </a:rPr>
              <a:t>ση</a:t>
            </a:r>
            <a:r>
              <a:rPr lang="en-US" sz="2000" dirty="0">
                <a:latin typeface="Gill Sans Nova"/>
              </a:rPr>
              <a:t> </a:t>
            </a:r>
            <a:r>
              <a:rPr lang="en-US" sz="2000" dirty="0" err="1">
                <a:latin typeface="Gill Sans Nova"/>
              </a:rPr>
              <a:t>φυσικής</a:t>
            </a:r>
            <a:r>
              <a:rPr lang="en-US" sz="2000" dirty="0">
                <a:latin typeface="Gill Sans Nova"/>
              </a:rPr>
              <a:t> </a:t>
            </a:r>
            <a:r>
              <a:rPr lang="en-US" sz="2000" dirty="0" err="1">
                <a:latin typeface="Gill Sans Nova"/>
              </a:rPr>
              <a:t>συσκευής</a:t>
            </a:r>
            <a:r>
              <a:rPr lang="en-US" sz="2000" dirty="0">
                <a:latin typeface="Gill Sans Nova"/>
              </a:rPr>
              <a:t> (under development)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Gill Sans Nova"/>
              </a:rPr>
              <a:t>Κατα</a:t>
            </a:r>
            <a:r>
              <a:rPr lang="en-US" sz="2000" dirty="0" err="1">
                <a:latin typeface="Gill Sans Nova"/>
              </a:rPr>
              <a:t>σκευή</a:t>
            </a:r>
            <a:r>
              <a:rPr lang="en-US" sz="2000" dirty="0">
                <a:latin typeface="Gill Sans Nova"/>
              </a:rPr>
              <a:t> </a:t>
            </a:r>
            <a:r>
              <a:rPr lang="en-US" sz="2000" dirty="0" err="1">
                <a:latin typeface="Gill Sans Nova"/>
              </a:rPr>
              <a:t>φυσικής</a:t>
            </a:r>
            <a:r>
              <a:rPr lang="en-US" sz="2000" dirty="0">
                <a:latin typeface="Gill Sans Nova"/>
              </a:rPr>
              <a:t> </a:t>
            </a:r>
            <a:r>
              <a:rPr lang="en-US" sz="2000" dirty="0" err="1">
                <a:latin typeface="Gill Sans Nova"/>
              </a:rPr>
              <a:t>συσκευής</a:t>
            </a:r>
            <a:r>
              <a:rPr lang="en-US" sz="2000" dirty="0">
                <a:latin typeface="Gill Sans Nova"/>
              </a:rPr>
              <a:t> (planned/later work)</a:t>
            </a:r>
            <a:br>
              <a:rPr lang="en-US" dirty="0">
                <a:solidFill>
                  <a:srgbClr val="FFFFFF"/>
                </a:solidFill>
                <a:latin typeface="Gill Sans Nova"/>
              </a:rPr>
            </a:br>
            <a:endParaRPr lang="en-US" dirty="0">
              <a:solidFill>
                <a:srgbClr val="FFFFFF"/>
              </a:solidFill>
              <a:latin typeface="Gill Sans Nov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4C9D5-9E5E-A1E9-8BCC-36CD30B4D3D0}"/>
              </a:ext>
            </a:extLst>
          </p:cNvPr>
          <p:cNvSpPr txBox="1"/>
          <p:nvPr/>
        </p:nvSpPr>
        <p:spPr>
          <a:xfrm>
            <a:off x="1249960" y="2704051"/>
            <a:ext cx="862947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Gill Sans Nova"/>
                <a:cs typeface="Segoe UI"/>
              </a:rPr>
              <a:t>Virtual Gateway:</a:t>
            </a:r>
            <a:r>
              <a:rPr lang="en-US" sz="2800" dirty="0">
                <a:latin typeface="Gill Sans Nova"/>
                <a:cs typeface="Segoe UI"/>
              </a:rPr>
              <a:t>​</a:t>
            </a:r>
            <a:r>
              <a:rPr lang="en-US" dirty="0">
                <a:latin typeface="Gill Sans Nova"/>
                <a:cs typeface="Segoe UI"/>
              </a:rPr>
              <a:t>​</a:t>
            </a:r>
          </a:p>
          <a:p>
            <a:pPr>
              <a:buAutoNum type="arabicPeriod"/>
            </a:pPr>
            <a:r>
              <a:rPr lang="en-US" dirty="0" err="1">
                <a:solidFill>
                  <a:srgbClr val="FFFFFF"/>
                </a:solidFill>
                <a:latin typeface="Gill Sans Nova"/>
                <a:cs typeface="Arial"/>
              </a:rPr>
              <a:t>Σύστ</a:t>
            </a:r>
            <a:r>
              <a:rPr lang="en-US" dirty="0">
                <a:solidFill>
                  <a:srgbClr val="FFFFFF"/>
                </a:solidFill>
                <a:latin typeface="Gill Sans Nova"/>
                <a:cs typeface="Arial"/>
              </a:rPr>
              <a:t>α</a:t>
            </a:r>
            <a:r>
              <a:rPr lang="en-US" dirty="0" err="1">
                <a:solidFill>
                  <a:srgbClr val="FFFFFF"/>
                </a:solidFill>
                <a:latin typeface="Gill Sans Nova"/>
                <a:cs typeface="Arial"/>
              </a:rPr>
              <a:t>ση</a:t>
            </a:r>
            <a:r>
              <a:rPr lang="en-US" dirty="0">
                <a:solidFill>
                  <a:srgbClr val="FFFFFF"/>
                </a:solidFill>
                <a:latin typeface="Gill Sans Nova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ill Sans Nova"/>
                <a:cs typeface="Arial"/>
              </a:rPr>
              <a:t>συστήμ</a:t>
            </a:r>
            <a:r>
              <a:rPr lang="en-US" dirty="0">
                <a:solidFill>
                  <a:srgbClr val="FFFFFF"/>
                </a:solidFill>
                <a:latin typeface="Gill Sans Nova"/>
                <a:cs typeface="Arial"/>
              </a:rPr>
              <a:t>α</a:t>
            </a:r>
            <a:r>
              <a:rPr lang="en-US" dirty="0" err="1">
                <a:solidFill>
                  <a:srgbClr val="FFFFFF"/>
                </a:solidFill>
                <a:latin typeface="Gill Sans Nova"/>
                <a:cs typeface="Arial"/>
              </a:rPr>
              <a:t>τος</a:t>
            </a:r>
            <a:r>
              <a:rPr lang="en-US" dirty="0">
                <a:solidFill>
                  <a:srgbClr val="FFFFFF"/>
                </a:solidFill>
                <a:latin typeface="Gill Sans Nova"/>
                <a:cs typeface="Arial"/>
              </a:rPr>
              <a:t> απ</a:t>
            </a:r>
            <a:r>
              <a:rPr lang="en-US" dirty="0" err="1">
                <a:solidFill>
                  <a:srgbClr val="FFFFFF"/>
                </a:solidFill>
                <a:latin typeface="Gill Sans Nova"/>
                <a:cs typeface="Arial"/>
              </a:rPr>
              <a:t>οθήκευσης</a:t>
            </a:r>
            <a:r>
              <a:rPr lang="en-US" dirty="0">
                <a:solidFill>
                  <a:srgbClr val="FFFFFF"/>
                </a:solidFill>
                <a:latin typeface="Gill Sans Nova"/>
                <a:cs typeface="Arial"/>
              </a:rPr>
              <a:t> media (under development)</a:t>
            </a:r>
            <a:endParaRPr lang="en-US">
              <a:latin typeface="Gill Sans Nova"/>
              <a:cs typeface="Arial"/>
            </a:endParaRPr>
          </a:p>
          <a:p>
            <a:pPr>
              <a:buAutoNum type="arabicPeriod"/>
            </a:pPr>
            <a:r>
              <a:rPr lang="en-US" dirty="0" err="1">
                <a:solidFill>
                  <a:srgbClr val="FFFFFF"/>
                </a:solidFill>
                <a:latin typeface="Gill Sans Nova"/>
                <a:cs typeface="Arial"/>
              </a:rPr>
              <a:t>Σύστ</a:t>
            </a:r>
            <a:r>
              <a:rPr lang="en-US" dirty="0">
                <a:solidFill>
                  <a:srgbClr val="FFFFFF"/>
                </a:solidFill>
                <a:latin typeface="Gill Sans Nova"/>
                <a:cs typeface="Arial"/>
              </a:rPr>
              <a:t>α</a:t>
            </a:r>
            <a:r>
              <a:rPr lang="en-US" dirty="0" err="1">
                <a:solidFill>
                  <a:srgbClr val="FFFFFF"/>
                </a:solidFill>
                <a:latin typeface="Gill Sans Nova"/>
                <a:cs typeface="Arial"/>
              </a:rPr>
              <a:t>ση</a:t>
            </a:r>
            <a:r>
              <a:rPr lang="en-US" dirty="0">
                <a:solidFill>
                  <a:srgbClr val="FFFFFF"/>
                </a:solidFill>
                <a:latin typeface="Gill Sans Nova"/>
                <a:cs typeface="Arial"/>
              </a:rPr>
              <a:t> controller (planned)</a:t>
            </a:r>
          </a:p>
          <a:p>
            <a:pPr>
              <a:buAutoNum type="arabicPeriod"/>
            </a:pPr>
            <a:r>
              <a:rPr lang="en-US" dirty="0" err="1">
                <a:solidFill>
                  <a:srgbClr val="FFFFFF"/>
                </a:solidFill>
                <a:latin typeface="Gill Sans Nova"/>
                <a:cs typeface="Arial"/>
              </a:rPr>
              <a:t>Σύστ</a:t>
            </a:r>
            <a:r>
              <a:rPr lang="en-US" dirty="0">
                <a:solidFill>
                  <a:srgbClr val="FFFFFF"/>
                </a:solidFill>
                <a:latin typeface="Gill Sans Nova"/>
                <a:cs typeface="Arial"/>
              </a:rPr>
              <a:t>α</a:t>
            </a:r>
            <a:r>
              <a:rPr lang="en-US" dirty="0" err="1">
                <a:solidFill>
                  <a:srgbClr val="FFFFFF"/>
                </a:solidFill>
                <a:latin typeface="Gill Sans Nova"/>
                <a:cs typeface="Arial"/>
              </a:rPr>
              <a:t>ση</a:t>
            </a:r>
            <a:r>
              <a:rPr lang="en-US" dirty="0">
                <a:solidFill>
                  <a:srgbClr val="FFFFFF"/>
                </a:solidFill>
                <a:latin typeface="Gill Sans Nova"/>
                <a:cs typeface="Arial"/>
              </a:rPr>
              <a:t> APIs (planned)</a:t>
            </a:r>
            <a:r>
              <a:rPr lang="en-US" dirty="0">
                <a:latin typeface="Gill Sans Nova"/>
                <a:cs typeface="Arial"/>
              </a:rPr>
              <a:t>​</a:t>
            </a:r>
          </a:p>
          <a:p>
            <a:pPr>
              <a:buAutoNum type="arabicPeriod"/>
            </a:pPr>
            <a:endParaRPr lang="en-US" dirty="0">
              <a:latin typeface="Gill Sans Nova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366B1-E855-EDE0-9313-7F4A0F3A36D4}"/>
              </a:ext>
            </a:extLst>
          </p:cNvPr>
          <p:cNvSpPr txBox="1"/>
          <p:nvPr/>
        </p:nvSpPr>
        <p:spPr>
          <a:xfrm>
            <a:off x="1249959" y="4060272"/>
            <a:ext cx="853859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Gill Sans Nova"/>
                <a:cs typeface="Segoe UI"/>
              </a:rPr>
              <a:t>Cloud:</a:t>
            </a:r>
            <a:r>
              <a:rPr lang="en-US" sz="2800" dirty="0">
                <a:latin typeface="Gill Sans Nova"/>
                <a:cs typeface="Segoe UI"/>
              </a:rPr>
              <a:t>​​​</a:t>
            </a:r>
          </a:p>
          <a:p>
            <a:pPr>
              <a:buAutoNum type="arabicPeriod"/>
            </a:pPr>
            <a:r>
              <a:rPr lang="en-US" dirty="0" err="1">
                <a:solidFill>
                  <a:srgbClr val="FFFFFF"/>
                </a:solidFill>
                <a:latin typeface="Gill Sans Nova"/>
                <a:cs typeface="Arial"/>
              </a:rPr>
              <a:t>Σύστ</a:t>
            </a:r>
            <a:r>
              <a:rPr lang="en-US" dirty="0">
                <a:solidFill>
                  <a:srgbClr val="FFFFFF"/>
                </a:solidFill>
                <a:latin typeface="Gill Sans Nova"/>
                <a:cs typeface="Arial"/>
              </a:rPr>
              <a:t>α</a:t>
            </a:r>
            <a:r>
              <a:rPr lang="en-US" dirty="0" err="1">
                <a:solidFill>
                  <a:srgbClr val="FFFFFF"/>
                </a:solidFill>
                <a:latin typeface="Gill Sans Nova"/>
                <a:cs typeface="Arial"/>
              </a:rPr>
              <a:t>ση</a:t>
            </a:r>
            <a:r>
              <a:rPr lang="en-US" dirty="0">
                <a:solidFill>
                  <a:srgbClr val="FFFFFF"/>
                </a:solidFill>
                <a:latin typeface="Gill Sans Nova"/>
                <a:cs typeface="Arial"/>
              </a:rPr>
              <a:t> front view και </a:t>
            </a:r>
            <a:r>
              <a:rPr lang="en-US" dirty="0">
                <a:ea typeface="+mn-lt"/>
                <a:cs typeface="+mn-lt"/>
              </a:rPr>
              <a:t>visualization</a:t>
            </a:r>
            <a:r>
              <a:rPr lang="en-US" dirty="0">
                <a:latin typeface="Gill Sans Nova"/>
                <a:cs typeface="Arial"/>
              </a:rPr>
              <a:t> </a:t>
            </a:r>
            <a:r>
              <a:rPr lang="en-US" dirty="0">
                <a:solidFill>
                  <a:srgbClr val="FFFFFF"/>
                </a:solidFill>
                <a:latin typeface="Gill Sans Nova"/>
                <a:cs typeface="Arial"/>
              </a:rPr>
              <a:t>(final stage)</a:t>
            </a:r>
            <a:endParaRPr lang="en-US" dirty="0">
              <a:latin typeface="Gill Sans Nova"/>
              <a:cs typeface="Arial"/>
            </a:endParaRPr>
          </a:p>
          <a:p>
            <a:pPr>
              <a:buAutoNum type="arabicPeriod"/>
            </a:pPr>
            <a:r>
              <a:rPr lang="en-US" dirty="0" err="1">
                <a:solidFill>
                  <a:srgbClr val="FFFFFF"/>
                </a:solidFill>
                <a:latin typeface="Gill Sans Nova"/>
                <a:cs typeface="Arial"/>
              </a:rPr>
              <a:t>Σύστ</a:t>
            </a:r>
            <a:r>
              <a:rPr lang="en-US" dirty="0">
                <a:solidFill>
                  <a:srgbClr val="FFFFFF"/>
                </a:solidFill>
                <a:latin typeface="Gill Sans Nova"/>
                <a:cs typeface="Arial"/>
              </a:rPr>
              <a:t>α</a:t>
            </a:r>
            <a:r>
              <a:rPr lang="en-US" dirty="0" err="1">
                <a:solidFill>
                  <a:srgbClr val="FFFFFF"/>
                </a:solidFill>
                <a:latin typeface="Gill Sans Nova"/>
                <a:cs typeface="Arial"/>
              </a:rPr>
              <a:t>ση</a:t>
            </a:r>
            <a:r>
              <a:rPr lang="en-US" dirty="0">
                <a:solidFill>
                  <a:srgbClr val="FFFFFF"/>
                </a:solidFill>
                <a:latin typeface="Gill Sans Nova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ill Sans Nova"/>
                <a:cs typeface="Arial"/>
              </a:rPr>
              <a:t>κεντρικής</a:t>
            </a:r>
            <a:r>
              <a:rPr lang="en-US" dirty="0">
                <a:solidFill>
                  <a:srgbClr val="FFFFFF"/>
                </a:solidFill>
                <a:latin typeface="Gill Sans Nova"/>
                <a:cs typeface="Arial"/>
              </a:rPr>
              <a:t> β</a:t>
            </a:r>
            <a:r>
              <a:rPr lang="en-US" dirty="0" err="1">
                <a:solidFill>
                  <a:srgbClr val="FFFFFF"/>
                </a:solidFill>
                <a:latin typeface="Gill Sans Nova"/>
                <a:cs typeface="Arial"/>
              </a:rPr>
              <a:t>άσης</a:t>
            </a:r>
            <a:r>
              <a:rPr lang="en-US" dirty="0">
                <a:solidFill>
                  <a:srgbClr val="FFFFFF"/>
                </a:solidFill>
                <a:latin typeface="Gill Sans Nova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Gill Sans Nova"/>
                <a:cs typeface="Arial"/>
              </a:rPr>
              <a:t>δεδομένων</a:t>
            </a:r>
            <a:r>
              <a:rPr lang="en-US" dirty="0">
                <a:solidFill>
                  <a:srgbClr val="FFFFFF"/>
                </a:solidFill>
                <a:latin typeface="Gill Sans Nova"/>
                <a:cs typeface="Arial"/>
              </a:rPr>
              <a:t> (final stage)</a:t>
            </a:r>
          </a:p>
          <a:p>
            <a:pPr>
              <a:buAutoNum type="arabicPeriod"/>
            </a:pPr>
            <a:r>
              <a:rPr lang="en-US" dirty="0" err="1">
                <a:solidFill>
                  <a:srgbClr val="FFFFFF"/>
                </a:solidFill>
                <a:latin typeface="Gill Sans Nova"/>
                <a:cs typeface="Arial"/>
              </a:rPr>
              <a:t>Στ</a:t>
            </a:r>
            <a:r>
              <a:rPr lang="en-US" dirty="0">
                <a:solidFill>
                  <a:srgbClr val="FFFFFF"/>
                </a:solidFill>
                <a:latin typeface="Gill Sans Nova"/>
                <a:cs typeface="Arial"/>
              </a:rPr>
              <a:t>α</a:t>
            </a:r>
            <a:r>
              <a:rPr lang="en-US" dirty="0" err="1">
                <a:solidFill>
                  <a:srgbClr val="FFFFFF"/>
                </a:solidFill>
                <a:latin typeface="Gill Sans Nova"/>
                <a:cs typeface="Arial"/>
              </a:rPr>
              <a:t>ση</a:t>
            </a:r>
            <a:r>
              <a:rPr lang="en-US" dirty="0">
                <a:solidFill>
                  <a:srgbClr val="FFFFFF"/>
                </a:solidFill>
                <a:latin typeface="Gill Sans Nova"/>
                <a:cs typeface="Arial"/>
              </a:rPr>
              <a:t> back-end controller (final stage)</a:t>
            </a:r>
            <a:endParaRPr lang="en-US" dirty="0">
              <a:latin typeface="Gill Sans Nova"/>
              <a:cs typeface="Arial"/>
            </a:endParaRPr>
          </a:p>
          <a:p>
            <a:pPr>
              <a:buAutoNum type="arabicPeriod"/>
            </a:pPr>
            <a:r>
              <a:rPr lang="en-US" dirty="0" err="1">
                <a:solidFill>
                  <a:srgbClr val="FFFFFF"/>
                </a:solidFill>
                <a:latin typeface="Gill Sans Nova"/>
                <a:cs typeface="Arial"/>
              </a:rPr>
              <a:t>Σύστ</a:t>
            </a:r>
            <a:r>
              <a:rPr lang="en-US" dirty="0">
                <a:solidFill>
                  <a:srgbClr val="FFFFFF"/>
                </a:solidFill>
                <a:latin typeface="Gill Sans Nova"/>
                <a:cs typeface="Arial"/>
              </a:rPr>
              <a:t>α</a:t>
            </a:r>
            <a:r>
              <a:rPr lang="en-US" dirty="0" err="1">
                <a:solidFill>
                  <a:srgbClr val="FFFFFF"/>
                </a:solidFill>
                <a:latin typeface="Gill Sans Nova"/>
                <a:cs typeface="Arial"/>
              </a:rPr>
              <a:t>ση</a:t>
            </a:r>
            <a:r>
              <a:rPr lang="en-US" dirty="0">
                <a:solidFill>
                  <a:srgbClr val="FFFFFF"/>
                </a:solidFill>
                <a:latin typeface="Gill Sans Nova"/>
                <a:cs typeface="Arial"/>
              </a:rPr>
              <a:t> APIs (planned)</a:t>
            </a:r>
            <a:r>
              <a:rPr lang="en-US" dirty="0">
                <a:latin typeface="Gill Sans Nova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81177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24F4-2830-4CED-89C9-FEB87B3F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85" y="185351"/>
            <a:ext cx="8534400" cy="1507067"/>
          </a:xfrm>
        </p:spPr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 descr="A screenshot of a map&#10;&#10;Description automatically generated with medium confidence">
            <a:extLst>
              <a:ext uri="{FF2B5EF4-FFF2-40B4-BE49-F238E27FC236}">
                <a16:creationId xmlns:a16="http://schemas.microsoft.com/office/drawing/2014/main" id="{52634542-2C9D-4B88-B4B4-F472A556A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48" y="1565189"/>
            <a:ext cx="9277504" cy="51074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36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7052-9D58-4457-9525-BB844C0E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382" y="5164407"/>
            <a:ext cx="8534400" cy="1507067"/>
          </a:xfrm>
        </p:spPr>
        <p:txBody>
          <a:bodyPr/>
          <a:lstStyle/>
          <a:p>
            <a:r>
              <a:rPr lang="en-US" dirty="0"/>
              <a:t>Greenhouse Overview</a:t>
            </a:r>
          </a:p>
        </p:txBody>
      </p:sp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1D4E1939-0683-404F-A4B8-0BA77A811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8" y="929852"/>
            <a:ext cx="6343312" cy="42949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8931F6-ADFB-43E0-AF1D-E8B130D8AC22}"/>
              </a:ext>
            </a:extLst>
          </p:cNvPr>
          <p:cNvSpPr txBox="1"/>
          <p:nvPr/>
        </p:nvSpPr>
        <p:spPr>
          <a:xfrm>
            <a:off x="6804632" y="2413337"/>
            <a:ext cx="5214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Στη σελίδα ενός θερμοκηπίου περιέχονται:</a:t>
            </a:r>
          </a:p>
          <a:p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Μια φωτογραφία του θερμοκηπίου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Τα δομικά του δεδομένα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Οι συντεταγμένες του στο χάρτη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Ένας πίνακας που λειτουργεί ως ψηφιακό δίδυμο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Η τελευταία μέτρηση των παραμέτρων του</a:t>
            </a:r>
          </a:p>
        </p:txBody>
      </p:sp>
    </p:spTree>
    <p:extLst>
      <p:ext uri="{BB962C8B-B14F-4D97-AF65-F5344CB8AC3E}">
        <p14:creationId xmlns:p14="http://schemas.microsoft.com/office/powerpoint/2010/main" val="33038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DA97-5B44-4B49-B41B-BD724722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 Overview</a:t>
            </a:r>
          </a:p>
        </p:txBody>
      </p:sp>
      <p:pic>
        <p:nvPicPr>
          <p:cNvPr id="5" name="Content Placeholder 4" descr="Calendar&#10;&#10;Description automatically generated">
            <a:extLst>
              <a:ext uri="{FF2B5EF4-FFF2-40B4-BE49-F238E27FC236}">
                <a16:creationId xmlns:a16="http://schemas.microsoft.com/office/drawing/2014/main" id="{8856DCAF-11F1-47C9-BCD6-248CA06C0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31" y="1387880"/>
            <a:ext cx="675389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C1C99B-8117-45D3-A740-866FB0F084D8}"/>
              </a:ext>
            </a:extLst>
          </p:cNvPr>
          <p:cNvSpPr txBox="1"/>
          <p:nvPr/>
        </p:nvSpPr>
        <p:spPr>
          <a:xfrm>
            <a:off x="66081" y="1625010"/>
            <a:ext cx="5214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Στη σελίδα ενός φυτού περιέχονται:</a:t>
            </a:r>
          </a:p>
          <a:p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Το θερμοκήπιο που αυτό ανήκει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Δεδομένα για τον τύπο του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Η θέση του στο θερμοκήπιο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Το ψηφιακό δίδυμο του θερμοκηπίου στο οποίο έχει χρωματιστεί η θέση του φυτού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Η τελευταία μέτρηση των παραμέτρων του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Η φωτογραφία του φυτού που έχει προέλθει από την τελευταία μέτρηση.</a:t>
            </a:r>
          </a:p>
        </p:txBody>
      </p:sp>
    </p:spTree>
    <p:extLst>
      <p:ext uri="{BB962C8B-B14F-4D97-AF65-F5344CB8AC3E}">
        <p14:creationId xmlns:p14="http://schemas.microsoft.com/office/powerpoint/2010/main" val="119613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DA97-5B44-4B49-B41B-BD724722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30" y="4823672"/>
            <a:ext cx="8534400" cy="1507067"/>
          </a:xfrm>
        </p:spPr>
        <p:txBody>
          <a:bodyPr/>
          <a:lstStyle/>
          <a:p>
            <a:r>
              <a:rPr lang="en-US" dirty="0"/>
              <a:t>Device and simulation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1C99B-8117-45D3-A740-866FB0F084D8}"/>
              </a:ext>
            </a:extLst>
          </p:cNvPr>
          <p:cNvSpPr txBox="1"/>
          <p:nvPr/>
        </p:nvSpPr>
        <p:spPr>
          <a:xfrm>
            <a:off x="66081" y="1625010"/>
            <a:ext cx="52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.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5EE81AA-EB74-4237-97D8-58C6BCCA1A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57" y="1994342"/>
            <a:ext cx="4120545" cy="28293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Graphical user interface, qr code&#10;&#10;Description automatically generated">
            <a:extLst>
              <a:ext uri="{FF2B5EF4-FFF2-40B4-BE49-F238E27FC236}">
                <a16:creationId xmlns:a16="http://schemas.microsoft.com/office/drawing/2014/main" id="{8E960B0B-2FBC-4165-A34E-F9337C48A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377" y="194776"/>
            <a:ext cx="3067348" cy="46688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D6CAC68A-C503-400C-9071-B5DA4C540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515" y="993978"/>
            <a:ext cx="3639483" cy="32039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538315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</TotalTime>
  <Words>260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Gill Sans Nova</vt:lpstr>
      <vt:lpstr>Wingdings 3</vt:lpstr>
      <vt:lpstr>Slice</vt:lpstr>
      <vt:lpstr>ΠαρουσIαση δεYτερου Milestone  ΑρχιτεκτονιKH και ΥλοποIηση</vt:lpstr>
      <vt:lpstr>ΑνAγκες του συστHματος:</vt:lpstr>
      <vt:lpstr>Αρχιτεκτονική ανάπτυξης συστήματος:</vt:lpstr>
      <vt:lpstr>IoT perspective:</vt:lpstr>
      <vt:lpstr>ΒHματα ΥλοποIησης:</vt:lpstr>
      <vt:lpstr>Home Page</vt:lpstr>
      <vt:lpstr>Greenhouse Overview</vt:lpstr>
      <vt:lpstr>Plant Overview</vt:lpstr>
      <vt:lpstr>Device and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</dc:creator>
  <cp:lastModifiedBy>ΤΣΑΜΠΡΑΣ ΙΩΑΝΝΗΣ</cp:lastModifiedBy>
  <cp:revision>187</cp:revision>
  <dcterms:created xsi:type="dcterms:W3CDTF">2022-12-03T15:53:12Z</dcterms:created>
  <dcterms:modified xsi:type="dcterms:W3CDTF">2022-12-04T22:02:39Z</dcterms:modified>
</cp:coreProperties>
</file>