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65" r:id="rId3"/>
    <p:sldId id="258" r:id="rId4"/>
    <p:sldId id="259" r:id="rId5"/>
    <p:sldId id="260"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1C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02" autoAdjust="0"/>
  </p:normalViewPr>
  <p:slideViewPr>
    <p:cSldViewPr snapToGrid="0">
      <p:cViewPr>
        <p:scale>
          <a:sx n="142" d="100"/>
          <a:sy n="142" d="100"/>
        </p:scale>
        <p:origin x="978"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A535C2-1095-4158-8FA7-7D851FF1D84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9D4D638-65A5-4897-AC18-976CAE454C7A}">
      <dgm:prSet/>
      <dgm:spPr/>
      <dgm:t>
        <a:bodyPr/>
        <a:lstStyle/>
        <a:p>
          <a:r>
            <a:rPr lang="en-US" dirty="0"/>
            <a:t>Individual plant monitoring with edge-AI</a:t>
          </a:r>
        </a:p>
      </dgm:t>
    </dgm:pt>
    <dgm:pt modelId="{4E040983-F00B-4E20-A1FD-36D1EBC11EFC}" type="parTrans" cxnId="{CE2AB162-0ED0-4303-85AD-58D2F6023DFF}">
      <dgm:prSet/>
      <dgm:spPr/>
      <dgm:t>
        <a:bodyPr/>
        <a:lstStyle/>
        <a:p>
          <a:endParaRPr lang="en-US"/>
        </a:p>
      </dgm:t>
    </dgm:pt>
    <dgm:pt modelId="{777DAA4C-DCB5-47EE-8F6B-3191A840545C}" type="sibTrans" cxnId="{CE2AB162-0ED0-4303-85AD-58D2F6023DFF}">
      <dgm:prSet/>
      <dgm:spPr/>
      <dgm:t>
        <a:bodyPr/>
        <a:lstStyle/>
        <a:p>
          <a:endParaRPr lang="en-US"/>
        </a:p>
      </dgm:t>
    </dgm:pt>
    <dgm:pt modelId="{9F6B9E4E-0AEF-41DD-962B-037B3EE31E7D}">
      <dgm:prSet/>
      <dgm:spPr/>
      <dgm:t>
        <a:bodyPr/>
        <a:lstStyle/>
        <a:p>
          <a:r>
            <a:rPr lang="en-US"/>
            <a:t>Low-cost hardware and installation</a:t>
          </a:r>
        </a:p>
      </dgm:t>
    </dgm:pt>
    <dgm:pt modelId="{7B22781A-272F-47FB-84B2-386D30B4AEDB}" type="parTrans" cxnId="{062BC69A-08A6-407B-B3DD-46411F4D0198}">
      <dgm:prSet/>
      <dgm:spPr/>
      <dgm:t>
        <a:bodyPr/>
        <a:lstStyle/>
        <a:p>
          <a:endParaRPr lang="en-US"/>
        </a:p>
      </dgm:t>
    </dgm:pt>
    <dgm:pt modelId="{4946B6BD-882E-4ADA-A69D-B4841BD2CDA4}" type="sibTrans" cxnId="{062BC69A-08A6-407B-B3DD-46411F4D0198}">
      <dgm:prSet/>
      <dgm:spPr/>
      <dgm:t>
        <a:bodyPr/>
        <a:lstStyle/>
        <a:p>
          <a:endParaRPr lang="en-US"/>
        </a:p>
      </dgm:t>
    </dgm:pt>
    <dgm:pt modelId="{36D9BBFE-244C-4F88-862F-ADF2B439BF19}">
      <dgm:prSet/>
      <dgm:spPr/>
      <dgm:t>
        <a:bodyPr/>
        <a:lstStyle/>
        <a:p>
          <a:r>
            <a:rPr lang="en-US"/>
            <a:t>Data management for low-bandwidth metric updates and on-demand multimedia access</a:t>
          </a:r>
        </a:p>
      </dgm:t>
    </dgm:pt>
    <dgm:pt modelId="{CE0A32D9-785B-4E97-9BA5-E6F0E1D425E9}" type="parTrans" cxnId="{A83CBBC0-7541-40AC-B9F9-5B1608D5BD64}">
      <dgm:prSet/>
      <dgm:spPr/>
      <dgm:t>
        <a:bodyPr/>
        <a:lstStyle/>
        <a:p>
          <a:endParaRPr lang="en-US"/>
        </a:p>
      </dgm:t>
    </dgm:pt>
    <dgm:pt modelId="{D1587DE0-5A62-4E6D-8ECE-4FBABA89B659}" type="sibTrans" cxnId="{A83CBBC0-7541-40AC-B9F9-5B1608D5BD64}">
      <dgm:prSet/>
      <dgm:spPr/>
      <dgm:t>
        <a:bodyPr/>
        <a:lstStyle/>
        <a:p>
          <a:endParaRPr lang="en-US"/>
        </a:p>
      </dgm:t>
    </dgm:pt>
    <dgm:pt modelId="{E04D9716-0D4F-45D2-891B-99CF55A8BCFE}">
      <dgm:prSet/>
      <dgm:spPr/>
      <dgm:t>
        <a:bodyPr/>
        <a:lstStyle/>
        <a:p>
          <a:r>
            <a:rPr lang="en-US"/>
            <a:t>Constant data ingestion and in-browser data visualization </a:t>
          </a:r>
        </a:p>
      </dgm:t>
    </dgm:pt>
    <dgm:pt modelId="{A366A680-C30D-4AD2-9575-48BF723FCD21}" type="parTrans" cxnId="{A5F5D0CB-56E1-4CC6-B252-C53F1395C52D}">
      <dgm:prSet/>
      <dgm:spPr/>
      <dgm:t>
        <a:bodyPr/>
        <a:lstStyle/>
        <a:p>
          <a:endParaRPr lang="en-US"/>
        </a:p>
      </dgm:t>
    </dgm:pt>
    <dgm:pt modelId="{BDFC4FC3-E4C1-4EFE-BFD9-6F85DCECD603}" type="sibTrans" cxnId="{A5F5D0CB-56E1-4CC6-B252-C53F1395C52D}">
      <dgm:prSet/>
      <dgm:spPr/>
      <dgm:t>
        <a:bodyPr/>
        <a:lstStyle/>
        <a:p>
          <a:endParaRPr lang="en-US"/>
        </a:p>
      </dgm:t>
    </dgm:pt>
    <dgm:pt modelId="{F563BEC6-915E-495C-8FE0-AD4D61C15324}" type="pres">
      <dgm:prSet presAssocID="{16A535C2-1095-4158-8FA7-7D851FF1D847}" presName="root" presStyleCnt="0">
        <dgm:presLayoutVars>
          <dgm:dir/>
          <dgm:resizeHandles val="exact"/>
        </dgm:presLayoutVars>
      </dgm:prSet>
      <dgm:spPr/>
    </dgm:pt>
    <dgm:pt modelId="{D0C0A414-1978-400E-9CE5-870AD8B9544E}" type="pres">
      <dgm:prSet presAssocID="{16A535C2-1095-4158-8FA7-7D851FF1D847}" presName="container" presStyleCnt="0">
        <dgm:presLayoutVars>
          <dgm:dir/>
          <dgm:resizeHandles val="exact"/>
        </dgm:presLayoutVars>
      </dgm:prSet>
      <dgm:spPr/>
    </dgm:pt>
    <dgm:pt modelId="{CDECCFD9-925C-45ED-9BF5-4AEE2E0BE835}" type="pres">
      <dgm:prSet presAssocID="{39D4D638-65A5-4897-AC18-976CAE454C7A}" presName="compNode" presStyleCnt="0"/>
      <dgm:spPr/>
    </dgm:pt>
    <dgm:pt modelId="{4BD7879C-64A1-45A7-9369-923636AC8902}" type="pres">
      <dgm:prSet presAssocID="{39D4D638-65A5-4897-AC18-976CAE454C7A}" presName="iconBgRect" presStyleLbl="bgShp" presStyleIdx="0" presStyleCnt="4"/>
      <dgm:spPr/>
    </dgm:pt>
    <dgm:pt modelId="{D92AE7EA-C661-49BB-8D89-F08E58EB50B3}" type="pres">
      <dgm:prSet presAssocID="{39D4D638-65A5-4897-AC18-976CAE454C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nt"/>
        </a:ext>
      </dgm:extLst>
    </dgm:pt>
    <dgm:pt modelId="{C1291B0C-054C-4103-85B9-A9286FD6064D}" type="pres">
      <dgm:prSet presAssocID="{39D4D638-65A5-4897-AC18-976CAE454C7A}" presName="spaceRect" presStyleCnt="0"/>
      <dgm:spPr/>
    </dgm:pt>
    <dgm:pt modelId="{73AA1DB4-1A9C-4EA8-980C-3A2A301684FB}" type="pres">
      <dgm:prSet presAssocID="{39D4D638-65A5-4897-AC18-976CAE454C7A}" presName="textRect" presStyleLbl="revTx" presStyleIdx="0" presStyleCnt="4">
        <dgm:presLayoutVars>
          <dgm:chMax val="1"/>
          <dgm:chPref val="1"/>
        </dgm:presLayoutVars>
      </dgm:prSet>
      <dgm:spPr/>
    </dgm:pt>
    <dgm:pt modelId="{47CF6E0E-8C62-4000-98A1-65828118438B}" type="pres">
      <dgm:prSet presAssocID="{777DAA4C-DCB5-47EE-8F6B-3191A840545C}" presName="sibTrans" presStyleLbl="sibTrans2D1" presStyleIdx="0" presStyleCnt="0"/>
      <dgm:spPr/>
    </dgm:pt>
    <dgm:pt modelId="{6590BD13-074A-48FA-86D7-EADADD8631F8}" type="pres">
      <dgm:prSet presAssocID="{9F6B9E4E-0AEF-41DD-962B-037B3EE31E7D}" presName="compNode" presStyleCnt="0"/>
      <dgm:spPr/>
    </dgm:pt>
    <dgm:pt modelId="{637C2836-F517-45AE-A512-4E3AC13ECBEF}" type="pres">
      <dgm:prSet presAssocID="{9F6B9E4E-0AEF-41DD-962B-037B3EE31E7D}" presName="iconBgRect" presStyleLbl="bgShp" presStyleIdx="1" presStyleCnt="4"/>
      <dgm:spPr/>
    </dgm:pt>
    <dgm:pt modelId="{D6551DD8-4CF7-438C-B2DA-3B8BE723A8F0}" type="pres">
      <dgm:prSet presAssocID="{9F6B9E4E-0AEF-41DD-962B-037B3EE31E7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D0F7F118-F8CD-4D21-9B60-EB3CF44499CA}" type="pres">
      <dgm:prSet presAssocID="{9F6B9E4E-0AEF-41DD-962B-037B3EE31E7D}" presName="spaceRect" presStyleCnt="0"/>
      <dgm:spPr/>
    </dgm:pt>
    <dgm:pt modelId="{706F92C1-7617-403C-B32B-265466CAABCB}" type="pres">
      <dgm:prSet presAssocID="{9F6B9E4E-0AEF-41DD-962B-037B3EE31E7D}" presName="textRect" presStyleLbl="revTx" presStyleIdx="1" presStyleCnt="4">
        <dgm:presLayoutVars>
          <dgm:chMax val="1"/>
          <dgm:chPref val="1"/>
        </dgm:presLayoutVars>
      </dgm:prSet>
      <dgm:spPr/>
    </dgm:pt>
    <dgm:pt modelId="{C2EAFF2E-DB62-47DE-8489-3FF1B0471AEB}" type="pres">
      <dgm:prSet presAssocID="{4946B6BD-882E-4ADA-A69D-B4841BD2CDA4}" presName="sibTrans" presStyleLbl="sibTrans2D1" presStyleIdx="0" presStyleCnt="0"/>
      <dgm:spPr/>
    </dgm:pt>
    <dgm:pt modelId="{EFBF2052-0539-41A7-8D14-82C25625D649}" type="pres">
      <dgm:prSet presAssocID="{36D9BBFE-244C-4F88-862F-ADF2B439BF19}" presName="compNode" presStyleCnt="0"/>
      <dgm:spPr/>
    </dgm:pt>
    <dgm:pt modelId="{CC05EE51-DF12-4ACE-96B7-F4BC42E3A0F1}" type="pres">
      <dgm:prSet presAssocID="{36D9BBFE-244C-4F88-862F-ADF2B439BF19}" presName="iconBgRect" presStyleLbl="bgShp" presStyleIdx="2" presStyleCnt="4"/>
      <dgm:spPr/>
    </dgm:pt>
    <dgm:pt modelId="{B116F6A2-0239-484B-9726-31ADE3C016C0}" type="pres">
      <dgm:prSet presAssocID="{36D9BBFE-244C-4F88-862F-ADF2B439BF1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C8C9B39B-81EF-4EA6-B879-5B61A99D6F23}" type="pres">
      <dgm:prSet presAssocID="{36D9BBFE-244C-4F88-862F-ADF2B439BF19}" presName="spaceRect" presStyleCnt="0"/>
      <dgm:spPr/>
    </dgm:pt>
    <dgm:pt modelId="{786A0C71-0196-4973-9370-F14EE0AE8CC8}" type="pres">
      <dgm:prSet presAssocID="{36D9BBFE-244C-4F88-862F-ADF2B439BF19}" presName="textRect" presStyleLbl="revTx" presStyleIdx="2" presStyleCnt="4">
        <dgm:presLayoutVars>
          <dgm:chMax val="1"/>
          <dgm:chPref val="1"/>
        </dgm:presLayoutVars>
      </dgm:prSet>
      <dgm:spPr/>
    </dgm:pt>
    <dgm:pt modelId="{F8C6DE63-3F44-4518-8601-EF5C6A19B2A8}" type="pres">
      <dgm:prSet presAssocID="{D1587DE0-5A62-4E6D-8ECE-4FBABA89B659}" presName="sibTrans" presStyleLbl="sibTrans2D1" presStyleIdx="0" presStyleCnt="0"/>
      <dgm:spPr/>
    </dgm:pt>
    <dgm:pt modelId="{55D826F2-B75C-40FF-9CC4-C30D441DF1F3}" type="pres">
      <dgm:prSet presAssocID="{E04D9716-0D4F-45D2-891B-99CF55A8BCFE}" presName="compNode" presStyleCnt="0"/>
      <dgm:spPr/>
    </dgm:pt>
    <dgm:pt modelId="{C090F9E3-B7E4-4BE0-9FD2-18EE06A15FBF}" type="pres">
      <dgm:prSet presAssocID="{E04D9716-0D4F-45D2-891B-99CF55A8BCFE}" presName="iconBgRect" presStyleLbl="bgShp" presStyleIdx="3" presStyleCnt="4"/>
      <dgm:spPr/>
    </dgm:pt>
    <dgm:pt modelId="{67EBEAF6-7546-4365-9653-97A198B7C36F}" type="pres">
      <dgm:prSet presAssocID="{E04D9716-0D4F-45D2-891B-99CF55A8BCF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Straight"/>
        </a:ext>
      </dgm:extLst>
    </dgm:pt>
    <dgm:pt modelId="{755CCDCB-A5EA-4E84-8669-FA3BE83E71DE}" type="pres">
      <dgm:prSet presAssocID="{E04D9716-0D4F-45D2-891B-99CF55A8BCFE}" presName="spaceRect" presStyleCnt="0"/>
      <dgm:spPr/>
    </dgm:pt>
    <dgm:pt modelId="{1F048651-3B90-4029-A5F2-D3ADF6A70D9C}" type="pres">
      <dgm:prSet presAssocID="{E04D9716-0D4F-45D2-891B-99CF55A8BCFE}" presName="textRect" presStyleLbl="revTx" presStyleIdx="3" presStyleCnt="4">
        <dgm:presLayoutVars>
          <dgm:chMax val="1"/>
          <dgm:chPref val="1"/>
        </dgm:presLayoutVars>
      </dgm:prSet>
      <dgm:spPr/>
    </dgm:pt>
  </dgm:ptLst>
  <dgm:cxnLst>
    <dgm:cxn modelId="{BFCCF903-9E7F-4126-93B2-CB318DCFE42E}" type="presOf" srcId="{D1587DE0-5A62-4E6D-8ECE-4FBABA89B659}" destId="{F8C6DE63-3F44-4518-8601-EF5C6A19B2A8}" srcOrd="0" destOrd="0" presId="urn:microsoft.com/office/officeart/2018/2/layout/IconCircleList"/>
    <dgm:cxn modelId="{D2DAE434-9ECF-4E51-BF8D-7B3800FB9756}" type="presOf" srcId="{4946B6BD-882E-4ADA-A69D-B4841BD2CDA4}" destId="{C2EAFF2E-DB62-47DE-8489-3FF1B0471AEB}" srcOrd="0" destOrd="0" presId="urn:microsoft.com/office/officeart/2018/2/layout/IconCircleList"/>
    <dgm:cxn modelId="{CE2AB162-0ED0-4303-85AD-58D2F6023DFF}" srcId="{16A535C2-1095-4158-8FA7-7D851FF1D847}" destId="{39D4D638-65A5-4897-AC18-976CAE454C7A}" srcOrd="0" destOrd="0" parTransId="{4E040983-F00B-4E20-A1FD-36D1EBC11EFC}" sibTransId="{777DAA4C-DCB5-47EE-8F6B-3191A840545C}"/>
    <dgm:cxn modelId="{24E41472-E45E-4E9C-8C19-AF76C1F09FBA}" type="presOf" srcId="{9F6B9E4E-0AEF-41DD-962B-037B3EE31E7D}" destId="{706F92C1-7617-403C-B32B-265466CAABCB}" srcOrd="0" destOrd="0" presId="urn:microsoft.com/office/officeart/2018/2/layout/IconCircleList"/>
    <dgm:cxn modelId="{C0FE088C-C3CB-4495-AE5E-EE5B7A70350B}" type="presOf" srcId="{39D4D638-65A5-4897-AC18-976CAE454C7A}" destId="{73AA1DB4-1A9C-4EA8-980C-3A2A301684FB}" srcOrd="0" destOrd="0" presId="urn:microsoft.com/office/officeart/2018/2/layout/IconCircleList"/>
    <dgm:cxn modelId="{8DBC9697-5182-4A73-AD7C-CDAD76BE378A}" type="presOf" srcId="{777DAA4C-DCB5-47EE-8F6B-3191A840545C}" destId="{47CF6E0E-8C62-4000-98A1-65828118438B}" srcOrd="0" destOrd="0" presId="urn:microsoft.com/office/officeart/2018/2/layout/IconCircleList"/>
    <dgm:cxn modelId="{062BC69A-08A6-407B-B3DD-46411F4D0198}" srcId="{16A535C2-1095-4158-8FA7-7D851FF1D847}" destId="{9F6B9E4E-0AEF-41DD-962B-037B3EE31E7D}" srcOrd="1" destOrd="0" parTransId="{7B22781A-272F-47FB-84B2-386D30B4AEDB}" sibTransId="{4946B6BD-882E-4ADA-A69D-B4841BD2CDA4}"/>
    <dgm:cxn modelId="{8A5EF5A0-3EC7-4D36-80C9-CEEC2A409DAD}" type="presOf" srcId="{16A535C2-1095-4158-8FA7-7D851FF1D847}" destId="{F563BEC6-915E-495C-8FE0-AD4D61C15324}" srcOrd="0" destOrd="0" presId="urn:microsoft.com/office/officeart/2018/2/layout/IconCircleList"/>
    <dgm:cxn modelId="{0918D1A6-DEAD-4170-9773-CF9852BC9BD5}" type="presOf" srcId="{E04D9716-0D4F-45D2-891B-99CF55A8BCFE}" destId="{1F048651-3B90-4029-A5F2-D3ADF6A70D9C}" srcOrd="0" destOrd="0" presId="urn:microsoft.com/office/officeart/2018/2/layout/IconCircleList"/>
    <dgm:cxn modelId="{A83CBBC0-7541-40AC-B9F9-5B1608D5BD64}" srcId="{16A535C2-1095-4158-8FA7-7D851FF1D847}" destId="{36D9BBFE-244C-4F88-862F-ADF2B439BF19}" srcOrd="2" destOrd="0" parTransId="{CE0A32D9-785B-4E97-9BA5-E6F0E1D425E9}" sibTransId="{D1587DE0-5A62-4E6D-8ECE-4FBABA89B659}"/>
    <dgm:cxn modelId="{A5F5D0CB-56E1-4CC6-B252-C53F1395C52D}" srcId="{16A535C2-1095-4158-8FA7-7D851FF1D847}" destId="{E04D9716-0D4F-45D2-891B-99CF55A8BCFE}" srcOrd="3" destOrd="0" parTransId="{A366A680-C30D-4AD2-9575-48BF723FCD21}" sibTransId="{BDFC4FC3-E4C1-4EFE-BFD9-6F85DCECD603}"/>
    <dgm:cxn modelId="{8B660FEA-360C-4867-8D4B-04BC955F4F69}" type="presOf" srcId="{36D9BBFE-244C-4F88-862F-ADF2B439BF19}" destId="{786A0C71-0196-4973-9370-F14EE0AE8CC8}" srcOrd="0" destOrd="0" presId="urn:microsoft.com/office/officeart/2018/2/layout/IconCircleList"/>
    <dgm:cxn modelId="{DA946E98-FE80-400D-8B42-D1515FB8FB3F}" type="presParOf" srcId="{F563BEC6-915E-495C-8FE0-AD4D61C15324}" destId="{D0C0A414-1978-400E-9CE5-870AD8B9544E}" srcOrd="0" destOrd="0" presId="urn:microsoft.com/office/officeart/2018/2/layout/IconCircleList"/>
    <dgm:cxn modelId="{1D76F883-86C0-4EE9-A80D-6D83929E367F}" type="presParOf" srcId="{D0C0A414-1978-400E-9CE5-870AD8B9544E}" destId="{CDECCFD9-925C-45ED-9BF5-4AEE2E0BE835}" srcOrd="0" destOrd="0" presId="urn:microsoft.com/office/officeart/2018/2/layout/IconCircleList"/>
    <dgm:cxn modelId="{CE4BE624-E957-4E82-9DB1-A9619C6F94B0}" type="presParOf" srcId="{CDECCFD9-925C-45ED-9BF5-4AEE2E0BE835}" destId="{4BD7879C-64A1-45A7-9369-923636AC8902}" srcOrd="0" destOrd="0" presId="urn:microsoft.com/office/officeart/2018/2/layout/IconCircleList"/>
    <dgm:cxn modelId="{EA429800-95C6-4D86-8A16-4E8E85C92FB8}" type="presParOf" srcId="{CDECCFD9-925C-45ED-9BF5-4AEE2E0BE835}" destId="{D92AE7EA-C661-49BB-8D89-F08E58EB50B3}" srcOrd="1" destOrd="0" presId="urn:microsoft.com/office/officeart/2018/2/layout/IconCircleList"/>
    <dgm:cxn modelId="{3B594714-1A99-4A06-A802-20B57C21CBA8}" type="presParOf" srcId="{CDECCFD9-925C-45ED-9BF5-4AEE2E0BE835}" destId="{C1291B0C-054C-4103-85B9-A9286FD6064D}" srcOrd="2" destOrd="0" presId="urn:microsoft.com/office/officeart/2018/2/layout/IconCircleList"/>
    <dgm:cxn modelId="{5CD0E641-7AC5-4188-8BED-3A0268F72638}" type="presParOf" srcId="{CDECCFD9-925C-45ED-9BF5-4AEE2E0BE835}" destId="{73AA1DB4-1A9C-4EA8-980C-3A2A301684FB}" srcOrd="3" destOrd="0" presId="urn:microsoft.com/office/officeart/2018/2/layout/IconCircleList"/>
    <dgm:cxn modelId="{2B0E7C61-5663-4CBD-A061-7849855F37E4}" type="presParOf" srcId="{D0C0A414-1978-400E-9CE5-870AD8B9544E}" destId="{47CF6E0E-8C62-4000-98A1-65828118438B}" srcOrd="1" destOrd="0" presId="urn:microsoft.com/office/officeart/2018/2/layout/IconCircleList"/>
    <dgm:cxn modelId="{4E0AA8ED-B1FE-4A5D-9CB2-A8DA94A1F096}" type="presParOf" srcId="{D0C0A414-1978-400E-9CE5-870AD8B9544E}" destId="{6590BD13-074A-48FA-86D7-EADADD8631F8}" srcOrd="2" destOrd="0" presId="urn:microsoft.com/office/officeart/2018/2/layout/IconCircleList"/>
    <dgm:cxn modelId="{2C526DEF-7F10-446A-AACD-7327FF15CAFF}" type="presParOf" srcId="{6590BD13-074A-48FA-86D7-EADADD8631F8}" destId="{637C2836-F517-45AE-A512-4E3AC13ECBEF}" srcOrd="0" destOrd="0" presId="urn:microsoft.com/office/officeart/2018/2/layout/IconCircleList"/>
    <dgm:cxn modelId="{988E969A-6A37-4F6B-8B1E-D58D769460E7}" type="presParOf" srcId="{6590BD13-074A-48FA-86D7-EADADD8631F8}" destId="{D6551DD8-4CF7-438C-B2DA-3B8BE723A8F0}" srcOrd="1" destOrd="0" presId="urn:microsoft.com/office/officeart/2018/2/layout/IconCircleList"/>
    <dgm:cxn modelId="{666E5BBA-0D4F-4374-94AE-B4E2DE640CE1}" type="presParOf" srcId="{6590BD13-074A-48FA-86D7-EADADD8631F8}" destId="{D0F7F118-F8CD-4D21-9B60-EB3CF44499CA}" srcOrd="2" destOrd="0" presId="urn:microsoft.com/office/officeart/2018/2/layout/IconCircleList"/>
    <dgm:cxn modelId="{84D7519C-AB4D-4C05-845F-AD11CD67AB91}" type="presParOf" srcId="{6590BD13-074A-48FA-86D7-EADADD8631F8}" destId="{706F92C1-7617-403C-B32B-265466CAABCB}" srcOrd="3" destOrd="0" presId="urn:microsoft.com/office/officeart/2018/2/layout/IconCircleList"/>
    <dgm:cxn modelId="{5B993C28-8DBE-44C7-A703-0494EEE2C48A}" type="presParOf" srcId="{D0C0A414-1978-400E-9CE5-870AD8B9544E}" destId="{C2EAFF2E-DB62-47DE-8489-3FF1B0471AEB}" srcOrd="3" destOrd="0" presId="urn:microsoft.com/office/officeart/2018/2/layout/IconCircleList"/>
    <dgm:cxn modelId="{472BAE38-B1E2-4818-A5A5-CC0D8469C106}" type="presParOf" srcId="{D0C0A414-1978-400E-9CE5-870AD8B9544E}" destId="{EFBF2052-0539-41A7-8D14-82C25625D649}" srcOrd="4" destOrd="0" presId="urn:microsoft.com/office/officeart/2018/2/layout/IconCircleList"/>
    <dgm:cxn modelId="{F6974E1D-8464-45D7-916D-24004E6F7714}" type="presParOf" srcId="{EFBF2052-0539-41A7-8D14-82C25625D649}" destId="{CC05EE51-DF12-4ACE-96B7-F4BC42E3A0F1}" srcOrd="0" destOrd="0" presId="urn:microsoft.com/office/officeart/2018/2/layout/IconCircleList"/>
    <dgm:cxn modelId="{E04480EE-9F0E-45DC-9C92-DBAF1B8C8C44}" type="presParOf" srcId="{EFBF2052-0539-41A7-8D14-82C25625D649}" destId="{B116F6A2-0239-484B-9726-31ADE3C016C0}" srcOrd="1" destOrd="0" presId="urn:microsoft.com/office/officeart/2018/2/layout/IconCircleList"/>
    <dgm:cxn modelId="{80538133-512A-45EC-B48C-B6534EC0A160}" type="presParOf" srcId="{EFBF2052-0539-41A7-8D14-82C25625D649}" destId="{C8C9B39B-81EF-4EA6-B879-5B61A99D6F23}" srcOrd="2" destOrd="0" presId="urn:microsoft.com/office/officeart/2018/2/layout/IconCircleList"/>
    <dgm:cxn modelId="{99EC8C6D-D473-4982-B597-60F17B1752B1}" type="presParOf" srcId="{EFBF2052-0539-41A7-8D14-82C25625D649}" destId="{786A0C71-0196-4973-9370-F14EE0AE8CC8}" srcOrd="3" destOrd="0" presId="urn:microsoft.com/office/officeart/2018/2/layout/IconCircleList"/>
    <dgm:cxn modelId="{6365E498-6F89-4631-9719-107A0DC8750C}" type="presParOf" srcId="{D0C0A414-1978-400E-9CE5-870AD8B9544E}" destId="{F8C6DE63-3F44-4518-8601-EF5C6A19B2A8}" srcOrd="5" destOrd="0" presId="urn:microsoft.com/office/officeart/2018/2/layout/IconCircleList"/>
    <dgm:cxn modelId="{A892A0C9-A4C6-4442-8892-77048AA36D5C}" type="presParOf" srcId="{D0C0A414-1978-400E-9CE5-870AD8B9544E}" destId="{55D826F2-B75C-40FF-9CC4-C30D441DF1F3}" srcOrd="6" destOrd="0" presId="urn:microsoft.com/office/officeart/2018/2/layout/IconCircleList"/>
    <dgm:cxn modelId="{6191ABFF-7CE4-4BF4-BA68-4AEFBDBA9989}" type="presParOf" srcId="{55D826F2-B75C-40FF-9CC4-C30D441DF1F3}" destId="{C090F9E3-B7E4-4BE0-9FD2-18EE06A15FBF}" srcOrd="0" destOrd="0" presId="urn:microsoft.com/office/officeart/2018/2/layout/IconCircleList"/>
    <dgm:cxn modelId="{C2FF4C3C-5666-44B5-A86F-5281C15B9F19}" type="presParOf" srcId="{55D826F2-B75C-40FF-9CC4-C30D441DF1F3}" destId="{67EBEAF6-7546-4365-9653-97A198B7C36F}" srcOrd="1" destOrd="0" presId="urn:microsoft.com/office/officeart/2018/2/layout/IconCircleList"/>
    <dgm:cxn modelId="{39B079D3-5C57-4CAC-9AC8-E2CEA89536E8}" type="presParOf" srcId="{55D826F2-B75C-40FF-9CC4-C30D441DF1F3}" destId="{755CCDCB-A5EA-4E84-8669-FA3BE83E71DE}" srcOrd="2" destOrd="0" presId="urn:microsoft.com/office/officeart/2018/2/layout/IconCircleList"/>
    <dgm:cxn modelId="{09FBD0F5-5307-42F7-8856-EBBCD8914B8F}" type="presParOf" srcId="{55D826F2-B75C-40FF-9CC4-C30D441DF1F3}" destId="{1F048651-3B90-4029-A5F2-D3ADF6A70D9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7879C-64A1-45A7-9369-923636AC8902}">
      <dsp:nvSpPr>
        <dsp:cNvPr id="0" name=""/>
        <dsp:cNvSpPr/>
      </dsp:nvSpPr>
      <dsp:spPr>
        <a:xfrm>
          <a:off x="99495" y="1052281"/>
          <a:ext cx="902007" cy="90200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2AE7EA-C661-49BB-8D89-F08E58EB50B3}">
      <dsp:nvSpPr>
        <dsp:cNvPr id="0" name=""/>
        <dsp:cNvSpPr/>
      </dsp:nvSpPr>
      <dsp:spPr>
        <a:xfrm>
          <a:off x="288916" y="1241703"/>
          <a:ext cx="523164" cy="5231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3AA1DB4-1A9C-4EA8-980C-3A2A301684FB}">
      <dsp:nvSpPr>
        <dsp:cNvPr id="0" name=""/>
        <dsp:cNvSpPr/>
      </dsp:nvSpPr>
      <dsp:spPr>
        <a:xfrm>
          <a:off x="1194790" y="1052281"/>
          <a:ext cx="2126160" cy="902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Individual plant monitoring with edge-AI</a:t>
          </a:r>
        </a:p>
      </dsp:txBody>
      <dsp:txXfrm>
        <a:off x="1194790" y="1052281"/>
        <a:ext cx="2126160" cy="902007"/>
      </dsp:txXfrm>
    </dsp:sp>
    <dsp:sp modelId="{637C2836-F517-45AE-A512-4E3AC13ECBEF}">
      <dsp:nvSpPr>
        <dsp:cNvPr id="0" name=""/>
        <dsp:cNvSpPr/>
      </dsp:nvSpPr>
      <dsp:spPr>
        <a:xfrm>
          <a:off x="3691418" y="1052281"/>
          <a:ext cx="902007" cy="90200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551DD8-4CF7-438C-B2DA-3B8BE723A8F0}">
      <dsp:nvSpPr>
        <dsp:cNvPr id="0" name=""/>
        <dsp:cNvSpPr/>
      </dsp:nvSpPr>
      <dsp:spPr>
        <a:xfrm>
          <a:off x="3880840" y="1241703"/>
          <a:ext cx="523164" cy="5231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6F92C1-7617-403C-B32B-265466CAABCB}">
      <dsp:nvSpPr>
        <dsp:cNvPr id="0" name=""/>
        <dsp:cNvSpPr/>
      </dsp:nvSpPr>
      <dsp:spPr>
        <a:xfrm>
          <a:off x="4786713" y="1052281"/>
          <a:ext cx="2126160" cy="902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Low-cost hardware and installation</a:t>
          </a:r>
        </a:p>
      </dsp:txBody>
      <dsp:txXfrm>
        <a:off x="4786713" y="1052281"/>
        <a:ext cx="2126160" cy="902007"/>
      </dsp:txXfrm>
    </dsp:sp>
    <dsp:sp modelId="{CC05EE51-DF12-4ACE-96B7-F4BC42E3A0F1}">
      <dsp:nvSpPr>
        <dsp:cNvPr id="0" name=""/>
        <dsp:cNvSpPr/>
      </dsp:nvSpPr>
      <dsp:spPr>
        <a:xfrm>
          <a:off x="99495" y="2754841"/>
          <a:ext cx="902007" cy="90200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16F6A2-0239-484B-9726-31ADE3C016C0}">
      <dsp:nvSpPr>
        <dsp:cNvPr id="0" name=""/>
        <dsp:cNvSpPr/>
      </dsp:nvSpPr>
      <dsp:spPr>
        <a:xfrm>
          <a:off x="288916" y="2944263"/>
          <a:ext cx="523164" cy="5231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6A0C71-0196-4973-9370-F14EE0AE8CC8}">
      <dsp:nvSpPr>
        <dsp:cNvPr id="0" name=""/>
        <dsp:cNvSpPr/>
      </dsp:nvSpPr>
      <dsp:spPr>
        <a:xfrm>
          <a:off x="1194790" y="2754841"/>
          <a:ext cx="2126160" cy="902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Data management for low-bandwidth metric updates and on-demand multimedia access</a:t>
          </a:r>
        </a:p>
      </dsp:txBody>
      <dsp:txXfrm>
        <a:off x="1194790" y="2754841"/>
        <a:ext cx="2126160" cy="902007"/>
      </dsp:txXfrm>
    </dsp:sp>
    <dsp:sp modelId="{C090F9E3-B7E4-4BE0-9FD2-18EE06A15FBF}">
      <dsp:nvSpPr>
        <dsp:cNvPr id="0" name=""/>
        <dsp:cNvSpPr/>
      </dsp:nvSpPr>
      <dsp:spPr>
        <a:xfrm>
          <a:off x="3691418" y="2754841"/>
          <a:ext cx="902007" cy="90200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EBEAF6-7546-4365-9653-97A198B7C36F}">
      <dsp:nvSpPr>
        <dsp:cNvPr id="0" name=""/>
        <dsp:cNvSpPr/>
      </dsp:nvSpPr>
      <dsp:spPr>
        <a:xfrm>
          <a:off x="3880840" y="2944263"/>
          <a:ext cx="523164" cy="5231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F048651-3B90-4029-A5F2-D3ADF6A70D9C}">
      <dsp:nvSpPr>
        <dsp:cNvPr id="0" name=""/>
        <dsp:cNvSpPr/>
      </dsp:nvSpPr>
      <dsp:spPr>
        <a:xfrm>
          <a:off x="4786713" y="2754841"/>
          <a:ext cx="2126160" cy="9020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Constant data ingestion and in-browser data visualization </a:t>
          </a:r>
        </a:p>
      </dsp:txBody>
      <dsp:txXfrm>
        <a:off x="4786713" y="2754841"/>
        <a:ext cx="2126160" cy="90200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3/24/2023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5366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69696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3/24/2023</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35966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86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3/24/2023</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38511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3/24/2023</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0217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77569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7347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4156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506488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3/24/2023</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68025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3/24/2023</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0514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3/24/2023</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597430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 id="2147483712" r:id="rId12"/>
  </p:sldLayoutIdLst>
  <p:hf sldNum="0" hdr="0" ftr="0" dt="0"/>
  <p:txStyles>
    <p:titleStyle>
      <a:lvl1pPr algn="l" defTabSz="457200" rtl="0" eaLnBrk="1" latinLnBrk="0" hangingPunct="1">
        <a:lnSpc>
          <a:spcPct val="100000"/>
        </a:lnSpc>
        <a:spcBef>
          <a:spcPct val="0"/>
        </a:spcBef>
        <a:buNone/>
        <a:defRPr sz="2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B4480E-B7FF-4481-890E-043A69AE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eenhouse Slide Tunnel Crops · Free photo on Pixabay">
            <a:extLst>
              <a:ext uri="{FF2B5EF4-FFF2-40B4-BE49-F238E27FC236}">
                <a16:creationId xmlns:a16="http://schemas.microsoft.com/office/drawing/2014/main" id="{8A849593-A094-74A9-C6E1-0CBF45E90AB8}"/>
              </a:ext>
            </a:extLst>
          </p:cNvPr>
          <p:cNvPicPr>
            <a:picLocks noChangeAspect="1"/>
          </p:cNvPicPr>
          <p:nvPr/>
        </p:nvPicPr>
        <p:blipFill rotWithShape="1">
          <a:blip r:embed="rId2"/>
          <a:srcRect t="13921" b="1810"/>
          <a:stretch/>
        </p:blipFill>
        <p:spPr>
          <a:xfrm>
            <a:off x="20" y="-55917"/>
            <a:ext cx="12191980" cy="6857990"/>
          </a:xfrm>
          <a:prstGeom prst="rect">
            <a:avLst/>
          </a:prstGeom>
        </p:spPr>
      </p:pic>
      <p:sp>
        <p:nvSpPr>
          <p:cNvPr id="11" name="Rectangle 10">
            <a:extLst>
              <a:ext uri="{FF2B5EF4-FFF2-40B4-BE49-F238E27FC236}">
                <a16:creationId xmlns:a16="http://schemas.microsoft.com/office/drawing/2014/main" id="{64C13BAB-7C00-4D21-A857-E3D41C0A2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661699"/>
            <a:ext cx="3703320"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F1FF39A-AC3C-4066-9D4C-519AA2281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883" y="1817914"/>
            <a:ext cx="3702134" cy="3378388"/>
          </a:xfrm>
          <a:prstGeom prst="rect">
            <a:avLst/>
          </a:prstGeom>
          <a:solidFill>
            <a:schemeClr val="bg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29602" y="2024300"/>
            <a:ext cx="3558873" cy="1588698"/>
          </a:xfrm>
        </p:spPr>
        <p:txBody>
          <a:bodyPr>
            <a:normAutofit fontScale="90000"/>
          </a:bodyPr>
          <a:lstStyle/>
          <a:p>
            <a:r>
              <a:rPr lang="en-US" sz="2800" dirty="0">
                <a:solidFill>
                  <a:schemeClr val="tx1"/>
                </a:solidFill>
              </a:rPr>
              <a:t>DIGITAL twins for SMART-HOME </a:t>
            </a:r>
            <a:r>
              <a:rPr lang="en-US" dirty="0">
                <a:solidFill>
                  <a:schemeClr val="tx1"/>
                </a:solidFill>
              </a:rPr>
              <a:t>GREENHOUSES</a:t>
            </a:r>
          </a:p>
        </p:txBody>
      </p:sp>
      <p:sp>
        <p:nvSpPr>
          <p:cNvPr id="3" name="Subtitle 2"/>
          <p:cNvSpPr>
            <a:spLocks noGrp="1"/>
          </p:cNvSpPr>
          <p:nvPr>
            <p:ph type="subTitle" idx="1"/>
          </p:nvPr>
        </p:nvSpPr>
        <p:spPr>
          <a:xfrm>
            <a:off x="899510" y="3945249"/>
            <a:ext cx="3412067" cy="1081370"/>
          </a:xfrm>
        </p:spPr>
        <p:txBody>
          <a:bodyPr>
            <a:normAutofit/>
          </a:bodyPr>
          <a:lstStyle/>
          <a:p>
            <a:r>
              <a:rPr lang="en-US"/>
              <a:t>A work of :</a:t>
            </a:r>
          </a:p>
          <a:p>
            <a:r>
              <a:rPr lang="en-US"/>
              <a:t>Ioannis </a:t>
            </a:r>
            <a:r>
              <a:rPr lang="en-US" err="1"/>
              <a:t>tsampras</a:t>
            </a:r>
            <a:r>
              <a:rPr lang="en-US"/>
              <a:t> 1066584</a:t>
            </a:r>
            <a:br>
              <a:rPr lang="en-US"/>
            </a:br>
            <a:r>
              <a:rPr lang="en-US"/>
              <a:t>STAYROS KANIAS      </a:t>
            </a:r>
            <a:r>
              <a:rPr lang="en-US">
                <a:ea typeface="+mn-lt"/>
                <a:cs typeface="+mn-lt"/>
              </a:rPr>
              <a:t>1066563</a:t>
            </a: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31">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C6EED8C-D0DE-D398-A435-984CE9166F22}"/>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sz="2800">
                <a:solidFill>
                  <a:srgbClr val="FFFFFF"/>
                </a:solidFill>
              </a:rPr>
              <a:t>THE PROBLEM</a:t>
            </a:r>
          </a:p>
        </p:txBody>
      </p:sp>
      <p:sp>
        <p:nvSpPr>
          <p:cNvPr id="19" name="TextBox 18">
            <a:extLst>
              <a:ext uri="{FF2B5EF4-FFF2-40B4-BE49-F238E27FC236}">
                <a16:creationId xmlns:a16="http://schemas.microsoft.com/office/drawing/2014/main" id="{62357D3A-B167-09EE-4303-FFE25FE2AC92}"/>
              </a:ext>
            </a:extLst>
          </p:cNvPr>
          <p:cNvSpPr txBox="1"/>
          <p:nvPr/>
        </p:nvSpPr>
        <p:spPr>
          <a:xfrm>
            <a:off x="4368281" y="1005840"/>
            <a:ext cx="7195458" cy="2044182"/>
          </a:xfrm>
          <a:prstGeom prst="rect">
            <a:avLst/>
          </a:prstGeom>
        </p:spPr>
        <p:txBody>
          <a:bodyPr vert="horz" lIns="91440" tIns="45720" rIns="91440" bIns="45720" rtlCol="0" anchor="ctr">
            <a:noAutofit/>
          </a:bodyPr>
          <a:lstStyle/>
          <a:p>
            <a:pPr lvl="0" defTabSz="457200">
              <a:spcBef>
                <a:spcPct val="20000"/>
              </a:spcBef>
              <a:spcAft>
                <a:spcPts val="600"/>
              </a:spcAft>
              <a:buClr>
                <a:schemeClr val="accent1"/>
              </a:buClr>
              <a:buSzPct val="92000"/>
            </a:pPr>
            <a:r>
              <a:rPr lang="en-US" sz="2400" dirty="0">
                <a:solidFill>
                  <a:schemeClr val="tx1">
                    <a:lumMod val="75000"/>
                    <a:lumOff val="25000"/>
                  </a:schemeClr>
                </a:solidFill>
              </a:rPr>
              <a:t>While home gardens &amp; greenhouses are often brought up when sustainable city growth is discussed as :</a:t>
            </a:r>
            <a:br>
              <a:rPr lang="en-US" sz="2400" dirty="0">
                <a:solidFill>
                  <a:schemeClr val="tx1">
                    <a:lumMod val="75000"/>
                    <a:lumOff val="25000"/>
                  </a:schemeClr>
                </a:solidFill>
              </a:rPr>
            </a:br>
            <a:endParaRPr lang="en-US" sz="2400" dirty="0">
              <a:solidFill>
                <a:schemeClr val="tx1">
                  <a:lumMod val="75000"/>
                  <a:lumOff val="25000"/>
                </a:schemeClr>
              </a:solidFill>
            </a:endParaRPr>
          </a:p>
          <a:p>
            <a:pPr lvl="0" defTabSz="457200">
              <a:spcBef>
                <a:spcPct val="20000"/>
              </a:spcBef>
              <a:spcAft>
                <a:spcPts val="600"/>
              </a:spcAft>
              <a:buClr>
                <a:schemeClr val="accent1"/>
              </a:buClr>
              <a:buSzPct val="92000"/>
            </a:pPr>
            <a:br>
              <a:rPr lang="en-US" sz="2400" dirty="0">
                <a:solidFill>
                  <a:schemeClr val="tx1">
                    <a:lumMod val="75000"/>
                    <a:lumOff val="25000"/>
                  </a:schemeClr>
                </a:solidFill>
              </a:rPr>
            </a:br>
            <a:br>
              <a:rPr lang="en-US" sz="2400" dirty="0">
                <a:solidFill>
                  <a:schemeClr val="tx1">
                    <a:lumMod val="75000"/>
                    <a:lumOff val="25000"/>
                  </a:schemeClr>
                </a:solidFill>
              </a:rPr>
            </a:br>
            <a:endParaRPr lang="en-US" sz="2400" dirty="0">
              <a:solidFill>
                <a:schemeClr val="tx1">
                  <a:lumMod val="75000"/>
                  <a:lumOff val="25000"/>
                </a:schemeClr>
              </a:solidFill>
            </a:endParaRPr>
          </a:p>
        </p:txBody>
      </p:sp>
      <p:pic>
        <p:nvPicPr>
          <p:cNvPr id="5" name="Content Placeholder 4" descr="A picture containing building, outdoor, area, furniture&#10;&#10;Description automatically generated">
            <a:extLst>
              <a:ext uri="{FF2B5EF4-FFF2-40B4-BE49-F238E27FC236}">
                <a16:creationId xmlns:a16="http://schemas.microsoft.com/office/drawing/2014/main" id="{E7CABBBB-B8F6-F819-EE74-2DF770ADA45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06509" y="5609152"/>
            <a:ext cx="1271746" cy="782423"/>
          </a:xfrm>
        </p:spPr>
      </p:pic>
      <p:pic>
        <p:nvPicPr>
          <p:cNvPr id="7" name="Picture 6" descr="A picture containing grass, tree, outdoor, sky&#10;&#10;Description automatically generated">
            <a:extLst>
              <a:ext uri="{FF2B5EF4-FFF2-40B4-BE49-F238E27FC236}">
                <a16:creationId xmlns:a16="http://schemas.microsoft.com/office/drawing/2014/main" id="{53BC0BA3-D20F-4577-A87B-49457F3F15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2040" y="5607182"/>
            <a:ext cx="782423" cy="782423"/>
          </a:xfrm>
          <a:prstGeom prst="rect">
            <a:avLst/>
          </a:prstGeom>
        </p:spPr>
      </p:pic>
      <p:pic>
        <p:nvPicPr>
          <p:cNvPr id="9" name="Picture 8" descr="A picture containing outdoor, building, stone&#10;&#10;Description automatically generated">
            <a:extLst>
              <a:ext uri="{FF2B5EF4-FFF2-40B4-BE49-F238E27FC236}">
                <a16:creationId xmlns:a16="http://schemas.microsoft.com/office/drawing/2014/main" id="{87ADF099-DB54-88B6-7B00-DFBAAF8DD3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8248" y="5605213"/>
            <a:ext cx="587537" cy="784393"/>
          </a:xfrm>
          <a:prstGeom prst="rect">
            <a:avLst/>
          </a:prstGeom>
        </p:spPr>
      </p:pic>
      <p:pic>
        <p:nvPicPr>
          <p:cNvPr id="11" name="Picture 10" descr="A building with glass windows&#10;&#10;Description automatically generated with low confidence">
            <a:extLst>
              <a:ext uri="{FF2B5EF4-FFF2-40B4-BE49-F238E27FC236}">
                <a16:creationId xmlns:a16="http://schemas.microsoft.com/office/drawing/2014/main" id="{41925174-1634-14F2-A1E9-DEF70DCBE7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39571" y="5605213"/>
            <a:ext cx="1045856" cy="784393"/>
          </a:xfrm>
          <a:prstGeom prst="rect">
            <a:avLst/>
          </a:prstGeom>
        </p:spPr>
      </p:pic>
      <p:pic>
        <p:nvPicPr>
          <p:cNvPr id="15" name="Picture 14" descr="A picture containing outdoor, vegetable, lettuce&#10;&#10;Description automatically generated">
            <a:extLst>
              <a:ext uri="{FF2B5EF4-FFF2-40B4-BE49-F238E27FC236}">
                <a16:creationId xmlns:a16="http://schemas.microsoft.com/office/drawing/2014/main" id="{2FDF3982-AA02-A62E-358E-E49D81DF23B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849213" y="5605213"/>
            <a:ext cx="1322261" cy="784393"/>
          </a:xfrm>
          <a:prstGeom prst="rect">
            <a:avLst/>
          </a:prstGeom>
        </p:spPr>
      </p:pic>
      <p:pic>
        <p:nvPicPr>
          <p:cNvPr id="17" name="Picture 16" descr="A picture containing outdoor, grass, person, vegetable&#10;&#10;Description automatically generated">
            <a:extLst>
              <a:ext uri="{FF2B5EF4-FFF2-40B4-BE49-F238E27FC236}">
                <a16:creationId xmlns:a16="http://schemas.microsoft.com/office/drawing/2014/main" id="{1198DC41-0A6A-6324-EC58-E865993AAF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35259" y="5605213"/>
            <a:ext cx="1354847" cy="785352"/>
          </a:xfrm>
          <a:prstGeom prst="rect">
            <a:avLst/>
          </a:prstGeom>
        </p:spPr>
      </p:pic>
      <p:sp>
        <p:nvSpPr>
          <p:cNvPr id="21" name="TextBox 20">
            <a:extLst>
              <a:ext uri="{FF2B5EF4-FFF2-40B4-BE49-F238E27FC236}">
                <a16:creationId xmlns:a16="http://schemas.microsoft.com/office/drawing/2014/main" id="{754D0747-A716-3A13-F6A7-46C8CAEE41FB}"/>
              </a:ext>
            </a:extLst>
          </p:cNvPr>
          <p:cNvSpPr txBox="1"/>
          <p:nvPr/>
        </p:nvSpPr>
        <p:spPr>
          <a:xfrm>
            <a:off x="4743511" y="1863967"/>
            <a:ext cx="6094902" cy="1323439"/>
          </a:xfrm>
          <a:prstGeom prst="rect">
            <a:avLst/>
          </a:prstGeom>
          <a:noFill/>
        </p:spPr>
        <p:txBody>
          <a:bodyPr wrap="square">
            <a:spAutoFit/>
          </a:bodyPr>
          <a:lstStyle/>
          <a:p>
            <a:pPr marL="285750" indent="-285750">
              <a:buFont typeface="Arial" panose="020B0604020202020204" pitchFamily="34" charset="0"/>
              <a:buChar char="•"/>
            </a:pPr>
            <a:r>
              <a:rPr lang="en-US" sz="2000" dirty="0">
                <a:solidFill>
                  <a:schemeClr val="tx1">
                    <a:lumMod val="75000"/>
                    <a:lumOff val="25000"/>
                  </a:schemeClr>
                </a:solidFill>
              </a:rPr>
              <a:t>means of micro-climate stabilizer</a:t>
            </a:r>
          </a:p>
          <a:p>
            <a:pPr marL="285750" indent="-285750">
              <a:buFont typeface="Arial" panose="020B0604020202020204" pitchFamily="34" charset="0"/>
              <a:buChar char="•"/>
            </a:pPr>
            <a:r>
              <a:rPr lang="en-US" sz="2000" dirty="0">
                <a:solidFill>
                  <a:schemeClr val="tx1">
                    <a:lumMod val="75000"/>
                    <a:lumOff val="25000"/>
                  </a:schemeClr>
                </a:solidFill>
              </a:rPr>
              <a:t>atmospheric  control</a:t>
            </a:r>
          </a:p>
          <a:p>
            <a:pPr marL="285750" indent="-285750">
              <a:buFont typeface="Arial" panose="020B0604020202020204" pitchFamily="34" charset="0"/>
              <a:buChar char="•"/>
            </a:pPr>
            <a:r>
              <a:rPr lang="en-US" sz="2000" dirty="0">
                <a:solidFill>
                  <a:schemeClr val="tx1">
                    <a:lumMod val="75000"/>
                    <a:lumOff val="25000"/>
                  </a:schemeClr>
                </a:solidFill>
              </a:rPr>
              <a:t>terrace cooling/insulating</a:t>
            </a:r>
          </a:p>
          <a:p>
            <a:pPr marL="285750" indent="-285750">
              <a:buFont typeface="Arial" panose="020B0604020202020204" pitchFamily="34" charset="0"/>
              <a:buChar char="•"/>
            </a:pPr>
            <a:r>
              <a:rPr lang="en-US" sz="2000" dirty="0">
                <a:solidFill>
                  <a:schemeClr val="tx1">
                    <a:lumMod val="75000"/>
                    <a:lumOff val="25000"/>
                  </a:schemeClr>
                </a:solidFill>
              </a:rPr>
              <a:t>distributed source of produce</a:t>
            </a:r>
            <a:endParaRPr lang="en-US" sz="2000" dirty="0"/>
          </a:p>
        </p:txBody>
      </p:sp>
      <p:sp>
        <p:nvSpPr>
          <p:cNvPr id="23" name="TextBox 22">
            <a:extLst>
              <a:ext uri="{FF2B5EF4-FFF2-40B4-BE49-F238E27FC236}">
                <a16:creationId xmlns:a16="http://schemas.microsoft.com/office/drawing/2014/main" id="{D69FC4FD-3F6F-D8BE-4888-A49353A7F368}"/>
              </a:ext>
            </a:extLst>
          </p:cNvPr>
          <p:cNvSpPr txBox="1"/>
          <p:nvPr/>
        </p:nvSpPr>
        <p:spPr>
          <a:xfrm>
            <a:off x="4506509" y="3197825"/>
            <a:ext cx="6096000" cy="2354491"/>
          </a:xfrm>
          <a:prstGeom prst="rect">
            <a:avLst/>
          </a:prstGeom>
          <a:noFill/>
        </p:spPr>
        <p:txBody>
          <a:bodyPr wrap="square">
            <a:spAutoFit/>
          </a:bodyPr>
          <a:lstStyle/>
          <a:p>
            <a:r>
              <a:rPr lang="en-US" sz="2100" dirty="0">
                <a:solidFill>
                  <a:schemeClr val="tx1">
                    <a:lumMod val="75000"/>
                    <a:lumOff val="25000"/>
                  </a:schemeClr>
                </a:solidFill>
              </a:rPr>
              <a:t>… the current solutions for enabling un-specialized citizens to evaluate and manage crops are immature and a burden to homeowners excluding the vast majority and appealing only to hobbyists. Such solutions often involve manually providing media (images or video) to specialists for advice or require time investments for personal research.</a:t>
            </a:r>
            <a:endParaRPr lang="en-US" sz="2100" dirty="0"/>
          </a:p>
        </p:txBody>
      </p:sp>
    </p:spTree>
    <p:extLst>
      <p:ext uri="{BB962C8B-B14F-4D97-AF65-F5344CB8AC3E}">
        <p14:creationId xmlns:p14="http://schemas.microsoft.com/office/powerpoint/2010/main" val="3165275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370BB-DE41-C5FD-F769-AD42CFF9E64A}"/>
              </a:ext>
            </a:extLst>
          </p:cNvPr>
          <p:cNvSpPr>
            <a:spLocks noGrp="1"/>
          </p:cNvSpPr>
          <p:nvPr>
            <p:ph type="title"/>
          </p:nvPr>
        </p:nvSpPr>
        <p:spPr>
          <a:xfrm>
            <a:off x="746228" y="1037967"/>
            <a:ext cx="3054091" cy="535609"/>
          </a:xfrm>
        </p:spPr>
        <p:txBody>
          <a:bodyPr vert="horz" lIns="91440" tIns="45720" rIns="91440" bIns="45720" rtlCol="0" anchor="t">
            <a:normAutofit fontScale="90000"/>
          </a:bodyPr>
          <a:lstStyle/>
          <a:p>
            <a:r>
              <a:rPr lang="en-US">
                <a:solidFill>
                  <a:schemeClr val="bg1">
                    <a:lumMod val="85000"/>
                    <a:lumOff val="15000"/>
                  </a:schemeClr>
                </a:solidFill>
              </a:rPr>
              <a:t>THE SOLUTION</a:t>
            </a:r>
            <a:br>
              <a:rPr lang="en-US">
                <a:solidFill>
                  <a:schemeClr val="bg1">
                    <a:lumMod val="85000"/>
                    <a:lumOff val="15000"/>
                  </a:schemeClr>
                </a:solidFill>
              </a:rPr>
            </a:br>
            <a:br>
              <a:rPr lang="en-US"/>
            </a:br>
            <a:endParaRPr lang="en-US">
              <a:solidFill>
                <a:schemeClr val="bg1">
                  <a:lumMod val="85000"/>
                  <a:lumOff val="15000"/>
                </a:schemeClr>
              </a:solidFill>
            </a:endParaRPr>
          </a:p>
        </p:txBody>
      </p:sp>
      <p:sp>
        <p:nvSpPr>
          <p:cNvPr id="11" name="Rectangle 10">
            <a:extLst>
              <a:ext uri="{FF2B5EF4-FFF2-40B4-BE49-F238E27FC236}">
                <a16:creationId xmlns:a16="http://schemas.microsoft.com/office/drawing/2014/main" id="{2987D6F4-EC95-4EF1-A8AD-4B70386CE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5F792DF-9D0A-4DB6-9A9E-7312F5A7E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7498080"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98DF9EC-B1F0-D7AF-060F-434356BF2A82}"/>
              </a:ext>
            </a:extLst>
          </p:cNvPr>
          <p:cNvGraphicFramePr>
            <a:graphicFrameLocks noGrp="1"/>
          </p:cNvGraphicFramePr>
          <p:nvPr>
            <p:ph idx="1"/>
            <p:extLst>
              <p:ext uri="{D42A27DB-BD31-4B8C-83A1-F6EECF244321}">
                <p14:modId xmlns:p14="http://schemas.microsoft.com/office/powerpoint/2010/main" val="1734293446"/>
              </p:ext>
            </p:extLst>
          </p:nvPr>
        </p:nvGraphicFramePr>
        <p:xfrm>
          <a:off x="4598438" y="1207783"/>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TextBox 21">
            <a:extLst>
              <a:ext uri="{FF2B5EF4-FFF2-40B4-BE49-F238E27FC236}">
                <a16:creationId xmlns:a16="http://schemas.microsoft.com/office/drawing/2014/main" id="{147FE0AA-856D-FC5F-22CB-DCFED2956118}"/>
              </a:ext>
            </a:extLst>
          </p:cNvPr>
          <p:cNvSpPr txBox="1"/>
          <p:nvPr/>
        </p:nvSpPr>
        <p:spPr>
          <a:xfrm>
            <a:off x="480969" y="1977006"/>
            <a:ext cx="357510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2400" err="1">
                <a:solidFill>
                  <a:schemeClr val="bg1"/>
                </a:solidFill>
                <a:latin typeface="Calibri"/>
              </a:rPr>
              <a:t>Our</a:t>
            </a:r>
            <a:r>
              <a:rPr lang="el-GR" sz="2400">
                <a:solidFill>
                  <a:schemeClr val="bg1"/>
                </a:solidFill>
                <a:latin typeface="Calibri"/>
              </a:rPr>
              <a:t> </a:t>
            </a:r>
            <a:r>
              <a:rPr lang="el-GR" sz="2400" err="1">
                <a:solidFill>
                  <a:schemeClr val="bg1"/>
                </a:solidFill>
                <a:latin typeface="Calibri"/>
              </a:rPr>
              <a:t>cablelift-based</a:t>
            </a:r>
            <a:r>
              <a:rPr lang="el-GR" sz="2400">
                <a:solidFill>
                  <a:schemeClr val="bg1"/>
                </a:solidFill>
                <a:latin typeface="Calibri"/>
              </a:rPr>
              <a:t> </a:t>
            </a:r>
            <a:r>
              <a:rPr lang="el-GR" sz="2400" err="1">
                <a:solidFill>
                  <a:schemeClr val="bg1"/>
                </a:solidFill>
                <a:latin typeface="Calibri"/>
              </a:rPr>
              <a:t>image</a:t>
            </a:r>
            <a:r>
              <a:rPr lang="el-GR" sz="2400">
                <a:solidFill>
                  <a:schemeClr val="bg1"/>
                </a:solidFill>
                <a:latin typeface="Calibri"/>
              </a:rPr>
              <a:t> </a:t>
            </a:r>
            <a:r>
              <a:rPr lang="el-GR" sz="2400" err="1">
                <a:solidFill>
                  <a:schemeClr val="bg1"/>
                </a:solidFill>
                <a:latin typeface="Calibri"/>
              </a:rPr>
              <a:t>ingestor</a:t>
            </a:r>
            <a:r>
              <a:rPr lang="el-GR" sz="2400">
                <a:solidFill>
                  <a:schemeClr val="bg1"/>
                </a:solidFill>
                <a:latin typeface="Calibri"/>
              </a:rPr>
              <a:t> and </a:t>
            </a:r>
            <a:r>
              <a:rPr lang="el-GR" sz="2400" err="1">
                <a:solidFill>
                  <a:schemeClr val="bg1"/>
                </a:solidFill>
                <a:latin typeface="Calibri"/>
              </a:rPr>
              <a:t>processor</a:t>
            </a:r>
            <a:r>
              <a:rPr lang="el-GR" sz="2400">
                <a:solidFill>
                  <a:schemeClr val="bg1"/>
                </a:solidFill>
                <a:latin typeface="Calibri"/>
              </a:rPr>
              <a:t> </a:t>
            </a:r>
            <a:br>
              <a:rPr lang="en-US"/>
            </a:br>
            <a:r>
              <a:rPr lang="el-GR" sz="2400" err="1">
                <a:solidFill>
                  <a:schemeClr val="bg1"/>
                </a:solidFill>
                <a:latin typeface="Calibri"/>
              </a:rPr>
              <a:t>edge</a:t>
            </a:r>
            <a:r>
              <a:rPr lang="el-GR" sz="2400">
                <a:solidFill>
                  <a:schemeClr val="bg1"/>
                </a:solidFill>
                <a:latin typeface="Calibri"/>
              </a:rPr>
              <a:t> </a:t>
            </a:r>
            <a:r>
              <a:rPr lang="el-GR" sz="2400" err="1">
                <a:solidFill>
                  <a:schemeClr val="bg1"/>
                </a:solidFill>
                <a:latin typeface="Calibri"/>
              </a:rPr>
              <a:t>IoT</a:t>
            </a:r>
            <a:r>
              <a:rPr lang="el-GR" sz="2400">
                <a:solidFill>
                  <a:schemeClr val="bg1"/>
                </a:solidFill>
                <a:latin typeface="Calibri"/>
              </a:rPr>
              <a:t> </a:t>
            </a:r>
            <a:r>
              <a:rPr lang="el-GR" sz="2400" err="1">
                <a:solidFill>
                  <a:schemeClr val="bg1"/>
                </a:solidFill>
                <a:latin typeface="Calibri"/>
              </a:rPr>
              <a:t>module</a:t>
            </a:r>
            <a:endParaRPr lang="el-GR" sz="2400" err="1">
              <a:solidFill>
                <a:schemeClr val="bg1"/>
              </a:solidFill>
              <a:latin typeface="Calibri"/>
              <a:cs typeface="Calibri"/>
            </a:endParaRPr>
          </a:p>
        </p:txBody>
      </p:sp>
      <p:pic>
        <p:nvPicPr>
          <p:cNvPr id="75" name="Picture 75" descr="A picture containing diagram&#10;&#10;Description automatically generated">
            <a:extLst>
              <a:ext uri="{FF2B5EF4-FFF2-40B4-BE49-F238E27FC236}">
                <a16:creationId xmlns:a16="http://schemas.microsoft.com/office/drawing/2014/main" id="{1EA82B58-0BEE-AC71-D882-3F583999518B}"/>
              </a:ext>
            </a:extLst>
          </p:cNvPr>
          <p:cNvPicPr>
            <a:picLocks noChangeAspect="1"/>
          </p:cNvPicPr>
          <p:nvPr/>
        </p:nvPicPr>
        <p:blipFill>
          <a:blip r:embed="rId7"/>
          <a:stretch>
            <a:fillRect/>
          </a:stretch>
        </p:blipFill>
        <p:spPr>
          <a:xfrm>
            <a:off x="620785" y="3472452"/>
            <a:ext cx="2743200" cy="2289976"/>
          </a:xfrm>
          <a:prstGeom prst="rect">
            <a:avLst/>
          </a:prstGeom>
        </p:spPr>
      </p:pic>
    </p:spTree>
    <p:extLst>
      <p:ext uri="{BB962C8B-B14F-4D97-AF65-F5344CB8AC3E}">
        <p14:creationId xmlns:p14="http://schemas.microsoft.com/office/powerpoint/2010/main" val="182246034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AAB002-E48E-4009-828A-511F7A828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View of Vegetables · Free Stock Photo">
            <a:extLst>
              <a:ext uri="{FF2B5EF4-FFF2-40B4-BE49-F238E27FC236}">
                <a16:creationId xmlns:a16="http://schemas.microsoft.com/office/drawing/2014/main" id="{F21AB2FE-ACE3-85D1-CBC0-AA24B711CD03}"/>
              </a:ext>
            </a:extLst>
          </p:cNvPr>
          <p:cNvPicPr>
            <a:picLocks noChangeAspect="1"/>
          </p:cNvPicPr>
          <p:nvPr/>
        </p:nvPicPr>
        <p:blipFill rotWithShape="1">
          <a:blip r:embed="rId2"/>
          <a:srcRect t="1333" r="9091" b="22058"/>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97EF55D5-23F0-4398-B16B-AEF5778C3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423123"/>
            <a:ext cx="4216219"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DF32581-CAA1-43C6-8532-DC56C843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67" y="601200"/>
            <a:ext cx="4214869" cy="5757055"/>
          </a:xfrm>
          <a:prstGeom prst="rect">
            <a:avLst/>
          </a:prstGeom>
          <a:solidFill>
            <a:srgbClr val="465359">
              <a:alpha val="97000"/>
            </a:srgb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EA35226-A7F8-238A-7DA5-C25C7C9695AB}"/>
              </a:ext>
            </a:extLst>
          </p:cNvPr>
          <p:cNvSpPr>
            <a:spLocks noGrp="1"/>
          </p:cNvSpPr>
          <p:nvPr>
            <p:ph type="title"/>
          </p:nvPr>
        </p:nvSpPr>
        <p:spPr>
          <a:xfrm>
            <a:off x="681540" y="1131195"/>
            <a:ext cx="3730810" cy="1247938"/>
          </a:xfrm>
        </p:spPr>
        <p:txBody>
          <a:bodyPr anchor="ctr">
            <a:normAutofit/>
          </a:bodyPr>
          <a:lstStyle/>
          <a:p>
            <a:r>
              <a:rPr lang="en-US">
                <a:solidFill>
                  <a:srgbClr val="FFFFFF"/>
                </a:solidFill>
              </a:rPr>
              <a:t>Unique value proposition</a:t>
            </a:r>
          </a:p>
        </p:txBody>
      </p:sp>
      <p:sp>
        <p:nvSpPr>
          <p:cNvPr id="3" name="Content Placeholder 2">
            <a:extLst>
              <a:ext uri="{FF2B5EF4-FFF2-40B4-BE49-F238E27FC236}">
                <a16:creationId xmlns:a16="http://schemas.microsoft.com/office/drawing/2014/main" id="{D1D482D7-F71C-E536-7ACB-8B8F2F39BF9B}"/>
              </a:ext>
            </a:extLst>
          </p:cNvPr>
          <p:cNvSpPr>
            <a:spLocks noGrp="1"/>
          </p:cNvSpPr>
          <p:nvPr>
            <p:ph idx="1"/>
          </p:nvPr>
        </p:nvSpPr>
        <p:spPr>
          <a:xfrm>
            <a:off x="678531" y="2438399"/>
            <a:ext cx="3730810" cy="3505201"/>
          </a:xfrm>
        </p:spPr>
        <p:txBody>
          <a:bodyPr>
            <a:normAutofit/>
          </a:bodyPr>
          <a:lstStyle/>
          <a:p>
            <a:pPr marL="0" indent="0">
              <a:buNone/>
            </a:pPr>
            <a:r>
              <a:rPr lang="en-US" dirty="0">
                <a:solidFill>
                  <a:srgbClr val="FFFFFF"/>
                </a:solidFill>
              </a:rPr>
              <a:t>Our logistically and economically inexpensive,</a:t>
            </a:r>
            <a:r>
              <a:rPr lang="en-US" dirty="0">
                <a:solidFill>
                  <a:srgbClr val="FFFFFF"/>
                </a:solidFill>
                <a:ea typeface="+mn-lt"/>
                <a:cs typeface="+mn-lt"/>
              </a:rPr>
              <a:t> zero-maintenance and zero-labor approach offers an affordable &amp; convenient solution for monitoring home grown produce while also recording image data precise enough NN-training applications</a:t>
            </a:r>
            <a:endParaRPr lang="en-US" dirty="0">
              <a:solidFill>
                <a:srgbClr val="FFFFFF"/>
              </a:solidFill>
            </a:endParaRPr>
          </a:p>
        </p:txBody>
      </p:sp>
    </p:spTree>
    <p:extLst>
      <p:ext uri="{BB962C8B-B14F-4D97-AF65-F5344CB8AC3E}">
        <p14:creationId xmlns:p14="http://schemas.microsoft.com/office/powerpoint/2010/main" val="89674760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yellow figures and a red figure on the other side">
            <a:extLst>
              <a:ext uri="{FF2B5EF4-FFF2-40B4-BE49-F238E27FC236}">
                <a16:creationId xmlns:a16="http://schemas.microsoft.com/office/drawing/2014/main" id="{D563F254-F026-DDA2-730D-683A52AF440F}"/>
              </a:ext>
            </a:extLst>
          </p:cNvPr>
          <p:cNvPicPr>
            <a:picLocks noChangeAspect="1"/>
          </p:cNvPicPr>
          <p:nvPr/>
        </p:nvPicPr>
        <p:blipFill rotWithShape="1">
          <a:blip r:embed="rId2">
            <a:alphaModFix amt="40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C00560C-1DEE-0FDA-3266-909D0D3FF652}"/>
              </a:ext>
            </a:extLst>
          </p:cNvPr>
          <p:cNvSpPr>
            <a:spLocks noGrp="1"/>
          </p:cNvSpPr>
          <p:nvPr>
            <p:ph type="title"/>
          </p:nvPr>
        </p:nvSpPr>
        <p:spPr>
          <a:xfrm>
            <a:off x="1023870" y="702156"/>
            <a:ext cx="10144260" cy="1013800"/>
          </a:xfrm>
        </p:spPr>
        <p:txBody>
          <a:bodyPr vert="horz" lIns="91440" tIns="45720" rIns="91440" bIns="45720" rtlCol="0" anchor="b">
            <a:normAutofit/>
          </a:bodyPr>
          <a:lstStyle/>
          <a:p>
            <a:r>
              <a:rPr lang="en-US" sz="2800" b="0" kern="1200" cap="all">
                <a:solidFill>
                  <a:schemeClr val="tx1"/>
                </a:solidFill>
                <a:latin typeface="+mj-lt"/>
                <a:ea typeface="+mj-ea"/>
                <a:cs typeface="+mj-cs"/>
              </a:rPr>
              <a:t>Differentiating factor</a:t>
            </a:r>
          </a:p>
        </p:txBody>
      </p:sp>
      <p:sp>
        <p:nvSpPr>
          <p:cNvPr id="4" name="TextBox 3">
            <a:extLst>
              <a:ext uri="{FF2B5EF4-FFF2-40B4-BE49-F238E27FC236}">
                <a16:creationId xmlns:a16="http://schemas.microsoft.com/office/drawing/2014/main" id="{A576CF93-D878-797E-1B5A-D2BC3C95BF18}"/>
              </a:ext>
            </a:extLst>
          </p:cNvPr>
          <p:cNvSpPr txBox="1"/>
          <p:nvPr/>
        </p:nvSpPr>
        <p:spPr>
          <a:xfrm>
            <a:off x="965199" y="2180496"/>
            <a:ext cx="10261602" cy="367830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342900"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On-site</a:t>
            </a:r>
            <a:r>
              <a:rPr lang="en-US" dirty="0">
                <a:solidFill>
                  <a:schemeClr val="tx1">
                    <a:lumMod val="75000"/>
                    <a:lumOff val="25000"/>
                  </a:schemeClr>
                </a:solidFill>
              </a:rPr>
              <a:t> processing with lightweight AI</a:t>
            </a:r>
          </a:p>
          <a:p>
            <a:pPr marL="342900" indent="-342900" defTabSz="457200">
              <a:spcBef>
                <a:spcPct val="20000"/>
              </a:spcBef>
              <a:spcAft>
                <a:spcPts val="600"/>
              </a:spcAft>
              <a:buClr>
                <a:schemeClr val="accent1"/>
              </a:buClr>
              <a:buSzPct val="92000"/>
              <a:buFont typeface="Wingdings 2" panose="05020102010507070707" pitchFamily="18" charset="2"/>
              <a:buChar char=""/>
            </a:pPr>
            <a:r>
              <a:rPr lang="en-US" b="1" dirty="0">
                <a:solidFill>
                  <a:schemeClr val="tx1">
                    <a:lumMod val="75000"/>
                    <a:lumOff val="25000"/>
                  </a:schemeClr>
                </a:solidFill>
              </a:rPr>
              <a:t>No-rail</a:t>
            </a:r>
            <a:r>
              <a:rPr lang="en-US" dirty="0">
                <a:solidFill>
                  <a:schemeClr val="tx1">
                    <a:lumMod val="75000"/>
                    <a:lumOff val="25000"/>
                  </a:schemeClr>
                </a:solidFill>
              </a:rPr>
              <a:t> installation using our image-mapping algorithm</a:t>
            </a:r>
          </a:p>
          <a:p>
            <a:pPr marL="342900" indent="-34290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Achieved </a:t>
            </a:r>
            <a:r>
              <a:rPr lang="en-US" b="1" dirty="0">
                <a:solidFill>
                  <a:schemeClr val="tx1">
                    <a:lumMod val="75000"/>
                    <a:lumOff val="25000"/>
                  </a:schemeClr>
                </a:solidFill>
              </a:rPr>
              <a:t>image quality</a:t>
            </a:r>
            <a:r>
              <a:rPr lang="en-US" dirty="0">
                <a:solidFill>
                  <a:schemeClr val="tx1">
                    <a:lumMod val="75000"/>
                    <a:lumOff val="25000"/>
                  </a:schemeClr>
                </a:solidFill>
              </a:rPr>
              <a:t> enables smart-management and</a:t>
            </a:r>
            <a:br>
              <a:rPr lang="en-US" dirty="0"/>
            </a:br>
            <a:r>
              <a:rPr lang="en-US" dirty="0">
                <a:solidFill>
                  <a:schemeClr val="tx1">
                    <a:lumMod val="75000"/>
                    <a:lumOff val="25000"/>
                  </a:schemeClr>
                </a:solidFill>
              </a:rPr>
              <a:t>disease prevention with alerts</a:t>
            </a:r>
          </a:p>
          <a:p>
            <a:pPr marL="342900" indent="-342900" defTabSz="4572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User convenience</a:t>
            </a:r>
          </a:p>
        </p:txBody>
      </p:sp>
    </p:spTree>
    <p:extLst>
      <p:ext uri="{BB962C8B-B14F-4D97-AF65-F5344CB8AC3E}">
        <p14:creationId xmlns:p14="http://schemas.microsoft.com/office/powerpoint/2010/main" val="5147297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F17B31-0835-7CC8-9D0D-56EB37F8B9F0}"/>
              </a:ext>
            </a:extLst>
          </p:cNvPr>
          <p:cNvSpPr/>
          <p:nvPr/>
        </p:nvSpPr>
        <p:spPr>
          <a:xfrm rot="17423084">
            <a:off x="-1109118" y="2802195"/>
            <a:ext cx="9267887" cy="6532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115223" y="125613"/>
            <a:ext cx="4244402" cy="653257"/>
          </a:xfrm>
        </p:spPr>
        <p:txBody>
          <a:bodyPr>
            <a:normAutofit/>
          </a:bodyPr>
          <a:lstStyle/>
          <a:p>
            <a:r>
              <a:rPr lang="en-US" dirty="0"/>
              <a:t>Our MODEL​</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936703" y="6459592"/>
            <a:ext cx="1695450" cy="365125"/>
          </a:xfrm>
        </p:spPr>
        <p:txBody>
          <a:bodyPr/>
          <a:lstStyle/>
          <a:p>
            <a:fld id="{A49DFD55-3C28-40EF-9E31-A92D2E4017FF}" type="slidenum">
              <a:rPr lang="en-US" smtClean="0"/>
              <a:pPr/>
              <a:t>6</a:t>
            </a:fld>
            <a:endParaRPr lang="en-US" dirty="0"/>
          </a:p>
        </p:txBody>
      </p:sp>
      <p:pic>
        <p:nvPicPr>
          <p:cNvPr id="7" name="Picture 6" descr="A close-up of some plants&#10;&#10;Description automatically generated with low confidence">
            <a:extLst>
              <a:ext uri="{FF2B5EF4-FFF2-40B4-BE49-F238E27FC236}">
                <a16:creationId xmlns:a16="http://schemas.microsoft.com/office/drawing/2014/main" id="{77060ACB-FE5F-1ACE-3C01-B4960D25D859}"/>
              </a:ext>
            </a:extLst>
          </p:cNvPr>
          <p:cNvPicPr>
            <a:picLocks noChangeAspect="1"/>
          </p:cNvPicPr>
          <p:nvPr/>
        </p:nvPicPr>
        <p:blipFill>
          <a:blip r:embed="rId2"/>
          <a:stretch>
            <a:fillRect/>
          </a:stretch>
        </p:blipFill>
        <p:spPr>
          <a:xfrm>
            <a:off x="506391" y="871746"/>
            <a:ext cx="1620277" cy="2722856"/>
          </a:xfrm>
          <a:prstGeom prst="rect">
            <a:avLst/>
          </a:prstGeom>
        </p:spPr>
      </p:pic>
      <p:pic>
        <p:nvPicPr>
          <p:cNvPr id="9" name="Picture 8" descr="A picture containing text, fabric&#10;&#10;Description automatically generated">
            <a:extLst>
              <a:ext uri="{FF2B5EF4-FFF2-40B4-BE49-F238E27FC236}">
                <a16:creationId xmlns:a16="http://schemas.microsoft.com/office/drawing/2014/main" id="{48E4F3E6-9E26-E9F9-8BC6-E3C6A922CE55}"/>
              </a:ext>
            </a:extLst>
          </p:cNvPr>
          <p:cNvPicPr>
            <a:picLocks noChangeAspect="1"/>
          </p:cNvPicPr>
          <p:nvPr/>
        </p:nvPicPr>
        <p:blipFill>
          <a:blip r:embed="rId3"/>
          <a:stretch>
            <a:fillRect/>
          </a:stretch>
        </p:blipFill>
        <p:spPr>
          <a:xfrm>
            <a:off x="2555562" y="1101114"/>
            <a:ext cx="2235402" cy="1289538"/>
          </a:xfrm>
          <a:prstGeom prst="rect">
            <a:avLst/>
          </a:prstGeom>
        </p:spPr>
      </p:pic>
      <p:pic>
        <p:nvPicPr>
          <p:cNvPr id="12" name="Picture 11" descr="Background pattern&#10;&#10;Description automatically generated with medium confidence">
            <a:extLst>
              <a:ext uri="{FF2B5EF4-FFF2-40B4-BE49-F238E27FC236}">
                <a16:creationId xmlns:a16="http://schemas.microsoft.com/office/drawing/2014/main" id="{0022AD68-49D3-6929-B70E-D98C5A7D051F}"/>
              </a:ext>
            </a:extLst>
          </p:cNvPr>
          <p:cNvPicPr>
            <a:picLocks noChangeAspect="1"/>
          </p:cNvPicPr>
          <p:nvPr/>
        </p:nvPicPr>
        <p:blipFill>
          <a:blip r:embed="rId4"/>
          <a:stretch>
            <a:fillRect/>
          </a:stretch>
        </p:blipFill>
        <p:spPr>
          <a:xfrm>
            <a:off x="193143" y="5096704"/>
            <a:ext cx="2246772" cy="1259646"/>
          </a:xfrm>
          <a:prstGeom prst="rect">
            <a:avLst/>
          </a:prstGeom>
        </p:spPr>
      </p:pic>
      <p:pic>
        <p:nvPicPr>
          <p:cNvPr id="18" name="Picture 17" descr="Chart, line chart, histogram&#10;&#10;Description automatically generated">
            <a:extLst>
              <a:ext uri="{FF2B5EF4-FFF2-40B4-BE49-F238E27FC236}">
                <a16:creationId xmlns:a16="http://schemas.microsoft.com/office/drawing/2014/main" id="{87877037-8DA9-9035-DEC2-58F765BC34F4}"/>
              </a:ext>
            </a:extLst>
          </p:cNvPr>
          <p:cNvPicPr>
            <a:picLocks noChangeAspect="1"/>
          </p:cNvPicPr>
          <p:nvPr/>
        </p:nvPicPr>
        <p:blipFill>
          <a:blip r:embed="rId5"/>
          <a:stretch>
            <a:fillRect/>
          </a:stretch>
        </p:blipFill>
        <p:spPr>
          <a:xfrm>
            <a:off x="7235702" y="1142937"/>
            <a:ext cx="2713256" cy="1205892"/>
          </a:xfrm>
          <a:prstGeom prst="rect">
            <a:avLst/>
          </a:prstGeom>
        </p:spPr>
      </p:pic>
      <p:pic>
        <p:nvPicPr>
          <p:cNvPr id="20" name="Picture 19" descr="Chart, line chart&#10;&#10;Description automatically generated">
            <a:extLst>
              <a:ext uri="{FF2B5EF4-FFF2-40B4-BE49-F238E27FC236}">
                <a16:creationId xmlns:a16="http://schemas.microsoft.com/office/drawing/2014/main" id="{C189426B-5042-8B16-776B-F0C6D0E61603}"/>
              </a:ext>
            </a:extLst>
          </p:cNvPr>
          <p:cNvPicPr>
            <a:picLocks noChangeAspect="1"/>
          </p:cNvPicPr>
          <p:nvPr/>
        </p:nvPicPr>
        <p:blipFill>
          <a:blip r:embed="rId6"/>
          <a:stretch>
            <a:fillRect/>
          </a:stretch>
        </p:blipFill>
        <p:spPr>
          <a:xfrm>
            <a:off x="7320742" y="2699256"/>
            <a:ext cx="2543175" cy="1450325"/>
          </a:xfrm>
          <a:prstGeom prst="rect">
            <a:avLst/>
          </a:prstGeom>
        </p:spPr>
      </p:pic>
      <p:pic>
        <p:nvPicPr>
          <p:cNvPr id="22" name="Picture 21" descr="Chart, line chart&#10;&#10;Description automatically generated">
            <a:extLst>
              <a:ext uri="{FF2B5EF4-FFF2-40B4-BE49-F238E27FC236}">
                <a16:creationId xmlns:a16="http://schemas.microsoft.com/office/drawing/2014/main" id="{C1CB84C5-228B-B309-3554-5E59330267F7}"/>
              </a:ext>
            </a:extLst>
          </p:cNvPr>
          <p:cNvPicPr>
            <a:picLocks noChangeAspect="1"/>
          </p:cNvPicPr>
          <p:nvPr/>
        </p:nvPicPr>
        <p:blipFill>
          <a:blip r:embed="rId7"/>
          <a:stretch>
            <a:fillRect/>
          </a:stretch>
        </p:blipFill>
        <p:spPr>
          <a:xfrm>
            <a:off x="2881915" y="4920195"/>
            <a:ext cx="1962515" cy="1618717"/>
          </a:xfrm>
          <a:prstGeom prst="rect">
            <a:avLst/>
          </a:prstGeom>
        </p:spPr>
      </p:pic>
      <p:pic>
        <p:nvPicPr>
          <p:cNvPr id="24" name="Picture 23" descr="Chart, line chart&#10;&#10;Description automatically generated">
            <a:extLst>
              <a:ext uri="{FF2B5EF4-FFF2-40B4-BE49-F238E27FC236}">
                <a16:creationId xmlns:a16="http://schemas.microsoft.com/office/drawing/2014/main" id="{539F82ED-935C-4FEC-73BD-625779E0D33D}"/>
              </a:ext>
            </a:extLst>
          </p:cNvPr>
          <p:cNvPicPr>
            <a:picLocks noChangeAspect="1"/>
          </p:cNvPicPr>
          <p:nvPr/>
        </p:nvPicPr>
        <p:blipFill>
          <a:blip r:embed="rId8"/>
          <a:stretch>
            <a:fillRect/>
          </a:stretch>
        </p:blipFill>
        <p:spPr>
          <a:xfrm>
            <a:off x="5262985" y="4916064"/>
            <a:ext cx="2034977" cy="1627982"/>
          </a:xfrm>
          <a:prstGeom prst="rect">
            <a:avLst/>
          </a:prstGeom>
        </p:spPr>
      </p:pic>
      <p:grpSp>
        <p:nvGrpSpPr>
          <p:cNvPr id="26" name="Group 25">
            <a:extLst>
              <a:ext uri="{FF2B5EF4-FFF2-40B4-BE49-F238E27FC236}">
                <a16:creationId xmlns:a16="http://schemas.microsoft.com/office/drawing/2014/main" id="{92847960-5808-5D32-3DC2-1BAD1F4CB29D}"/>
              </a:ext>
            </a:extLst>
          </p:cNvPr>
          <p:cNvGrpSpPr/>
          <p:nvPr/>
        </p:nvGrpSpPr>
        <p:grpSpPr>
          <a:xfrm>
            <a:off x="3524825" y="2875609"/>
            <a:ext cx="1855807" cy="1513675"/>
            <a:chOff x="3748870" y="2884644"/>
            <a:chExt cx="1855807" cy="1513675"/>
          </a:xfrm>
        </p:grpSpPr>
        <p:pic>
          <p:nvPicPr>
            <p:cNvPr id="16" name="Picture 15" descr="Chart, line chart&#10;&#10;Description automatically generated">
              <a:extLst>
                <a:ext uri="{FF2B5EF4-FFF2-40B4-BE49-F238E27FC236}">
                  <a16:creationId xmlns:a16="http://schemas.microsoft.com/office/drawing/2014/main" id="{0692A48D-0FEA-FB69-C977-837B0DE8237F}"/>
                </a:ext>
              </a:extLst>
            </p:cNvPr>
            <p:cNvPicPr>
              <a:picLocks noChangeAspect="1"/>
            </p:cNvPicPr>
            <p:nvPr/>
          </p:nvPicPr>
          <p:blipFill>
            <a:blip r:embed="rId9"/>
            <a:stretch>
              <a:fillRect/>
            </a:stretch>
          </p:blipFill>
          <p:spPr>
            <a:xfrm>
              <a:off x="3748870" y="2884644"/>
              <a:ext cx="1855807" cy="1513675"/>
            </a:xfrm>
            <a:prstGeom prst="rect">
              <a:avLst/>
            </a:prstGeom>
          </p:spPr>
        </p:pic>
        <p:sp>
          <p:nvSpPr>
            <p:cNvPr id="25" name="Rectangle 24">
              <a:extLst>
                <a:ext uri="{FF2B5EF4-FFF2-40B4-BE49-F238E27FC236}">
                  <a16:creationId xmlns:a16="http://schemas.microsoft.com/office/drawing/2014/main" id="{688163A1-88FC-A5C5-C784-7EE5DC01E0B4}"/>
                </a:ext>
              </a:extLst>
            </p:cNvPr>
            <p:cNvSpPr/>
            <p:nvPr/>
          </p:nvSpPr>
          <p:spPr>
            <a:xfrm>
              <a:off x="4041058" y="3594602"/>
              <a:ext cx="73742" cy="334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 name="Picture 27" descr="A picture containing background pattern&#10;&#10;Description automatically generated">
            <a:extLst>
              <a:ext uri="{FF2B5EF4-FFF2-40B4-BE49-F238E27FC236}">
                <a16:creationId xmlns:a16="http://schemas.microsoft.com/office/drawing/2014/main" id="{F7A5286C-8CA2-77FC-9AAB-FEB39D89BA37}"/>
              </a:ext>
            </a:extLst>
          </p:cNvPr>
          <p:cNvPicPr>
            <a:picLocks noChangeAspect="1"/>
          </p:cNvPicPr>
          <p:nvPr/>
        </p:nvPicPr>
        <p:blipFill>
          <a:blip r:embed="rId10"/>
          <a:stretch>
            <a:fillRect/>
          </a:stretch>
        </p:blipFill>
        <p:spPr>
          <a:xfrm>
            <a:off x="7932575" y="5096704"/>
            <a:ext cx="2341937" cy="1272163"/>
          </a:xfrm>
          <a:prstGeom prst="rect">
            <a:avLst/>
          </a:prstGeom>
        </p:spPr>
      </p:pic>
      <p:sp>
        <p:nvSpPr>
          <p:cNvPr id="29" name="Oval 28">
            <a:extLst>
              <a:ext uri="{FF2B5EF4-FFF2-40B4-BE49-F238E27FC236}">
                <a16:creationId xmlns:a16="http://schemas.microsoft.com/office/drawing/2014/main" id="{3DCCD736-0B38-761F-E0B6-F662F2118AB2}"/>
              </a:ext>
            </a:extLst>
          </p:cNvPr>
          <p:cNvSpPr/>
          <p:nvPr/>
        </p:nvSpPr>
        <p:spPr>
          <a:xfrm>
            <a:off x="1158587" y="4196024"/>
            <a:ext cx="315884" cy="299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59CD19A-4743-D118-8251-BC14AA5C874A}"/>
              </a:ext>
            </a:extLst>
          </p:cNvPr>
          <p:cNvSpPr/>
          <p:nvPr/>
        </p:nvSpPr>
        <p:spPr>
          <a:xfrm>
            <a:off x="10875471" y="3342223"/>
            <a:ext cx="315884" cy="299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060595C-95A9-9D78-F02D-F6B59FBF3BB3}"/>
              </a:ext>
            </a:extLst>
          </p:cNvPr>
          <p:cNvCxnSpPr>
            <a:stCxn id="7" idx="2"/>
            <a:endCxn id="29" idx="0"/>
          </p:cNvCxnSpPr>
          <p:nvPr/>
        </p:nvCxnSpPr>
        <p:spPr>
          <a:xfrm flipH="1">
            <a:off x="1316529" y="3594602"/>
            <a:ext cx="1" cy="601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255A388B-A2F1-3B27-028B-A42C86381D97}"/>
              </a:ext>
            </a:extLst>
          </p:cNvPr>
          <p:cNvCxnSpPr>
            <a:cxnSpLocks/>
            <a:endCxn id="9" idx="1"/>
          </p:cNvCxnSpPr>
          <p:nvPr/>
        </p:nvCxnSpPr>
        <p:spPr>
          <a:xfrm>
            <a:off x="2126668" y="1745883"/>
            <a:ext cx="4288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50C8A4A4-0B4F-45B4-5515-81208B7C86E8}"/>
              </a:ext>
            </a:extLst>
          </p:cNvPr>
          <p:cNvCxnSpPr>
            <a:cxnSpLocks/>
            <a:stCxn id="9" idx="3"/>
          </p:cNvCxnSpPr>
          <p:nvPr/>
        </p:nvCxnSpPr>
        <p:spPr>
          <a:xfrm>
            <a:off x="4790964" y="1745883"/>
            <a:ext cx="5423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855771DE-36CC-E85C-8160-A1B23FB18DF3}"/>
              </a:ext>
            </a:extLst>
          </p:cNvPr>
          <p:cNvCxnSpPr>
            <a:cxnSpLocks/>
          </p:cNvCxnSpPr>
          <p:nvPr/>
        </p:nvCxnSpPr>
        <p:spPr>
          <a:xfrm rot="5400000">
            <a:off x="5245822" y="2612174"/>
            <a:ext cx="1251551" cy="7889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42">
            <a:extLst>
              <a:ext uri="{FF2B5EF4-FFF2-40B4-BE49-F238E27FC236}">
                <a16:creationId xmlns:a16="http://schemas.microsoft.com/office/drawing/2014/main" id="{588E7117-BAE9-0D9A-09B6-30D4989A096E}"/>
              </a:ext>
            </a:extLst>
          </p:cNvPr>
          <p:cNvCxnSpPr>
            <a:stCxn id="16" idx="1"/>
            <a:endCxn id="29" idx="6"/>
          </p:cNvCxnSpPr>
          <p:nvPr/>
        </p:nvCxnSpPr>
        <p:spPr>
          <a:xfrm rot="10800000" flipV="1">
            <a:off x="1474471" y="3632447"/>
            <a:ext cx="2050354" cy="71320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36F7A2FD-FBBF-C136-2FB9-315C2AC60AC4}"/>
              </a:ext>
            </a:extLst>
          </p:cNvPr>
          <p:cNvCxnSpPr>
            <a:stCxn id="29" idx="4"/>
            <a:endCxn id="12" idx="0"/>
          </p:cNvCxnSpPr>
          <p:nvPr/>
        </p:nvCxnSpPr>
        <p:spPr>
          <a:xfrm>
            <a:off x="1316529" y="4495282"/>
            <a:ext cx="0" cy="601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31DE84E6-9F2A-6DC8-B934-72CDF3D4B4EC}"/>
              </a:ext>
            </a:extLst>
          </p:cNvPr>
          <p:cNvCxnSpPr>
            <a:stCxn id="16" idx="2"/>
            <a:endCxn id="28" idx="0"/>
          </p:cNvCxnSpPr>
          <p:nvPr/>
        </p:nvCxnSpPr>
        <p:spPr>
          <a:xfrm rot="16200000" flipH="1">
            <a:off x="6424426" y="2417586"/>
            <a:ext cx="707420" cy="465081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E726390F-6134-C64C-49A8-7AEB8A13A9DC}"/>
              </a:ext>
            </a:extLst>
          </p:cNvPr>
          <p:cNvCxnSpPr>
            <a:cxnSpLocks/>
            <a:stCxn id="12" idx="3"/>
          </p:cNvCxnSpPr>
          <p:nvPr/>
        </p:nvCxnSpPr>
        <p:spPr>
          <a:xfrm>
            <a:off x="2439915" y="5726527"/>
            <a:ext cx="396837" cy="30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98FC8481-4EB3-7D85-F1CF-A8D8C05D8EE0}"/>
              </a:ext>
            </a:extLst>
          </p:cNvPr>
          <p:cNvCxnSpPr>
            <a:stCxn id="22" idx="3"/>
            <a:endCxn id="24" idx="1"/>
          </p:cNvCxnSpPr>
          <p:nvPr/>
        </p:nvCxnSpPr>
        <p:spPr>
          <a:xfrm>
            <a:off x="4844430" y="5729554"/>
            <a:ext cx="418555" cy="5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36D8A4B2-0836-B12B-4D5F-FAE3EE265B2E}"/>
              </a:ext>
            </a:extLst>
          </p:cNvPr>
          <p:cNvSpPr/>
          <p:nvPr/>
        </p:nvSpPr>
        <p:spPr>
          <a:xfrm>
            <a:off x="6121799" y="4848636"/>
            <a:ext cx="517489" cy="2004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0B51735-7866-65DB-ABD9-4EEC6E1AEB8D}"/>
              </a:ext>
            </a:extLst>
          </p:cNvPr>
          <p:cNvSpPr/>
          <p:nvPr/>
        </p:nvSpPr>
        <p:spPr>
          <a:xfrm>
            <a:off x="5262985" y="5626312"/>
            <a:ext cx="93650" cy="2004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B3CDD3DB-3B3A-D448-3616-76F19B4F150A}"/>
              </a:ext>
            </a:extLst>
          </p:cNvPr>
          <p:cNvCxnSpPr>
            <a:stCxn id="24" idx="3"/>
            <a:endCxn id="28" idx="1"/>
          </p:cNvCxnSpPr>
          <p:nvPr/>
        </p:nvCxnSpPr>
        <p:spPr>
          <a:xfrm>
            <a:off x="7297962" y="5730055"/>
            <a:ext cx="634613" cy="27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8A9FB2C0-F8ED-5A41-AF7D-7685C616F402}"/>
              </a:ext>
            </a:extLst>
          </p:cNvPr>
          <p:cNvCxnSpPr>
            <a:cxnSpLocks/>
            <a:endCxn id="18" idx="1"/>
          </p:cNvCxnSpPr>
          <p:nvPr/>
        </p:nvCxnSpPr>
        <p:spPr>
          <a:xfrm>
            <a:off x="7005985" y="1745883"/>
            <a:ext cx="2297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0CB6338-C9EA-877C-2796-8CBAA1DFD59B}"/>
              </a:ext>
            </a:extLst>
          </p:cNvPr>
          <p:cNvCxnSpPr>
            <a:stCxn id="18" idx="2"/>
            <a:endCxn id="20" idx="0"/>
          </p:cNvCxnSpPr>
          <p:nvPr/>
        </p:nvCxnSpPr>
        <p:spPr>
          <a:xfrm>
            <a:off x="8592330" y="2348829"/>
            <a:ext cx="0" cy="3504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Connector: Elbow 66">
            <a:extLst>
              <a:ext uri="{FF2B5EF4-FFF2-40B4-BE49-F238E27FC236}">
                <a16:creationId xmlns:a16="http://schemas.microsoft.com/office/drawing/2014/main" id="{05F773D2-D900-4FF8-465C-66130E555BD9}"/>
              </a:ext>
            </a:extLst>
          </p:cNvPr>
          <p:cNvCxnSpPr>
            <a:stCxn id="20" idx="2"/>
            <a:endCxn id="30" idx="2"/>
          </p:cNvCxnSpPr>
          <p:nvPr/>
        </p:nvCxnSpPr>
        <p:spPr>
          <a:xfrm rot="5400000" flipH="1" flipV="1">
            <a:off x="9405035" y="2679146"/>
            <a:ext cx="657729" cy="2283141"/>
          </a:xfrm>
          <a:prstGeom prst="bentConnector4">
            <a:avLst>
              <a:gd name="adj1" fmla="val -34756"/>
              <a:gd name="adj2" fmla="val 77847"/>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8E090AAF-1C9F-FBE7-6273-FC73273AC5BC}"/>
              </a:ext>
            </a:extLst>
          </p:cNvPr>
          <p:cNvCxnSpPr>
            <a:stCxn id="28" idx="3"/>
            <a:endCxn id="30" idx="4"/>
          </p:cNvCxnSpPr>
          <p:nvPr/>
        </p:nvCxnSpPr>
        <p:spPr>
          <a:xfrm flipV="1">
            <a:off x="10274512" y="3641481"/>
            <a:ext cx="758901" cy="209130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0" name="Rectangle: Rounded Corners 69">
            <a:extLst>
              <a:ext uri="{FF2B5EF4-FFF2-40B4-BE49-F238E27FC236}">
                <a16:creationId xmlns:a16="http://schemas.microsoft.com/office/drawing/2014/main" id="{7A3E7402-CEF6-AAC8-B3C2-DD2CD5C2568E}"/>
              </a:ext>
            </a:extLst>
          </p:cNvPr>
          <p:cNvSpPr/>
          <p:nvPr/>
        </p:nvSpPr>
        <p:spPr>
          <a:xfrm>
            <a:off x="10610435" y="2524042"/>
            <a:ext cx="845956" cy="2460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800" b="0" i="0" u="none" strike="noStrike" kern="1200" cap="none" spc="0" normalizeH="0" baseline="0" noProof="0" dirty="0">
                <a:ln>
                  <a:noFill/>
                </a:ln>
                <a:solidFill>
                  <a:prstClr val="black"/>
                </a:solidFill>
                <a:effectLst/>
                <a:uLnTx/>
                <a:uFillTx/>
                <a:latin typeface="Tenorite"/>
                <a:ea typeface="+mn-ea"/>
                <a:cs typeface="+mn-cs"/>
              </a:rPr>
              <a:t>Total Position</a:t>
            </a:r>
            <a:endParaRPr lang="en-US" sz="1000" dirty="0"/>
          </a:p>
        </p:txBody>
      </p:sp>
      <p:cxnSp>
        <p:nvCxnSpPr>
          <p:cNvPr id="72" name="Straight Arrow Connector 71">
            <a:extLst>
              <a:ext uri="{FF2B5EF4-FFF2-40B4-BE49-F238E27FC236}">
                <a16:creationId xmlns:a16="http://schemas.microsoft.com/office/drawing/2014/main" id="{0A37DD8E-A402-2A93-4B00-2117628C69DF}"/>
              </a:ext>
            </a:extLst>
          </p:cNvPr>
          <p:cNvCxnSpPr>
            <a:stCxn id="30" idx="0"/>
            <a:endCxn id="70" idx="2"/>
          </p:cNvCxnSpPr>
          <p:nvPr/>
        </p:nvCxnSpPr>
        <p:spPr>
          <a:xfrm flipV="1">
            <a:off x="11033413" y="2770094"/>
            <a:ext cx="0" cy="572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6CFCAB98-5061-A277-666A-D0C7720772E9}"/>
              </a:ext>
            </a:extLst>
          </p:cNvPr>
          <p:cNvSpPr txBox="1"/>
          <p:nvPr/>
        </p:nvSpPr>
        <p:spPr>
          <a:xfrm>
            <a:off x="2461217" y="3624491"/>
            <a:ext cx="1177690" cy="307777"/>
          </a:xfrm>
          <a:prstGeom prst="rect">
            <a:avLst/>
          </a:prstGeom>
          <a:noFill/>
        </p:spPr>
        <p:txBody>
          <a:bodyPr wrap="square">
            <a:spAutoFit/>
          </a:bodyPr>
          <a:lstStyle/>
          <a:p>
            <a:r>
              <a:rPr kumimoji="0" lang="en-US" sz="1400" b="0" i="0" u="none" strike="noStrike" kern="1200" cap="none" spc="0" normalizeH="0" baseline="0" noProof="0" dirty="0">
                <a:ln>
                  <a:noFill/>
                </a:ln>
                <a:solidFill>
                  <a:schemeClr val="bg2">
                    <a:lumMod val="75000"/>
                  </a:schemeClr>
                </a:solidFill>
                <a:effectLst/>
                <a:uLnTx/>
                <a:uFillTx/>
                <a:latin typeface="Tenorite"/>
                <a:ea typeface="+mn-ea"/>
                <a:cs typeface="+mn-cs"/>
              </a:rPr>
              <a:t>Curve Finder</a:t>
            </a:r>
            <a:endParaRPr lang="en-US" sz="1400" dirty="0"/>
          </a:p>
        </p:txBody>
      </p:sp>
      <p:sp>
        <p:nvSpPr>
          <p:cNvPr id="75" name="TextBox 74">
            <a:extLst>
              <a:ext uri="{FF2B5EF4-FFF2-40B4-BE49-F238E27FC236}">
                <a16:creationId xmlns:a16="http://schemas.microsoft.com/office/drawing/2014/main" id="{AEAB7F93-8E26-B93F-AC42-994F9CE96BA2}"/>
              </a:ext>
            </a:extLst>
          </p:cNvPr>
          <p:cNvSpPr txBox="1"/>
          <p:nvPr/>
        </p:nvSpPr>
        <p:spPr>
          <a:xfrm>
            <a:off x="6083408" y="4402976"/>
            <a:ext cx="1177690" cy="307777"/>
          </a:xfrm>
          <a:prstGeom prst="rect">
            <a:avLst/>
          </a:prstGeom>
          <a:noFill/>
        </p:spPr>
        <p:txBody>
          <a:bodyPr wrap="square">
            <a:spAutoFit/>
          </a:bodyPr>
          <a:lstStyle/>
          <a:p>
            <a:r>
              <a:rPr kumimoji="0" lang="en-US" sz="1400" b="0" i="0" u="none" strike="noStrike" kern="1200" cap="none" spc="0" normalizeH="0" baseline="0" noProof="0" dirty="0">
                <a:ln>
                  <a:noFill/>
                </a:ln>
                <a:solidFill>
                  <a:schemeClr val="bg2">
                    <a:lumMod val="75000"/>
                  </a:schemeClr>
                </a:solidFill>
                <a:effectLst/>
                <a:uLnTx/>
                <a:uFillTx/>
                <a:latin typeface="Tenorite"/>
                <a:ea typeface="+mn-ea"/>
                <a:cs typeface="+mn-cs"/>
              </a:rPr>
              <a:t>Curve Finder</a:t>
            </a:r>
            <a:endParaRPr lang="en-US" sz="1400" dirty="0"/>
          </a:p>
        </p:txBody>
      </p:sp>
      <p:sp>
        <p:nvSpPr>
          <p:cNvPr id="76" name="TextBox 75">
            <a:extLst>
              <a:ext uri="{FF2B5EF4-FFF2-40B4-BE49-F238E27FC236}">
                <a16:creationId xmlns:a16="http://schemas.microsoft.com/office/drawing/2014/main" id="{5FE5F892-5B55-46C4-9100-4BFF1E66DF4B}"/>
              </a:ext>
            </a:extLst>
          </p:cNvPr>
          <p:cNvSpPr txBox="1"/>
          <p:nvPr/>
        </p:nvSpPr>
        <p:spPr>
          <a:xfrm>
            <a:off x="9505167" y="4153137"/>
            <a:ext cx="1177690" cy="261610"/>
          </a:xfrm>
          <a:prstGeom prst="rect">
            <a:avLst/>
          </a:prstGeom>
          <a:noFill/>
        </p:spPr>
        <p:txBody>
          <a:bodyPr wrap="square">
            <a:spAutoFit/>
          </a:bodyPr>
          <a:lstStyle/>
          <a:p>
            <a:r>
              <a:rPr kumimoji="0" lang="en-US" sz="1100" b="0" i="0" u="none" strike="noStrike" kern="1200" cap="none" spc="0" normalizeH="0" baseline="0" noProof="0" dirty="0">
                <a:ln>
                  <a:noFill/>
                </a:ln>
                <a:solidFill>
                  <a:schemeClr val="bg2">
                    <a:lumMod val="75000"/>
                  </a:schemeClr>
                </a:solidFill>
                <a:effectLst/>
                <a:uLnTx/>
                <a:uFillTx/>
                <a:latin typeface="Tenorite"/>
                <a:ea typeface="+mn-ea"/>
                <a:cs typeface="+mn-cs"/>
              </a:rPr>
              <a:t>Curve Finder</a:t>
            </a:r>
            <a:endParaRPr lang="en-US" sz="1100" dirty="0"/>
          </a:p>
        </p:txBody>
      </p:sp>
      <p:sp>
        <p:nvSpPr>
          <p:cNvPr id="77" name="TextBox 76">
            <a:extLst>
              <a:ext uri="{FF2B5EF4-FFF2-40B4-BE49-F238E27FC236}">
                <a16:creationId xmlns:a16="http://schemas.microsoft.com/office/drawing/2014/main" id="{894C6EA9-D3A3-8DBF-5A54-935B36E49F47}"/>
              </a:ext>
            </a:extLst>
          </p:cNvPr>
          <p:cNvSpPr txBox="1"/>
          <p:nvPr/>
        </p:nvSpPr>
        <p:spPr>
          <a:xfrm>
            <a:off x="2126668" y="808160"/>
            <a:ext cx="1691958" cy="307777"/>
          </a:xfrm>
          <a:prstGeom prst="rect">
            <a:avLst/>
          </a:prstGeom>
          <a:noFill/>
        </p:spPr>
        <p:txBody>
          <a:bodyPr wrap="square">
            <a:spAutoFit/>
          </a:bodyPr>
          <a:lstStyle/>
          <a:p>
            <a:r>
              <a:rPr lang="en-US" sz="1400" dirty="0">
                <a:solidFill>
                  <a:schemeClr val="bg2">
                    <a:lumMod val="75000"/>
                  </a:schemeClr>
                </a:solidFill>
                <a:latin typeface="Tenorite"/>
              </a:rPr>
              <a:t>Thresholding on GB</a:t>
            </a:r>
            <a:endParaRPr lang="en-US" sz="1400" dirty="0"/>
          </a:p>
        </p:txBody>
      </p:sp>
      <p:sp>
        <p:nvSpPr>
          <p:cNvPr id="78" name="TextBox 77">
            <a:extLst>
              <a:ext uri="{FF2B5EF4-FFF2-40B4-BE49-F238E27FC236}">
                <a16:creationId xmlns:a16="http://schemas.microsoft.com/office/drawing/2014/main" id="{913F1435-6E33-7051-D22E-E200E6E972E4}"/>
              </a:ext>
            </a:extLst>
          </p:cNvPr>
          <p:cNvSpPr txBox="1"/>
          <p:nvPr/>
        </p:nvSpPr>
        <p:spPr>
          <a:xfrm>
            <a:off x="4647640" y="736999"/>
            <a:ext cx="1895619" cy="307777"/>
          </a:xfrm>
          <a:prstGeom prst="rect">
            <a:avLst/>
          </a:prstGeom>
          <a:noFill/>
        </p:spPr>
        <p:txBody>
          <a:bodyPr wrap="square">
            <a:spAutoFit/>
          </a:bodyPr>
          <a:lstStyle/>
          <a:p>
            <a:r>
              <a:rPr lang="en-US" sz="1400" dirty="0">
                <a:solidFill>
                  <a:schemeClr val="bg2">
                    <a:lumMod val="75000"/>
                  </a:schemeClr>
                </a:solidFill>
                <a:latin typeface="Tenorite"/>
              </a:rPr>
              <a:t>Sum of </a:t>
            </a:r>
            <a:r>
              <a:rPr kumimoji="0" lang="en-US" sz="1400" b="0" i="0" u="none" strike="noStrike" kern="1200" cap="none" spc="0" normalizeH="0" baseline="0" noProof="0" dirty="0">
                <a:ln>
                  <a:noFill/>
                </a:ln>
                <a:solidFill>
                  <a:schemeClr val="bg2">
                    <a:lumMod val="75000"/>
                  </a:schemeClr>
                </a:solidFill>
                <a:effectLst/>
                <a:uLnTx/>
                <a:uFillTx/>
                <a:latin typeface="Tenorite"/>
                <a:ea typeface="+mn-ea"/>
                <a:cs typeface="+mn-cs"/>
              </a:rPr>
              <a:t>Vertical Scan</a:t>
            </a:r>
            <a:endParaRPr lang="en-US" sz="1400" dirty="0"/>
          </a:p>
        </p:txBody>
      </p:sp>
      <p:sp>
        <p:nvSpPr>
          <p:cNvPr id="80" name="TextBox 79">
            <a:extLst>
              <a:ext uri="{FF2B5EF4-FFF2-40B4-BE49-F238E27FC236}">
                <a16:creationId xmlns:a16="http://schemas.microsoft.com/office/drawing/2014/main" id="{08059F11-D5BE-DE5E-B79E-05D688ABCA06}"/>
              </a:ext>
            </a:extLst>
          </p:cNvPr>
          <p:cNvSpPr txBox="1"/>
          <p:nvPr/>
        </p:nvSpPr>
        <p:spPr>
          <a:xfrm>
            <a:off x="5169549" y="2366643"/>
            <a:ext cx="1312289" cy="523220"/>
          </a:xfrm>
          <a:prstGeom prst="rect">
            <a:avLst/>
          </a:prstGeom>
          <a:noFill/>
        </p:spPr>
        <p:txBody>
          <a:bodyPr wrap="square">
            <a:spAutoFit/>
          </a:bodyPr>
          <a:lstStyle/>
          <a:p>
            <a:r>
              <a:rPr kumimoji="0" lang="en-US" sz="1400" b="0" i="0" u="none" strike="noStrike" kern="1200" cap="none" spc="0" normalizeH="0" baseline="0" noProof="0" dirty="0">
                <a:ln>
                  <a:noFill/>
                </a:ln>
                <a:solidFill>
                  <a:schemeClr val="bg2">
                    <a:lumMod val="75000"/>
                  </a:schemeClr>
                </a:solidFill>
                <a:effectLst/>
                <a:uLnTx/>
                <a:uFillTx/>
                <a:latin typeface="Tenorite"/>
                <a:ea typeface="+mn-ea"/>
                <a:cs typeface="+mn-cs"/>
              </a:rPr>
              <a:t>FFT </a:t>
            </a:r>
            <a:r>
              <a:rPr kumimoji="0" lang="en-US" sz="1100" b="0" i="0" u="none" strike="noStrike" kern="1200" cap="none" spc="0" normalizeH="0" baseline="0" noProof="0" dirty="0">
                <a:ln>
                  <a:noFill/>
                </a:ln>
                <a:solidFill>
                  <a:schemeClr val="bg2">
                    <a:lumMod val="75000"/>
                  </a:schemeClr>
                </a:solidFill>
                <a:effectLst/>
                <a:uLnTx/>
                <a:uFillTx/>
                <a:latin typeface="Tenorite"/>
                <a:ea typeface="+mn-ea"/>
                <a:cs typeface="+mn-cs"/>
              </a:rPr>
              <a:t>smoothing</a:t>
            </a:r>
            <a:r>
              <a:rPr kumimoji="0" lang="en-US" sz="1400" b="0" i="0" u="none" strike="noStrike" kern="1200" cap="none" spc="0" normalizeH="0" baseline="0" noProof="0" dirty="0">
                <a:ln>
                  <a:noFill/>
                </a:ln>
                <a:solidFill>
                  <a:schemeClr val="bg2">
                    <a:lumMod val="75000"/>
                  </a:schemeClr>
                </a:solidFill>
                <a:effectLst/>
                <a:uLnTx/>
                <a:uFillTx/>
                <a:latin typeface="Tenorite"/>
                <a:ea typeface="+mn-ea"/>
                <a:cs typeface="+mn-cs"/>
              </a:rPr>
              <a:t> </a:t>
            </a:r>
            <a:br>
              <a:rPr kumimoji="0" lang="en-US" sz="1400" b="0" i="0" u="none" strike="noStrike" kern="1200" cap="none" spc="0" normalizeH="0" baseline="0" noProof="0" dirty="0">
                <a:ln>
                  <a:noFill/>
                </a:ln>
                <a:solidFill>
                  <a:schemeClr val="bg2">
                    <a:lumMod val="75000"/>
                  </a:schemeClr>
                </a:solidFill>
                <a:effectLst/>
                <a:uLnTx/>
                <a:uFillTx/>
                <a:latin typeface="Tenorite"/>
                <a:ea typeface="+mn-ea"/>
                <a:cs typeface="+mn-cs"/>
              </a:rPr>
            </a:br>
            <a:r>
              <a:rPr kumimoji="0" lang="en-US" sz="1400" b="0" i="0" u="none" strike="noStrike" kern="1200" cap="none" spc="0" normalizeH="0" baseline="0" noProof="0" dirty="0">
                <a:ln>
                  <a:noFill/>
                </a:ln>
                <a:solidFill>
                  <a:schemeClr val="bg2">
                    <a:lumMod val="75000"/>
                  </a:schemeClr>
                </a:solidFill>
                <a:effectLst/>
                <a:uLnTx/>
                <a:uFillTx/>
                <a:latin typeface="Tenorite"/>
                <a:ea typeface="+mn-ea"/>
                <a:cs typeface="+mn-cs"/>
              </a:rPr>
              <a:t>&amp; </a:t>
            </a:r>
            <a:r>
              <a:rPr kumimoji="0" lang="en-US" sz="1050" b="0" i="0" u="none" strike="noStrike" kern="1200" cap="none" spc="0" normalizeH="0" baseline="0" noProof="0" dirty="0">
                <a:ln>
                  <a:noFill/>
                </a:ln>
                <a:solidFill>
                  <a:schemeClr val="bg2">
                    <a:lumMod val="75000"/>
                  </a:schemeClr>
                </a:solidFill>
                <a:effectLst/>
                <a:uLnTx/>
                <a:uFillTx/>
                <a:latin typeface="Tenorite"/>
                <a:ea typeface="+mn-ea"/>
                <a:cs typeface="+mn-cs"/>
              </a:rPr>
              <a:t>Normalization</a:t>
            </a:r>
            <a:endParaRPr lang="en-US" sz="1400" dirty="0"/>
          </a:p>
        </p:txBody>
      </p:sp>
      <p:sp>
        <p:nvSpPr>
          <p:cNvPr id="81" name="TextBox 80">
            <a:extLst>
              <a:ext uri="{FF2B5EF4-FFF2-40B4-BE49-F238E27FC236}">
                <a16:creationId xmlns:a16="http://schemas.microsoft.com/office/drawing/2014/main" id="{7E5B49E1-700A-E263-F8AF-168DE87BC50A}"/>
              </a:ext>
            </a:extLst>
          </p:cNvPr>
          <p:cNvSpPr txBox="1"/>
          <p:nvPr/>
        </p:nvSpPr>
        <p:spPr>
          <a:xfrm>
            <a:off x="1330237" y="4363922"/>
            <a:ext cx="1177690" cy="307777"/>
          </a:xfrm>
          <a:prstGeom prst="rect">
            <a:avLst/>
          </a:prstGeom>
          <a:noFill/>
        </p:spPr>
        <p:txBody>
          <a:bodyPr wrap="square">
            <a:spAutoFit/>
          </a:bodyPr>
          <a:lstStyle/>
          <a:p>
            <a:r>
              <a:rPr kumimoji="0" lang="en-US" sz="1400" b="0" i="0" u="none" strike="noStrike" kern="1200" cap="none" spc="0" normalizeH="0" baseline="0" noProof="0" dirty="0">
                <a:ln>
                  <a:noFill/>
                </a:ln>
                <a:solidFill>
                  <a:schemeClr val="bg2">
                    <a:lumMod val="75000"/>
                  </a:schemeClr>
                </a:solidFill>
                <a:effectLst/>
                <a:uLnTx/>
                <a:uFillTx/>
                <a:latin typeface="Tenorite"/>
                <a:ea typeface="+mn-ea"/>
                <a:cs typeface="+mn-cs"/>
              </a:rPr>
              <a:t>Crop</a:t>
            </a:r>
            <a:endParaRPr lang="en-US" sz="1400" dirty="0"/>
          </a:p>
        </p:txBody>
      </p:sp>
      <p:sp>
        <p:nvSpPr>
          <p:cNvPr id="82" name="TextBox 81">
            <a:extLst>
              <a:ext uri="{FF2B5EF4-FFF2-40B4-BE49-F238E27FC236}">
                <a16:creationId xmlns:a16="http://schemas.microsoft.com/office/drawing/2014/main" id="{B6538A0D-9B1F-6CF3-BEB5-885D8C3A00F1}"/>
              </a:ext>
            </a:extLst>
          </p:cNvPr>
          <p:cNvSpPr txBox="1"/>
          <p:nvPr/>
        </p:nvSpPr>
        <p:spPr>
          <a:xfrm>
            <a:off x="217810" y="3585567"/>
            <a:ext cx="1177690" cy="523220"/>
          </a:xfrm>
          <a:prstGeom prst="rect">
            <a:avLst/>
          </a:prstGeom>
          <a:noFill/>
        </p:spPr>
        <p:txBody>
          <a:bodyPr wrap="square">
            <a:spAutoFit/>
          </a:bodyPr>
          <a:lstStyle/>
          <a:p>
            <a:r>
              <a:rPr kumimoji="0" lang="en-US" sz="1400" b="0" i="0" u="none" strike="noStrike" kern="1200" cap="none" spc="0" normalizeH="0" baseline="0" noProof="0" dirty="0">
                <a:ln>
                  <a:noFill/>
                </a:ln>
                <a:solidFill>
                  <a:schemeClr val="bg2">
                    <a:lumMod val="75000"/>
                  </a:schemeClr>
                </a:solidFill>
                <a:effectLst/>
                <a:uLnTx/>
                <a:uFillTx/>
                <a:latin typeface="Tenorite"/>
                <a:ea typeface="+mn-ea"/>
                <a:cs typeface="+mn-cs"/>
              </a:rPr>
              <a:t>Edge Filter Thresholding</a:t>
            </a:r>
            <a:endParaRPr lang="en-US" sz="1400" dirty="0"/>
          </a:p>
        </p:txBody>
      </p:sp>
      <p:sp>
        <p:nvSpPr>
          <p:cNvPr id="83" name="TextBox 82">
            <a:extLst>
              <a:ext uri="{FF2B5EF4-FFF2-40B4-BE49-F238E27FC236}">
                <a16:creationId xmlns:a16="http://schemas.microsoft.com/office/drawing/2014/main" id="{3ACBDE81-7A66-A8E1-90AB-AEEBD2B9036D}"/>
              </a:ext>
            </a:extLst>
          </p:cNvPr>
          <p:cNvSpPr txBox="1"/>
          <p:nvPr/>
        </p:nvSpPr>
        <p:spPr>
          <a:xfrm>
            <a:off x="1869921" y="6334780"/>
            <a:ext cx="1962515" cy="523220"/>
          </a:xfrm>
          <a:prstGeom prst="rect">
            <a:avLst/>
          </a:prstGeom>
          <a:noFill/>
        </p:spPr>
        <p:txBody>
          <a:bodyPr wrap="square">
            <a:spAutoFit/>
          </a:bodyPr>
          <a:lstStyle/>
          <a:p>
            <a:r>
              <a:rPr kumimoji="0" lang="en-US" sz="1400" b="0" i="0" u="none" strike="noStrike" kern="1200" cap="none" spc="0" normalizeH="0" baseline="0" noProof="0" dirty="0">
                <a:ln>
                  <a:noFill/>
                </a:ln>
                <a:solidFill>
                  <a:schemeClr val="bg2">
                    <a:lumMod val="75000"/>
                  </a:schemeClr>
                </a:solidFill>
                <a:effectLst/>
                <a:uLnTx/>
                <a:uFillTx/>
                <a:latin typeface="Tenorite"/>
                <a:ea typeface="+mn-ea"/>
                <a:cs typeface="+mn-cs"/>
              </a:rPr>
              <a:t>Explorative low </a:t>
            </a:r>
            <a:br>
              <a:rPr kumimoji="0" lang="en-US" sz="1400" b="0" i="0" u="none" strike="noStrike" kern="1200" cap="none" spc="0" normalizeH="0" baseline="0" noProof="0" dirty="0">
                <a:ln>
                  <a:noFill/>
                </a:ln>
                <a:solidFill>
                  <a:schemeClr val="bg2">
                    <a:lumMod val="75000"/>
                  </a:schemeClr>
                </a:solidFill>
                <a:effectLst/>
                <a:uLnTx/>
                <a:uFillTx/>
                <a:latin typeface="Tenorite"/>
                <a:ea typeface="+mn-ea"/>
                <a:cs typeface="+mn-cs"/>
              </a:rPr>
            </a:br>
            <a:r>
              <a:rPr kumimoji="0" lang="en-US" sz="1400" b="0" i="0" u="none" strike="noStrike" kern="1200" cap="none" spc="0" normalizeH="0" baseline="0" noProof="0" dirty="0">
                <a:ln>
                  <a:noFill/>
                </a:ln>
                <a:solidFill>
                  <a:schemeClr val="bg2">
                    <a:lumMod val="75000"/>
                  </a:schemeClr>
                </a:solidFill>
                <a:effectLst/>
                <a:uLnTx/>
                <a:uFillTx/>
                <a:latin typeface="Tenorite"/>
                <a:ea typeface="+mn-ea"/>
                <a:cs typeface="+mn-cs"/>
              </a:rPr>
              <a:t>cost clustering</a:t>
            </a:r>
            <a:endParaRPr lang="en-US" sz="1400" dirty="0"/>
          </a:p>
        </p:txBody>
      </p:sp>
      <p:sp>
        <p:nvSpPr>
          <p:cNvPr id="84" name="TextBox 83">
            <a:extLst>
              <a:ext uri="{FF2B5EF4-FFF2-40B4-BE49-F238E27FC236}">
                <a16:creationId xmlns:a16="http://schemas.microsoft.com/office/drawing/2014/main" id="{F408C574-F2EA-9393-3442-DE4583430FCA}"/>
              </a:ext>
            </a:extLst>
          </p:cNvPr>
          <p:cNvSpPr txBox="1"/>
          <p:nvPr/>
        </p:nvSpPr>
        <p:spPr>
          <a:xfrm>
            <a:off x="4196918" y="6459592"/>
            <a:ext cx="1827706" cy="307777"/>
          </a:xfrm>
          <a:prstGeom prst="rect">
            <a:avLst/>
          </a:prstGeom>
          <a:noFill/>
        </p:spPr>
        <p:txBody>
          <a:bodyPr wrap="square">
            <a:spAutoFit/>
          </a:bodyPr>
          <a:lstStyle/>
          <a:p>
            <a:r>
              <a:rPr lang="en-US" sz="1400" dirty="0">
                <a:solidFill>
                  <a:schemeClr val="bg2">
                    <a:lumMod val="75000"/>
                  </a:schemeClr>
                </a:solidFill>
                <a:latin typeface="Tenorite"/>
              </a:rPr>
              <a:t>a</a:t>
            </a:r>
            <a:r>
              <a:rPr kumimoji="0" lang="en-US" sz="1400" b="0" i="0" u="none" strike="noStrike" kern="1200" cap="none" spc="0" normalizeH="0" baseline="0" noProof="0" dirty="0">
                <a:ln>
                  <a:noFill/>
                </a:ln>
                <a:solidFill>
                  <a:schemeClr val="bg2">
                    <a:lumMod val="75000"/>
                  </a:schemeClr>
                </a:solidFill>
                <a:effectLst/>
                <a:uLnTx/>
                <a:uFillTx/>
                <a:latin typeface="Tenorite"/>
                <a:ea typeface="+mn-ea"/>
                <a:cs typeface="+mn-cs"/>
              </a:rPr>
              <a:t>bs[(log(abs(f’(x)))’]</a:t>
            </a:r>
            <a:endParaRPr lang="en-US" sz="1400" dirty="0"/>
          </a:p>
        </p:txBody>
      </p:sp>
      <p:sp>
        <p:nvSpPr>
          <p:cNvPr id="85" name="TextBox 84">
            <a:extLst>
              <a:ext uri="{FF2B5EF4-FFF2-40B4-BE49-F238E27FC236}">
                <a16:creationId xmlns:a16="http://schemas.microsoft.com/office/drawing/2014/main" id="{3A131819-C2B5-7F2F-C56B-13B0F3F31551}"/>
              </a:ext>
            </a:extLst>
          </p:cNvPr>
          <p:cNvSpPr txBox="1"/>
          <p:nvPr/>
        </p:nvSpPr>
        <p:spPr>
          <a:xfrm>
            <a:off x="7324496" y="803093"/>
            <a:ext cx="2802915" cy="338554"/>
          </a:xfrm>
          <a:prstGeom prst="rect">
            <a:avLst/>
          </a:prstGeom>
          <a:noFill/>
        </p:spPr>
        <p:txBody>
          <a:bodyPr wrap="square">
            <a:spAutoFit/>
          </a:bodyPr>
          <a:lstStyle/>
          <a:p>
            <a:r>
              <a:rPr kumimoji="0" lang="en-US" sz="1400" b="0" i="0" u="none" strike="noStrike" kern="1200" cap="none" spc="0" normalizeH="0" baseline="0" noProof="0" dirty="0">
                <a:ln>
                  <a:noFill/>
                </a:ln>
                <a:solidFill>
                  <a:schemeClr val="bg2">
                    <a:lumMod val="75000"/>
                  </a:schemeClr>
                </a:solidFill>
                <a:effectLst/>
                <a:uLnTx/>
                <a:uFillTx/>
                <a:latin typeface="Tenorite"/>
                <a:ea typeface="+mn-ea"/>
                <a:cs typeface="+mn-cs"/>
              </a:rPr>
              <a:t>Compare to History with </a:t>
            </a:r>
            <a:r>
              <a:rPr kumimoji="0" lang="el-GR" sz="1600" b="0" i="0" u="none" strike="noStrike" kern="1200" cap="none" spc="0" normalizeH="0" baseline="0" noProof="0" dirty="0">
                <a:ln>
                  <a:noFill/>
                </a:ln>
                <a:solidFill>
                  <a:schemeClr val="bg2">
                    <a:lumMod val="75000"/>
                  </a:schemeClr>
                </a:solidFill>
                <a:effectLst/>
                <a:uLnTx/>
                <a:uFillTx/>
                <a:latin typeface="Tenorite"/>
                <a:ea typeface="+mn-ea"/>
                <a:cs typeface="+mn-cs"/>
              </a:rPr>
              <a:t>Σ</a:t>
            </a:r>
            <a:r>
              <a:rPr kumimoji="0" lang="el-GR" sz="1400" b="0" i="0" u="none" strike="noStrike" kern="1200" cap="none" spc="0" normalizeH="0" baseline="0" noProof="0" dirty="0">
                <a:ln>
                  <a:noFill/>
                </a:ln>
                <a:solidFill>
                  <a:schemeClr val="bg2">
                    <a:lumMod val="75000"/>
                  </a:schemeClr>
                </a:solidFill>
                <a:effectLst/>
                <a:uLnTx/>
                <a:uFillTx/>
                <a:latin typeface="Tenorite"/>
                <a:ea typeface="+mn-ea"/>
                <a:cs typeface="+mn-cs"/>
              </a:rPr>
              <a:t>(Δ</a:t>
            </a:r>
            <a:r>
              <a:rPr kumimoji="0" lang="en-US" sz="1400" b="0" i="0" u="none" strike="noStrike" kern="1200" cap="none" spc="0" normalizeH="0" baseline="0" noProof="0" dirty="0">
                <a:ln>
                  <a:noFill/>
                </a:ln>
                <a:solidFill>
                  <a:schemeClr val="bg2">
                    <a:lumMod val="75000"/>
                  </a:schemeClr>
                </a:solidFill>
                <a:effectLst/>
                <a:uLnTx/>
                <a:uFillTx/>
                <a:latin typeface="Tenorite"/>
                <a:ea typeface="+mn-ea"/>
                <a:cs typeface="+mn-cs"/>
              </a:rPr>
              <a:t>y  )</a:t>
            </a:r>
            <a:endParaRPr lang="en-US" sz="1400" dirty="0"/>
          </a:p>
        </p:txBody>
      </p:sp>
      <p:sp>
        <p:nvSpPr>
          <p:cNvPr id="86" name="TextBox 85">
            <a:extLst>
              <a:ext uri="{FF2B5EF4-FFF2-40B4-BE49-F238E27FC236}">
                <a16:creationId xmlns:a16="http://schemas.microsoft.com/office/drawing/2014/main" id="{B7CCF79C-32A6-F1FB-AAC4-ABF8FC77F66F}"/>
              </a:ext>
            </a:extLst>
          </p:cNvPr>
          <p:cNvSpPr txBox="1"/>
          <p:nvPr/>
        </p:nvSpPr>
        <p:spPr>
          <a:xfrm>
            <a:off x="9627360" y="797276"/>
            <a:ext cx="1177690" cy="246221"/>
          </a:xfrm>
          <a:prstGeom prst="rect">
            <a:avLst/>
          </a:prstGeom>
          <a:noFill/>
        </p:spPr>
        <p:txBody>
          <a:bodyPr wrap="square">
            <a:spAutoFit/>
          </a:bodyPr>
          <a:lstStyle/>
          <a:p>
            <a:r>
              <a:rPr kumimoji="0" lang="en-US" sz="1000" b="0" i="0" u="none" strike="noStrike" kern="1200" cap="none" spc="0" normalizeH="0" baseline="0" noProof="0" dirty="0">
                <a:ln>
                  <a:noFill/>
                </a:ln>
                <a:solidFill>
                  <a:schemeClr val="bg2">
                    <a:lumMod val="75000"/>
                  </a:schemeClr>
                </a:solidFill>
                <a:effectLst/>
                <a:uLnTx/>
                <a:uFillTx/>
                <a:latin typeface="Tenorite"/>
                <a:ea typeface="+mn-ea"/>
                <a:cs typeface="+mn-cs"/>
              </a:rPr>
              <a:t>2</a:t>
            </a:r>
            <a:endParaRPr lang="en-US" sz="1000" dirty="0"/>
          </a:p>
        </p:txBody>
      </p:sp>
      <p:sp>
        <p:nvSpPr>
          <p:cNvPr id="87" name="TextBox 86">
            <a:extLst>
              <a:ext uri="{FF2B5EF4-FFF2-40B4-BE49-F238E27FC236}">
                <a16:creationId xmlns:a16="http://schemas.microsoft.com/office/drawing/2014/main" id="{B804AD11-A663-2CFE-E77A-A192EE69761E}"/>
              </a:ext>
            </a:extLst>
          </p:cNvPr>
          <p:cNvSpPr txBox="1"/>
          <p:nvPr/>
        </p:nvSpPr>
        <p:spPr>
          <a:xfrm>
            <a:off x="7695354" y="2352023"/>
            <a:ext cx="1177690" cy="307777"/>
          </a:xfrm>
          <a:prstGeom prst="rect">
            <a:avLst/>
          </a:prstGeom>
          <a:noFill/>
        </p:spPr>
        <p:txBody>
          <a:bodyPr wrap="square">
            <a:spAutoFit/>
          </a:bodyPr>
          <a:lstStyle/>
          <a:p>
            <a:r>
              <a:rPr lang="en-US" sz="1400" dirty="0">
                <a:solidFill>
                  <a:schemeClr val="bg2">
                    <a:lumMod val="75000"/>
                  </a:schemeClr>
                </a:solidFill>
                <a:latin typeface="Tenorite"/>
              </a:rPr>
              <a:t>Translate</a:t>
            </a:r>
            <a:endParaRPr lang="en-US" sz="1400" dirty="0"/>
          </a:p>
        </p:txBody>
      </p:sp>
      <p:sp>
        <p:nvSpPr>
          <p:cNvPr id="88" name="TextBox 87">
            <a:extLst>
              <a:ext uri="{FF2B5EF4-FFF2-40B4-BE49-F238E27FC236}">
                <a16:creationId xmlns:a16="http://schemas.microsoft.com/office/drawing/2014/main" id="{2B3A4081-456E-F63D-A891-A688A7F35451}"/>
              </a:ext>
            </a:extLst>
          </p:cNvPr>
          <p:cNvSpPr txBox="1"/>
          <p:nvPr/>
        </p:nvSpPr>
        <p:spPr>
          <a:xfrm>
            <a:off x="8592330" y="2355732"/>
            <a:ext cx="1177690" cy="307777"/>
          </a:xfrm>
          <a:prstGeom prst="rect">
            <a:avLst/>
          </a:prstGeom>
          <a:noFill/>
        </p:spPr>
        <p:txBody>
          <a:bodyPr wrap="square">
            <a:spAutoFit/>
          </a:bodyPr>
          <a:lstStyle/>
          <a:p>
            <a:r>
              <a:rPr kumimoji="0" lang="en-US" sz="1400" b="0" i="0" u="none" strike="noStrike" kern="1200" cap="none" spc="0" normalizeH="0" baseline="0" noProof="0" dirty="0">
                <a:ln>
                  <a:noFill/>
                </a:ln>
                <a:solidFill>
                  <a:schemeClr val="bg2">
                    <a:lumMod val="75000"/>
                  </a:schemeClr>
                </a:solidFill>
                <a:effectLst/>
                <a:uLnTx/>
                <a:uFillTx/>
                <a:latin typeface="Tenorite"/>
                <a:ea typeface="+mn-ea"/>
                <a:cs typeface="+mn-cs"/>
              </a:rPr>
              <a:t>Attach</a:t>
            </a:r>
            <a:endParaRPr lang="en-US" sz="1400" dirty="0"/>
          </a:p>
        </p:txBody>
      </p:sp>
      <p:sp>
        <p:nvSpPr>
          <p:cNvPr id="91" name="TextBox 90">
            <a:extLst>
              <a:ext uri="{FF2B5EF4-FFF2-40B4-BE49-F238E27FC236}">
                <a16:creationId xmlns:a16="http://schemas.microsoft.com/office/drawing/2014/main" id="{E0A97319-F4C8-A799-EB64-93431957A862}"/>
              </a:ext>
            </a:extLst>
          </p:cNvPr>
          <p:cNvSpPr txBox="1"/>
          <p:nvPr/>
        </p:nvSpPr>
        <p:spPr>
          <a:xfrm>
            <a:off x="8592328" y="4036944"/>
            <a:ext cx="6101750" cy="4308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E7E6E6">
                    <a:lumMod val="75000"/>
                  </a:srgbClr>
                </a:solidFill>
                <a:effectLst/>
                <a:uLnTx/>
                <a:uFillTx/>
                <a:latin typeface="Tenorite"/>
                <a:ea typeface="+mn-ea"/>
                <a:cs typeface="+mn-cs"/>
              </a:rPr>
              <a:t>FFT </a:t>
            </a:r>
            <a:r>
              <a:rPr kumimoji="0" lang="en-US" sz="900" b="0" i="0" u="none" strike="noStrike" kern="1200" cap="none" spc="0" normalizeH="0" baseline="0" noProof="0" dirty="0">
                <a:ln>
                  <a:noFill/>
                </a:ln>
                <a:solidFill>
                  <a:srgbClr val="E7E6E6">
                    <a:lumMod val="75000"/>
                  </a:srgbClr>
                </a:solidFill>
                <a:effectLst/>
                <a:uLnTx/>
                <a:uFillTx/>
                <a:latin typeface="Tenorite"/>
                <a:ea typeface="+mn-ea"/>
                <a:cs typeface="+mn-cs"/>
              </a:rPr>
              <a:t>smoothing</a:t>
            </a:r>
            <a:r>
              <a:rPr kumimoji="0" lang="en-US" sz="1050" b="0" i="0" u="none" strike="noStrike" kern="1200" cap="none" spc="0" normalizeH="0" baseline="0" noProof="0" dirty="0">
                <a:ln>
                  <a:noFill/>
                </a:ln>
                <a:solidFill>
                  <a:srgbClr val="E7E6E6">
                    <a:lumMod val="75000"/>
                  </a:srgbClr>
                </a:solidFill>
                <a:effectLst/>
                <a:uLnTx/>
                <a:uFillTx/>
                <a:latin typeface="Tenorite"/>
                <a:ea typeface="+mn-ea"/>
                <a:cs typeface="+mn-cs"/>
              </a:rPr>
              <a:t> </a:t>
            </a:r>
            <a:br>
              <a:rPr kumimoji="0" lang="en-US" sz="1050" b="0" i="0" u="none" strike="noStrike" kern="1200" cap="none" spc="0" normalizeH="0" baseline="0" noProof="0" dirty="0">
                <a:ln>
                  <a:noFill/>
                </a:ln>
                <a:solidFill>
                  <a:srgbClr val="E7E6E6">
                    <a:lumMod val="75000"/>
                  </a:srgbClr>
                </a:solidFill>
                <a:effectLst/>
                <a:uLnTx/>
                <a:uFillTx/>
                <a:latin typeface="Tenorite"/>
                <a:ea typeface="+mn-ea"/>
                <a:cs typeface="+mn-cs"/>
              </a:rPr>
            </a:br>
            <a:r>
              <a:rPr kumimoji="0" lang="en-US" sz="1050" b="0" i="0" u="none" strike="noStrike" kern="1200" cap="none" spc="0" normalizeH="0" baseline="0" noProof="0" dirty="0">
                <a:ln>
                  <a:noFill/>
                </a:ln>
                <a:solidFill>
                  <a:srgbClr val="E7E6E6">
                    <a:lumMod val="75000"/>
                  </a:srgbClr>
                </a:solidFill>
                <a:effectLst/>
                <a:uLnTx/>
                <a:uFillTx/>
                <a:latin typeface="Tenorite"/>
                <a:ea typeface="+mn-ea"/>
                <a:cs typeface="+mn-cs"/>
              </a:rPr>
              <a:t>&amp; </a:t>
            </a:r>
            <a:r>
              <a:rPr kumimoji="0" lang="en-US" sz="800" b="0" i="0" u="none" strike="noStrike" kern="1200" cap="none" spc="0" normalizeH="0" baseline="0" noProof="0" dirty="0">
                <a:ln>
                  <a:noFill/>
                </a:ln>
                <a:solidFill>
                  <a:srgbClr val="E7E6E6">
                    <a:lumMod val="75000"/>
                  </a:srgbClr>
                </a:solidFill>
                <a:effectLst/>
                <a:uLnTx/>
                <a:uFillTx/>
                <a:latin typeface="Tenorite"/>
                <a:ea typeface="+mn-ea"/>
                <a:cs typeface="+mn-cs"/>
              </a:rPr>
              <a:t>Normalization</a:t>
            </a:r>
            <a:endParaRPr kumimoji="0" lang="en-US" sz="1050" b="0" i="0" u="none" strike="noStrike" kern="1200" cap="none" spc="0" normalizeH="0" baseline="0" noProof="0" dirty="0">
              <a:ln>
                <a:noFill/>
              </a:ln>
              <a:solidFill>
                <a:prstClr val="black"/>
              </a:solidFill>
              <a:effectLst/>
              <a:uLnTx/>
              <a:uFillTx/>
              <a:latin typeface="Tenorite"/>
              <a:ea typeface="+mn-ea"/>
              <a:cs typeface="+mn-cs"/>
            </a:endParaRPr>
          </a:p>
        </p:txBody>
      </p:sp>
      <p:sp>
        <p:nvSpPr>
          <p:cNvPr id="93" name="TextBox 92">
            <a:extLst>
              <a:ext uri="{FF2B5EF4-FFF2-40B4-BE49-F238E27FC236}">
                <a16:creationId xmlns:a16="http://schemas.microsoft.com/office/drawing/2014/main" id="{F5926871-851A-5D2F-0D7C-55CA4D2E85BD}"/>
              </a:ext>
            </a:extLst>
          </p:cNvPr>
          <p:cNvSpPr txBox="1"/>
          <p:nvPr/>
        </p:nvSpPr>
        <p:spPr>
          <a:xfrm>
            <a:off x="7031013" y="6400421"/>
            <a:ext cx="2747026" cy="461665"/>
          </a:xfrm>
          <a:prstGeom prst="rect">
            <a:avLst/>
          </a:prstGeom>
          <a:noFill/>
        </p:spPr>
        <p:txBody>
          <a:bodyPr wrap="square">
            <a:spAutoFit/>
          </a:bodyPr>
          <a:lstStyle/>
          <a:p>
            <a:r>
              <a:rPr lang="en-US" sz="1200" dirty="0">
                <a:solidFill>
                  <a:schemeClr val="bg2">
                    <a:lumMod val="75000"/>
                  </a:schemeClr>
                </a:solidFill>
                <a:latin typeface="Tenorite"/>
              </a:rPr>
              <a:t>High Accuracy Clustering </a:t>
            </a:r>
            <a:br>
              <a:rPr lang="en-US" sz="1200" dirty="0">
                <a:solidFill>
                  <a:schemeClr val="bg2">
                    <a:lumMod val="75000"/>
                  </a:schemeClr>
                </a:solidFill>
                <a:latin typeface="Tenorite"/>
              </a:rPr>
            </a:br>
            <a:r>
              <a:rPr lang="en-US" sz="1200" dirty="0">
                <a:solidFill>
                  <a:schemeClr val="bg2">
                    <a:lumMod val="75000"/>
                  </a:schemeClr>
                </a:solidFill>
                <a:latin typeface="Tenorite"/>
              </a:rPr>
              <a:t>where N-clusters = k-max </a:t>
            </a:r>
            <a:endParaRPr lang="en-US" sz="1200" dirty="0"/>
          </a:p>
        </p:txBody>
      </p:sp>
      <p:sp>
        <p:nvSpPr>
          <p:cNvPr id="95" name="TextBox 94">
            <a:extLst>
              <a:ext uri="{FF2B5EF4-FFF2-40B4-BE49-F238E27FC236}">
                <a16:creationId xmlns:a16="http://schemas.microsoft.com/office/drawing/2014/main" id="{0DB6B47F-9584-C78F-F246-8B70A265EEF2}"/>
              </a:ext>
            </a:extLst>
          </p:cNvPr>
          <p:cNvSpPr txBox="1"/>
          <p:nvPr/>
        </p:nvSpPr>
        <p:spPr>
          <a:xfrm>
            <a:off x="7261098" y="5426959"/>
            <a:ext cx="7369834" cy="276999"/>
          </a:xfrm>
          <a:prstGeom prst="rect">
            <a:avLst/>
          </a:prstGeom>
          <a:noFill/>
        </p:spPr>
        <p:txBody>
          <a:bodyPr wrap="square">
            <a:spAutoFit/>
          </a:bodyPr>
          <a:lstStyle/>
          <a:p>
            <a:r>
              <a:rPr kumimoji="0" lang="en-US" sz="1200" b="0" i="0" u="none" strike="noStrike" kern="1200" cap="none" spc="0" normalizeH="0" baseline="0" noProof="0" dirty="0">
                <a:ln>
                  <a:noFill/>
                </a:ln>
                <a:solidFill>
                  <a:schemeClr val="bg2">
                    <a:lumMod val="75000"/>
                  </a:schemeClr>
                </a:solidFill>
                <a:effectLst/>
                <a:uLnTx/>
                <a:uFillTx/>
                <a:latin typeface="Tenorite"/>
                <a:ea typeface="+mn-ea"/>
                <a:cs typeface="+mn-cs"/>
              </a:rPr>
              <a:t>Centers</a:t>
            </a:r>
            <a:endParaRPr lang="en-US" sz="1200" dirty="0"/>
          </a:p>
        </p:txBody>
      </p:sp>
      <p:sp>
        <p:nvSpPr>
          <p:cNvPr id="97" name="TextBox 96">
            <a:extLst>
              <a:ext uri="{FF2B5EF4-FFF2-40B4-BE49-F238E27FC236}">
                <a16:creationId xmlns:a16="http://schemas.microsoft.com/office/drawing/2014/main" id="{AB0C16C7-C0E3-F5C8-E244-B0B3F6CDB4BF}"/>
              </a:ext>
            </a:extLst>
          </p:cNvPr>
          <p:cNvSpPr txBox="1"/>
          <p:nvPr/>
        </p:nvSpPr>
        <p:spPr>
          <a:xfrm>
            <a:off x="8031158" y="4494459"/>
            <a:ext cx="7369834" cy="276999"/>
          </a:xfrm>
          <a:prstGeom prst="rect">
            <a:avLst/>
          </a:prstGeom>
          <a:noFill/>
        </p:spPr>
        <p:txBody>
          <a:bodyPr wrap="square">
            <a:spAutoFit/>
          </a:bodyPr>
          <a:lstStyle/>
          <a:p>
            <a:r>
              <a:rPr lang="en-US" sz="1200" dirty="0">
                <a:solidFill>
                  <a:schemeClr val="bg2">
                    <a:lumMod val="75000"/>
                  </a:schemeClr>
                </a:solidFill>
                <a:latin typeface="Tenorite"/>
              </a:rPr>
              <a:t>Lines &amp; limits</a:t>
            </a:r>
            <a:endParaRPr lang="en-US" sz="1200" dirty="0"/>
          </a:p>
        </p:txBody>
      </p:sp>
      <p:sp>
        <p:nvSpPr>
          <p:cNvPr id="99" name="TextBox 98">
            <a:extLst>
              <a:ext uri="{FF2B5EF4-FFF2-40B4-BE49-F238E27FC236}">
                <a16:creationId xmlns:a16="http://schemas.microsoft.com/office/drawing/2014/main" id="{E8B92DDA-2D7E-D17D-AEB8-4A5954894D41}"/>
              </a:ext>
            </a:extLst>
          </p:cNvPr>
          <p:cNvSpPr txBox="1"/>
          <p:nvPr/>
        </p:nvSpPr>
        <p:spPr>
          <a:xfrm>
            <a:off x="10127411" y="3164855"/>
            <a:ext cx="7706264" cy="369332"/>
          </a:xfrm>
          <a:prstGeom prst="rect">
            <a:avLst/>
          </a:prstGeom>
          <a:noFill/>
        </p:spPr>
        <p:txBody>
          <a:bodyPr wrap="square">
            <a:spAutoFit/>
          </a:bodyPr>
          <a:lstStyle/>
          <a:p>
            <a:r>
              <a:rPr lang="en-US" dirty="0">
                <a:solidFill>
                  <a:schemeClr val="bg2">
                    <a:lumMod val="75000"/>
                  </a:schemeClr>
                </a:solidFill>
                <a:latin typeface="Tenorite"/>
              </a:rPr>
              <a:t>Offset</a:t>
            </a:r>
            <a:endParaRPr lang="en-US" dirty="0"/>
          </a:p>
        </p:txBody>
      </p:sp>
      <p:sp>
        <p:nvSpPr>
          <p:cNvPr id="101" name="TextBox 100">
            <a:extLst>
              <a:ext uri="{FF2B5EF4-FFF2-40B4-BE49-F238E27FC236}">
                <a16:creationId xmlns:a16="http://schemas.microsoft.com/office/drawing/2014/main" id="{F2FA56D5-7990-D732-AE60-9517485B96BB}"/>
              </a:ext>
            </a:extLst>
          </p:cNvPr>
          <p:cNvSpPr txBox="1"/>
          <p:nvPr/>
        </p:nvSpPr>
        <p:spPr>
          <a:xfrm>
            <a:off x="10347918" y="4518664"/>
            <a:ext cx="8922588" cy="523220"/>
          </a:xfrm>
          <a:prstGeom prst="rect">
            <a:avLst/>
          </a:prstGeom>
          <a:noFill/>
        </p:spPr>
        <p:txBody>
          <a:bodyPr wrap="square">
            <a:spAutoFit/>
          </a:bodyPr>
          <a:lstStyle/>
          <a:p>
            <a:r>
              <a:rPr lang="en-US" sz="1400" dirty="0">
                <a:solidFill>
                  <a:schemeClr val="bg2">
                    <a:lumMod val="75000"/>
                  </a:schemeClr>
                </a:solidFill>
                <a:latin typeface="Tenorite"/>
              </a:rPr>
              <a:t>Local</a:t>
            </a:r>
            <a:br>
              <a:rPr lang="en-US" sz="1400" dirty="0">
                <a:solidFill>
                  <a:schemeClr val="bg2">
                    <a:lumMod val="75000"/>
                  </a:schemeClr>
                </a:solidFill>
                <a:latin typeface="Tenorite"/>
              </a:rPr>
            </a:br>
            <a:r>
              <a:rPr lang="en-US" sz="1400" dirty="0">
                <a:solidFill>
                  <a:schemeClr val="bg2">
                    <a:lumMod val="75000"/>
                  </a:schemeClr>
                </a:solidFill>
                <a:latin typeface="Tenorite"/>
              </a:rPr>
              <a:t>Indexes</a:t>
            </a:r>
            <a:endParaRPr lang="en-US" sz="1400" dirty="0"/>
          </a:p>
        </p:txBody>
      </p:sp>
      <p:sp>
        <p:nvSpPr>
          <p:cNvPr id="102" name="Rectangle: Single Corner Snipped 101">
            <a:extLst>
              <a:ext uri="{FF2B5EF4-FFF2-40B4-BE49-F238E27FC236}">
                <a16:creationId xmlns:a16="http://schemas.microsoft.com/office/drawing/2014/main" id="{176C8FE1-0824-2475-9848-45FA596F5952}"/>
              </a:ext>
            </a:extLst>
          </p:cNvPr>
          <p:cNvSpPr/>
          <p:nvPr/>
        </p:nvSpPr>
        <p:spPr>
          <a:xfrm>
            <a:off x="10682857" y="933520"/>
            <a:ext cx="699838" cy="246052"/>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200" b="0" i="0" u="none" strike="noStrike" kern="1200" cap="none" spc="0" normalizeH="0" baseline="0" noProof="0" dirty="0">
                <a:ln>
                  <a:noFill/>
                </a:ln>
                <a:solidFill>
                  <a:prstClr val="black"/>
                </a:solidFill>
                <a:effectLst/>
                <a:uLnTx/>
                <a:uFillTx/>
                <a:latin typeface="Tenorite"/>
                <a:ea typeface="+mn-ea"/>
                <a:cs typeface="+mn-cs"/>
              </a:rPr>
              <a:t>Store</a:t>
            </a:r>
            <a:endParaRPr lang="en-US" sz="1200" dirty="0"/>
          </a:p>
        </p:txBody>
      </p:sp>
      <p:sp>
        <p:nvSpPr>
          <p:cNvPr id="104" name="Oval 103">
            <a:extLst>
              <a:ext uri="{FF2B5EF4-FFF2-40B4-BE49-F238E27FC236}">
                <a16:creationId xmlns:a16="http://schemas.microsoft.com/office/drawing/2014/main" id="{87385710-27BD-E968-59C9-DFAE0882D3ED}"/>
              </a:ext>
            </a:extLst>
          </p:cNvPr>
          <p:cNvSpPr/>
          <p:nvPr/>
        </p:nvSpPr>
        <p:spPr>
          <a:xfrm>
            <a:off x="10874834" y="1608760"/>
            <a:ext cx="315884" cy="2992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Arrow Connector 105">
            <a:extLst>
              <a:ext uri="{FF2B5EF4-FFF2-40B4-BE49-F238E27FC236}">
                <a16:creationId xmlns:a16="http://schemas.microsoft.com/office/drawing/2014/main" id="{D9ECA91F-5DED-67C2-6B44-1C49B389A26F}"/>
              </a:ext>
            </a:extLst>
          </p:cNvPr>
          <p:cNvCxnSpPr>
            <a:stCxn id="70" idx="0"/>
            <a:endCxn id="104" idx="4"/>
          </p:cNvCxnSpPr>
          <p:nvPr/>
        </p:nvCxnSpPr>
        <p:spPr>
          <a:xfrm flipH="1" flipV="1">
            <a:off x="11032776" y="1908018"/>
            <a:ext cx="637" cy="61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Connector: Elbow 115">
            <a:extLst>
              <a:ext uri="{FF2B5EF4-FFF2-40B4-BE49-F238E27FC236}">
                <a16:creationId xmlns:a16="http://schemas.microsoft.com/office/drawing/2014/main" id="{B7968A85-C52D-FF91-F0D7-42686A0EC564}"/>
              </a:ext>
            </a:extLst>
          </p:cNvPr>
          <p:cNvCxnSpPr>
            <a:stCxn id="28" idx="2"/>
          </p:cNvCxnSpPr>
          <p:nvPr/>
        </p:nvCxnSpPr>
        <p:spPr>
          <a:xfrm rot="16200000" flipH="1">
            <a:off x="10288351" y="5184059"/>
            <a:ext cx="170045" cy="2539659"/>
          </a:xfrm>
          <a:prstGeom prst="bentConnector2">
            <a:avLst/>
          </a:prstGeom>
        </p:spPr>
        <p:style>
          <a:lnRef idx="1">
            <a:schemeClr val="dk1"/>
          </a:lnRef>
          <a:fillRef idx="0">
            <a:schemeClr val="dk1"/>
          </a:fillRef>
          <a:effectRef idx="0">
            <a:schemeClr val="dk1"/>
          </a:effectRef>
          <a:fontRef idx="minor">
            <a:schemeClr val="tx1"/>
          </a:fontRef>
        </p:style>
      </p:cxnSp>
      <p:cxnSp>
        <p:nvCxnSpPr>
          <p:cNvPr id="120" name="Connector: Elbow 119">
            <a:extLst>
              <a:ext uri="{FF2B5EF4-FFF2-40B4-BE49-F238E27FC236}">
                <a16:creationId xmlns:a16="http://schemas.microsoft.com/office/drawing/2014/main" id="{6D057560-C0DA-3C2C-3494-D33CBC99B173}"/>
              </a:ext>
            </a:extLst>
          </p:cNvPr>
          <p:cNvCxnSpPr>
            <a:cxnSpLocks/>
          </p:cNvCxnSpPr>
          <p:nvPr/>
        </p:nvCxnSpPr>
        <p:spPr>
          <a:xfrm rot="16200000" flipV="1">
            <a:off x="9032853" y="3928561"/>
            <a:ext cx="4780522" cy="44017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23" name="TextBox 122">
            <a:extLst>
              <a:ext uri="{FF2B5EF4-FFF2-40B4-BE49-F238E27FC236}">
                <a16:creationId xmlns:a16="http://schemas.microsoft.com/office/drawing/2014/main" id="{53FE811F-42AD-7827-81FC-68F1C9979505}"/>
              </a:ext>
            </a:extLst>
          </p:cNvPr>
          <p:cNvSpPr txBox="1"/>
          <p:nvPr/>
        </p:nvSpPr>
        <p:spPr>
          <a:xfrm>
            <a:off x="10291610" y="6269783"/>
            <a:ext cx="1131504" cy="307777"/>
          </a:xfrm>
          <a:prstGeom prst="rect">
            <a:avLst/>
          </a:prstGeom>
          <a:noFill/>
        </p:spPr>
        <p:txBody>
          <a:bodyPr wrap="square">
            <a:spAutoFit/>
          </a:bodyPr>
          <a:lstStyle/>
          <a:p>
            <a:r>
              <a:rPr lang="en-US" sz="1400" dirty="0">
                <a:solidFill>
                  <a:schemeClr val="bg2">
                    <a:lumMod val="75000"/>
                  </a:schemeClr>
                </a:solidFill>
                <a:latin typeface="Tenorite"/>
              </a:rPr>
              <a:t>snapshots</a:t>
            </a:r>
            <a:endParaRPr lang="en-US" sz="1400" dirty="0"/>
          </a:p>
        </p:txBody>
      </p:sp>
      <p:cxnSp>
        <p:nvCxnSpPr>
          <p:cNvPr id="125" name="Straight Arrow Connector 124">
            <a:extLst>
              <a:ext uri="{FF2B5EF4-FFF2-40B4-BE49-F238E27FC236}">
                <a16:creationId xmlns:a16="http://schemas.microsoft.com/office/drawing/2014/main" id="{4097FCAB-5CF2-0246-2ABB-A75A14033E89}"/>
              </a:ext>
            </a:extLst>
          </p:cNvPr>
          <p:cNvCxnSpPr>
            <a:stCxn id="104" idx="0"/>
            <a:endCxn id="102" idx="1"/>
          </p:cNvCxnSpPr>
          <p:nvPr/>
        </p:nvCxnSpPr>
        <p:spPr>
          <a:xfrm flipV="1">
            <a:off x="11032776" y="1179572"/>
            <a:ext cx="0" cy="429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 name="Picture 3" descr="Chart, line chart&#10;&#10;Description automatically generated">
            <a:extLst>
              <a:ext uri="{FF2B5EF4-FFF2-40B4-BE49-F238E27FC236}">
                <a16:creationId xmlns:a16="http://schemas.microsoft.com/office/drawing/2014/main" id="{D1F1A770-792B-F6D5-5B41-0CED475446AB}"/>
              </a:ext>
            </a:extLst>
          </p:cNvPr>
          <p:cNvPicPr>
            <a:picLocks noChangeAspect="1"/>
          </p:cNvPicPr>
          <p:nvPr/>
        </p:nvPicPr>
        <p:blipFill>
          <a:blip r:embed="rId11"/>
          <a:stretch>
            <a:fillRect/>
          </a:stretch>
        </p:blipFill>
        <p:spPr>
          <a:xfrm>
            <a:off x="5342229" y="1043497"/>
            <a:ext cx="1695121" cy="1275508"/>
          </a:xfrm>
          <a:prstGeom prst="rect">
            <a:avLst/>
          </a:prstGeom>
        </p:spPr>
      </p:pic>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4F17B31-0835-7CC8-9D0D-56EB37F8B9F0}"/>
              </a:ext>
            </a:extLst>
          </p:cNvPr>
          <p:cNvSpPr/>
          <p:nvPr/>
        </p:nvSpPr>
        <p:spPr>
          <a:xfrm rot="17423084">
            <a:off x="-1109118" y="2802195"/>
            <a:ext cx="9267887" cy="6532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115223" y="125613"/>
            <a:ext cx="4244402" cy="653257"/>
          </a:xfrm>
        </p:spPr>
        <p:txBody>
          <a:bodyPr>
            <a:normAutofit/>
          </a:bodyPr>
          <a:lstStyle/>
          <a:p>
            <a:r>
              <a:rPr lang="en-US" dirty="0"/>
              <a:t>Our site​</a:t>
            </a:r>
          </a:p>
        </p:txBody>
      </p:sp>
      <p:sp>
        <p:nvSpPr>
          <p:cNvPr id="86" name="TextBox 85">
            <a:extLst>
              <a:ext uri="{FF2B5EF4-FFF2-40B4-BE49-F238E27FC236}">
                <a16:creationId xmlns:a16="http://schemas.microsoft.com/office/drawing/2014/main" id="{B7CCF79C-32A6-F1FB-AAC4-ABF8FC77F66F}"/>
              </a:ext>
            </a:extLst>
          </p:cNvPr>
          <p:cNvSpPr txBox="1"/>
          <p:nvPr/>
        </p:nvSpPr>
        <p:spPr>
          <a:xfrm>
            <a:off x="9627360" y="797276"/>
            <a:ext cx="1177690" cy="246221"/>
          </a:xfrm>
          <a:prstGeom prst="rect">
            <a:avLst/>
          </a:prstGeom>
          <a:noFill/>
        </p:spPr>
        <p:txBody>
          <a:bodyPr wrap="square">
            <a:spAutoFit/>
          </a:bodyPr>
          <a:lstStyle/>
          <a:p>
            <a:r>
              <a:rPr kumimoji="0" lang="en-US" sz="1000" b="0" i="0" u="none" strike="noStrike" kern="1200" cap="none" spc="0" normalizeH="0" baseline="0" noProof="0" dirty="0">
                <a:ln>
                  <a:noFill/>
                </a:ln>
                <a:solidFill>
                  <a:schemeClr val="bg2">
                    <a:lumMod val="75000"/>
                  </a:schemeClr>
                </a:solidFill>
                <a:effectLst/>
                <a:uLnTx/>
                <a:uFillTx/>
                <a:latin typeface="Tenorite"/>
                <a:ea typeface="+mn-ea"/>
                <a:cs typeface="+mn-cs"/>
              </a:rPr>
              <a:t>2</a:t>
            </a:r>
            <a:endParaRPr lang="en-US" sz="1000" dirty="0"/>
          </a:p>
        </p:txBody>
      </p:sp>
      <p:pic>
        <p:nvPicPr>
          <p:cNvPr id="5" name="Picture 4" descr="Treemap chart&#10;&#10;Description automatically generated with medium confidence">
            <a:extLst>
              <a:ext uri="{FF2B5EF4-FFF2-40B4-BE49-F238E27FC236}">
                <a16:creationId xmlns:a16="http://schemas.microsoft.com/office/drawing/2014/main" id="{DA0EA43F-D8E1-D5AF-A291-2AFA39C3297B}"/>
              </a:ext>
            </a:extLst>
          </p:cNvPr>
          <p:cNvPicPr>
            <a:picLocks noChangeAspect="1"/>
          </p:cNvPicPr>
          <p:nvPr/>
        </p:nvPicPr>
        <p:blipFill rotWithShape="1">
          <a:blip r:embed="rId2">
            <a:extLst>
              <a:ext uri="{28A0092B-C50C-407E-A947-70E740481C1C}">
                <a14:useLocalDpi xmlns:a14="http://schemas.microsoft.com/office/drawing/2010/main" val="0"/>
              </a:ext>
            </a:extLst>
          </a:blip>
          <a:srcRect l="3686" r="3686"/>
          <a:stretch/>
        </p:blipFill>
        <p:spPr>
          <a:xfrm>
            <a:off x="693986" y="1282199"/>
            <a:ext cx="4777614" cy="3336454"/>
          </a:xfrm>
          <a:prstGeom prst="rect">
            <a:avLst/>
          </a:prstGeom>
        </p:spPr>
      </p:pic>
      <p:pic>
        <p:nvPicPr>
          <p:cNvPr id="11" name="Picture 10" descr="Graphical user interface, treemap chart&#10;&#10;Description automatically generated">
            <a:extLst>
              <a:ext uri="{FF2B5EF4-FFF2-40B4-BE49-F238E27FC236}">
                <a16:creationId xmlns:a16="http://schemas.microsoft.com/office/drawing/2014/main" id="{594E19AD-6325-CF43-2165-506AFBB9B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0266" y="3377796"/>
            <a:ext cx="4967748" cy="3144302"/>
          </a:xfrm>
          <a:prstGeom prst="rect">
            <a:avLst/>
          </a:prstGeom>
        </p:spPr>
      </p:pic>
      <p:cxnSp>
        <p:nvCxnSpPr>
          <p:cNvPr id="17" name="Straight Connector 16">
            <a:extLst>
              <a:ext uri="{FF2B5EF4-FFF2-40B4-BE49-F238E27FC236}">
                <a16:creationId xmlns:a16="http://schemas.microsoft.com/office/drawing/2014/main" id="{FC8D7594-2660-45D5-8F47-5B41BBF518B5}"/>
              </a:ext>
            </a:extLst>
          </p:cNvPr>
          <p:cNvCxnSpPr>
            <a:cxnSpLocks/>
          </p:cNvCxnSpPr>
          <p:nvPr/>
        </p:nvCxnSpPr>
        <p:spPr>
          <a:xfrm>
            <a:off x="2625012" y="3334139"/>
            <a:ext cx="0" cy="1499118"/>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76D9918-463B-D1E2-344B-0B2CE02FCF78}"/>
              </a:ext>
            </a:extLst>
          </p:cNvPr>
          <p:cNvCxnSpPr/>
          <p:nvPr/>
        </p:nvCxnSpPr>
        <p:spPr>
          <a:xfrm flipV="1">
            <a:off x="2625012" y="4379167"/>
            <a:ext cx="5915608" cy="454090"/>
          </a:xfrm>
          <a:prstGeom prst="bentConnector3">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366AB54-7173-1FD9-2751-DDC02EAD7496}"/>
              </a:ext>
            </a:extLst>
          </p:cNvPr>
          <p:cNvSpPr txBox="1"/>
          <p:nvPr/>
        </p:nvSpPr>
        <p:spPr>
          <a:xfrm>
            <a:off x="3638939" y="4884642"/>
            <a:ext cx="2133600" cy="307777"/>
          </a:xfrm>
          <a:prstGeom prst="rect">
            <a:avLst/>
          </a:prstGeom>
          <a:noFill/>
        </p:spPr>
        <p:txBody>
          <a:bodyPr wrap="square">
            <a:spAutoFit/>
          </a:bodyPr>
          <a:lstStyle/>
          <a:p>
            <a:r>
              <a:rPr kumimoji="0" lang="en-US" sz="1400" b="0" i="0" u="none" strike="noStrike" kern="1200" cap="none" spc="0" normalizeH="0" baseline="0" noProof="0" dirty="0">
                <a:ln>
                  <a:noFill/>
                </a:ln>
                <a:solidFill>
                  <a:srgbClr val="EBEBEB">
                    <a:lumMod val="75000"/>
                  </a:srgbClr>
                </a:solidFill>
                <a:effectLst/>
                <a:uLnTx/>
                <a:uFillTx/>
                <a:latin typeface="Tenorite"/>
                <a:ea typeface="+mn-ea"/>
                <a:cs typeface="+mn-cs"/>
              </a:rPr>
              <a:t>Interactive Heat-Map</a:t>
            </a:r>
            <a:endParaRPr lang="en-US" dirty="0"/>
          </a:p>
        </p:txBody>
      </p:sp>
      <p:sp>
        <p:nvSpPr>
          <p:cNvPr id="33" name="TextBox 32">
            <a:extLst>
              <a:ext uri="{FF2B5EF4-FFF2-40B4-BE49-F238E27FC236}">
                <a16:creationId xmlns:a16="http://schemas.microsoft.com/office/drawing/2014/main" id="{1831B94D-B447-1D0D-F972-49C24172E660}"/>
              </a:ext>
            </a:extLst>
          </p:cNvPr>
          <p:cNvSpPr txBox="1"/>
          <p:nvPr/>
        </p:nvSpPr>
        <p:spPr>
          <a:xfrm>
            <a:off x="5526833" y="1016799"/>
            <a:ext cx="2133600" cy="738664"/>
          </a:xfrm>
          <a:prstGeom prst="rect">
            <a:avLst/>
          </a:prstGeom>
          <a:noFill/>
        </p:spPr>
        <p:txBody>
          <a:bodyPr wrap="square">
            <a:spAutoFit/>
          </a:bodyPr>
          <a:lstStyle/>
          <a:p>
            <a:r>
              <a:rPr kumimoji="0" lang="en-US" sz="1400" b="0" i="0" u="none" strike="noStrike" kern="1200" cap="none" spc="0" normalizeH="0" baseline="0" noProof="0" dirty="0">
                <a:ln>
                  <a:noFill/>
                </a:ln>
                <a:solidFill>
                  <a:srgbClr val="EBEBEB">
                    <a:lumMod val="75000"/>
                  </a:srgbClr>
                </a:solidFill>
                <a:effectLst/>
                <a:uLnTx/>
                <a:uFillTx/>
                <a:latin typeface="Tenorite"/>
                <a:ea typeface="+mn-ea"/>
                <a:cs typeface="+mn-cs"/>
              </a:rPr>
              <a:t>Greenhouse page with global measurements and plant Map</a:t>
            </a:r>
            <a:endParaRPr lang="en-US" dirty="0"/>
          </a:p>
        </p:txBody>
      </p:sp>
      <p:sp>
        <p:nvSpPr>
          <p:cNvPr id="34" name="TextBox 33">
            <a:extLst>
              <a:ext uri="{FF2B5EF4-FFF2-40B4-BE49-F238E27FC236}">
                <a16:creationId xmlns:a16="http://schemas.microsoft.com/office/drawing/2014/main" id="{8EA4ECD2-6994-1827-1A35-64DA1248297A}"/>
              </a:ext>
            </a:extLst>
          </p:cNvPr>
          <p:cNvSpPr txBox="1"/>
          <p:nvPr/>
        </p:nvSpPr>
        <p:spPr>
          <a:xfrm>
            <a:off x="7871926" y="2779864"/>
            <a:ext cx="2133600" cy="523220"/>
          </a:xfrm>
          <a:prstGeom prst="rect">
            <a:avLst/>
          </a:prstGeom>
          <a:noFill/>
        </p:spPr>
        <p:txBody>
          <a:bodyPr wrap="square">
            <a:spAutoFit/>
          </a:bodyPr>
          <a:lstStyle/>
          <a:p>
            <a:r>
              <a:rPr kumimoji="0" lang="en-US" sz="1400" b="0" i="0" u="none" strike="noStrike" kern="1200" cap="none" spc="0" normalizeH="0" baseline="0" noProof="0" dirty="0">
                <a:ln>
                  <a:noFill/>
                </a:ln>
                <a:solidFill>
                  <a:srgbClr val="EBEBEB">
                    <a:lumMod val="75000"/>
                  </a:srgbClr>
                </a:solidFill>
                <a:effectLst/>
                <a:uLnTx/>
                <a:uFillTx/>
                <a:latin typeface="Tenorite"/>
                <a:ea typeface="+mn-ea"/>
                <a:cs typeface="+mn-cs"/>
              </a:rPr>
              <a:t>Individual Plant Page with latest information </a:t>
            </a:r>
            <a:endParaRPr lang="en-US" dirty="0"/>
          </a:p>
        </p:txBody>
      </p:sp>
      <p:sp>
        <p:nvSpPr>
          <p:cNvPr id="39" name="Rectangle 38">
            <a:extLst>
              <a:ext uri="{FF2B5EF4-FFF2-40B4-BE49-F238E27FC236}">
                <a16:creationId xmlns:a16="http://schemas.microsoft.com/office/drawing/2014/main" id="{511409FA-4077-9F3E-C71F-CFFA7B3ACDB0}"/>
              </a:ext>
            </a:extLst>
          </p:cNvPr>
          <p:cNvSpPr/>
          <p:nvPr/>
        </p:nvSpPr>
        <p:spPr>
          <a:xfrm>
            <a:off x="9865895" y="5129463"/>
            <a:ext cx="521368" cy="300790"/>
          </a:xfrm>
          <a:prstGeom prst="rect">
            <a:avLst/>
          </a:prstGeom>
          <a:solidFill>
            <a:srgbClr val="C1C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BF873D66-FF49-CCF8-591F-51F7FC9A1307}"/>
              </a:ext>
            </a:extLst>
          </p:cNvPr>
          <p:cNvSpPr txBox="1"/>
          <p:nvPr/>
        </p:nvSpPr>
        <p:spPr>
          <a:xfrm>
            <a:off x="9569153" y="5110581"/>
            <a:ext cx="593484" cy="153888"/>
          </a:xfrm>
          <a:prstGeom prst="rect">
            <a:avLst/>
          </a:prstGeom>
          <a:noFill/>
        </p:spPr>
        <p:txBody>
          <a:bodyPr wrap="square">
            <a:spAutoFit/>
          </a:bodyPr>
          <a:lstStyle/>
          <a:p>
            <a:r>
              <a:rPr lang="en-US" sz="400" dirty="0">
                <a:latin typeface="Arial" panose="020B0604020202020204" pitchFamily="34" charset="0"/>
                <a:cs typeface="Arial" panose="020B0604020202020204" pitchFamily="34" charset="0"/>
              </a:rPr>
              <a:t>Size : 60% </a:t>
            </a:r>
          </a:p>
        </p:txBody>
      </p:sp>
      <p:sp>
        <p:nvSpPr>
          <p:cNvPr id="48" name="TextBox 47">
            <a:extLst>
              <a:ext uri="{FF2B5EF4-FFF2-40B4-BE49-F238E27FC236}">
                <a16:creationId xmlns:a16="http://schemas.microsoft.com/office/drawing/2014/main" id="{F78226C1-D42A-EF20-71A1-C2E7736D2AD6}"/>
              </a:ext>
            </a:extLst>
          </p:cNvPr>
          <p:cNvSpPr txBox="1"/>
          <p:nvPr/>
        </p:nvSpPr>
        <p:spPr>
          <a:xfrm>
            <a:off x="9557384" y="5262237"/>
            <a:ext cx="1317641" cy="153888"/>
          </a:xfrm>
          <a:prstGeom prst="rect">
            <a:avLst/>
          </a:prstGeom>
          <a:noFill/>
        </p:spPr>
        <p:txBody>
          <a:bodyPr wrap="square">
            <a:spAutoFit/>
          </a:bodyPr>
          <a:lstStyle/>
          <a:p>
            <a:r>
              <a:rPr lang="en-US" sz="400" dirty="0">
                <a:latin typeface="Arial" panose="020B0604020202020204" pitchFamily="34" charset="0"/>
                <a:cs typeface="Arial" panose="020B0604020202020204" pitchFamily="34" charset="0"/>
              </a:rPr>
              <a:t>Leaf Count : 6 </a:t>
            </a:r>
          </a:p>
        </p:txBody>
      </p:sp>
      <p:sp>
        <p:nvSpPr>
          <p:cNvPr id="50" name="Rectangle 49">
            <a:extLst>
              <a:ext uri="{FF2B5EF4-FFF2-40B4-BE49-F238E27FC236}">
                <a16:creationId xmlns:a16="http://schemas.microsoft.com/office/drawing/2014/main" id="{467C6808-269F-14EA-0089-003F08B89B10}"/>
              </a:ext>
            </a:extLst>
          </p:cNvPr>
          <p:cNvSpPr/>
          <p:nvPr/>
        </p:nvSpPr>
        <p:spPr>
          <a:xfrm>
            <a:off x="8454189" y="5430253"/>
            <a:ext cx="1411706" cy="1091845"/>
          </a:xfrm>
          <a:prstGeom prst="rect">
            <a:avLst/>
          </a:prstGeom>
          <a:solidFill>
            <a:srgbClr val="C1C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descr="Chart, line chart&#10;&#10;Description automatically generated">
            <a:extLst>
              <a:ext uri="{FF2B5EF4-FFF2-40B4-BE49-F238E27FC236}">
                <a16:creationId xmlns:a16="http://schemas.microsoft.com/office/drawing/2014/main" id="{8702EC11-A6F2-26EF-5971-54E8F1BBBC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71937" y="5518547"/>
            <a:ext cx="1359714" cy="915255"/>
          </a:xfrm>
          <a:prstGeom prst="rect">
            <a:avLst/>
          </a:prstGeom>
        </p:spPr>
      </p:pic>
      <p:pic>
        <p:nvPicPr>
          <p:cNvPr id="53" name="Picture 52" descr="A close up of a plant&#10;&#10;Description automatically generated with medium confidence">
            <a:extLst>
              <a:ext uri="{FF2B5EF4-FFF2-40B4-BE49-F238E27FC236}">
                <a16:creationId xmlns:a16="http://schemas.microsoft.com/office/drawing/2014/main" id="{EA1EBC61-E753-54F6-4F96-50AAB939DEA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9373" y="5434253"/>
            <a:ext cx="1087897" cy="1006595"/>
          </a:xfrm>
          <a:prstGeom prst="rect">
            <a:avLst/>
          </a:prstGeom>
        </p:spPr>
      </p:pic>
      <p:sp>
        <p:nvSpPr>
          <p:cNvPr id="56" name="Rectangle 55">
            <a:extLst>
              <a:ext uri="{FF2B5EF4-FFF2-40B4-BE49-F238E27FC236}">
                <a16:creationId xmlns:a16="http://schemas.microsoft.com/office/drawing/2014/main" id="{6B742EF0-9917-C2A3-424F-CAEBAEB3079E}"/>
              </a:ext>
            </a:extLst>
          </p:cNvPr>
          <p:cNvSpPr/>
          <p:nvPr/>
        </p:nvSpPr>
        <p:spPr>
          <a:xfrm>
            <a:off x="9014140" y="6429413"/>
            <a:ext cx="1411706" cy="77688"/>
          </a:xfrm>
          <a:prstGeom prst="rect">
            <a:avLst/>
          </a:prstGeom>
          <a:solidFill>
            <a:srgbClr val="C1C0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8902914"/>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Century School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office theme</Template>
  <TotalTime>70</TotalTime>
  <Words>311</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Schoolbook</vt:lpstr>
      <vt:lpstr>Franklin Gothic Book</vt:lpstr>
      <vt:lpstr>Tenorite</vt:lpstr>
      <vt:lpstr>Wingdings 2</vt:lpstr>
      <vt:lpstr>DividendVTI</vt:lpstr>
      <vt:lpstr>DIGITAL twins for SMART-HOME GREENHOUSES</vt:lpstr>
      <vt:lpstr>THE PROBLEM</vt:lpstr>
      <vt:lpstr>THE SOLUTION  </vt:lpstr>
      <vt:lpstr>Unique value proposition</vt:lpstr>
      <vt:lpstr>Differentiating factor</vt:lpstr>
      <vt:lpstr>Our MODEL​</vt:lpstr>
      <vt:lpstr>Our 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ioannis</dc:creator>
  <cp:lastModifiedBy>ΤΣΑΜΠΡΑΣ ΙΩΑΝΝΗΣ</cp:lastModifiedBy>
  <cp:revision>201</cp:revision>
  <dcterms:created xsi:type="dcterms:W3CDTF">2022-11-23T22:17:49Z</dcterms:created>
  <dcterms:modified xsi:type="dcterms:W3CDTF">2023-03-24T21:24:34Z</dcterms:modified>
</cp:coreProperties>
</file>