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2" r:id="rId8"/>
    <p:sldId id="268" r:id="rId9"/>
    <p:sldId id="272" r:id="rId10"/>
    <p:sldId id="265" r:id="rId11"/>
    <p:sldId id="270" r:id="rId12"/>
    <p:sldId id="25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E3"/>
    <a:srgbClr val="FF7575"/>
    <a:srgbClr val="D7875B"/>
    <a:srgbClr val="CCFF99"/>
    <a:srgbClr val="F8CF92"/>
    <a:srgbClr val="9EC4E6"/>
    <a:srgbClr val="84B4E0"/>
    <a:srgbClr val="E76767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60" d="100"/>
          <a:sy n="160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1066584@upnet.gr" TargetMode="External"/><Relationship Id="rId2" Type="http://schemas.openxmlformats.org/officeDocument/2006/relationships/hyperlink" Target="mailto:ioannis.tsampras@upnet.g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orpinakos/IoT-2022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Greenhouse digital TWIN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4941770" cy="642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Ioannis Tsampras </a:t>
            </a:r>
            <a:r>
              <a:rPr lang="en-US" dirty="0">
                <a:hlinkClick r:id="rId2"/>
              </a:rPr>
              <a:t>ioannis.tsampras@upnet.gr</a:t>
            </a:r>
            <a:endParaRPr lang="en-US" dirty="0"/>
          </a:p>
          <a:p>
            <a:r>
              <a:rPr lang="en-US" dirty="0"/>
              <a:t>Stavros </a:t>
            </a:r>
            <a:r>
              <a:rPr lang="en-US" dirty="0" err="1"/>
              <a:t>Kanias</a:t>
            </a:r>
            <a:r>
              <a:rPr lang="en-US" dirty="0"/>
              <a:t>  </a:t>
            </a:r>
            <a:r>
              <a:rPr lang="en-US" sz="900" dirty="0"/>
              <a:t> </a:t>
            </a:r>
            <a:r>
              <a:rPr lang="en-US" dirty="0"/>
              <a:t>   </a:t>
            </a:r>
            <a:r>
              <a:rPr lang="en-US" dirty="0">
                <a:hlinkClick r:id="rId3"/>
              </a:rPr>
              <a:t>up1066584@upnet.gr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Ioannis Tsampras &amp; Stavros </a:t>
            </a:r>
            <a:r>
              <a:rPr lang="en-US" dirty="0" err="1"/>
              <a:t>Kanias</a:t>
            </a:r>
            <a:endParaRPr lang="en-US" dirty="0"/>
          </a:p>
          <a:p>
            <a:r>
              <a:rPr lang="en-US" dirty="0">
                <a:hlinkClick r:id="rId2"/>
              </a:rPr>
              <a:t>www.github.com/Skorpinakos/IoT-2022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Project</a:t>
            </a:r>
          </a:p>
          <a:p>
            <a:r>
              <a:rPr lang="en-US" dirty="0"/>
              <a:t>Goals &amp; System Design</a:t>
            </a:r>
          </a:p>
          <a:p>
            <a:r>
              <a:rPr lang="en-US" dirty="0"/>
              <a:t>Architecture - Technologies</a:t>
            </a:r>
          </a:p>
          <a:p>
            <a:r>
              <a:rPr lang="en-US" dirty="0"/>
              <a:t>The Inner Workings</a:t>
            </a:r>
          </a:p>
          <a:p>
            <a:r>
              <a:rPr lang="en-US" dirty="0"/>
              <a:t>Deployed Demo</a:t>
            </a:r>
          </a:p>
          <a:p>
            <a:r>
              <a:rPr lang="en-US" dirty="0"/>
              <a:t>Our Work / Timetable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2022-2023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660774"/>
            <a:ext cx="5327793" cy="2026204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Device, Cloud and Processing infrastructure for distributed digital twins of herbaceous plant type greenhouses.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Taking advantage of dwindling power and hardware cost for edge data ingestion we implement an AI solution in top-view image mapping and detection along with a distributed database cloud solution.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cable-lift low cost and easy installation robot moves through the length of a greenhouse, takes top-down images and in real time maps it’s position while detecting individual plants, saving multiple snapshots for each and forwarding metrics &amp; sensor data to the cloud.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FD37F02A-DB20-E032-ACB6-736EB79A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355" y="3888198"/>
            <a:ext cx="3200018" cy="2650714"/>
          </a:xfrm>
          <a:prstGeom prst="rect">
            <a:avLst/>
          </a:prstGeom>
        </p:spPr>
      </p:pic>
      <p:pic>
        <p:nvPicPr>
          <p:cNvPr id="10" name="Picture 9" descr="A picture containing outdoor, lush&#10;&#10;Description automatically generated">
            <a:extLst>
              <a:ext uri="{FF2B5EF4-FFF2-40B4-BE49-F238E27FC236}">
                <a16:creationId xmlns:a16="http://schemas.microsoft.com/office/drawing/2014/main" id="{6E588D49-86CC-97FC-4997-122081884E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1" r="6265"/>
          <a:stretch/>
        </p:blipFill>
        <p:spPr>
          <a:xfrm>
            <a:off x="397921" y="136525"/>
            <a:ext cx="3427526" cy="1287402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98D764F-C2A1-ADA1-50EF-54E2C2179F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42"/>
          <a:stretch/>
        </p:blipFill>
        <p:spPr>
          <a:xfrm>
            <a:off x="4980434" y="136525"/>
            <a:ext cx="3427526" cy="1287402"/>
          </a:xfrm>
          <a:prstGeom prst="rect">
            <a:avLst/>
          </a:prstGeom>
        </p:spPr>
      </p:pic>
      <p:pic>
        <p:nvPicPr>
          <p:cNvPr id="19" name="Picture 18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46CCC14D-2017-BFAB-2709-3EF4D3DB7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610" y="1774178"/>
            <a:ext cx="1744763" cy="188659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C3945B-AA91-F486-04BD-FC0C31D09924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3825447" y="780226"/>
            <a:ext cx="11549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DBA968B-25C5-6268-B99D-27FEB6E36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1453" y="1421564"/>
            <a:ext cx="657317" cy="219106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700C4C8-CA20-6428-7498-FBF5B74F4D42}"/>
              </a:ext>
            </a:extLst>
          </p:cNvPr>
          <p:cNvCxnSpPr>
            <a:cxnSpLocks/>
          </p:cNvCxnSpPr>
          <p:nvPr/>
        </p:nvCxnSpPr>
        <p:spPr>
          <a:xfrm>
            <a:off x="8403630" y="887416"/>
            <a:ext cx="1731980" cy="183006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D1409E7-69E3-E762-BD6A-1F4937953F87}"/>
              </a:ext>
            </a:extLst>
          </p:cNvPr>
          <p:cNvGrpSpPr/>
          <p:nvPr/>
        </p:nvGrpSpPr>
        <p:grpSpPr>
          <a:xfrm>
            <a:off x="193177" y="1562618"/>
            <a:ext cx="1844572" cy="365125"/>
            <a:chOff x="370594" y="1555881"/>
            <a:chExt cx="3517969" cy="729988"/>
          </a:xfrm>
        </p:grpSpPr>
        <p:pic>
          <p:nvPicPr>
            <p:cNvPr id="34" name="Picture 33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E415B087-8273-376C-69EC-3DE1DDF7D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0594" y="1570413"/>
              <a:ext cx="408832" cy="700924"/>
            </a:xfrm>
            <a:prstGeom prst="rect">
              <a:avLst/>
            </a:prstGeom>
          </p:spPr>
        </p:pic>
        <p:pic>
          <p:nvPicPr>
            <p:cNvPr id="39" name="Picture 38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1B127933-7672-183E-899E-C402323A3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1316" y="1570413"/>
              <a:ext cx="408832" cy="715456"/>
            </a:xfrm>
            <a:prstGeom prst="rect">
              <a:avLst/>
            </a:prstGeom>
          </p:spPr>
        </p:pic>
        <p:pic>
          <p:nvPicPr>
            <p:cNvPr id="40" name="Picture 39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29C69C9C-1C9B-9C98-60F3-1EFF7F6CC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08106" y="1555881"/>
              <a:ext cx="408832" cy="715456"/>
            </a:xfrm>
            <a:prstGeom prst="rect">
              <a:avLst/>
            </a:prstGeom>
          </p:spPr>
        </p:pic>
        <p:pic>
          <p:nvPicPr>
            <p:cNvPr id="41" name="Picture 40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F6B31AEE-4D18-85B2-1E87-CFDC6A34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04711" y="1570413"/>
              <a:ext cx="408832" cy="715456"/>
            </a:xfrm>
            <a:prstGeom prst="rect">
              <a:avLst/>
            </a:prstGeom>
          </p:spPr>
        </p:pic>
        <p:pic>
          <p:nvPicPr>
            <p:cNvPr id="42" name="Picture 41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C35FF87B-F2DB-BC86-2483-4E883266A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1981" y="1555881"/>
              <a:ext cx="408832" cy="715456"/>
            </a:xfrm>
            <a:prstGeom prst="rect">
              <a:avLst/>
            </a:prstGeom>
          </p:spPr>
        </p:pic>
        <p:pic>
          <p:nvPicPr>
            <p:cNvPr id="43" name="Picture 42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6068610A-AE83-C78F-9E97-625E14FB4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5856" y="1555881"/>
              <a:ext cx="408832" cy="715456"/>
            </a:xfrm>
            <a:prstGeom prst="rect">
              <a:avLst/>
            </a:prstGeom>
          </p:spPr>
        </p:pic>
        <p:pic>
          <p:nvPicPr>
            <p:cNvPr id="44" name="Picture 43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A4AB5383-15CB-3598-9ED8-5139D35F0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79731" y="1555881"/>
              <a:ext cx="408832" cy="715456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37A8317-1CCE-9F71-6A7A-C19EB9C4D349}"/>
              </a:ext>
            </a:extLst>
          </p:cNvPr>
          <p:cNvGrpSpPr/>
          <p:nvPr/>
        </p:nvGrpSpPr>
        <p:grpSpPr>
          <a:xfrm>
            <a:off x="2411279" y="1563214"/>
            <a:ext cx="1844572" cy="365125"/>
            <a:chOff x="370594" y="1555881"/>
            <a:chExt cx="3517969" cy="729988"/>
          </a:xfrm>
        </p:grpSpPr>
        <p:pic>
          <p:nvPicPr>
            <p:cNvPr id="56" name="Picture 55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AC9C7B36-C5A6-0AB6-CD56-C34C27529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0594" y="1570413"/>
              <a:ext cx="408832" cy="700924"/>
            </a:xfrm>
            <a:prstGeom prst="rect">
              <a:avLst/>
            </a:prstGeom>
          </p:spPr>
        </p:pic>
        <p:pic>
          <p:nvPicPr>
            <p:cNvPr id="57" name="Picture 56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B891C818-3D04-74F8-8F8B-63A93A361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1316" y="1570413"/>
              <a:ext cx="408832" cy="715456"/>
            </a:xfrm>
            <a:prstGeom prst="rect">
              <a:avLst/>
            </a:prstGeom>
          </p:spPr>
        </p:pic>
        <p:pic>
          <p:nvPicPr>
            <p:cNvPr id="58" name="Picture 57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3D9FB10E-DDE6-33C9-B100-3613756D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08106" y="1555881"/>
              <a:ext cx="408832" cy="715456"/>
            </a:xfrm>
            <a:prstGeom prst="rect">
              <a:avLst/>
            </a:prstGeom>
          </p:spPr>
        </p:pic>
        <p:pic>
          <p:nvPicPr>
            <p:cNvPr id="59" name="Picture 58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C3B62722-A8A0-BC7B-DEFC-B6991D8A2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04711" y="1570413"/>
              <a:ext cx="408832" cy="715456"/>
            </a:xfrm>
            <a:prstGeom prst="rect">
              <a:avLst/>
            </a:prstGeom>
          </p:spPr>
        </p:pic>
        <p:pic>
          <p:nvPicPr>
            <p:cNvPr id="60" name="Picture 59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04471F3B-93FA-0682-D71B-A7CE2032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1981" y="1555881"/>
              <a:ext cx="408832" cy="715456"/>
            </a:xfrm>
            <a:prstGeom prst="rect">
              <a:avLst/>
            </a:prstGeom>
          </p:spPr>
        </p:pic>
        <p:pic>
          <p:nvPicPr>
            <p:cNvPr id="61" name="Picture 60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B07E5925-EBA3-AD7C-6FC0-CEB3D678F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5856" y="1555881"/>
              <a:ext cx="408832" cy="715456"/>
            </a:xfrm>
            <a:prstGeom prst="rect">
              <a:avLst/>
            </a:prstGeom>
          </p:spPr>
        </p:pic>
        <p:pic>
          <p:nvPicPr>
            <p:cNvPr id="62" name="Picture 61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E830B301-4B2C-8696-0F76-20E662CA5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79731" y="1555881"/>
              <a:ext cx="408832" cy="715456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9E3A449-5390-08A1-EA18-7A77D8E62C05}"/>
              </a:ext>
            </a:extLst>
          </p:cNvPr>
          <p:cNvSpPr txBox="1"/>
          <p:nvPr/>
        </p:nvSpPr>
        <p:spPr>
          <a:xfrm>
            <a:off x="1967049" y="1486973"/>
            <a:ext cx="523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06062"/>
            <a:ext cx="4179570" cy="721926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69337"/>
            <a:ext cx="4179570" cy="17155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cellular data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Inexpensive hardware &amp;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 digital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F745A-C438-857C-8A84-9A1969B73AEE}"/>
              </a:ext>
            </a:extLst>
          </p:cNvPr>
          <p:cNvSpPr txBox="1"/>
          <p:nvPr/>
        </p:nvSpPr>
        <p:spPr>
          <a:xfrm>
            <a:off x="8772042" y="861560"/>
            <a:ext cx="1711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Optimization Axes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76AEB9-F409-4DD4-AC0D-F7AD92C95C1F}"/>
              </a:ext>
            </a:extLst>
          </p:cNvPr>
          <p:cNvSpPr txBox="1"/>
          <p:nvPr/>
        </p:nvSpPr>
        <p:spPr>
          <a:xfrm>
            <a:off x="6096000" y="2609998"/>
            <a:ext cx="6094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cap="all" spc="150" dirty="0">
                <a:solidFill>
                  <a:prstClr val="white"/>
                </a:solidFill>
                <a:latin typeface="Tenorite"/>
                <a:ea typeface="+mj-ea"/>
                <a:cs typeface="+mj-cs"/>
              </a:rPr>
              <a:t>ARCHITECTURAL CHOICES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A2202B-6FAE-7F79-A852-E422A33619B8}"/>
              </a:ext>
            </a:extLst>
          </p:cNvPr>
          <p:cNvSpPr txBox="1"/>
          <p:nvPr/>
        </p:nvSpPr>
        <p:spPr>
          <a:xfrm>
            <a:off x="10483322" y="3049922"/>
            <a:ext cx="1377316" cy="379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1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System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98FE2C-4211-51A5-9D21-552DA7116331}"/>
              </a:ext>
            </a:extLst>
          </p:cNvPr>
          <p:cNvSpPr txBox="1"/>
          <p:nvPr/>
        </p:nvSpPr>
        <p:spPr>
          <a:xfrm>
            <a:off x="6127125" y="3395854"/>
            <a:ext cx="6127124" cy="260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enorite"/>
              </a:rPr>
              <a:t>Mapping and detection on edge (cost, data usage)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enorite"/>
              </a:rPr>
              <a:t>Metrics extraction on site , updating central Db only for metrics </a:t>
            </a:r>
            <a:br>
              <a:rPr lang="en-US" sz="1400" dirty="0">
                <a:solidFill>
                  <a:prstClr val="white"/>
                </a:solidFill>
                <a:latin typeface="Tenorite"/>
              </a:rPr>
            </a:br>
            <a:r>
              <a:rPr lang="en-US" sz="1400" dirty="0">
                <a:solidFill>
                  <a:prstClr val="white"/>
                </a:solidFill>
                <a:latin typeface="Tenorite"/>
              </a:rPr>
              <a:t>(data usage)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white"/>
                </a:solidFill>
                <a:latin typeface="Tenorite"/>
              </a:rPr>
              <a:t>On demand access to media through distributed Db, central Db cache</a:t>
            </a:r>
            <a:br>
              <a:rPr lang="en-US" sz="1400" dirty="0">
                <a:solidFill>
                  <a:prstClr val="white"/>
                </a:solidFill>
                <a:latin typeface="Tenorite"/>
              </a:rPr>
            </a:br>
            <a:r>
              <a:rPr lang="en-US" sz="1400" dirty="0">
                <a:solidFill>
                  <a:prstClr val="white"/>
                </a:solidFill>
                <a:latin typeface="Tenorite"/>
              </a:rPr>
              <a:t>(data usage)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white"/>
                </a:solidFill>
                <a:latin typeface="Tenorite"/>
              </a:rPr>
              <a:t>MQTT front view refresher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LAN option for data extraction </a:t>
            </a:r>
            <a:r>
              <a:rPr lang="en-US" sz="1400" dirty="0">
                <a:solidFill>
                  <a:prstClr val="white"/>
                </a:solidFill>
                <a:latin typeface="Tenorite"/>
              </a:rPr>
              <a:t>(data usage)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726" y="113308"/>
            <a:ext cx="7094465" cy="876647"/>
          </a:xfrm>
        </p:spPr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7A7752-8F58-B1A9-9CD5-E1E7FAC5BBDE}"/>
              </a:ext>
            </a:extLst>
          </p:cNvPr>
          <p:cNvGrpSpPr/>
          <p:nvPr/>
        </p:nvGrpSpPr>
        <p:grpSpPr>
          <a:xfrm>
            <a:off x="758742" y="3143854"/>
            <a:ext cx="1246238" cy="365125"/>
            <a:chOff x="477848" y="2338588"/>
            <a:chExt cx="1246238" cy="365125"/>
          </a:xfrm>
        </p:grpSpPr>
        <p:sp>
          <p:nvSpPr>
            <p:cNvPr id="13" name="Rectangle: Diagonal Corners Snipped 12">
              <a:extLst>
                <a:ext uri="{FF2B5EF4-FFF2-40B4-BE49-F238E27FC236}">
                  <a16:creationId xmlns:a16="http://schemas.microsoft.com/office/drawing/2014/main" id="{FE179296-2425-9678-4016-77F54CC8A423}"/>
                </a:ext>
              </a:extLst>
            </p:cNvPr>
            <p:cNvSpPr/>
            <p:nvPr/>
          </p:nvSpPr>
          <p:spPr>
            <a:xfrm>
              <a:off x="477848" y="2338588"/>
              <a:ext cx="1002890" cy="365125"/>
            </a:xfrm>
            <a:prstGeom prst="snip2Diag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299F82-D89C-FA15-FE5C-102DAE6E2806}"/>
                </a:ext>
              </a:extLst>
            </p:cNvPr>
            <p:cNvSpPr txBox="1"/>
            <p:nvPr/>
          </p:nvSpPr>
          <p:spPr>
            <a:xfrm>
              <a:off x="477848" y="2338588"/>
              <a:ext cx="12462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Front View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DE674B-4552-1D9B-40AA-C011803061CD}"/>
              </a:ext>
            </a:extLst>
          </p:cNvPr>
          <p:cNvSpPr/>
          <p:nvPr/>
        </p:nvSpPr>
        <p:spPr>
          <a:xfrm>
            <a:off x="3985689" y="3561255"/>
            <a:ext cx="1327355" cy="7964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(back-end)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D94533-8008-F990-BCE9-CF79D24F52E9}"/>
              </a:ext>
            </a:extLst>
          </p:cNvPr>
          <p:cNvGrpSpPr/>
          <p:nvPr/>
        </p:nvGrpSpPr>
        <p:grpSpPr>
          <a:xfrm>
            <a:off x="745223" y="4567959"/>
            <a:ext cx="1246238" cy="365125"/>
            <a:chOff x="477848" y="2338588"/>
            <a:chExt cx="1246238" cy="365125"/>
          </a:xfrm>
        </p:grpSpPr>
        <p:sp>
          <p:nvSpPr>
            <p:cNvPr id="18" name="Rectangle: Diagonal Corners Snipped 17">
              <a:extLst>
                <a:ext uri="{FF2B5EF4-FFF2-40B4-BE49-F238E27FC236}">
                  <a16:creationId xmlns:a16="http://schemas.microsoft.com/office/drawing/2014/main" id="{5AD8A625-5622-37DE-F099-62650D5D4B38}"/>
                </a:ext>
              </a:extLst>
            </p:cNvPr>
            <p:cNvSpPr/>
            <p:nvPr/>
          </p:nvSpPr>
          <p:spPr>
            <a:xfrm>
              <a:off x="477848" y="2338588"/>
              <a:ext cx="1002890" cy="365125"/>
            </a:xfrm>
            <a:prstGeom prst="snip2Diag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E35B2E-BAE6-AF0A-22F3-B5EAFAAD5BED}"/>
                </a:ext>
              </a:extLst>
            </p:cNvPr>
            <p:cNvSpPr txBox="1"/>
            <p:nvPr/>
          </p:nvSpPr>
          <p:spPr>
            <a:xfrm>
              <a:off x="477848" y="2338588"/>
              <a:ext cx="12462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Front View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059E044-A4BB-2419-6332-22AC3F1EE578}"/>
              </a:ext>
            </a:extLst>
          </p:cNvPr>
          <p:cNvSpPr txBox="1"/>
          <p:nvPr/>
        </p:nvSpPr>
        <p:spPr>
          <a:xfrm>
            <a:off x="1152032" y="3451631"/>
            <a:ext cx="2163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.</a:t>
            </a:r>
            <a:br>
              <a:rPr lang="en-US" sz="2000" b="1" dirty="0"/>
            </a:br>
            <a:r>
              <a:rPr lang="en-US" sz="2000" b="1" dirty="0"/>
              <a:t>.</a:t>
            </a:r>
            <a:br>
              <a:rPr lang="en-US" sz="2000" b="1" dirty="0"/>
            </a:br>
            <a:r>
              <a:rPr lang="en-US" sz="2000" b="1" dirty="0"/>
              <a:t>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53EF1D-26E2-8FA6-4D99-34D9EFA9316A}"/>
              </a:ext>
            </a:extLst>
          </p:cNvPr>
          <p:cNvCxnSpPr>
            <a:stCxn id="21" idx="3"/>
          </p:cNvCxnSpPr>
          <p:nvPr/>
        </p:nvCxnSpPr>
        <p:spPr>
          <a:xfrm flipV="1">
            <a:off x="1368342" y="3666453"/>
            <a:ext cx="700057" cy="29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CB23902-CC7C-7DA1-E00E-6F533448CB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1121" y="1724504"/>
            <a:ext cx="1654898" cy="1183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6F86B4E-7DCB-C15C-9400-03AF27B836AB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2815330" y="1727218"/>
            <a:ext cx="2072298" cy="15957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6132D51-6F3D-E2F6-5063-16CDAB14F85F}"/>
              </a:ext>
            </a:extLst>
          </p:cNvPr>
          <p:cNvSpPr/>
          <p:nvPr/>
        </p:nvSpPr>
        <p:spPr>
          <a:xfrm>
            <a:off x="2237760" y="1170391"/>
            <a:ext cx="1010510" cy="3185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MQTT Broker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55CE62-E3D9-3458-2D1F-9EB6426F2F59}"/>
              </a:ext>
            </a:extLst>
          </p:cNvPr>
          <p:cNvSpPr txBox="1"/>
          <p:nvPr/>
        </p:nvSpPr>
        <p:spPr>
          <a:xfrm>
            <a:off x="3444425" y="2206865"/>
            <a:ext cx="762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Publish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BF968F-4908-D4A4-1393-6CBEDFBAE5A2}"/>
              </a:ext>
            </a:extLst>
          </p:cNvPr>
          <p:cNvSpPr txBox="1"/>
          <p:nvPr/>
        </p:nvSpPr>
        <p:spPr>
          <a:xfrm>
            <a:off x="1404721" y="2047039"/>
            <a:ext cx="8330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Subscribe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597417-9690-5A10-C1DF-D107B2468C0F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1926814" y="3959461"/>
            <a:ext cx="2058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E315007-5918-A119-29CE-0BD588EA6FA7}"/>
              </a:ext>
            </a:extLst>
          </p:cNvPr>
          <p:cNvSpPr txBox="1"/>
          <p:nvPr/>
        </p:nvSpPr>
        <p:spPr>
          <a:xfrm>
            <a:off x="2430472" y="3666453"/>
            <a:ext cx="11509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Serve Pages</a:t>
            </a:r>
          </a:p>
        </p:txBody>
      </p:sp>
      <p:sp>
        <p:nvSpPr>
          <p:cNvPr id="47" name="Rectangle: Top Corners One Rounded and One Snipped 46">
            <a:extLst>
              <a:ext uri="{FF2B5EF4-FFF2-40B4-BE49-F238E27FC236}">
                <a16:creationId xmlns:a16="http://schemas.microsoft.com/office/drawing/2014/main" id="{A13D0D5F-0870-DBB3-658B-C24553DC2701}"/>
              </a:ext>
            </a:extLst>
          </p:cNvPr>
          <p:cNvSpPr/>
          <p:nvPr/>
        </p:nvSpPr>
        <p:spPr>
          <a:xfrm>
            <a:off x="4091877" y="5092155"/>
            <a:ext cx="1114978" cy="415494"/>
          </a:xfrm>
          <a:prstGeom prst="snipRoundRect">
            <a:avLst>
              <a:gd name="adj1" fmla="val 18087"/>
              <a:gd name="adj2" fmla="val 16667"/>
            </a:avLst>
          </a:prstGeom>
          <a:solidFill>
            <a:srgbClr val="E7676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Db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50ACD68-E791-2328-A21B-3D33AFD77011}"/>
              </a:ext>
            </a:extLst>
          </p:cNvPr>
          <p:cNvCxnSpPr>
            <a:stCxn id="14" idx="2"/>
            <a:endCxn id="47" idx="3"/>
          </p:cNvCxnSpPr>
          <p:nvPr/>
        </p:nvCxnSpPr>
        <p:spPr>
          <a:xfrm flipH="1">
            <a:off x="4649366" y="4357668"/>
            <a:ext cx="1" cy="734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CA455C-EA01-DAB8-F6F8-5B93DFCAC060}"/>
              </a:ext>
            </a:extLst>
          </p:cNvPr>
          <p:cNvGrpSpPr/>
          <p:nvPr/>
        </p:nvGrpSpPr>
        <p:grpSpPr>
          <a:xfrm>
            <a:off x="7546935" y="2912616"/>
            <a:ext cx="1144474" cy="2179539"/>
            <a:chOff x="6679055" y="1895819"/>
            <a:chExt cx="1144474" cy="2179539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84804EE-B2C8-9C73-81C0-BDE623C5F527}"/>
                </a:ext>
              </a:extLst>
            </p:cNvPr>
            <p:cNvSpPr/>
            <p:nvPr/>
          </p:nvSpPr>
          <p:spPr>
            <a:xfrm>
              <a:off x="6679055" y="1895819"/>
              <a:ext cx="1144474" cy="62533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Tenorite"/>
                </a:rPr>
                <a:t>Edge API Controller</a:t>
              </a:r>
              <a:endParaRPr lang="en-US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618EBAC-754B-5B69-A770-FF18146A65C8}"/>
                </a:ext>
              </a:extLst>
            </p:cNvPr>
            <p:cNvSpPr txBox="1"/>
            <p:nvPr/>
          </p:nvSpPr>
          <p:spPr>
            <a:xfrm>
              <a:off x="7126422" y="2413337"/>
              <a:ext cx="21631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.</a:t>
              </a:r>
              <a:br>
                <a:rPr lang="en-US" sz="2000" b="1" dirty="0"/>
              </a:br>
              <a:r>
                <a:rPr lang="en-US" sz="2000" b="1" dirty="0"/>
                <a:t>.</a:t>
              </a:r>
              <a:br>
                <a:rPr lang="en-US" sz="2000" b="1" dirty="0"/>
              </a:br>
              <a:r>
                <a:rPr lang="en-US" sz="2000" b="1" dirty="0"/>
                <a:t>.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171D805-365C-B483-DDD0-88E72684649E}"/>
                </a:ext>
              </a:extLst>
            </p:cNvPr>
            <p:cNvSpPr/>
            <p:nvPr/>
          </p:nvSpPr>
          <p:spPr>
            <a:xfrm>
              <a:off x="6679055" y="3450027"/>
              <a:ext cx="1144474" cy="62533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Tenorite"/>
                </a:rPr>
                <a:t>Edge API Controller</a:t>
              </a:r>
              <a:endParaRPr lang="en-US" sz="1400" dirty="0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6D0E525-FC36-AC55-B07D-EEA67F62405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313044" y="3959461"/>
            <a:ext cx="207067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AE787CA-C90A-AFA0-6869-AECA6685A7B2}"/>
              </a:ext>
            </a:extLst>
          </p:cNvPr>
          <p:cNvSpPr txBox="1"/>
          <p:nvPr/>
        </p:nvSpPr>
        <p:spPr>
          <a:xfrm>
            <a:off x="5613173" y="3678965"/>
            <a:ext cx="1383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Request Media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5F16D1-2570-A534-4D69-85D9DCF12D33}"/>
              </a:ext>
            </a:extLst>
          </p:cNvPr>
          <p:cNvSpPr txBox="1"/>
          <p:nvPr/>
        </p:nvSpPr>
        <p:spPr>
          <a:xfrm>
            <a:off x="5523947" y="3913318"/>
            <a:ext cx="15957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Update Database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28217E8-504E-EEEA-16F6-2C43D121B79A}"/>
              </a:ext>
            </a:extLst>
          </p:cNvPr>
          <p:cNvSpPr/>
          <p:nvPr/>
        </p:nvSpPr>
        <p:spPr>
          <a:xfrm>
            <a:off x="9700197" y="1588351"/>
            <a:ext cx="1156273" cy="60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Data </a:t>
            </a:r>
            <a:r>
              <a:rPr lang="en-US" sz="1600" dirty="0" err="1">
                <a:solidFill>
                  <a:prstClr val="black"/>
                </a:solidFill>
              </a:rPr>
              <a:t>Ingestor</a:t>
            </a:r>
            <a:endParaRPr lang="en-US" sz="2000" dirty="0"/>
          </a:p>
        </p:txBody>
      </p:sp>
      <p:sp>
        <p:nvSpPr>
          <p:cNvPr id="73" name="Rectangle: Top Corners One Rounded and One Snipped 72">
            <a:extLst>
              <a:ext uri="{FF2B5EF4-FFF2-40B4-BE49-F238E27FC236}">
                <a16:creationId xmlns:a16="http://schemas.microsoft.com/office/drawing/2014/main" id="{88181BB7-F97D-D171-F2A6-BE7A3003B8E4}"/>
              </a:ext>
            </a:extLst>
          </p:cNvPr>
          <p:cNvSpPr/>
          <p:nvPr/>
        </p:nvSpPr>
        <p:spPr>
          <a:xfrm>
            <a:off x="9720844" y="2910922"/>
            <a:ext cx="1114978" cy="415494"/>
          </a:xfrm>
          <a:prstGeom prst="snipRoundRect">
            <a:avLst>
              <a:gd name="adj1" fmla="val 18087"/>
              <a:gd name="adj2" fmla="val 16667"/>
            </a:avLst>
          </a:prstGeom>
          <a:solidFill>
            <a:srgbClr val="E7676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Distr.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5286D09-775B-CFEF-219D-6183AFE3237D}"/>
              </a:ext>
            </a:extLst>
          </p:cNvPr>
          <p:cNvCxnSpPr>
            <a:stCxn id="72" idx="2"/>
            <a:endCxn id="73" idx="3"/>
          </p:cNvCxnSpPr>
          <p:nvPr/>
        </p:nvCxnSpPr>
        <p:spPr>
          <a:xfrm flipH="1">
            <a:off x="10278333" y="2188648"/>
            <a:ext cx="1" cy="72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A0D3523-A186-18E7-7E40-CA27ED8B3F8E}"/>
              </a:ext>
            </a:extLst>
          </p:cNvPr>
          <p:cNvCxnSpPr>
            <a:cxnSpLocks/>
            <a:stCxn id="73" idx="2"/>
          </p:cNvCxnSpPr>
          <p:nvPr/>
        </p:nvCxnSpPr>
        <p:spPr>
          <a:xfrm flipH="1" flipV="1">
            <a:off x="8691409" y="3117525"/>
            <a:ext cx="1029435" cy="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E1822-850E-768A-92C9-94C769BAE380}"/>
              </a:ext>
            </a:extLst>
          </p:cNvPr>
          <p:cNvCxnSpPr>
            <a:stCxn id="53" idx="0"/>
            <a:endCxn id="72" idx="1"/>
          </p:cNvCxnSpPr>
          <p:nvPr/>
        </p:nvCxnSpPr>
        <p:spPr>
          <a:xfrm rot="5400000" flipH="1" flipV="1">
            <a:off x="8397626" y="1610046"/>
            <a:ext cx="1024116" cy="15810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5751D1C-94BD-4440-9A55-8B6AC5CF7F4C}"/>
              </a:ext>
            </a:extLst>
          </p:cNvPr>
          <p:cNvSpPr txBox="1"/>
          <p:nvPr/>
        </p:nvSpPr>
        <p:spPr>
          <a:xfrm>
            <a:off x="8434294" y="1605465"/>
            <a:ext cx="811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Sys Call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A8DA8F7-E782-1708-8B72-81117A6596BC}"/>
              </a:ext>
            </a:extLst>
          </p:cNvPr>
          <p:cNvSpPr/>
          <p:nvPr/>
        </p:nvSpPr>
        <p:spPr>
          <a:xfrm>
            <a:off x="7383717" y="1377503"/>
            <a:ext cx="3589020" cy="22802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54DC9A-DD2D-4390-BC65-C493B8D75F6C}"/>
              </a:ext>
            </a:extLst>
          </p:cNvPr>
          <p:cNvSpPr/>
          <p:nvPr/>
        </p:nvSpPr>
        <p:spPr>
          <a:xfrm>
            <a:off x="9779623" y="551631"/>
            <a:ext cx="997419" cy="2915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Simulation or</a:t>
            </a:r>
            <a:br>
              <a:rPr lang="en-US" sz="1000" dirty="0">
                <a:solidFill>
                  <a:prstClr val="black"/>
                </a:solidFill>
              </a:rPr>
            </a:br>
            <a:r>
              <a:rPr lang="en-US" sz="1000" dirty="0">
                <a:solidFill>
                  <a:prstClr val="black"/>
                </a:solidFill>
              </a:rPr>
              <a:t>Environment</a:t>
            </a:r>
            <a:endParaRPr lang="en-US" sz="11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33E676-0105-B5AC-D350-E23786DB298A}"/>
              </a:ext>
            </a:extLst>
          </p:cNvPr>
          <p:cNvCxnSpPr>
            <a:stCxn id="4" idx="2"/>
            <a:endCxn id="72" idx="0"/>
          </p:cNvCxnSpPr>
          <p:nvPr/>
        </p:nvCxnSpPr>
        <p:spPr>
          <a:xfrm>
            <a:off x="10278333" y="843147"/>
            <a:ext cx="1" cy="745204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726" y="113308"/>
            <a:ext cx="7094465" cy="876647"/>
          </a:xfrm>
        </p:spPr>
        <p:txBody>
          <a:bodyPr/>
          <a:lstStyle/>
          <a:p>
            <a:r>
              <a:rPr lang="en-US" dirty="0"/>
              <a:t>DEVICE FLOW DIAGRAM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15D1F4-AEEB-C58B-4729-5F55ABB689EA}"/>
              </a:ext>
            </a:extLst>
          </p:cNvPr>
          <p:cNvSpPr txBox="1"/>
          <p:nvPr/>
        </p:nvSpPr>
        <p:spPr>
          <a:xfrm>
            <a:off x="1860114" y="2387788"/>
            <a:ext cx="6096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GPIO PINS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83B20EF-35EC-4857-DE54-919E9627F4C0}"/>
              </a:ext>
            </a:extLst>
          </p:cNvPr>
          <p:cNvSpPr/>
          <p:nvPr/>
        </p:nvSpPr>
        <p:spPr>
          <a:xfrm>
            <a:off x="186812" y="5809473"/>
            <a:ext cx="11641394" cy="504922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                                                                                              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Internet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EB443C-334B-3324-C316-5EE985CD723A}"/>
              </a:ext>
            </a:extLst>
          </p:cNvPr>
          <p:cNvSpPr/>
          <p:nvPr/>
        </p:nvSpPr>
        <p:spPr>
          <a:xfrm>
            <a:off x="1512053" y="2867658"/>
            <a:ext cx="1581027" cy="7256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Tenorite"/>
              </a:rPr>
              <a:t>Dev Board</a:t>
            </a:r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8289E968-042E-0116-175F-0D738B0848E2}"/>
              </a:ext>
            </a:extLst>
          </p:cNvPr>
          <p:cNvSpPr/>
          <p:nvPr/>
        </p:nvSpPr>
        <p:spPr>
          <a:xfrm>
            <a:off x="1535231" y="1681793"/>
            <a:ext cx="613533" cy="501445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65AB2-BB7D-5637-FE15-A5E635F6BABE}"/>
              </a:ext>
            </a:extLst>
          </p:cNvPr>
          <p:cNvSpPr txBox="1"/>
          <p:nvPr/>
        </p:nvSpPr>
        <p:spPr>
          <a:xfrm>
            <a:off x="1535409" y="1674956"/>
            <a:ext cx="809686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Motor</a:t>
            </a:r>
            <a:br>
              <a:rPr lang="en-US" sz="1400" dirty="0"/>
            </a:br>
            <a:r>
              <a:rPr lang="en-US" sz="1050" dirty="0"/>
              <a:t>&amp; Driver</a:t>
            </a:r>
            <a:endParaRPr lang="en-US" sz="1400" dirty="0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816B4D81-B715-F16C-3262-295A1B100F9A}"/>
              </a:ext>
            </a:extLst>
          </p:cNvPr>
          <p:cNvSpPr/>
          <p:nvPr/>
        </p:nvSpPr>
        <p:spPr>
          <a:xfrm>
            <a:off x="612579" y="1805101"/>
            <a:ext cx="696124" cy="678427"/>
          </a:xfrm>
          <a:prstGeom prst="diamond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3DC71C-179C-8B3A-F67D-DEFECF8E4F52}"/>
              </a:ext>
            </a:extLst>
          </p:cNvPr>
          <p:cNvSpPr txBox="1"/>
          <p:nvPr/>
        </p:nvSpPr>
        <p:spPr>
          <a:xfrm>
            <a:off x="613795" y="1992787"/>
            <a:ext cx="8981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Camera</a:t>
            </a:r>
            <a:endParaRPr lang="en-US" sz="1100" dirty="0"/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3A7E1BC4-AA9F-CF66-8275-1373EA9CC999}"/>
              </a:ext>
            </a:extLst>
          </p:cNvPr>
          <p:cNvSpPr/>
          <p:nvPr/>
        </p:nvSpPr>
        <p:spPr>
          <a:xfrm>
            <a:off x="2541426" y="1864530"/>
            <a:ext cx="626869" cy="307777"/>
          </a:xfrm>
          <a:prstGeom prst="snip2DiagRect">
            <a:avLst/>
          </a:prstGeom>
          <a:solidFill>
            <a:srgbClr val="D787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Tenorite"/>
              </a:rPr>
              <a:t>Sensor</a:t>
            </a:r>
            <a:endParaRPr lang="en-US" sz="1000" dirty="0"/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970D674A-1AC7-3930-CFEB-D1310AA1C559}"/>
              </a:ext>
            </a:extLst>
          </p:cNvPr>
          <p:cNvSpPr/>
          <p:nvPr/>
        </p:nvSpPr>
        <p:spPr>
          <a:xfrm>
            <a:off x="3312704" y="1932516"/>
            <a:ext cx="626869" cy="307777"/>
          </a:xfrm>
          <a:prstGeom prst="snip2DiagRect">
            <a:avLst/>
          </a:prstGeom>
          <a:solidFill>
            <a:srgbClr val="D787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Tenorite"/>
              </a:rPr>
              <a:t>Sensor</a:t>
            </a:r>
            <a:endParaRPr lang="en-US" sz="1000" dirty="0"/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1193C15E-96DA-0A7C-DD7C-5770AA0D3C9F}"/>
              </a:ext>
            </a:extLst>
          </p:cNvPr>
          <p:cNvSpPr/>
          <p:nvPr/>
        </p:nvSpPr>
        <p:spPr>
          <a:xfrm>
            <a:off x="4083980" y="2008878"/>
            <a:ext cx="626869" cy="307777"/>
          </a:xfrm>
          <a:prstGeom prst="snip2DiagRect">
            <a:avLst/>
          </a:prstGeom>
          <a:solidFill>
            <a:srgbClr val="D787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Tenorite"/>
              </a:rPr>
              <a:t>Sensor</a:t>
            </a:r>
            <a:endParaRPr 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A0E33A-19C8-047B-87C2-FEEE2143F899}"/>
              </a:ext>
            </a:extLst>
          </p:cNvPr>
          <p:cNvSpPr txBox="1"/>
          <p:nvPr/>
        </p:nvSpPr>
        <p:spPr>
          <a:xfrm>
            <a:off x="2657906" y="1430278"/>
            <a:ext cx="1936463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Environmental Sensors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(Temp, Humidity, CO2 and more)</a:t>
            </a:r>
            <a:endParaRPr lang="en-US" sz="1200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FEAD689-0ED9-7807-6802-BA86E2A01AB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83197" y="2525447"/>
            <a:ext cx="68442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1E7DFC9-91C4-6D08-6365-9A43D76137BF}"/>
              </a:ext>
            </a:extLst>
          </p:cNvPr>
          <p:cNvCxnSpPr>
            <a:cxnSpLocks/>
            <a:stCxn id="22" idx="1"/>
          </p:cNvCxnSpPr>
          <p:nvPr/>
        </p:nvCxnSpPr>
        <p:spPr>
          <a:xfrm rot="5400000">
            <a:off x="2507186" y="2519982"/>
            <a:ext cx="69535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5795771-CF47-06E0-B24C-0C3429D072E3}"/>
              </a:ext>
            </a:extLst>
          </p:cNvPr>
          <p:cNvCxnSpPr>
            <a:cxnSpLocks/>
          </p:cNvCxnSpPr>
          <p:nvPr/>
        </p:nvCxnSpPr>
        <p:spPr>
          <a:xfrm rot="5400000">
            <a:off x="2864522" y="2454751"/>
            <a:ext cx="990175" cy="533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7E44118-E674-50A7-1515-C7186B7066E5}"/>
              </a:ext>
            </a:extLst>
          </p:cNvPr>
          <p:cNvCxnSpPr>
            <a:cxnSpLocks/>
            <a:stCxn id="26" idx="1"/>
          </p:cNvCxnSpPr>
          <p:nvPr/>
        </p:nvCxnSpPr>
        <p:spPr>
          <a:xfrm rot="5400000">
            <a:off x="3191740" y="2217996"/>
            <a:ext cx="1107017" cy="1304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A28770F-324A-0D09-5DA6-5EDE75509288}"/>
              </a:ext>
            </a:extLst>
          </p:cNvPr>
          <p:cNvSpPr/>
          <p:nvPr/>
        </p:nvSpPr>
        <p:spPr>
          <a:xfrm>
            <a:off x="1606442" y="2383911"/>
            <a:ext cx="2961475" cy="28177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CB650B2-727C-B0ED-F994-5797ED008533}"/>
              </a:ext>
            </a:extLst>
          </p:cNvPr>
          <p:cNvCxnSpPr>
            <a:stCxn id="20" idx="2"/>
            <a:endCxn id="3" idx="1"/>
          </p:cNvCxnSpPr>
          <p:nvPr/>
        </p:nvCxnSpPr>
        <p:spPr>
          <a:xfrm rot="16200000" flipH="1">
            <a:off x="862877" y="2581292"/>
            <a:ext cx="746940" cy="551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E05F07-A637-F3F9-A797-9D9683E4421B}"/>
              </a:ext>
            </a:extLst>
          </p:cNvPr>
          <p:cNvSpPr txBox="1"/>
          <p:nvPr/>
        </p:nvSpPr>
        <p:spPr>
          <a:xfrm>
            <a:off x="939677" y="2950207"/>
            <a:ext cx="533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USB</a:t>
            </a:r>
            <a:endParaRPr lang="en-US" dirty="0"/>
          </a:p>
        </p:txBody>
      </p:sp>
      <p:sp>
        <p:nvSpPr>
          <p:cNvPr id="38" name="Rectangle: Top Corners Snipped 37">
            <a:extLst>
              <a:ext uri="{FF2B5EF4-FFF2-40B4-BE49-F238E27FC236}">
                <a16:creationId xmlns:a16="http://schemas.microsoft.com/office/drawing/2014/main" id="{F97FFD08-28C8-A739-07BD-518A0ABD574E}"/>
              </a:ext>
            </a:extLst>
          </p:cNvPr>
          <p:cNvSpPr/>
          <p:nvPr/>
        </p:nvSpPr>
        <p:spPr>
          <a:xfrm>
            <a:off x="1787838" y="4619658"/>
            <a:ext cx="1029455" cy="490930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DCD59B-D038-F20B-A9F1-41F8C25F7320}"/>
              </a:ext>
            </a:extLst>
          </p:cNvPr>
          <p:cNvSpPr txBox="1"/>
          <p:nvPr/>
        </p:nvSpPr>
        <p:spPr>
          <a:xfrm>
            <a:off x="1550334" y="4572735"/>
            <a:ext cx="15353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Access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point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211800-EE2F-4138-E2AA-CCFDFBF1B3BE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302565" y="3593278"/>
            <a:ext cx="2" cy="1026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17E40E-F76D-F276-6932-8D3A1A86DBB7}"/>
              </a:ext>
            </a:extLst>
          </p:cNvPr>
          <p:cNvCxnSpPr>
            <a:cxnSpLocks/>
          </p:cNvCxnSpPr>
          <p:nvPr/>
        </p:nvCxnSpPr>
        <p:spPr>
          <a:xfrm>
            <a:off x="2317987" y="5110588"/>
            <a:ext cx="0" cy="6935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108E453A-CFF9-41B1-A28C-E50836097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71" y="4554561"/>
            <a:ext cx="616659" cy="616659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603D7C-6D01-E63E-F058-2355D932DF79}"/>
              </a:ext>
            </a:extLst>
          </p:cNvPr>
          <p:cNvCxnSpPr>
            <a:cxnSpLocks/>
          </p:cNvCxnSpPr>
          <p:nvPr/>
        </p:nvCxnSpPr>
        <p:spPr>
          <a:xfrm>
            <a:off x="1020588" y="4874337"/>
            <a:ext cx="7672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75602A0-98E3-F2C2-E33F-DD9BD32ABF72}"/>
              </a:ext>
            </a:extLst>
          </p:cNvPr>
          <p:cNvSpPr txBox="1"/>
          <p:nvPr/>
        </p:nvSpPr>
        <p:spPr>
          <a:xfrm>
            <a:off x="2274972" y="3949071"/>
            <a:ext cx="53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BA2FA2-E695-DF01-BB3D-F00226F78129}"/>
              </a:ext>
            </a:extLst>
          </p:cNvPr>
          <p:cNvSpPr txBox="1"/>
          <p:nvPr/>
        </p:nvSpPr>
        <p:spPr>
          <a:xfrm>
            <a:off x="1136178" y="4612175"/>
            <a:ext cx="53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FBBF3B1-4F28-7C7C-B4DE-D62C83E10CE4}"/>
              </a:ext>
            </a:extLst>
          </p:cNvPr>
          <p:cNvGrpSpPr/>
          <p:nvPr/>
        </p:nvGrpSpPr>
        <p:grpSpPr>
          <a:xfrm>
            <a:off x="4513519" y="3861047"/>
            <a:ext cx="2218153" cy="1945762"/>
            <a:chOff x="3789356" y="3862619"/>
            <a:chExt cx="2218153" cy="1945762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13268601-2AA1-7DD2-EC79-5712F7A4A84A}"/>
                </a:ext>
              </a:extLst>
            </p:cNvPr>
            <p:cNvSpPr/>
            <p:nvPr/>
          </p:nvSpPr>
          <p:spPr>
            <a:xfrm>
              <a:off x="4904334" y="4698202"/>
              <a:ext cx="1103175" cy="42311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  <a:latin typeface="Tenorite"/>
                </a:rPr>
                <a:t>Server</a:t>
              </a:r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2F9E275-1F62-D177-5624-76508B9510E1}"/>
                </a:ext>
              </a:extLst>
            </p:cNvPr>
            <p:cNvCxnSpPr>
              <a:cxnSpLocks/>
            </p:cNvCxnSpPr>
            <p:nvPr/>
          </p:nvCxnSpPr>
          <p:spPr>
            <a:xfrm>
              <a:off x="5455921" y="5114824"/>
              <a:ext cx="0" cy="6935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: Top Corners One Rounded and One Snipped 67">
              <a:extLst>
                <a:ext uri="{FF2B5EF4-FFF2-40B4-BE49-F238E27FC236}">
                  <a16:creationId xmlns:a16="http://schemas.microsoft.com/office/drawing/2014/main" id="{1D1A8004-F184-6EFC-FF76-765E41ADC94C}"/>
                </a:ext>
              </a:extLst>
            </p:cNvPr>
            <p:cNvSpPr/>
            <p:nvPr/>
          </p:nvSpPr>
          <p:spPr>
            <a:xfrm>
              <a:off x="3789356" y="3862619"/>
              <a:ext cx="1114978" cy="415494"/>
            </a:xfrm>
            <a:prstGeom prst="snipRoundRect">
              <a:avLst>
                <a:gd name="adj1" fmla="val 18087"/>
                <a:gd name="adj2" fmla="val 16667"/>
              </a:avLst>
            </a:prstGeom>
            <a:solidFill>
              <a:srgbClr val="E7676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Central Db</a:t>
              </a:r>
            </a:p>
          </p:txBody>
        </p: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57C21025-38C8-226B-4CBA-3217FA29290C}"/>
                </a:ext>
              </a:extLst>
            </p:cNvPr>
            <p:cNvCxnSpPr>
              <a:stCxn id="64" idx="0"/>
              <a:endCxn id="68" idx="0"/>
            </p:cNvCxnSpPr>
            <p:nvPr/>
          </p:nvCxnSpPr>
          <p:spPr>
            <a:xfrm rot="16200000" flipV="1">
              <a:off x="4866210" y="4108490"/>
              <a:ext cx="627836" cy="55158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E7795A3-5EA8-2FF2-F994-0ED6D826D756}"/>
                </a:ext>
              </a:extLst>
            </p:cNvPr>
            <p:cNvCxnSpPr>
              <a:stCxn id="68" idx="1"/>
            </p:cNvCxnSpPr>
            <p:nvPr/>
          </p:nvCxnSpPr>
          <p:spPr>
            <a:xfrm flipH="1">
              <a:off x="4341925" y="4278113"/>
              <a:ext cx="4920" cy="1530268"/>
            </a:xfrm>
            <a:prstGeom prst="straightConnector1">
              <a:avLst/>
            </a:prstGeom>
            <a:ln>
              <a:prstDash val="dashDot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C92DD2D-01AB-9BA6-3D2F-6C0142FE3F92}"/>
              </a:ext>
            </a:extLst>
          </p:cNvPr>
          <p:cNvSpPr/>
          <p:nvPr/>
        </p:nvSpPr>
        <p:spPr>
          <a:xfrm>
            <a:off x="7295063" y="3861047"/>
            <a:ext cx="1010510" cy="3185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MQTT Broker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DBC6732-9791-D89B-52DB-523363A61393}"/>
              </a:ext>
            </a:extLst>
          </p:cNvPr>
          <p:cNvCxnSpPr>
            <a:stCxn id="83" idx="2"/>
          </p:cNvCxnSpPr>
          <p:nvPr/>
        </p:nvCxnSpPr>
        <p:spPr>
          <a:xfrm>
            <a:off x="7800318" y="4179613"/>
            <a:ext cx="0" cy="1624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FF95844-FB3F-74B0-13F5-41378D18EC6E}"/>
              </a:ext>
            </a:extLst>
          </p:cNvPr>
          <p:cNvGrpSpPr/>
          <p:nvPr/>
        </p:nvGrpSpPr>
        <p:grpSpPr>
          <a:xfrm>
            <a:off x="10581968" y="2950207"/>
            <a:ext cx="1246238" cy="365125"/>
            <a:chOff x="477848" y="2338588"/>
            <a:chExt cx="1246238" cy="365125"/>
          </a:xfrm>
        </p:grpSpPr>
        <p:sp>
          <p:nvSpPr>
            <p:cNvPr id="88" name="Rectangle: Diagonal Corners Snipped 87">
              <a:extLst>
                <a:ext uri="{FF2B5EF4-FFF2-40B4-BE49-F238E27FC236}">
                  <a16:creationId xmlns:a16="http://schemas.microsoft.com/office/drawing/2014/main" id="{C66B9CBF-BACC-ECC6-2669-62638BAF3443}"/>
                </a:ext>
              </a:extLst>
            </p:cNvPr>
            <p:cNvSpPr/>
            <p:nvPr/>
          </p:nvSpPr>
          <p:spPr>
            <a:xfrm>
              <a:off x="477848" y="2338588"/>
              <a:ext cx="1002890" cy="365125"/>
            </a:xfrm>
            <a:prstGeom prst="snip2Diag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E2C03F0-AA28-0F9A-0833-7E05CCD44D26}"/>
                </a:ext>
              </a:extLst>
            </p:cNvPr>
            <p:cNvSpPr txBox="1"/>
            <p:nvPr/>
          </p:nvSpPr>
          <p:spPr>
            <a:xfrm>
              <a:off x="477848" y="2338588"/>
              <a:ext cx="12462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Front View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A1DCDD6-CF73-1B9B-B2C9-B0B18151D6B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11077514" y="3315332"/>
            <a:ext cx="5899" cy="24888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0" name="Picture 99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A8B216F-3BC2-D573-EAF6-91A1A0CCE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181" y="1681793"/>
            <a:ext cx="410666" cy="410666"/>
          </a:xfrm>
          <a:prstGeom prst="rect">
            <a:avLst/>
          </a:prstGeom>
        </p:spPr>
      </p:pic>
      <p:pic>
        <p:nvPicPr>
          <p:cNvPr id="101" name="Picture 100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6CE5606A-E9CC-65DA-1ABF-1F3E7A3E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089" y="1591017"/>
            <a:ext cx="616659" cy="616659"/>
          </a:xfrm>
          <a:prstGeom prst="rect">
            <a:avLst/>
          </a:prstGeom>
        </p:spPr>
      </p:pic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CE61096-05A2-3FE4-B806-331EB44E253E}"/>
              </a:ext>
            </a:extLst>
          </p:cNvPr>
          <p:cNvSpPr/>
          <p:nvPr/>
        </p:nvSpPr>
        <p:spPr>
          <a:xfrm>
            <a:off x="9019996" y="3861047"/>
            <a:ext cx="1010510" cy="318566"/>
          </a:xfrm>
          <a:prstGeom prst="roundRect">
            <a:avLst/>
          </a:prstGeom>
          <a:solidFill>
            <a:srgbClr val="8DBA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Mail Service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4BB391B-62AB-BBF1-A87D-927BD4C5BF23}"/>
              </a:ext>
            </a:extLst>
          </p:cNvPr>
          <p:cNvCxnSpPr>
            <a:stCxn id="102" idx="2"/>
          </p:cNvCxnSpPr>
          <p:nvPr/>
        </p:nvCxnSpPr>
        <p:spPr>
          <a:xfrm>
            <a:off x="9525251" y="4179613"/>
            <a:ext cx="0" cy="1624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" name="Picture 104" descr="A picture containing monitor, black&#10;&#10;Description automatically generated">
            <a:extLst>
              <a:ext uri="{FF2B5EF4-FFF2-40B4-BE49-F238E27FC236}">
                <a16:creationId xmlns:a16="http://schemas.microsoft.com/office/drawing/2014/main" id="{68ADE855-AF83-E50F-0812-EC45DC83E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506" y="1654533"/>
            <a:ext cx="598433" cy="550094"/>
          </a:xfrm>
          <a:prstGeom prst="rect">
            <a:avLst/>
          </a:prstGeom>
        </p:spPr>
      </p:pic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359D9D3-5AC9-CDA8-4504-F3F7FA0BF38A}"/>
              </a:ext>
            </a:extLst>
          </p:cNvPr>
          <p:cNvCxnSpPr>
            <a:stCxn id="105" idx="2"/>
            <a:endCxn id="89" idx="1"/>
          </p:cNvCxnSpPr>
          <p:nvPr/>
        </p:nvCxnSpPr>
        <p:spPr>
          <a:xfrm rot="16200000" flipH="1">
            <a:off x="10006111" y="2528238"/>
            <a:ext cx="899469" cy="25224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5553447-3DD7-24E8-F38C-5FB02BF67457}"/>
              </a:ext>
            </a:extLst>
          </p:cNvPr>
          <p:cNvCxnSpPr>
            <a:cxnSpLocks/>
          </p:cNvCxnSpPr>
          <p:nvPr/>
        </p:nvCxnSpPr>
        <p:spPr>
          <a:xfrm flipV="1">
            <a:off x="11077514" y="2144314"/>
            <a:ext cx="0" cy="805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21D5051F-3A68-4695-4080-2FE6EA260458}"/>
              </a:ext>
            </a:extLst>
          </p:cNvPr>
          <p:cNvCxnSpPr>
            <a:endCxn id="101" idx="2"/>
          </p:cNvCxnSpPr>
          <p:nvPr/>
        </p:nvCxnSpPr>
        <p:spPr>
          <a:xfrm rot="5400000" flipH="1" flipV="1">
            <a:off x="11148488" y="2264276"/>
            <a:ext cx="742531" cy="6293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7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F17B31-0835-7CC8-9D0D-56EB37F8B9F0}"/>
              </a:ext>
            </a:extLst>
          </p:cNvPr>
          <p:cNvSpPr/>
          <p:nvPr/>
        </p:nvSpPr>
        <p:spPr>
          <a:xfrm rot="17423084">
            <a:off x="-1109118" y="2802195"/>
            <a:ext cx="9267887" cy="6532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23" y="125613"/>
            <a:ext cx="4244402" cy="653257"/>
          </a:xfrm>
        </p:spPr>
        <p:txBody>
          <a:bodyPr/>
          <a:lstStyle/>
          <a:p>
            <a:r>
              <a:rPr lang="en-US" dirty="0"/>
              <a:t>The INNER WORKINGS​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36703" y="6459592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close-up of some plants&#10;&#10;Description automatically generated with low confidence">
            <a:extLst>
              <a:ext uri="{FF2B5EF4-FFF2-40B4-BE49-F238E27FC236}">
                <a16:creationId xmlns:a16="http://schemas.microsoft.com/office/drawing/2014/main" id="{77060ACB-FE5F-1ACE-3C01-B4960D25D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91" y="871746"/>
            <a:ext cx="1620277" cy="2722856"/>
          </a:xfrm>
          <a:prstGeom prst="rect">
            <a:avLst/>
          </a:prstGeom>
        </p:spPr>
      </p:pic>
      <p:pic>
        <p:nvPicPr>
          <p:cNvPr id="9" name="Picture 8" descr="A picture containing text, fabric&#10;&#10;Description automatically generated">
            <a:extLst>
              <a:ext uri="{FF2B5EF4-FFF2-40B4-BE49-F238E27FC236}">
                <a16:creationId xmlns:a16="http://schemas.microsoft.com/office/drawing/2014/main" id="{48E4F3E6-9E26-E9F9-8BC6-E3C6A922C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562" y="1101114"/>
            <a:ext cx="2235402" cy="1289538"/>
          </a:xfrm>
          <a:prstGeom prst="rect">
            <a:avLst/>
          </a:prstGeom>
        </p:spPr>
      </p:pic>
      <p:pic>
        <p:nvPicPr>
          <p:cNvPr id="12" name="Picture 1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0022AD68-49D3-6929-B70E-D98C5A7D0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43" y="5096704"/>
            <a:ext cx="2246772" cy="1259646"/>
          </a:xfrm>
          <a:prstGeom prst="rect">
            <a:avLst/>
          </a:prstGeom>
        </p:spPr>
      </p:pic>
      <p:pic>
        <p:nvPicPr>
          <p:cNvPr id="18" name="Picture 17" descr="Chart, line chart, histogram&#10;&#10;Description automatically generated">
            <a:extLst>
              <a:ext uri="{FF2B5EF4-FFF2-40B4-BE49-F238E27FC236}">
                <a16:creationId xmlns:a16="http://schemas.microsoft.com/office/drawing/2014/main" id="{87877037-8DA9-9035-DEC2-58F765BC3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5702" y="1142937"/>
            <a:ext cx="2713256" cy="1205892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C189426B-5042-8B16-776B-F0C6D0E61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742" y="2699256"/>
            <a:ext cx="2543175" cy="1450325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C1CB84C5-228B-B309-3554-5E59330267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1915" y="4920195"/>
            <a:ext cx="1962515" cy="1618717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539F82ED-935C-4FEC-73BD-625779E0D3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2985" y="4916064"/>
            <a:ext cx="2034977" cy="162798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2847960-5808-5D32-3DC2-1BAD1F4CB29D}"/>
              </a:ext>
            </a:extLst>
          </p:cNvPr>
          <p:cNvGrpSpPr/>
          <p:nvPr/>
        </p:nvGrpSpPr>
        <p:grpSpPr>
          <a:xfrm>
            <a:off x="3524825" y="2875609"/>
            <a:ext cx="1855807" cy="1513675"/>
            <a:chOff x="3748870" y="2884644"/>
            <a:chExt cx="1855807" cy="1513675"/>
          </a:xfrm>
        </p:grpSpPr>
        <p:pic>
          <p:nvPicPr>
            <p:cNvPr id="16" name="Picture 15" descr="Chart, line chart&#10;&#10;Description automatically generated">
              <a:extLst>
                <a:ext uri="{FF2B5EF4-FFF2-40B4-BE49-F238E27FC236}">
                  <a16:creationId xmlns:a16="http://schemas.microsoft.com/office/drawing/2014/main" id="{0692A48D-0FEA-FB69-C977-837B0DE82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48870" y="2884644"/>
              <a:ext cx="1855807" cy="151367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8163A1-88FC-A5C5-C784-7EE5DC01E0B4}"/>
                </a:ext>
              </a:extLst>
            </p:cNvPr>
            <p:cNvSpPr/>
            <p:nvPr/>
          </p:nvSpPr>
          <p:spPr>
            <a:xfrm>
              <a:off x="4041058" y="3594602"/>
              <a:ext cx="73742" cy="334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7A5286C-8CA2-77FC-9AAB-FEB39D89BA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2575" y="5096704"/>
            <a:ext cx="2341937" cy="127216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3DCCD736-0B38-761F-E0B6-F662F2118AB2}"/>
              </a:ext>
            </a:extLst>
          </p:cNvPr>
          <p:cNvSpPr/>
          <p:nvPr/>
        </p:nvSpPr>
        <p:spPr>
          <a:xfrm>
            <a:off x="1158587" y="4196024"/>
            <a:ext cx="315884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59CD19A-4743-D118-8251-BC14AA5C874A}"/>
              </a:ext>
            </a:extLst>
          </p:cNvPr>
          <p:cNvSpPr/>
          <p:nvPr/>
        </p:nvSpPr>
        <p:spPr>
          <a:xfrm>
            <a:off x="10875471" y="3342223"/>
            <a:ext cx="315884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60595C-95A9-9D78-F02D-F6B59FBF3BB3}"/>
              </a:ext>
            </a:extLst>
          </p:cNvPr>
          <p:cNvCxnSpPr>
            <a:stCxn id="7" idx="2"/>
            <a:endCxn id="29" idx="0"/>
          </p:cNvCxnSpPr>
          <p:nvPr/>
        </p:nvCxnSpPr>
        <p:spPr>
          <a:xfrm flipH="1">
            <a:off x="1316529" y="3594602"/>
            <a:ext cx="1" cy="60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5A388B-A2F1-3B27-028B-A42C86381D9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26668" y="1745883"/>
            <a:ext cx="42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C8A4A4-0B4F-45B4-5515-81208B7C86E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790964" y="1745883"/>
            <a:ext cx="542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55771DE-36CC-E85C-8160-A1B23FB18DF3}"/>
              </a:ext>
            </a:extLst>
          </p:cNvPr>
          <p:cNvCxnSpPr>
            <a:cxnSpLocks/>
          </p:cNvCxnSpPr>
          <p:nvPr/>
        </p:nvCxnSpPr>
        <p:spPr>
          <a:xfrm rot="5400000">
            <a:off x="5245822" y="2612174"/>
            <a:ext cx="1251551" cy="788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8E7117-BAE9-0D9A-09B6-30D4989A096E}"/>
              </a:ext>
            </a:extLst>
          </p:cNvPr>
          <p:cNvCxnSpPr>
            <a:stCxn id="16" idx="1"/>
            <a:endCxn id="29" idx="6"/>
          </p:cNvCxnSpPr>
          <p:nvPr/>
        </p:nvCxnSpPr>
        <p:spPr>
          <a:xfrm rot="10800000" flipV="1">
            <a:off x="1474471" y="3632447"/>
            <a:ext cx="2050354" cy="713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7A2FD-FBBF-C136-2FB9-315C2AC60AC4}"/>
              </a:ext>
            </a:extLst>
          </p:cNvPr>
          <p:cNvCxnSpPr>
            <a:stCxn id="29" idx="4"/>
            <a:endCxn id="12" idx="0"/>
          </p:cNvCxnSpPr>
          <p:nvPr/>
        </p:nvCxnSpPr>
        <p:spPr>
          <a:xfrm>
            <a:off x="1316529" y="4495282"/>
            <a:ext cx="0" cy="60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1DE84E6-9F2A-6DC8-B934-72CDF3D4B4EC}"/>
              </a:ext>
            </a:extLst>
          </p:cNvPr>
          <p:cNvCxnSpPr>
            <a:stCxn id="16" idx="2"/>
            <a:endCxn id="28" idx="0"/>
          </p:cNvCxnSpPr>
          <p:nvPr/>
        </p:nvCxnSpPr>
        <p:spPr>
          <a:xfrm rot="16200000" flipH="1">
            <a:off x="6424426" y="2417586"/>
            <a:ext cx="707420" cy="4650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26390F-6134-C64C-49A8-7AEB8A13A9D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439915" y="5726527"/>
            <a:ext cx="396837" cy="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FC8481-4EB3-7D85-F1CF-A8D8C05D8EE0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4844430" y="5729554"/>
            <a:ext cx="418555" cy="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6D8A4B2-0836-B12B-4D5F-FAE3EE265B2E}"/>
              </a:ext>
            </a:extLst>
          </p:cNvPr>
          <p:cNvSpPr/>
          <p:nvPr/>
        </p:nvSpPr>
        <p:spPr>
          <a:xfrm>
            <a:off x="6121799" y="4848636"/>
            <a:ext cx="517489" cy="200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B51735-7866-65DB-ABD9-4EEC6E1AEB8D}"/>
              </a:ext>
            </a:extLst>
          </p:cNvPr>
          <p:cNvSpPr/>
          <p:nvPr/>
        </p:nvSpPr>
        <p:spPr>
          <a:xfrm>
            <a:off x="5262985" y="5626312"/>
            <a:ext cx="93650" cy="200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CDD3DB-3B3A-D448-3616-76F19B4F150A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7297962" y="5730055"/>
            <a:ext cx="634613" cy="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A9FB2C0-F8ED-5A41-AF7D-7685C616F40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005985" y="1745883"/>
            <a:ext cx="229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CB6338-C9EA-877C-2796-8CBAA1DFD59B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8592330" y="2348829"/>
            <a:ext cx="0" cy="35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5F773D2-D900-4FF8-465C-66130E555BD9}"/>
              </a:ext>
            </a:extLst>
          </p:cNvPr>
          <p:cNvCxnSpPr>
            <a:stCxn id="20" idx="2"/>
            <a:endCxn id="30" idx="2"/>
          </p:cNvCxnSpPr>
          <p:nvPr/>
        </p:nvCxnSpPr>
        <p:spPr>
          <a:xfrm rot="5400000" flipH="1" flipV="1">
            <a:off x="9405035" y="2679146"/>
            <a:ext cx="657729" cy="2283141"/>
          </a:xfrm>
          <a:prstGeom prst="bentConnector4">
            <a:avLst>
              <a:gd name="adj1" fmla="val -34756"/>
              <a:gd name="adj2" fmla="val 778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E090AAF-1C9F-FBE7-6273-FC73273AC5BC}"/>
              </a:ext>
            </a:extLst>
          </p:cNvPr>
          <p:cNvCxnSpPr>
            <a:stCxn id="28" idx="3"/>
            <a:endCxn id="30" idx="4"/>
          </p:cNvCxnSpPr>
          <p:nvPr/>
        </p:nvCxnSpPr>
        <p:spPr>
          <a:xfrm flipV="1">
            <a:off x="10274512" y="3641481"/>
            <a:ext cx="758901" cy="2091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A3E7402-CEF6-AAC8-B3C2-DD2CD5C2568E}"/>
              </a:ext>
            </a:extLst>
          </p:cNvPr>
          <p:cNvSpPr/>
          <p:nvPr/>
        </p:nvSpPr>
        <p:spPr>
          <a:xfrm>
            <a:off x="10610435" y="2524042"/>
            <a:ext cx="845956" cy="24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Total Position</a:t>
            </a:r>
            <a:endParaRPr lang="en-US" sz="10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A37DD8E-A402-2A93-4B00-2117628C69DF}"/>
              </a:ext>
            </a:extLst>
          </p:cNvPr>
          <p:cNvCxnSpPr>
            <a:stCxn id="30" idx="0"/>
            <a:endCxn id="70" idx="2"/>
          </p:cNvCxnSpPr>
          <p:nvPr/>
        </p:nvCxnSpPr>
        <p:spPr>
          <a:xfrm flipV="1">
            <a:off x="11033413" y="2770094"/>
            <a:ext cx="0" cy="57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CFCAB98-5061-A277-666A-D0C7720772E9}"/>
              </a:ext>
            </a:extLst>
          </p:cNvPr>
          <p:cNvSpPr txBox="1"/>
          <p:nvPr/>
        </p:nvSpPr>
        <p:spPr>
          <a:xfrm>
            <a:off x="2461217" y="3624491"/>
            <a:ext cx="1177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Curve Finder</a:t>
            </a:r>
            <a:endParaRPr 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EAB7F93-8E26-B93F-AC42-994F9CE96BA2}"/>
              </a:ext>
            </a:extLst>
          </p:cNvPr>
          <p:cNvSpPr txBox="1"/>
          <p:nvPr/>
        </p:nvSpPr>
        <p:spPr>
          <a:xfrm>
            <a:off x="6083408" y="4402976"/>
            <a:ext cx="1177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Curve Finder</a:t>
            </a:r>
            <a:endParaRPr 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E5F892-5B55-46C4-9100-4BFF1E66DF4B}"/>
              </a:ext>
            </a:extLst>
          </p:cNvPr>
          <p:cNvSpPr txBox="1"/>
          <p:nvPr/>
        </p:nvSpPr>
        <p:spPr>
          <a:xfrm>
            <a:off x="9505167" y="4153137"/>
            <a:ext cx="11776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Curve Finder</a:t>
            </a:r>
            <a:endParaRPr 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4C6EA9-D3A3-8DBF-5A54-935B36E49F47}"/>
              </a:ext>
            </a:extLst>
          </p:cNvPr>
          <p:cNvSpPr txBox="1"/>
          <p:nvPr/>
        </p:nvSpPr>
        <p:spPr>
          <a:xfrm>
            <a:off x="2126668" y="808160"/>
            <a:ext cx="1691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Thresholding on GB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3F1435-6E33-7051-D22E-E200E6E972E4}"/>
              </a:ext>
            </a:extLst>
          </p:cNvPr>
          <p:cNvSpPr txBox="1"/>
          <p:nvPr/>
        </p:nvSpPr>
        <p:spPr>
          <a:xfrm>
            <a:off x="4647640" y="736999"/>
            <a:ext cx="1895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Sum of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Vertical Scan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059F11-D5BE-DE5E-B79E-05D688ABCA06}"/>
              </a:ext>
            </a:extLst>
          </p:cNvPr>
          <p:cNvSpPr txBox="1"/>
          <p:nvPr/>
        </p:nvSpPr>
        <p:spPr>
          <a:xfrm>
            <a:off x="5169549" y="2366643"/>
            <a:ext cx="13122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FFT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smoothing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&amp;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Normalization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E5B49E1-700A-E263-F8AF-168DE87BC50A}"/>
              </a:ext>
            </a:extLst>
          </p:cNvPr>
          <p:cNvSpPr txBox="1"/>
          <p:nvPr/>
        </p:nvSpPr>
        <p:spPr>
          <a:xfrm>
            <a:off x="1330237" y="4363922"/>
            <a:ext cx="1177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Crop</a:t>
            </a:r>
            <a:endParaRPr 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538A0D-9B1F-6CF3-BEB5-885D8C3A00F1}"/>
              </a:ext>
            </a:extLst>
          </p:cNvPr>
          <p:cNvSpPr txBox="1"/>
          <p:nvPr/>
        </p:nvSpPr>
        <p:spPr>
          <a:xfrm>
            <a:off x="217810" y="3585567"/>
            <a:ext cx="1177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Edge Filter Thresholding</a:t>
            </a:r>
            <a:endParaRPr 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CBDE81-7A66-A8E1-90AB-AEEBD2B9036D}"/>
              </a:ext>
            </a:extLst>
          </p:cNvPr>
          <p:cNvSpPr txBox="1"/>
          <p:nvPr/>
        </p:nvSpPr>
        <p:spPr>
          <a:xfrm>
            <a:off x="1869921" y="6334780"/>
            <a:ext cx="1962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Explorative low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cost clustering</a:t>
            </a:r>
            <a:endParaRPr 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08C574-F2EA-9393-3442-DE4583430FCA}"/>
              </a:ext>
            </a:extLst>
          </p:cNvPr>
          <p:cNvSpPr txBox="1"/>
          <p:nvPr/>
        </p:nvSpPr>
        <p:spPr>
          <a:xfrm>
            <a:off x="4196918" y="6459592"/>
            <a:ext cx="1827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bs[(log(abs(f’(x)))’]</a:t>
            </a:r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131819-C2B5-7F2F-C56B-13B0F3F31551}"/>
              </a:ext>
            </a:extLst>
          </p:cNvPr>
          <p:cNvSpPr txBox="1"/>
          <p:nvPr/>
        </p:nvSpPr>
        <p:spPr>
          <a:xfrm>
            <a:off x="7324496" y="803093"/>
            <a:ext cx="2802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Compare to History with 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Σ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(Δ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y  )</a:t>
            </a:r>
            <a:endParaRPr 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CCF79C-32A6-F1FB-AAC4-ABF8FC77F66F}"/>
              </a:ext>
            </a:extLst>
          </p:cNvPr>
          <p:cNvSpPr txBox="1"/>
          <p:nvPr/>
        </p:nvSpPr>
        <p:spPr>
          <a:xfrm>
            <a:off x="9627360" y="797276"/>
            <a:ext cx="1177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</a:t>
            </a:r>
            <a:endParaRPr lang="en-US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04AD11-A663-2CFE-E77A-A192EE69761E}"/>
              </a:ext>
            </a:extLst>
          </p:cNvPr>
          <p:cNvSpPr txBox="1"/>
          <p:nvPr/>
        </p:nvSpPr>
        <p:spPr>
          <a:xfrm>
            <a:off x="7695354" y="2352023"/>
            <a:ext cx="1177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Translate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3A4081-456E-F63D-A891-A688A7F35451}"/>
              </a:ext>
            </a:extLst>
          </p:cNvPr>
          <p:cNvSpPr txBox="1"/>
          <p:nvPr/>
        </p:nvSpPr>
        <p:spPr>
          <a:xfrm>
            <a:off x="8592330" y="2355732"/>
            <a:ext cx="1177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Attach</a:t>
            </a:r>
            <a:endParaRPr 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A97319-F4C8-A799-EB64-93431957A862}"/>
              </a:ext>
            </a:extLst>
          </p:cNvPr>
          <p:cNvSpPr txBox="1"/>
          <p:nvPr/>
        </p:nvSpPr>
        <p:spPr>
          <a:xfrm>
            <a:off x="8592328" y="4036944"/>
            <a:ext cx="61017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FFT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smoothing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&amp;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Normalization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926871-851A-5D2F-0D7C-55CA4D2E85BD}"/>
              </a:ext>
            </a:extLst>
          </p:cNvPr>
          <p:cNvSpPr txBox="1"/>
          <p:nvPr/>
        </p:nvSpPr>
        <p:spPr>
          <a:xfrm>
            <a:off x="7031013" y="6400421"/>
            <a:ext cx="2747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High Accuracy Clustering </a:t>
            </a:r>
            <a:br>
              <a:rPr lang="en-US" sz="1200" dirty="0">
                <a:solidFill>
                  <a:schemeClr val="bg2">
                    <a:lumMod val="75000"/>
                  </a:schemeClr>
                </a:solidFill>
                <a:latin typeface="Tenorite"/>
              </a:rPr>
            </a:b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where N-clusters = k-max </a:t>
            </a:r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6B47F-9584-C78F-F246-8B70A265EEF2}"/>
              </a:ext>
            </a:extLst>
          </p:cNvPr>
          <p:cNvSpPr txBox="1"/>
          <p:nvPr/>
        </p:nvSpPr>
        <p:spPr>
          <a:xfrm>
            <a:off x="7261098" y="5426959"/>
            <a:ext cx="7369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Centers</a:t>
            </a:r>
            <a:endParaRPr 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0C16C7-C0E3-F5C8-E244-B0B3F6CDB4BF}"/>
              </a:ext>
            </a:extLst>
          </p:cNvPr>
          <p:cNvSpPr txBox="1"/>
          <p:nvPr/>
        </p:nvSpPr>
        <p:spPr>
          <a:xfrm>
            <a:off x="8031158" y="4494459"/>
            <a:ext cx="7369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Lines &amp; limits</a:t>
            </a:r>
            <a:endParaRPr 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8B92DDA-2D7E-D17D-AEB8-4A5954894D41}"/>
              </a:ext>
            </a:extLst>
          </p:cNvPr>
          <p:cNvSpPr txBox="1"/>
          <p:nvPr/>
        </p:nvSpPr>
        <p:spPr>
          <a:xfrm>
            <a:off x="10127411" y="3164855"/>
            <a:ext cx="770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Offset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2FA56D5-7990-D732-AE60-9517485B96BB}"/>
              </a:ext>
            </a:extLst>
          </p:cNvPr>
          <p:cNvSpPr txBox="1"/>
          <p:nvPr/>
        </p:nvSpPr>
        <p:spPr>
          <a:xfrm>
            <a:off x="10347918" y="4518664"/>
            <a:ext cx="8922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Local</a:t>
            </a:r>
            <a:b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</a:b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Indexes</a:t>
            </a:r>
            <a:endParaRPr lang="en-US" sz="1400" dirty="0"/>
          </a:p>
        </p:txBody>
      </p:sp>
      <p:sp>
        <p:nvSpPr>
          <p:cNvPr id="102" name="Rectangle: Single Corner Snipped 101">
            <a:extLst>
              <a:ext uri="{FF2B5EF4-FFF2-40B4-BE49-F238E27FC236}">
                <a16:creationId xmlns:a16="http://schemas.microsoft.com/office/drawing/2014/main" id="{176C8FE1-0824-2475-9848-45FA596F5952}"/>
              </a:ext>
            </a:extLst>
          </p:cNvPr>
          <p:cNvSpPr/>
          <p:nvPr/>
        </p:nvSpPr>
        <p:spPr>
          <a:xfrm>
            <a:off x="10682857" y="933520"/>
            <a:ext cx="699838" cy="24605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Store</a:t>
            </a:r>
            <a:endParaRPr lang="en-US" sz="12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7385710-27BD-E968-59C9-DFAE0882D3ED}"/>
              </a:ext>
            </a:extLst>
          </p:cNvPr>
          <p:cNvSpPr/>
          <p:nvPr/>
        </p:nvSpPr>
        <p:spPr>
          <a:xfrm>
            <a:off x="10874834" y="1608760"/>
            <a:ext cx="315884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9ECA91F-5DED-67C2-6B44-1C49B389A26F}"/>
              </a:ext>
            </a:extLst>
          </p:cNvPr>
          <p:cNvCxnSpPr>
            <a:stCxn id="70" idx="0"/>
            <a:endCxn id="104" idx="4"/>
          </p:cNvCxnSpPr>
          <p:nvPr/>
        </p:nvCxnSpPr>
        <p:spPr>
          <a:xfrm flipH="1" flipV="1">
            <a:off x="11032776" y="1908018"/>
            <a:ext cx="637" cy="6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B7968A85-C52D-FF91-F0D7-42686A0EC564}"/>
              </a:ext>
            </a:extLst>
          </p:cNvPr>
          <p:cNvCxnSpPr>
            <a:stCxn id="28" idx="2"/>
          </p:cNvCxnSpPr>
          <p:nvPr/>
        </p:nvCxnSpPr>
        <p:spPr>
          <a:xfrm rot="16200000" flipH="1">
            <a:off x="10288351" y="5184059"/>
            <a:ext cx="170045" cy="253965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D057560-C0DA-3C2C-3494-D33CBC99B1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32853" y="3928561"/>
            <a:ext cx="4780522" cy="440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3FE811F-42AD-7827-81FC-68F1C9979505}"/>
              </a:ext>
            </a:extLst>
          </p:cNvPr>
          <p:cNvSpPr txBox="1"/>
          <p:nvPr/>
        </p:nvSpPr>
        <p:spPr>
          <a:xfrm>
            <a:off x="10291610" y="6269783"/>
            <a:ext cx="1131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snapshots</a:t>
            </a:r>
            <a:endParaRPr lang="en-US" sz="1400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097FCAB-5CF2-0246-2ABB-A75A14033E89}"/>
              </a:ext>
            </a:extLst>
          </p:cNvPr>
          <p:cNvCxnSpPr>
            <a:stCxn id="104" idx="0"/>
            <a:endCxn id="102" idx="1"/>
          </p:cNvCxnSpPr>
          <p:nvPr/>
        </p:nvCxnSpPr>
        <p:spPr>
          <a:xfrm flipV="1">
            <a:off x="11032776" y="1179572"/>
            <a:ext cx="0" cy="42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1F1A770-792B-F6D5-5B41-0CED475446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2229" y="1043497"/>
            <a:ext cx="1695121" cy="12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C277B-41FD-EE1F-0250-E2B03CDFD0C5}"/>
              </a:ext>
            </a:extLst>
          </p:cNvPr>
          <p:cNvSpPr txBox="1"/>
          <p:nvPr/>
        </p:nvSpPr>
        <p:spPr>
          <a:xfrm>
            <a:off x="5060172" y="1806114"/>
            <a:ext cx="6096982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00" cap="all" spc="150" dirty="0">
                <a:solidFill>
                  <a:prstClr val="black"/>
                </a:solidFill>
                <a:latin typeface="Tenorite"/>
                <a:ea typeface="+mj-ea"/>
                <a:cs typeface="+mj-cs"/>
              </a:rPr>
              <a:t>…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1" name="Picture 3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7C96463-128B-BFFC-2E8B-42EEB9348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7" y="136525"/>
            <a:ext cx="10999304" cy="543679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D30CBF7-3C1B-8E26-DA07-503E9E94A5A1}"/>
              </a:ext>
            </a:extLst>
          </p:cNvPr>
          <p:cNvSpPr txBox="1"/>
          <p:nvPr/>
        </p:nvSpPr>
        <p:spPr>
          <a:xfrm>
            <a:off x="1341858" y="4131993"/>
            <a:ext cx="1442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Image Detection AI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D4E4D2-9ED0-D503-A107-7CF52F010CF8}"/>
              </a:ext>
            </a:extLst>
          </p:cNvPr>
          <p:cNvSpPr txBox="1"/>
          <p:nvPr/>
        </p:nvSpPr>
        <p:spPr>
          <a:xfrm>
            <a:off x="2900453" y="3877940"/>
            <a:ext cx="1442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Edge </a:t>
            </a:r>
            <a:br>
              <a:rPr lang="en-US" sz="1200" dirty="0">
                <a:solidFill>
                  <a:prstClr val="black"/>
                </a:solidFill>
                <a:latin typeface="Tenorite"/>
              </a:rPr>
            </a:br>
            <a:r>
              <a:rPr lang="en-US" sz="1200" dirty="0">
                <a:solidFill>
                  <a:prstClr val="black"/>
                </a:solidFill>
                <a:latin typeface="Tenorite"/>
              </a:rPr>
              <a:t>Controller </a:t>
            </a:r>
            <a:br>
              <a:rPr lang="en-US" sz="1200" dirty="0">
                <a:solidFill>
                  <a:prstClr val="black"/>
                </a:solidFill>
                <a:latin typeface="Tenorite"/>
              </a:rPr>
            </a:br>
            <a:r>
              <a:rPr lang="en-US" sz="1200" dirty="0">
                <a:solidFill>
                  <a:prstClr val="black"/>
                </a:solidFill>
                <a:latin typeface="Tenorite"/>
              </a:rPr>
              <a:t>API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7A88F-81E9-C163-F947-3895CFC43A1C}"/>
              </a:ext>
            </a:extLst>
          </p:cNvPr>
          <p:cNvSpPr txBox="1"/>
          <p:nvPr/>
        </p:nvSpPr>
        <p:spPr>
          <a:xfrm>
            <a:off x="3621772" y="3800646"/>
            <a:ext cx="1442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Mapping System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7A7100-4BD2-4898-116D-D9A72A678B28}"/>
              </a:ext>
            </a:extLst>
          </p:cNvPr>
          <p:cNvSpPr txBox="1"/>
          <p:nvPr/>
        </p:nvSpPr>
        <p:spPr>
          <a:xfrm>
            <a:off x="4151731" y="4088419"/>
            <a:ext cx="1442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Simulation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01C67B-2FF2-FE19-F861-ABB9FFF8E68D}"/>
              </a:ext>
            </a:extLst>
          </p:cNvPr>
          <p:cNvSpPr txBox="1"/>
          <p:nvPr/>
        </p:nvSpPr>
        <p:spPr>
          <a:xfrm>
            <a:off x="4989007" y="4072073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Hardware &amp; Deployment</a:t>
            </a: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39FBC9-2CC2-445F-91C8-8BE115333319}"/>
              </a:ext>
            </a:extLst>
          </p:cNvPr>
          <p:cNvSpPr txBox="1"/>
          <p:nvPr/>
        </p:nvSpPr>
        <p:spPr>
          <a:xfrm>
            <a:off x="6818239" y="4702264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Webpage </a:t>
            </a:r>
            <a:br>
              <a:rPr lang="en-US" sz="1200" dirty="0">
                <a:solidFill>
                  <a:prstClr val="black"/>
                </a:solidFill>
                <a:latin typeface="Tenorite"/>
              </a:rPr>
            </a:br>
            <a:r>
              <a:rPr lang="en-US" sz="1200" dirty="0">
                <a:solidFill>
                  <a:prstClr val="black"/>
                </a:solidFill>
                <a:latin typeface="Tenorite"/>
              </a:rPr>
              <a:t>Draft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86607C-3719-C0E4-294E-B8D452B8814B}"/>
              </a:ext>
            </a:extLst>
          </p:cNvPr>
          <p:cNvSpPr txBox="1"/>
          <p:nvPr/>
        </p:nvSpPr>
        <p:spPr>
          <a:xfrm>
            <a:off x="7655515" y="4562687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Database &amp;</a:t>
            </a:r>
          </a:p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Server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395F78-B7F6-666F-2E5F-2352F316D959}"/>
              </a:ext>
            </a:extLst>
          </p:cNvPr>
          <p:cNvSpPr txBox="1"/>
          <p:nvPr/>
        </p:nvSpPr>
        <p:spPr>
          <a:xfrm>
            <a:off x="8764535" y="4401643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Edge API</a:t>
            </a:r>
            <a:br>
              <a:rPr lang="en-US" sz="1200" dirty="0">
                <a:solidFill>
                  <a:prstClr val="black"/>
                </a:solidFill>
                <a:latin typeface="Tenorite"/>
              </a:rPr>
            </a:br>
            <a:r>
              <a:rPr lang="en-US" sz="1200" dirty="0">
                <a:solidFill>
                  <a:prstClr val="black"/>
                </a:solidFill>
                <a:latin typeface="Tenorite"/>
              </a:rPr>
              <a:t>Integration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2956FB-EDDE-8782-7B5D-9F320F9AE7B3}"/>
              </a:ext>
            </a:extLst>
          </p:cNvPr>
          <p:cNvSpPr txBox="1"/>
          <p:nvPr/>
        </p:nvSpPr>
        <p:spPr>
          <a:xfrm>
            <a:off x="9485854" y="4115259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Log-in &amp; Visualization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6CA95F-9DF5-F0D9-9A28-61246ADDFD52}"/>
              </a:ext>
            </a:extLst>
          </p:cNvPr>
          <p:cNvSpPr txBox="1"/>
          <p:nvPr/>
        </p:nvSpPr>
        <p:spPr>
          <a:xfrm>
            <a:off x="10510823" y="4516520"/>
            <a:ext cx="1442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MQTT Front View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94D08-8F6E-C1BB-9CAF-841920DB1B22}"/>
              </a:ext>
            </a:extLst>
          </p:cNvPr>
          <p:cNvSpPr txBox="1"/>
          <p:nvPr/>
        </p:nvSpPr>
        <p:spPr>
          <a:xfrm>
            <a:off x="2633385" y="4601565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Project</a:t>
            </a:r>
            <a:br>
              <a:rPr lang="en-US" sz="1200" dirty="0">
                <a:solidFill>
                  <a:prstClr val="black"/>
                </a:solidFill>
                <a:latin typeface="Tenorite"/>
              </a:rPr>
            </a:br>
            <a:r>
              <a:rPr lang="en-US" sz="1200" dirty="0">
                <a:solidFill>
                  <a:prstClr val="black"/>
                </a:solidFill>
                <a:latin typeface="Tenorite"/>
              </a:rPr>
              <a:t>Planning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{362EA5D2-8133-4750-8ADE-DC62753C8654}tf67328976_win32</Template>
  <TotalTime>941</TotalTime>
  <Words>463</Words>
  <Application>Microsoft Office PowerPoint</Application>
  <PresentationFormat>Widescreen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Greenhouse digital TWIN</vt:lpstr>
      <vt:lpstr>Contents</vt:lpstr>
      <vt:lpstr>The project</vt:lpstr>
      <vt:lpstr>PRIMARY GOALS</vt:lpstr>
      <vt:lpstr>SOFTWARE Architecture</vt:lpstr>
      <vt:lpstr>DEVICE FLOW DIAGRAM</vt:lpstr>
      <vt:lpstr>The INNER WORKINGS​</vt:lpstr>
      <vt:lpstr>LIVE DEMO</vt:lpstr>
      <vt:lpstr>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ΤΣΑΜΠΡΑΣ ΙΩΑΝΝΗΣ</dc:creator>
  <cp:lastModifiedBy>ΤΣΑΜΠΡΑΣ ΙΩΑΝΝΗΣ</cp:lastModifiedBy>
  <cp:revision>25</cp:revision>
  <dcterms:created xsi:type="dcterms:W3CDTF">2023-02-13T05:01:34Z</dcterms:created>
  <dcterms:modified xsi:type="dcterms:W3CDTF">2023-02-17T10:52:57Z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