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8" r:id="rId9"/>
    <p:sldId id="269" r:id="rId10"/>
    <p:sldId id="265" r:id="rId11"/>
    <p:sldId id="264"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p:scale>
          <a:sx n="148" d="100"/>
          <a:sy n="148" d="100"/>
        </p:scale>
        <p:origin x="708" y="4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1066584@upnet.gr" TargetMode="External"/><Relationship Id="rId2" Type="http://schemas.openxmlformats.org/officeDocument/2006/relationships/hyperlink" Target="mailto:ioannis.tsampras@upnet.g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8.xml"/><Relationship Id="rId5" Type="http://schemas.openxmlformats.org/officeDocument/2006/relationships/image" Target="../media/image27.jpeg"/><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image" Target="../media/image28.jpg"/><Relationship Id="rId1" Type="http://schemas.openxmlformats.org/officeDocument/2006/relationships/slideLayout" Target="../slideLayouts/slideLayout9.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 Id="rId9" Type="http://schemas.openxmlformats.org/officeDocument/2006/relationships/image" Target="../media/image3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Greenhouse digital TWIN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642829"/>
          </a:xfrm>
        </p:spPr>
        <p:txBody>
          <a:bodyPr>
            <a:normAutofit lnSpcReduction="10000"/>
          </a:bodyPr>
          <a:lstStyle/>
          <a:p>
            <a:r>
              <a:rPr lang="en-US" dirty="0"/>
              <a:t>Ioannis Tsampras </a:t>
            </a:r>
            <a:r>
              <a:rPr lang="en-US" dirty="0">
                <a:hlinkClick r:id="rId2"/>
              </a:rPr>
              <a:t>ioannis.tsampras@upnet.gr</a:t>
            </a:r>
            <a:endParaRPr lang="en-US" dirty="0"/>
          </a:p>
          <a:p>
            <a:r>
              <a:rPr lang="en-US" dirty="0"/>
              <a:t>Stavros </a:t>
            </a:r>
            <a:r>
              <a:rPr lang="en-US" dirty="0" err="1"/>
              <a:t>Kanias</a:t>
            </a:r>
            <a:r>
              <a:rPr lang="en-US" dirty="0"/>
              <a:t>  </a:t>
            </a:r>
            <a:r>
              <a:rPr lang="en-US" sz="900" dirty="0"/>
              <a:t> </a:t>
            </a:r>
            <a:r>
              <a:rPr lang="en-US" dirty="0"/>
              <a:t>   </a:t>
            </a:r>
            <a:r>
              <a:rPr lang="en-US" dirty="0">
                <a:hlinkClick r:id="rId3"/>
              </a:rPr>
              <a:t>up1066584@upnet.gr</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The Project</a:t>
            </a:r>
          </a:p>
          <a:p>
            <a:r>
              <a:rPr lang="en-US" dirty="0"/>
              <a:t>Goals &amp; System Design</a:t>
            </a:r>
          </a:p>
          <a:p>
            <a:r>
              <a:rPr lang="en-US" dirty="0"/>
              <a:t>Architecture - Technologies</a:t>
            </a:r>
          </a:p>
          <a:p>
            <a:r>
              <a:rPr lang="en-US" dirty="0"/>
              <a:t>The Inner Workings</a:t>
            </a:r>
          </a:p>
          <a:p>
            <a:r>
              <a:rPr lang="en-US" dirty="0"/>
              <a:t>Deployed Demo</a:t>
            </a:r>
          </a:p>
          <a:p>
            <a:r>
              <a:rPr lang="en-US" dirty="0"/>
              <a:t>Our Work / Timetable</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The project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660774"/>
            <a:ext cx="5327793" cy="2026204"/>
          </a:xfrm>
        </p:spPr>
        <p:txBody>
          <a:bodyPr>
            <a:normAutofit fontScale="85000" lnSpcReduction="20000"/>
          </a:bodyPr>
          <a:lstStyle/>
          <a:p>
            <a:pPr marL="285750" indent="-285750">
              <a:buFont typeface="Arial" panose="020B0604020202020204" pitchFamily="34" charset="0"/>
              <a:buChar char="•"/>
            </a:pPr>
            <a:r>
              <a:rPr lang="en-US" dirty="0"/>
              <a:t>A Device, Cloud and Processing infrastructure for distributed digital twins of herbaceous plant type greenhouses. </a:t>
            </a:r>
          </a:p>
          <a:p>
            <a:pPr marL="285750" indent="-285750">
              <a:buFont typeface="Arial" panose="020B0604020202020204" pitchFamily="34" charset="0"/>
              <a:buChar char="•"/>
            </a:pPr>
            <a:r>
              <a:rPr lang="en-US" dirty="0"/>
              <a:t>Taking advantage of dwindling power and hardware cost for edge data ingestion we implement an AI solution in top-view image mapping and detection along with a distributed database cloud solution. </a:t>
            </a:r>
          </a:p>
          <a:p>
            <a:pPr marL="285750" indent="-285750">
              <a:buFont typeface="Arial" panose="020B0604020202020204" pitchFamily="34" charset="0"/>
              <a:buChar char="•"/>
            </a:pPr>
            <a:r>
              <a:rPr lang="en-US" dirty="0"/>
              <a:t>Our cable-lift low cost and easy installation robot moves through the length of a greenhouse, takes top-down images and in real time maps it’s position while detecting individual plants, saving multiple snapshots for each and forwarding metrics &amp; sensor data to the cloud.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8" name="Picture 7" descr="A picture containing text, sky&#10;&#10;Description automatically generated">
            <a:extLst>
              <a:ext uri="{FF2B5EF4-FFF2-40B4-BE49-F238E27FC236}">
                <a16:creationId xmlns:a16="http://schemas.microsoft.com/office/drawing/2014/main" id="{FD37F02A-DB20-E032-ACB6-736EB79A77DC}"/>
              </a:ext>
            </a:extLst>
          </p:cNvPr>
          <p:cNvPicPr>
            <a:picLocks noChangeAspect="1"/>
          </p:cNvPicPr>
          <p:nvPr/>
        </p:nvPicPr>
        <p:blipFill>
          <a:blip r:embed="rId2"/>
          <a:stretch>
            <a:fillRect/>
          </a:stretch>
        </p:blipFill>
        <p:spPr>
          <a:xfrm>
            <a:off x="8680355" y="3888198"/>
            <a:ext cx="3200018" cy="2650714"/>
          </a:xfrm>
          <a:prstGeom prst="rect">
            <a:avLst/>
          </a:prstGeom>
        </p:spPr>
      </p:pic>
      <p:pic>
        <p:nvPicPr>
          <p:cNvPr id="10" name="Picture 9" descr="A picture containing outdoor, lush&#10;&#10;Description automatically generated">
            <a:extLst>
              <a:ext uri="{FF2B5EF4-FFF2-40B4-BE49-F238E27FC236}">
                <a16:creationId xmlns:a16="http://schemas.microsoft.com/office/drawing/2014/main" id="{6E588D49-86CC-97FC-4997-122081884E37}"/>
              </a:ext>
            </a:extLst>
          </p:cNvPr>
          <p:cNvPicPr>
            <a:picLocks noChangeAspect="1"/>
          </p:cNvPicPr>
          <p:nvPr/>
        </p:nvPicPr>
        <p:blipFill rotWithShape="1">
          <a:blip r:embed="rId3"/>
          <a:srcRect l="5201" r="6265"/>
          <a:stretch/>
        </p:blipFill>
        <p:spPr>
          <a:xfrm>
            <a:off x="397921" y="136525"/>
            <a:ext cx="3427526" cy="1287402"/>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98D764F-C2A1-ADA1-50EF-54E2C2179FD6}"/>
              </a:ext>
            </a:extLst>
          </p:cNvPr>
          <p:cNvPicPr>
            <a:picLocks noChangeAspect="1"/>
          </p:cNvPicPr>
          <p:nvPr/>
        </p:nvPicPr>
        <p:blipFill rotWithShape="1">
          <a:blip r:embed="rId4"/>
          <a:srcRect t="6542"/>
          <a:stretch/>
        </p:blipFill>
        <p:spPr>
          <a:xfrm>
            <a:off x="4980434" y="136525"/>
            <a:ext cx="3427526" cy="1287402"/>
          </a:xfrm>
          <a:prstGeom prst="rect">
            <a:avLst/>
          </a:prstGeom>
        </p:spPr>
      </p:pic>
      <p:pic>
        <p:nvPicPr>
          <p:cNvPr id="19" name="Picture 18" descr="Graphical user interface, chart, application&#10;&#10;Description automatically generated">
            <a:extLst>
              <a:ext uri="{FF2B5EF4-FFF2-40B4-BE49-F238E27FC236}">
                <a16:creationId xmlns:a16="http://schemas.microsoft.com/office/drawing/2014/main" id="{46CCC14D-2017-BFAB-2709-3EF4D3DB7401}"/>
              </a:ext>
            </a:extLst>
          </p:cNvPr>
          <p:cNvPicPr>
            <a:picLocks noChangeAspect="1"/>
          </p:cNvPicPr>
          <p:nvPr/>
        </p:nvPicPr>
        <p:blipFill>
          <a:blip r:embed="rId5"/>
          <a:stretch>
            <a:fillRect/>
          </a:stretch>
        </p:blipFill>
        <p:spPr>
          <a:xfrm>
            <a:off x="10135610" y="1774178"/>
            <a:ext cx="1744763" cy="1886596"/>
          </a:xfrm>
          <a:prstGeom prst="rect">
            <a:avLst/>
          </a:prstGeom>
        </p:spPr>
      </p:pic>
      <p:cxnSp>
        <p:nvCxnSpPr>
          <p:cNvPr id="27" name="Straight Arrow Connector 26">
            <a:extLst>
              <a:ext uri="{FF2B5EF4-FFF2-40B4-BE49-F238E27FC236}">
                <a16:creationId xmlns:a16="http://schemas.microsoft.com/office/drawing/2014/main" id="{59C3945B-AA91-F486-04BD-FC0C31D09924}"/>
              </a:ext>
            </a:extLst>
          </p:cNvPr>
          <p:cNvCxnSpPr>
            <a:stCxn id="10" idx="3"/>
            <a:endCxn id="12" idx="1"/>
          </p:cNvCxnSpPr>
          <p:nvPr/>
        </p:nvCxnSpPr>
        <p:spPr>
          <a:xfrm>
            <a:off x="3825447" y="780226"/>
            <a:ext cx="115498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8DBA968B-25C5-6268-B99D-27FEB6E36170}"/>
              </a:ext>
            </a:extLst>
          </p:cNvPr>
          <p:cNvPicPr>
            <a:picLocks noChangeAspect="1"/>
          </p:cNvPicPr>
          <p:nvPr/>
        </p:nvPicPr>
        <p:blipFill>
          <a:blip r:embed="rId6"/>
          <a:stretch>
            <a:fillRect/>
          </a:stretch>
        </p:blipFill>
        <p:spPr>
          <a:xfrm>
            <a:off x="9051453" y="1421564"/>
            <a:ext cx="657317" cy="219106"/>
          </a:xfrm>
          <a:prstGeom prst="rect">
            <a:avLst/>
          </a:prstGeom>
        </p:spPr>
      </p:pic>
      <p:cxnSp>
        <p:nvCxnSpPr>
          <p:cNvPr id="21" name="Connector: Elbow 20">
            <a:extLst>
              <a:ext uri="{FF2B5EF4-FFF2-40B4-BE49-F238E27FC236}">
                <a16:creationId xmlns:a16="http://schemas.microsoft.com/office/drawing/2014/main" id="{7700C4C8-CA20-6428-7498-FBF5B74F4D42}"/>
              </a:ext>
            </a:extLst>
          </p:cNvPr>
          <p:cNvCxnSpPr>
            <a:cxnSpLocks/>
          </p:cNvCxnSpPr>
          <p:nvPr/>
        </p:nvCxnSpPr>
        <p:spPr>
          <a:xfrm>
            <a:off x="8403630" y="887416"/>
            <a:ext cx="1731980" cy="183006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D1409E7-69E3-E762-BD6A-1F4937953F87}"/>
              </a:ext>
            </a:extLst>
          </p:cNvPr>
          <p:cNvGrpSpPr/>
          <p:nvPr/>
        </p:nvGrpSpPr>
        <p:grpSpPr>
          <a:xfrm>
            <a:off x="193177" y="1562618"/>
            <a:ext cx="1844572" cy="365125"/>
            <a:chOff x="370594" y="1555881"/>
            <a:chExt cx="3517969" cy="729988"/>
          </a:xfrm>
        </p:grpSpPr>
        <p:pic>
          <p:nvPicPr>
            <p:cNvPr id="34" name="Picture 33" descr="A picture containing outdoor, plant, tree, lush&#10;&#10;Description automatically generated">
              <a:extLst>
                <a:ext uri="{FF2B5EF4-FFF2-40B4-BE49-F238E27FC236}">
                  <a16:creationId xmlns:a16="http://schemas.microsoft.com/office/drawing/2014/main" id="{E415B087-8273-376C-69EC-3DE1DDF7DDBE}"/>
                </a:ext>
              </a:extLst>
            </p:cNvPr>
            <p:cNvPicPr>
              <a:picLocks noChangeAspect="1"/>
            </p:cNvPicPr>
            <p:nvPr/>
          </p:nvPicPr>
          <p:blipFill>
            <a:blip r:embed="rId7"/>
            <a:stretch>
              <a:fillRect/>
            </a:stretch>
          </p:blipFill>
          <p:spPr>
            <a:xfrm>
              <a:off x="370594" y="1570413"/>
              <a:ext cx="408832" cy="700924"/>
            </a:xfrm>
            <a:prstGeom prst="rect">
              <a:avLst/>
            </a:prstGeom>
          </p:spPr>
        </p:pic>
        <p:pic>
          <p:nvPicPr>
            <p:cNvPr id="39" name="Picture 38" descr="A picture containing outdoor, plant, tree, lush&#10;&#10;Description automatically generated">
              <a:extLst>
                <a:ext uri="{FF2B5EF4-FFF2-40B4-BE49-F238E27FC236}">
                  <a16:creationId xmlns:a16="http://schemas.microsoft.com/office/drawing/2014/main" id="{1B127933-7672-183E-899E-C402323A3CDE}"/>
                </a:ext>
              </a:extLst>
            </p:cNvPr>
            <p:cNvPicPr>
              <a:picLocks noChangeAspect="1"/>
            </p:cNvPicPr>
            <p:nvPr/>
          </p:nvPicPr>
          <p:blipFill>
            <a:blip r:embed="rId7"/>
            <a:stretch>
              <a:fillRect/>
            </a:stretch>
          </p:blipFill>
          <p:spPr>
            <a:xfrm>
              <a:off x="901316" y="1570413"/>
              <a:ext cx="408832" cy="715456"/>
            </a:xfrm>
            <a:prstGeom prst="rect">
              <a:avLst/>
            </a:prstGeom>
          </p:spPr>
        </p:pic>
        <p:pic>
          <p:nvPicPr>
            <p:cNvPr id="40" name="Picture 39" descr="A picture containing outdoor, plant, tree, lush&#10;&#10;Description automatically generated">
              <a:extLst>
                <a:ext uri="{FF2B5EF4-FFF2-40B4-BE49-F238E27FC236}">
                  <a16:creationId xmlns:a16="http://schemas.microsoft.com/office/drawing/2014/main" id="{29C69C9C-1C9B-9C98-60F3-1EFF7F6CC89A}"/>
                </a:ext>
              </a:extLst>
            </p:cNvPr>
            <p:cNvPicPr>
              <a:picLocks noChangeAspect="1"/>
            </p:cNvPicPr>
            <p:nvPr/>
          </p:nvPicPr>
          <p:blipFill>
            <a:blip r:embed="rId7"/>
            <a:stretch>
              <a:fillRect/>
            </a:stretch>
          </p:blipFill>
          <p:spPr>
            <a:xfrm>
              <a:off x="1908106" y="1555881"/>
              <a:ext cx="408832" cy="715456"/>
            </a:xfrm>
            <a:prstGeom prst="rect">
              <a:avLst/>
            </a:prstGeom>
          </p:spPr>
        </p:pic>
        <p:pic>
          <p:nvPicPr>
            <p:cNvPr id="41" name="Picture 40" descr="A picture containing outdoor, plant, tree, lush&#10;&#10;Description automatically generated">
              <a:extLst>
                <a:ext uri="{FF2B5EF4-FFF2-40B4-BE49-F238E27FC236}">
                  <a16:creationId xmlns:a16="http://schemas.microsoft.com/office/drawing/2014/main" id="{F6B31AEE-4D18-85B2-1E87-CFDC6A3498D7}"/>
                </a:ext>
              </a:extLst>
            </p:cNvPr>
            <p:cNvPicPr>
              <a:picLocks noChangeAspect="1"/>
            </p:cNvPicPr>
            <p:nvPr/>
          </p:nvPicPr>
          <p:blipFill>
            <a:blip r:embed="rId7"/>
            <a:stretch>
              <a:fillRect/>
            </a:stretch>
          </p:blipFill>
          <p:spPr>
            <a:xfrm>
              <a:off x="1404711" y="1570413"/>
              <a:ext cx="408832" cy="715456"/>
            </a:xfrm>
            <a:prstGeom prst="rect">
              <a:avLst/>
            </a:prstGeom>
          </p:spPr>
        </p:pic>
        <p:pic>
          <p:nvPicPr>
            <p:cNvPr id="42" name="Picture 41" descr="A picture containing outdoor, plant, tree, lush&#10;&#10;Description automatically generated">
              <a:extLst>
                <a:ext uri="{FF2B5EF4-FFF2-40B4-BE49-F238E27FC236}">
                  <a16:creationId xmlns:a16="http://schemas.microsoft.com/office/drawing/2014/main" id="{C35FF87B-F2DB-BC86-2483-4E883266A4A9}"/>
                </a:ext>
              </a:extLst>
            </p:cNvPr>
            <p:cNvPicPr>
              <a:picLocks noChangeAspect="1"/>
            </p:cNvPicPr>
            <p:nvPr/>
          </p:nvPicPr>
          <p:blipFill>
            <a:blip r:embed="rId7"/>
            <a:stretch>
              <a:fillRect/>
            </a:stretch>
          </p:blipFill>
          <p:spPr>
            <a:xfrm>
              <a:off x="2431981" y="1555881"/>
              <a:ext cx="408832" cy="715456"/>
            </a:xfrm>
            <a:prstGeom prst="rect">
              <a:avLst/>
            </a:prstGeom>
          </p:spPr>
        </p:pic>
        <p:pic>
          <p:nvPicPr>
            <p:cNvPr id="43" name="Picture 42" descr="A picture containing outdoor, plant, tree, lush&#10;&#10;Description automatically generated">
              <a:extLst>
                <a:ext uri="{FF2B5EF4-FFF2-40B4-BE49-F238E27FC236}">
                  <a16:creationId xmlns:a16="http://schemas.microsoft.com/office/drawing/2014/main" id="{6068610A-AE83-C78F-9E97-625E14FB4203}"/>
                </a:ext>
              </a:extLst>
            </p:cNvPr>
            <p:cNvPicPr>
              <a:picLocks noChangeAspect="1"/>
            </p:cNvPicPr>
            <p:nvPr/>
          </p:nvPicPr>
          <p:blipFill>
            <a:blip r:embed="rId7"/>
            <a:stretch>
              <a:fillRect/>
            </a:stretch>
          </p:blipFill>
          <p:spPr>
            <a:xfrm>
              <a:off x="2955856" y="1555881"/>
              <a:ext cx="408832" cy="715456"/>
            </a:xfrm>
            <a:prstGeom prst="rect">
              <a:avLst/>
            </a:prstGeom>
          </p:spPr>
        </p:pic>
        <p:pic>
          <p:nvPicPr>
            <p:cNvPr id="44" name="Picture 43" descr="A picture containing outdoor, plant, tree, lush&#10;&#10;Description automatically generated">
              <a:extLst>
                <a:ext uri="{FF2B5EF4-FFF2-40B4-BE49-F238E27FC236}">
                  <a16:creationId xmlns:a16="http://schemas.microsoft.com/office/drawing/2014/main" id="{A4AB5383-15CB-3598-9ED8-5139D35F0A1A}"/>
                </a:ext>
              </a:extLst>
            </p:cNvPr>
            <p:cNvPicPr>
              <a:picLocks noChangeAspect="1"/>
            </p:cNvPicPr>
            <p:nvPr/>
          </p:nvPicPr>
          <p:blipFill>
            <a:blip r:embed="rId7"/>
            <a:stretch>
              <a:fillRect/>
            </a:stretch>
          </p:blipFill>
          <p:spPr>
            <a:xfrm>
              <a:off x="3479731" y="1555881"/>
              <a:ext cx="408832" cy="715456"/>
            </a:xfrm>
            <a:prstGeom prst="rect">
              <a:avLst/>
            </a:prstGeom>
          </p:spPr>
        </p:pic>
      </p:grpSp>
      <p:grpSp>
        <p:nvGrpSpPr>
          <p:cNvPr id="55" name="Group 54">
            <a:extLst>
              <a:ext uri="{FF2B5EF4-FFF2-40B4-BE49-F238E27FC236}">
                <a16:creationId xmlns:a16="http://schemas.microsoft.com/office/drawing/2014/main" id="{337A8317-1CCE-9F71-6A7A-C19EB9C4D349}"/>
              </a:ext>
            </a:extLst>
          </p:cNvPr>
          <p:cNvGrpSpPr/>
          <p:nvPr/>
        </p:nvGrpSpPr>
        <p:grpSpPr>
          <a:xfrm>
            <a:off x="2411279" y="1563214"/>
            <a:ext cx="1844572" cy="365125"/>
            <a:chOff x="370594" y="1555881"/>
            <a:chExt cx="3517969" cy="729988"/>
          </a:xfrm>
        </p:grpSpPr>
        <p:pic>
          <p:nvPicPr>
            <p:cNvPr id="56" name="Picture 55" descr="A picture containing outdoor, plant, tree, lush&#10;&#10;Description automatically generated">
              <a:extLst>
                <a:ext uri="{FF2B5EF4-FFF2-40B4-BE49-F238E27FC236}">
                  <a16:creationId xmlns:a16="http://schemas.microsoft.com/office/drawing/2014/main" id="{AC9C7B36-C5A6-0AB6-CD56-C34C27529C86}"/>
                </a:ext>
              </a:extLst>
            </p:cNvPr>
            <p:cNvPicPr>
              <a:picLocks noChangeAspect="1"/>
            </p:cNvPicPr>
            <p:nvPr/>
          </p:nvPicPr>
          <p:blipFill>
            <a:blip r:embed="rId7"/>
            <a:stretch>
              <a:fillRect/>
            </a:stretch>
          </p:blipFill>
          <p:spPr>
            <a:xfrm>
              <a:off x="370594" y="1570413"/>
              <a:ext cx="408832" cy="700924"/>
            </a:xfrm>
            <a:prstGeom prst="rect">
              <a:avLst/>
            </a:prstGeom>
          </p:spPr>
        </p:pic>
        <p:pic>
          <p:nvPicPr>
            <p:cNvPr id="57" name="Picture 56" descr="A picture containing outdoor, plant, tree, lush&#10;&#10;Description automatically generated">
              <a:extLst>
                <a:ext uri="{FF2B5EF4-FFF2-40B4-BE49-F238E27FC236}">
                  <a16:creationId xmlns:a16="http://schemas.microsoft.com/office/drawing/2014/main" id="{B891C818-3D04-74F8-8F8B-63A93A361918}"/>
                </a:ext>
              </a:extLst>
            </p:cNvPr>
            <p:cNvPicPr>
              <a:picLocks noChangeAspect="1"/>
            </p:cNvPicPr>
            <p:nvPr/>
          </p:nvPicPr>
          <p:blipFill>
            <a:blip r:embed="rId7"/>
            <a:stretch>
              <a:fillRect/>
            </a:stretch>
          </p:blipFill>
          <p:spPr>
            <a:xfrm>
              <a:off x="901316" y="1570413"/>
              <a:ext cx="408832" cy="715456"/>
            </a:xfrm>
            <a:prstGeom prst="rect">
              <a:avLst/>
            </a:prstGeom>
          </p:spPr>
        </p:pic>
        <p:pic>
          <p:nvPicPr>
            <p:cNvPr id="58" name="Picture 57" descr="A picture containing outdoor, plant, tree, lush&#10;&#10;Description automatically generated">
              <a:extLst>
                <a:ext uri="{FF2B5EF4-FFF2-40B4-BE49-F238E27FC236}">
                  <a16:creationId xmlns:a16="http://schemas.microsoft.com/office/drawing/2014/main" id="{3D9FB10E-DDE6-33C9-B100-3613756DE60B}"/>
                </a:ext>
              </a:extLst>
            </p:cNvPr>
            <p:cNvPicPr>
              <a:picLocks noChangeAspect="1"/>
            </p:cNvPicPr>
            <p:nvPr/>
          </p:nvPicPr>
          <p:blipFill>
            <a:blip r:embed="rId7"/>
            <a:stretch>
              <a:fillRect/>
            </a:stretch>
          </p:blipFill>
          <p:spPr>
            <a:xfrm>
              <a:off x="1908106" y="1555881"/>
              <a:ext cx="408832" cy="715456"/>
            </a:xfrm>
            <a:prstGeom prst="rect">
              <a:avLst/>
            </a:prstGeom>
          </p:spPr>
        </p:pic>
        <p:pic>
          <p:nvPicPr>
            <p:cNvPr id="59" name="Picture 58" descr="A picture containing outdoor, plant, tree, lush&#10;&#10;Description automatically generated">
              <a:extLst>
                <a:ext uri="{FF2B5EF4-FFF2-40B4-BE49-F238E27FC236}">
                  <a16:creationId xmlns:a16="http://schemas.microsoft.com/office/drawing/2014/main" id="{C3B62722-A8A0-BC7B-DEFC-B6991D8A2B17}"/>
                </a:ext>
              </a:extLst>
            </p:cNvPr>
            <p:cNvPicPr>
              <a:picLocks noChangeAspect="1"/>
            </p:cNvPicPr>
            <p:nvPr/>
          </p:nvPicPr>
          <p:blipFill>
            <a:blip r:embed="rId7"/>
            <a:stretch>
              <a:fillRect/>
            </a:stretch>
          </p:blipFill>
          <p:spPr>
            <a:xfrm>
              <a:off x="1404711" y="1570413"/>
              <a:ext cx="408832" cy="715456"/>
            </a:xfrm>
            <a:prstGeom prst="rect">
              <a:avLst/>
            </a:prstGeom>
          </p:spPr>
        </p:pic>
        <p:pic>
          <p:nvPicPr>
            <p:cNvPr id="60" name="Picture 59" descr="A picture containing outdoor, plant, tree, lush&#10;&#10;Description automatically generated">
              <a:extLst>
                <a:ext uri="{FF2B5EF4-FFF2-40B4-BE49-F238E27FC236}">
                  <a16:creationId xmlns:a16="http://schemas.microsoft.com/office/drawing/2014/main" id="{04471F3B-93FA-0682-D71B-A7CE2032E968}"/>
                </a:ext>
              </a:extLst>
            </p:cNvPr>
            <p:cNvPicPr>
              <a:picLocks noChangeAspect="1"/>
            </p:cNvPicPr>
            <p:nvPr/>
          </p:nvPicPr>
          <p:blipFill>
            <a:blip r:embed="rId7"/>
            <a:stretch>
              <a:fillRect/>
            </a:stretch>
          </p:blipFill>
          <p:spPr>
            <a:xfrm>
              <a:off x="2431981" y="1555881"/>
              <a:ext cx="408832" cy="715456"/>
            </a:xfrm>
            <a:prstGeom prst="rect">
              <a:avLst/>
            </a:prstGeom>
          </p:spPr>
        </p:pic>
        <p:pic>
          <p:nvPicPr>
            <p:cNvPr id="61" name="Picture 60" descr="A picture containing outdoor, plant, tree, lush&#10;&#10;Description automatically generated">
              <a:extLst>
                <a:ext uri="{FF2B5EF4-FFF2-40B4-BE49-F238E27FC236}">
                  <a16:creationId xmlns:a16="http://schemas.microsoft.com/office/drawing/2014/main" id="{B07E5925-EBA3-AD7C-6FC0-CEB3D678FA96}"/>
                </a:ext>
              </a:extLst>
            </p:cNvPr>
            <p:cNvPicPr>
              <a:picLocks noChangeAspect="1"/>
            </p:cNvPicPr>
            <p:nvPr/>
          </p:nvPicPr>
          <p:blipFill>
            <a:blip r:embed="rId7"/>
            <a:stretch>
              <a:fillRect/>
            </a:stretch>
          </p:blipFill>
          <p:spPr>
            <a:xfrm>
              <a:off x="2955856" y="1555881"/>
              <a:ext cx="408832" cy="715456"/>
            </a:xfrm>
            <a:prstGeom prst="rect">
              <a:avLst/>
            </a:prstGeom>
          </p:spPr>
        </p:pic>
        <p:pic>
          <p:nvPicPr>
            <p:cNvPr id="62" name="Picture 61" descr="A picture containing outdoor, plant, tree, lush&#10;&#10;Description automatically generated">
              <a:extLst>
                <a:ext uri="{FF2B5EF4-FFF2-40B4-BE49-F238E27FC236}">
                  <a16:creationId xmlns:a16="http://schemas.microsoft.com/office/drawing/2014/main" id="{E830B301-4B2C-8696-0F76-20E662CA5866}"/>
                </a:ext>
              </a:extLst>
            </p:cNvPr>
            <p:cNvPicPr>
              <a:picLocks noChangeAspect="1"/>
            </p:cNvPicPr>
            <p:nvPr/>
          </p:nvPicPr>
          <p:blipFill>
            <a:blip r:embed="rId7"/>
            <a:stretch>
              <a:fillRect/>
            </a:stretch>
          </p:blipFill>
          <p:spPr>
            <a:xfrm>
              <a:off x="3479731" y="1555881"/>
              <a:ext cx="408832" cy="715456"/>
            </a:xfrm>
            <a:prstGeom prst="rect">
              <a:avLst/>
            </a:prstGeom>
          </p:spPr>
        </p:pic>
      </p:grpSp>
      <p:sp>
        <p:nvSpPr>
          <p:cNvPr id="64" name="TextBox 63">
            <a:extLst>
              <a:ext uri="{FF2B5EF4-FFF2-40B4-BE49-F238E27FC236}">
                <a16:creationId xmlns:a16="http://schemas.microsoft.com/office/drawing/2014/main" id="{D9E3A449-5390-08A1-EA18-7A77D8E62C05}"/>
              </a:ext>
            </a:extLst>
          </p:cNvPr>
          <p:cNvSpPr txBox="1"/>
          <p:nvPr/>
        </p:nvSpPr>
        <p:spPr>
          <a:xfrm>
            <a:off x="1967049" y="1486973"/>
            <a:ext cx="523204"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06062"/>
            <a:ext cx="4179570" cy="721926"/>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096000" y="1169337"/>
            <a:ext cx="4179570" cy="1715531"/>
          </a:xfrm>
        </p:spPr>
        <p:txBody>
          <a:bodyPr>
            <a:normAutofit/>
          </a:bodyPr>
          <a:lstStyle/>
          <a:p>
            <a:pPr marL="285750" indent="-285750">
              <a:buFont typeface="Arial" panose="020B0604020202020204" pitchFamily="34" charset="0"/>
              <a:buChar char="•"/>
            </a:pPr>
            <a:r>
              <a:rPr lang="en-US" dirty="0"/>
              <a:t>Low cellular data usage</a:t>
            </a:r>
          </a:p>
          <a:p>
            <a:pPr marL="285750" indent="-285750">
              <a:buFont typeface="Arial" panose="020B0604020202020204" pitchFamily="34" charset="0"/>
              <a:buChar char="•"/>
            </a:pPr>
            <a:r>
              <a:rPr lang="en-US" dirty="0"/>
              <a:t>Inexpensive hardware &amp; installation</a:t>
            </a:r>
          </a:p>
          <a:p>
            <a:pPr marL="285750" indent="-285750">
              <a:buFont typeface="Arial" panose="020B0604020202020204" pitchFamily="34" charset="0"/>
              <a:buChar char="•"/>
            </a:pPr>
            <a:r>
              <a:rPr lang="en-US" dirty="0"/>
              <a:t>Full digital representation</a:t>
            </a:r>
          </a:p>
        </p:txBody>
      </p:sp>
      <p:sp>
        <p:nvSpPr>
          <p:cNvPr id="7" name="TextBox 6">
            <a:extLst>
              <a:ext uri="{FF2B5EF4-FFF2-40B4-BE49-F238E27FC236}">
                <a16:creationId xmlns:a16="http://schemas.microsoft.com/office/drawing/2014/main" id="{DC8F745A-C438-857C-8A84-9A1969B73AEE}"/>
              </a:ext>
            </a:extLst>
          </p:cNvPr>
          <p:cNvSpPr txBox="1"/>
          <p:nvPr/>
        </p:nvSpPr>
        <p:spPr>
          <a:xfrm>
            <a:off x="8772042" y="861560"/>
            <a:ext cx="1711280" cy="307777"/>
          </a:xfrm>
          <a:prstGeom prst="rect">
            <a:avLst/>
          </a:prstGeom>
          <a:noFill/>
        </p:spPr>
        <p:txBody>
          <a:bodyPr wrap="square">
            <a:spAutoFit/>
          </a:bodyPr>
          <a:lstStyle/>
          <a:p>
            <a:r>
              <a:rPr lang="en-US" sz="1400" i="1" dirty="0">
                <a:solidFill>
                  <a:schemeClr val="bg1"/>
                </a:solidFill>
              </a:rPr>
              <a:t>Optimization Axes </a:t>
            </a:r>
          </a:p>
        </p:txBody>
      </p:sp>
      <p:sp>
        <p:nvSpPr>
          <p:cNvPr id="15" name="TextBox 14">
            <a:extLst>
              <a:ext uri="{FF2B5EF4-FFF2-40B4-BE49-F238E27FC236}">
                <a16:creationId xmlns:a16="http://schemas.microsoft.com/office/drawing/2014/main" id="{0F76AEB9-F409-4DD4-AC0D-F7AD92C95C1F}"/>
              </a:ext>
            </a:extLst>
          </p:cNvPr>
          <p:cNvSpPr txBox="1"/>
          <p:nvPr/>
        </p:nvSpPr>
        <p:spPr>
          <a:xfrm>
            <a:off x="6096000" y="2609998"/>
            <a:ext cx="6094926" cy="646331"/>
          </a:xfrm>
          <a:prstGeom prst="rect">
            <a:avLst/>
          </a:prstGeom>
          <a:noFill/>
        </p:spPr>
        <p:txBody>
          <a:bodyPr wrap="square">
            <a:spAutoFit/>
          </a:bodyPr>
          <a:lstStyle/>
          <a:p>
            <a:r>
              <a:rPr lang="en-US" sz="3600" cap="all" spc="150" dirty="0">
                <a:solidFill>
                  <a:prstClr val="white"/>
                </a:solidFill>
                <a:latin typeface="Tenorite"/>
                <a:ea typeface="+mj-ea"/>
                <a:cs typeface="+mj-cs"/>
              </a:rPr>
              <a:t>ARCHITECTURAL CHOICES</a:t>
            </a:r>
            <a:endParaRPr lang="en-US" dirty="0"/>
          </a:p>
        </p:txBody>
      </p:sp>
      <p:sp>
        <p:nvSpPr>
          <p:cNvPr id="19" name="TextBox 18">
            <a:extLst>
              <a:ext uri="{FF2B5EF4-FFF2-40B4-BE49-F238E27FC236}">
                <a16:creationId xmlns:a16="http://schemas.microsoft.com/office/drawing/2014/main" id="{53A2202B-6FAE-7F79-A852-E422A33619B8}"/>
              </a:ext>
            </a:extLst>
          </p:cNvPr>
          <p:cNvSpPr txBox="1"/>
          <p:nvPr/>
        </p:nvSpPr>
        <p:spPr>
          <a:xfrm>
            <a:off x="10483322" y="3049922"/>
            <a:ext cx="1377316" cy="379078"/>
          </a:xfrm>
          <a:prstGeom prst="rect">
            <a:avLst/>
          </a:prstGeom>
          <a:noFill/>
        </p:spPr>
        <p:txBody>
          <a:bodyPr wrap="square">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400" b="0" i="1" strike="noStrike" kern="1200" cap="none" spc="0" normalizeH="0" baseline="0" noProof="0" dirty="0">
                <a:ln>
                  <a:noFill/>
                </a:ln>
                <a:solidFill>
                  <a:prstClr val="white"/>
                </a:solidFill>
                <a:effectLst/>
                <a:uLnTx/>
                <a:uFillTx/>
                <a:latin typeface="Tenorite"/>
                <a:ea typeface="+mn-ea"/>
                <a:cs typeface="+mn-cs"/>
              </a:rPr>
              <a:t>System Design</a:t>
            </a:r>
          </a:p>
        </p:txBody>
      </p:sp>
      <p:sp>
        <p:nvSpPr>
          <p:cNvPr id="21" name="TextBox 20">
            <a:extLst>
              <a:ext uri="{FF2B5EF4-FFF2-40B4-BE49-F238E27FC236}">
                <a16:creationId xmlns:a16="http://schemas.microsoft.com/office/drawing/2014/main" id="{AE98FE2C-4211-51A5-9D21-552DA7116331}"/>
              </a:ext>
            </a:extLst>
          </p:cNvPr>
          <p:cNvSpPr txBox="1"/>
          <p:nvPr/>
        </p:nvSpPr>
        <p:spPr>
          <a:xfrm>
            <a:off x="6127125" y="3395854"/>
            <a:ext cx="6127124" cy="1962589"/>
          </a:xfrm>
          <a:prstGeom prst="rect">
            <a:avLst/>
          </a:prstGeom>
          <a:noFill/>
        </p:spPr>
        <p:txBody>
          <a:bodyPr wrap="square">
            <a:sp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400" dirty="0">
                <a:solidFill>
                  <a:prstClr val="white"/>
                </a:solidFill>
                <a:latin typeface="Tenorite"/>
              </a:rPr>
              <a:t>Mapping and detection on edge (cost, data usage) </a:t>
            </a:r>
            <a:endParaRPr kumimoji="0" lang="en-US" sz="1400" b="0" i="0" u="none" strike="noStrike" kern="1200" cap="none" spc="0" normalizeH="0" baseline="0" noProof="0" dirty="0">
              <a:ln>
                <a:noFill/>
              </a:ln>
              <a:solidFill>
                <a:prstClr val="white"/>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400" dirty="0">
                <a:solidFill>
                  <a:prstClr val="white"/>
                </a:solidFill>
                <a:latin typeface="Tenorite"/>
              </a:rPr>
              <a:t>Metrics extraction on site , updating central Db only for metrics </a:t>
            </a:r>
            <a:br>
              <a:rPr lang="en-US" sz="1400" dirty="0">
                <a:solidFill>
                  <a:prstClr val="white"/>
                </a:solidFill>
                <a:latin typeface="Tenorite"/>
              </a:rPr>
            </a:br>
            <a:r>
              <a:rPr lang="en-US" sz="1400" dirty="0">
                <a:solidFill>
                  <a:prstClr val="white"/>
                </a:solidFill>
                <a:latin typeface="Tenorite"/>
              </a:rPr>
              <a:t>(data usage)</a:t>
            </a:r>
            <a:endParaRPr kumimoji="0" lang="en-US" sz="1400" b="0" i="0" u="none" strike="noStrike" kern="1200" cap="none" spc="0" normalizeH="0" baseline="0" noProof="0" dirty="0">
              <a:ln>
                <a:noFill/>
              </a:ln>
              <a:solidFill>
                <a:prstClr val="white"/>
              </a:solidFill>
              <a:effectLst/>
              <a:uLnTx/>
              <a:uFillTx/>
              <a:latin typeface="Tenorite"/>
              <a:ea typeface="+mn-ea"/>
              <a:cs typeface="+mn-cs"/>
            </a:endParaRPr>
          </a:p>
          <a:p>
            <a:pPr marL="285750" indent="-285750">
              <a:lnSpc>
                <a:spcPct val="90000"/>
              </a:lnSpc>
              <a:spcBef>
                <a:spcPts val="1000"/>
              </a:spcBef>
              <a:buFont typeface="Arial" panose="020B0604020202020204" pitchFamily="34" charset="0"/>
              <a:buChar char="•"/>
              <a:defRPr/>
            </a:pPr>
            <a:r>
              <a:rPr lang="en-US" sz="1400" dirty="0">
                <a:solidFill>
                  <a:prstClr val="white"/>
                </a:solidFill>
                <a:latin typeface="Tenorite"/>
              </a:rPr>
              <a:t>On demand access to media through distributed Db, central Db cache</a:t>
            </a:r>
            <a:br>
              <a:rPr lang="en-US" sz="1400" dirty="0">
                <a:solidFill>
                  <a:prstClr val="white"/>
                </a:solidFill>
                <a:latin typeface="Tenorite"/>
              </a:rPr>
            </a:br>
            <a:r>
              <a:rPr lang="en-US" sz="1400" dirty="0">
                <a:solidFill>
                  <a:prstClr val="white"/>
                </a:solidFill>
                <a:latin typeface="Tenorite"/>
              </a:rPr>
              <a:t>(data usage)</a:t>
            </a:r>
          </a:p>
          <a:p>
            <a:pPr marL="285750" indent="-285750">
              <a:lnSpc>
                <a:spcPct val="90000"/>
              </a:lnSpc>
              <a:spcBef>
                <a:spcPts val="1000"/>
              </a:spcBef>
              <a:buFont typeface="Arial" panose="020B0604020202020204" pitchFamily="34" charset="0"/>
              <a:buChar char="•"/>
              <a:defRPr/>
            </a:pPr>
            <a:r>
              <a:rPr kumimoji="0" lang="en-US" sz="1400" b="0" i="0" u="none" strike="noStrike" kern="1200" cap="none" spc="0" normalizeH="0" baseline="0" noProof="0" dirty="0">
                <a:ln>
                  <a:noFill/>
                </a:ln>
                <a:solidFill>
                  <a:prstClr val="white"/>
                </a:solidFill>
                <a:effectLst/>
                <a:uLnTx/>
                <a:uFillTx/>
                <a:latin typeface="Tenorite"/>
                <a:ea typeface="+mn-ea"/>
                <a:cs typeface="+mn-cs"/>
              </a:rPr>
              <a:t>LAN option for data extraction </a:t>
            </a:r>
            <a:r>
              <a:rPr lang="en-US" sz="1400" dirty="0">
                <a:solidFill>
                  <a:prstClr val="white"/>
                </a:solidFill>
                <a:latin typeface="Tenorite"/>
              </a:rPr>
              <a:t>(data usage)</a:t>
            </a:r>
            <a:endParaRPr kumimoji="0" lang="en-US" sz="1400" b="0" i="0" u="none" strike="noStrike" kern="1200" cap="none" spc="0" normalizeH="0" baseline="0" noProof="0" dirty="0">
              <a:ln>
                <a:noFill/>
              </a:ln>
              <a:solidFill>
                <a:prstClr val="white"/>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white"/>
              </a:solidFill>
              <a:effectLst/>
              <a:uLnTx/>
              <a:uFillTx/>
              <a:latin typeface="Tenorite"/>
              <a:ea typeface="+mn-ea"/>
              <a:cs typeface="+mn-cs"/>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Architecture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4A6BBBC6-390A-8227-4896-553900EA5DD9}"/>
              </a:ext>
            </a:extLst>
          </p:cNvPr>
          <p:cNvPicPr>
            <a:picLocks noChangeAspect="1"/>
          </p:cNvPicPr>
          <p:nvPr/>
        </p:nvPicPr>
        <p:blipFill>
          <a:blip r:embed="rId2"/>
          <a:stretch>
            <a:fillRect/>
          </a:stretch>
        </p:blipFill>
        <p:spPr>
          <a:xfrm>
            <a:off x="367048" y="1690688"/>
            <a:ext cx="5036181" cy="3912603"/>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{362EA5D2-8133-4750-8ADE-DC62753C8654}tf67328976_win32</Template>
  <TotalTime>270</TotalTime>
  <Words>609</Words>
  <Application>Microsoft Office PowerPoint</Application>
  <PresentationFormat>Widescreen</PresentationFormat>
  <Paragraphs>164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Greenhouse digital TWIN</vt:lpstr>
      <vt:lpstr>Contents</vt:lpstr>
      <vt:lpstr>The project</vt:lpstr>
      <vt:lpstr>PRIMARY GOALS</vt:lpstr>
      <vt:lpstr>Architecture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ΤΣΑΜΠΡΑΣ ΙΩΑΝΝΗΣ</dc:creator>
  <cp:lastModifiedBy>ΤΣΑΜΠΡΑΣ ΙΩΑΝΝΗΣ</cp:lastModifiedBy>
  <cp:revision>7</cp:revision>
  <dcterms:created xsi:type="dcterms:W3CDTF">2023-02-13T05:01:34Z</dcterms:created>
  <dcterms:modified xsi:type="dcterms:W3CDTF">2023-02-14T16:36:47Z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