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0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mqx.com/en/blog/how-to-use-mqtt-in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ves-internet-guide.com/using-javascript-mqtt-client-websockets/" TargetMode="External"/><Relationship Id="rId2" Type="http://schemas.openxmlformats.org/officeDocument/2006/relationships/hyperlink" Target="https://www.influxdata.com/blog/mqtt-use-c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mqx.com/en/blog/how-to-use-mqtt-in-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C66A-47D1-6BDB-D97F-B2F848A01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-207140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/>
              <a:t>MQTT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E8239-DBEC-1786-1610-CD840AEB2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5248987"/>
            <a:ext cx="3137031" cy="979680"/>
          </a:xfrm>
        </p:spPr>
        <p:txBody>
          <a:bodyPr anchor="t">
            <a:normAutofit/>
          </a:bodyPr>
          <a:lstStyle/>
          <a:p>
            <a:r>
              <a:rPr lang="en-US" sz="1800" dirty="0"/>
              <a:t>What is it and why should I care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FF13A-D293-5725-D3E1-FB6C54B0C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2" r="-1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4EE7-A780-C511-8DE8-2816BC85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1702-BD6D-1295-BA87-58DE3305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HTTP protocol is the backbone of the modern web application</a:t>
            </a:r>
          </a:p>
          <a:p>
            <a:r>
              <a:rPr lang="en-US" dirty="0"/>
              <a:t>Commonly used as the </a:t>
            </a:r>
            <a:r>
              <a:rPr lang="en-US" b="1" dirty="0"/>
              <a:t>communication method of a RESTful API </a:t>
            </a:r>
            <a:r>
              <a:rPr lang="en-US" dirty="0"/>
              <a:t>(</a:t>
            </a:r>
            <a:r>
              <a:rPr lang="en-US" dirty="0" err="1"/>
              <a:t>OpenAPI</a:t>
            </a:r>
            <a:r>
              <a:rPr lang="en-US" dirty="0"/>
              <a:t>)</a:t>
            </a:r>
          </a:p>
          <a:p>
            <a:r>
              <a:rPr lang="en-US" dirty="0"/>
              <a:t>It sits on top of the OSI layers (</a:t>
            </a:r>
            <a:r>
              <a:rPr lang="en-US" b="1" dirty="0"/>
              <a:t>higher than TCP</a:t>
            </a:r>
            <a:r>
              <a:rPr lang="en-US" dirty="0"/>
              <a:t>)</a:t>
            </a:r>
          </a:p>
          <a:p>
            <a:r>
              <a:rPr lang="en-US" dirty="0"/>
              <a:t>There is an “</a:t>
            </a:r>
            <a:r>
              <a:rPr lang="en-US" b="1" dirty="0"/>
              <a:t>one-way</a:t>
            </a:r>
            <a:r>
              <a:rPr lang="en-US" dirty="0"/>
              <a:t>” restriction to them </a:t>
            </a:r>
          </a:p>
          <a:p>
            <a:r>
              <a:rPr lang="en-US" dirty="0"/>
              <a:t>It coaxes the client-server model where </a:t>
            </a:r>
            <a:r>
              <a:rPr lang="en-US" b="1" dirty="0"/>
              <a:t>only the client initializes an “event” </a:t>
            </a:r>
            <a:r>
              <a:rPr lang="en-US" dirty="0"/>
              <a:t>(requests a resource)</a:t>
            </a:r>
          </a:p>
          <a:p>
            <a:r>
              <a:rPr lang="en-US" dirty="0"/>
              <a:t>HTTP requests on a server’s endpoint </a:t>
            </a:r>
            <a:r>
              <a:rPr lang="en-US" b="1" dirty="0"/>
              <a:t>spawn</a:t>
            </a:r>
            <a:r>
              <a:rPr lang="en-US" dirty="0"/>
              <a:t> a handling pipeline</a:t>
            </a:r>
          </a:p>
          <a:p>
            <a:r>
              <a:rPr lang="en-US" dirty="0"/>
              <a:t>They are </a:t>
            </a:r>
            <a:r>
              <a:rPr lang="en-US" b="1" dirty="0"/>
              <a:t>synchronous</a:t>
            </a:r>
            <a:r>
              <a:rPr lang="en-US" dirty="0"/>
              <a:t> and  implement a request-response scheme</a:t>
            </a:r>
          </a:p>
          <a:p>
            <a:r>
              <a:rPr lang="en-US" dirty="0"/>
              <a:t>They contain many data types (text, </a:t>
            </a:r>
            <a:r>
              <a:rPr lang="en-US" dirty="0" err="1"/>
              <a:t>json</a:t>
            </a:r>
            <a:r>
              <a:rPr lang="en-US" dirty="0"/>
              <a:t>, html, media and more) with no specific size limits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60651-C2EB-756F-B670-824C7DD38807}"/>
              </a:ext>
            </a:extLst>
          </p:cNvPr>
          <p:cNvSpPr txBox="1"/>
          <p:nvPr/>
        </p:nvSpPr>
        <p:spPr>
          <a:xfrm>
            <a:off x="800100" y="1653041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HTTP technology stack</a:t>
            </a:r>
            <a:endParaRPr lang="en-US" dirty="0"/>
          </a:p>
        </p:txBody>
      </p:sp>
      <p:pic>
        <p:nvPicPr>
          <p:cNvPr id="9" name="Picture 8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4C312B2B-CB55-3137-B682-7D044DBC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05" y="954732"/>
            <a:ext cx="2502537" cy="1396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142C8-C2F4-CB06-73DE-07C5E21E3B86}"/>
              </a:ext>
            </a:extLst>
          </p:cNvPr>
          <p:cNvSpPr txBox="1"/>
          <p:nvPr/>
        </p:nvSpPr>
        <p:spPr>
          <a:xfrm rot="20011507">
            <a:off x="10364962" y="4233936"/>
            <a:ext cx="2053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but web sockets go brr ?</a:t>
            </a:r>
          </a:p>
        </p:txBody>
      </p:sp>
    </p:spTree>
    <p:extLst>
      <p:ext uri="{BB962C8B-B14F-4D97-AF65-F5344CB8AC3E}">
        <p14:creationId xmlns:p14="http://schemas.microsoft.com/office/powerpoint/2010/main" val="221424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4EE7-A780-C511-8DE8-2816BC85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1702-BD6D-1295-BA87-58DE3305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978747" cy="36360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a newer </a:t>
            </a:r>
            <a:r>
              <a:rPr lang="en-US" b="1" dirty="0"/>
              <a:t>messaging protocol </a:t>
            </a:r>
            <a:r>
              <a:rPr lang="en-US" dirty="0"/>
              <a:t>serving a (maybe) different purpose</a:t>
            </a:r>
          </a:p>
          <a:p>
            <a:r>
              <a:rPr lang="en-US" dirty="0"/>
              <a:t>It introduces the </a:t>
            </a:r>
            <a:r>
              <a:rPr lang="en-US" b="1" dirty="0"/>
              <a:t>“broker” </a:t>
            </a:r>
            <a:r>
              <a:rPr lang="en-US" dirty="0"/>
              <a:t>concept for </a:t>
            </a:r>
            <a:r>
              <a:rPr lang="en-US" b="1" dirty="0"/>
              <a:t>many-to-many &amp; both-ways </a:t>
            </a:r>
            <a:r>
              <a:rPr lang="en-US" dirty="0"/>
              <a:t>communication</a:t>
            </a:r>
          </a:p>
          <a:p>
            <a:r>
              <a:rPr lang="en-US" dirty="0"/>
              <a:t>Originally a low overhead solution for embedded systems in limited CPU-power and bandwidth conditions</a:t>
            </a:r>
          </a:p>
          <a:p>
            <a:r>
              <a:rPr lang="en-US" dirty="0"/>
              <a:t>It also stacks </a:t>
            </a:r>
            <a:r>
              <a:rPr lang="en-US" b="1" dirty="0"/>
              <a:t>above</a:t>
            </a:r>
            <a:r>
              <a:rPr lang="en-US" dirty="0"/>
              <a:t> the </a:t>
            </a:r>
            <a:r>
              <a:rPr lang="en-US" b="1" dirty="0"/>
              <a:t>TCP</a:t>
            </a:r>
            <a:r>
              <a:rPr lang="en-US" dirty="0"/>
              <a:t> layer (usually)</a:t>
            </a:r>
          </a:p>
          <a:p>
            <a:r>
              <a:rPr lang="en-US" dirty="0"/>
              <a:t>It thrives in scenarios where </a:t>
            </a:r>
            <a:r>
              <a:rPr lang="en-US" b="1" dirty="0"/>
              <a:t>“events” </a:t>
            </a:r>
            <a:r>
              <a:rPr lang="en-US" dirty="0"/>
              <a:t>are spawned by </a:t>
            </a:r>
            <a:r>
              <a:rPr lang="en-US" b="1" dirty="0"/>
              <a:t>many sources</a:t>
            </a:r>
          </a:p>
          <a:p>
            <a:r>
              <a:rPr lang="en-US" b="1" dirty="0"/>
              <a:t>Clients</a:t>
            </a:r>
            <a:r>
              <a:rPr lang="en-US" dirty="0"/>
              <a:t> can now </a:t>
            </a:r>
            <a:r>
              <a:rPr lang="en-US" b="1" dirty="0"/>
              <a:t>publish </a:t>
            </a:r>
            <a:r>
              <a:rPr lang="en-US" dirty="0"/>
              <a:t>(</a:t>
            </a:r>
            <a:r>
              <a:rPr lang="en-US" i="1" dirty="0"/>
              <a:t>like post</a:t>
            </a:r>
            <a:r>
              <a:rPr lang="en-US" dirty="0"/>
              <a:t>) information under a </a:t>
            </a:r>
            <a:r>
              <a:rPr lang="en-US" b="1" dirty="0"/>
              <a:t>“topic” </a:t>
            </a:r>
            <a:r>
              <a:rPr lang="en-US" dirty="0"/>
              <a:t>or </a:t>
            </a:r>
            <a:r>
              <a:rPr lang="en-US" b="1" dirty="0"/>
              <a:t>subscribe</a:t>
            </a:r>
            <a:r>
              <a:rPr lang="en-US" dirty="0"/>
              <a:t> (</a:t>
            </a:r>
            <a:r>
              <a:rPr lang="en-US" i="1" dirty="0"/>
              <a:t>like get</a:t>
            </a:r>
            <a:r>
              <a:rPr lang="en-US" dirty="0"/>
              <a:t>) to one</a:t>
            </a:r>
          </a:p>
          <a:p>
            <a:r>
              <a:rPr lang="en-US" dirty="0"/>
              <a:t>When a topic is updated all subscribers receive the “event” (a message)</a:t>
            </a:r>
          </a:p>
          <a:p>
            <a:r>
              <a:rPr lang="en-US" dirty="0"/>
              <a:t>Pub/Sub instead of request-response scheme</a:t>
            </a:r>
          </a:p>
          <a:p>
            <a:r>
              <a:rPr lang="en-US" dirty="0"/>
              <a:t>Limits on message sizes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60651-C2EB-756F-B670-824C7DD38807}"/>
              </a:ext>
            </a:extLst>
          </p:cNvPr>
          <p:cNvSpPr txBox="1"/>
          <p:nvPr/>
        </p:nvSpPr>
        <p:spPr>
          <a:xfrm>
            <a:off x="800100" y="1653041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 alternative ?</a:t>
            </a:r>
            <a:endParaRPr lang="en-US" dirty="0"/>
          </a:p>
        </p:txBody>
      </p:sp>
      <p:pic>
        <p:nvPicPr>
          <p:cNvPr id="8" name="Picture 7" descr="A picture containing text, circle, font&#10;&#10;Description automatically generated">
            <a:extLst>
              <a:ext uri="{FF2B5EF4-FFF2-40B4-BE49-F238E27FC236}">
                <a16:creationId xmlns:a16="http://schemas.microsoft.com/office/drawing/2014/main" id="{70722D8C-90AE-59A7-69A3-935A499F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75" y="922096"/>
            <a:ext cx="42005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0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3D2A-E3DA-3241-405A-08358A86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3509-D792-EA84-748A-22822046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753318"/>
            <a:ext cx="10691265" cy="1480235"/>
          </a:xfrm>
        </p:spPr>
        <p:txBody>
          <a:bodyPr/>
          <a:lstStyle/>
          <a:p>
            <a:r>
              <a:rPr lang="en-US" sz="1800" b="1" dirty="0"/>
              <a:t>Device</a:t>
            </a:r>
            <a:r>
              <a:rPr lang="en-US" sz="1800" dirty="0"/>
              <a:t> (sensor/actuator) </a:t>
            </a:r>
            <a:r>
              <a:rPr lang="en-US" sz="1800" b="1" dirty="0"/>
              <a:t>grids</a:t>
            </a:r>
            <a:r>
              <a:rPr lang="en-US" sz="1800" dirty="0"/>
              <a:t> (smart homes, logistics, wearables etc.)</a:t>
            </a:r>
          </a:p>
          <a:p>
            <a:r>
              <a:rPr lang="en-US" sz="1800" dirty="0"/>
              <a:t>Edge to Cloud Bridge (as a way to </a:t>
            </a:r>
            <a:r>
              <a:rPr lang="en-US" sz="1800" b="1" dirty="0"/>
              <a:t>expose edge data </a:t>
            </a:r>
            <a:r>
              <a:rPr lang="en-US" sz="1800" dirty="0"/>
              <a:t>from a vertical to </a:t>
            </a:r>
            <a:r>
              <a:rPr lang="en-US" sz="1800" b="1" dirty="0"/>
              <a:t>cloud consumers</a:t>
            </a:r>
            <a:r>
              <a:rPr lang="en-US" sz="1800" dirty="0"/>
              <a:t>)</a:t>
            </a:r>
          </a:p>
          <a:p>
            <a:r>
              <a:rPr lang="en-US" sz="1800" dirty="0"/>
              <a:t>Real time </a:t>
            </a:r>
            <a:r>
              <a:rPr lang="en-US" sz="1800" b="1" dirty="0"/>
              <a:t>Monitoring</a:t>
            </a:r>
            <a:r>
              <a:rPr lang="en-US" sz="1800" dirty="0"/>
              <a:t> and Management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D8845-24AB-A56C-3427-8541498894B0}"/>
              </a:ext>
            </a:extLst>
          </p:cNvPr>
          <p:cNvSpPr txBox="1"/>
          <p:nvPr/>
        </p:nvSpPr>
        <p:spPr>
          <a:xfrm>
            <a:off x="800100" y="149866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And </a:t>
            </a:r>
            <a:r>
              <a:rPr lang="en-US" sz="1800" b="1" dirty="0"/>
              <a:t>where</a:t>
            </a:r>
            <a:r>
              <a:rPr lang="en-US" sz="1800" dirty="0"/>
              <a:t> 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FD73A-1889-71D6-DC97-DEF42DB98ECB}"/>
              </a:ext>
            </a:extLst>
          </p:cNvPr>
          <p:cNvSpPr txBox="1"/>
          <p:nvPr/>
        </p:nvSpPr>
        <p:spPr>
          <a:xfrm>
            <a:off x="280553" y="2293126"/>
            <a:ext cx="6095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IoT sphere is the main “consumer”: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D2FFC-6E50-AB5F-8262-22F7F96597E0}"/>
              </a:ext>
            </a:extLst>
          </p:cNvPr>
          <p:cNvSpPr txBox="1"/>
          <p:nvPr/>
        </p:nvSpPr>
        <p:spPr>
          <a:xfrm>
            <a:off x="280553" y="4164765"/>
            <a:ext cx="6095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But there’s more: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C4DF3-3599-E496-620D-8394F8CAAEDC}"/>
              </a:ext>
            </a:extLst>
          </p:cNvPr>
          <p:cNvSpPr txBox="1"/>
          <p:nvPr/>
        </p:nvSpPr>
        <p:spPr>
          <a:xfrm>
            <a:off x="700635" y="4573257"/>
            <a:ext cx="9672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Social Media </a:t>
            </a:r>
            <a:r>
              <a:rPr lang="en-US" sz="1800" dirty="0"/>
              <a:t>(both Facebook’s Messenger and Instagram utilize MQTT)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Web-Dev as a </a:t>
            </a:r>
            <a:r>
              <a:rPr lang="en-US" b="1" dirty="0"/>
              <a:t>server-side event </a:t>
            </a:r>
            <a:r>
              <a:rPr lang="en-US" dirty="0"/>
              <a:t>communicator, avoiding “state” leaking to a RESTful API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with parts </a:t>
            </a:r>
            <a:r>
              <a:rPr lang="en-US" b="1" dirty="0"/>
              <a:t>behind NAT </a:t>
            </a:r>
            <a:r>
              <a:rPr lang="en-US" dirty="0"/>
              <a:t>or without static IP’s </a:t>
            </a:r>
            <a:endParaRPr lang="en-US" sz="1800" dirty="0"/>
          </a:p>
        </p:txBody>
      </p:sp>
      <p:pic>
        <p:nvPicPr>
          <p:cNvPr id="14" name="Picture 13" descr="A picture containing text, screenshot, design, diagram&#10;&#10;Description automatically generated">
            <a:extLst>
              <a:ext uri="{FF2B5EF4-FFF2-40B4-BE49-F238E27FC236}">
                <a16:creationId xmlns:a16="http://schemas.microsoft.com/office/drawing/2014/main" id="{71468496-FB74-0C95-20F6-FD5560804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5" y="1075965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5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83F1-DBB7-AB9B-2745-027FD1C5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26A3-14BC-9AFD-2516-C7A4A155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</a:t>
            </a:r>
            <a:r>
              <a:rPr lang="en-US" b="1" dirty="0"/>
              <a:t>host a broker </a:t>
            </a:r>
            <a:r>
              <a:rPr lang="en-US" dirty="0"/>
              <a:t>in your local network or </a:t>
            </a:r>
            <a:r>
              <a:rPr lang="en-US" b="1" dirty="0"/>
              <a:t>use a public one </a:t>
            </a:r>
            <a:r>
              <a:rPr lang="en-US" dirty="0"/>
              <a:t>(since it is a light-weight protocol public brokers exist free of charge)</a:t>
            </a:r>
          </a:p>
          <a:p>
            <a:r>
              <a:rPr lang="en-US" dirty="0"/>
              <a:t>There are many implementations both open source (e.g. </a:t>
            </a:r>
            <a:r>
              <a:rPr lang="en-US" b="0" i="0" dirty="0" err="1">
                <a:effectLst/>
                <a:latin typeface="Söhne"/>
              </a:rPr>
              <a:t>Mosquitto</a:t>
            </a:r>
            <a:r>
              <a:rPr lang="en-US" b="0" i="0" dirty="0">
                <a:effectLst/>
                <a:latin typeface="Söhne"/>
              </a:rPr>
              <a:t>, Apache )</a:t>
            </a:r>
            <a:r>
              <a:rPr lang="en-US" dirty="0"/>
              <a:t> and proprietary (e.g. IBM Watson, AWS IoT Core)</a:t>
            </a:r>
          </a:p>
          <a:p>
            <a:r>
              <a:rPr lang="en-US" dirty="0"/>
              <a:t>You can </a:t>
            </a:r>
            <a:r>
              <a:rPr lang="en-US" b="1" dirty="0"/>
              <a:t>connect to the broker </a:t>
            </a:r>
            <a:r>
              <a:rPr lang="en-US" dirty="0"/>
              <a:t>with </a:t>
            </a:r>
            <a:r>
              <a:rPr lang="en-US" dirty="0" err="1"/>
              <a:t>js</a:t>
            </a:r>
            <a:r>
              <a:rPr lang="en-US" dirty="0"/>
              <a:t>, node, python</a:t>
            </a:r>
            <a:r>
              <a:rPr lang="el-GR" dirty="0"/>
              <a:t>, </a:t>
            </a:r>
            <a:r>
              <a:rPr lang="en-US" dirty="0"/>
              <a:t>java, C/C++/C#, Go, Swift and others using packets like </a:t>
            </a:r>
            <a:r>
              <a:rPr lang="en-US" dirty="0" err="1"/>
              <a:t>paho-mqtt</a:t>
            </a:r>
            <a:r>
              <a:rPr lang="en-US" dirty="0"/>
              <a:t> or scripts</a:t>
            </a:r>
          </a:p>
          <a:p>
            <a:r>
              <a:rPr lang="en-US" dirty="0"/>
              <a:t>After a connection is established through a “client” object you can use the appropriate methods to </a:t>
            </a:r>
            <a:r>
              <a:rPr lang="en-US" b="1" dirty="0"/>
              <a:t>publish messages </a:t>
            </a:r>
            <a:r>
              <a:rPr lang="en-US" dirty="0"/>
              <a:t>under topics, </a:t>
            </a:r>
            <a:r>
              <a:rPr lang="en-US" b="1" dirty="0"/>
              <a:t>subscribe</a:t>
            </a:r>
            <a:r>
              <a:rPr lang="en-US" dirty="0"/>
              <a:t> to a topic and </a:t>
            </a:r>
            <a:r>
              <a:rPr lang="en-US" b="1" dirty="0"/>
              <a:t>set handling functions </a:t>
            </a:r>
            <a:r>
              <a:rPr lang="en-US" dirty="0"/>
              <a:t>for your subscriptions</a:t>
            </a:r>
          </a:p>
        </p:txBody>
      </p:sp>
      <p:pic>
        <p:nvPicPr>
          <p:cNvPr id="5" name="Picture 4" descr="A picture containing circle, screenshot, diagram, line&#10;&#10;Description automatically generated">
            <a:extLst>
              <a:ext uri="{FF2B5EF4-FFF2-40B4-BE49-F238E27FC236}">
                <a16:creationId xmlns:a16="http://schemas.microsoft.com/office/drawing/2014/main" id="{E3DD588A-8830-5215-A005-603D7CEF8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324" y="828449"/>
            <a:ext cx="2769534" cy="1558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BB28A-054B-C9EE-65FF-75D8113DF60C}"/>
              </a:ext>
            </a:extLst>
          </p:cNvPr>
          <p:cNvSpPr txBox="1"/>
          <p:nvPr/>
        </p:nvSpPr>
        <p:spPr>
          <a:xfrm>
            <a:off x="800100" y="1607611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</a:t>
            </a:r>
            <a:r>
              <a:rPr lang="en-US" b="1" dirty="0"/>
              <a:t>what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2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83F1-DBB7-AB9B-2745-027FD1C5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BB28A-054B-C9EE-65FF-75D8113DF60C}"/>
              </a:ext>
            </a:extLst>
          </p:cNvPr>
          <p:cNvSpPr txBox="1"/>
          <p:nvPr/>
        </p:nvSpPr>
        <p:spPr>
          <a:xfrm>
            <a:off x="800100" y="1607611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Git</a:t>
            </a:r>
            <a:r>
              <a:rPr lang="en-US" dirty="0"/>
              <a:t> Dirty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E6A32D-2C9E-02F2-4B70-ABA9B19D009F}"/>
              </a:ext>
            </a:extLst>
          </p:cNvPr>
          <p:cNvGrpSpPr/>
          <p:nvPr/>
        </p:nvGrpSpPr>
        <p:grpSpPr>
          <a:xfrm>
            <a:off x="3352817" y="1364311"/>
            <a:ext cx="5265176" cy="4423011"/>
            <a:chOff x="4979737" y="1174306"/>
            <a:chExt cx="5265176" cy="44230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6188D7-E19E-1973-0E22-796E64D05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737" y="1174306"/>
              <a:ext cx="3336807" cy="266621"/>
            </a:xfrm>
            <a:prstGeom prst="rect">
              <a:avLst/>
            </a:prstGeom>
          </p:spPr>
        </p:pic>
        <p:pic>
          <p:nvPicPr>
            <p:cNvPr id="9" name="Picture 8" descr="A screen shot of a computer code&#10;&#10;Description automatically generated with low confidence">
              <a:extLst>
                <a:ext uri="{FF2B5EF4-FFF2-40B4-BE49-F238E27FC236}">
                  <a16:creationId xmlns:a16="http://schemas.microsoft.com/office/drawing/2014/main" id="{FBA4E145-5D5F-783F-CCE9-FA4D2B007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737" y="1523858"/>
              <a:ext cx="3830479" cy="1905142"/>
            </a:xfrm>
            <a:prstGeom prst="rect">
              <a:avLst/>
            </a:prstGeom>
          </p:spPr>
        </p:pic>
        <p:pic>
          <p:nvPicPr>
            <p:cNvPr id="11" name="Picture 10" descr="A screenshot of a computer code&#10;&#10;Description automatically generated with low confidence">
              <a:extLst>
                <a:ext uri="{FF2B5EF4-FFF2-40B4-BE49-F238E27FC236}">
                  <a16:creationId xmlns:a16="http://schemas.microsoft.com/office/drawing/2014/main" id="{BD4188DD-4CA4-3C20-9BA4-5FB84FDB8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737" y="3512753"/>
              <a:ext cx="5265176" cy="1142374"/>
            </a:xfrm>
            <a:prstGeom prst="rect">
              <a:avLst/>
            </a:prstGeom>
          </p:spPr>
        </p:pic>
        <p:pic>
          <p:nvPicPr>
            <p:cNvPr id="13" name="Picture 12" descr="A screen shot of a computer code&#10;&#10;Description automatically generated with low confidence">
              <a:extLst>
                <a:ext uri="{FF2B5EF4-FFF2-40B4-BE49-F238E27FC236}">
                  <a16:creationId xmlns:a16="http://schemas.microsoft.com/office/drawing/2014/main" id="{82B2FDBA-C120-173E-E87F-495C126A2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737" y="4738880"/>
              <a:ext cx="2252336" cy="85843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320E9D1-CD92-5DF0-9AA7-9BB1D98EC92E}"/>
              </a:ext>
            </a:extLst>
          </p:cNvPr>
          <p:cNvSpPr txBox="1"/>
          <p:nvPr/>
        </p:nvSpPr>
        <p:spPr>
          <a:xfrm>
            <a:off x="6797875" y="1312955"/>
            <a:ext cx="2399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client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157D7-9C29-9F6F-3E63-9F4CC3484A38}"/>
              </a:ext>
            </a:extLst>
          </p:cNvPr>
          <p:cNvSpPr txBox="1"/>
          <p:nvPr/>
        </p:nvSpPr>
        <p:spPr>
          <a:xfrm>
            <a:off x="7183296" y="2376057"/>
            <a:ext cx="2326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a connect handler and connect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38EBD-0E3D-3121-0B0A-E50A01182739}"/>
              </a:ext>
            </a:extLst>
          </p:cNvPr>
          <p:cNvSpPr txBox="1"/>
          <p:nvPr/>
        </p:nvSpPr>
        <p:spPr>
          <a:xfrm>
            <a:off x="8617993" y="3835613"/>
            <a:ext cx="20579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a subscription handler and subscribe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591EA-243C-2FDE-5729-054E9D00E29C}"/>
              </a:ext>
            </a:extLst>
          </p:cNvPr>
          <p:cNvSpPr txBox="1"/>
          <p:nvPr/>
        </p:nvSpPr>
        <p:spPr>
          <a:xfrm>
            <a:off x="5701745" y="5124357"/>
            <a:ext cx="197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 the above</a:t>
            </a:r>
          </a:p>
        </p:txBody>
      </p:sp>
    </p:spTree>
    <p:extLst>
      <p:ext uri="{BB962C8B-B14F-4D97-AF65-F5344CB8AC3E}">
        <p14:creationId xmlns:p14="http://schemas.microsoft.com/office/powerpoint/2010/main" val="250111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3D2A-E3DA-3241-405A-08358A86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3509-D792-EA84-748A-22822046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93174"/>
            <a:ext cx="10691265" cy="413604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https://www.openapis.org/what-is-openapi</a:t>
            </a:r>
          </a:p>
          <a:p>
            <a:r>
              <a:rPr lang="en-US" dirty="0">
                <a:hlinkClick r:id="rId2"/>
              </a:rPr>
              <a:t>https://cedalo.com/blog/http-vs-mqtt-for-iot/</a:t>
            </a:r>
          </a:p>
          <a:p>
            <a:r>
              <a:rPr lang="en-US" dirty="0">
                <a:hlinkClick r:id="rId2"/>
              </a:rPr>
              <a:t>https://www.influxdata.com/blog/mqtt-use-cases/</a:t>
            </a:r>
            <a:endParaRPr lang="en-US" dirty="0"/>
          </a:p>
          <a:p>
            <a:r>
              <a:rPr lang="en-US" dirty="0">
                <a:hlinkClick r:id="rId3"/>
              </a:rPr>
              <a:t>http://www.steves-internet-guide.com/using-javascript-mqtt-client-websockets/</a:t>
            </a:r>
            <a:endParaRPr lang="en-US" dirty="0"/>
          </a:p>
          <a:p>
            <a:r>
              <a:rPr lang="en-US" dirty="0">
                <a:hlinkClick r:id="rId4"/>
              </a:rPr>
              <a:t>https://www.emqx.com/en/blog/how-to-use-mqtt-in-python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6896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540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Söhne</vt:lpstr>
      <vt:lpstr>Univers Condensed</vt:lpstr>
      <vt:lpstr>ChronicleVTI</vt:lpstr>
      <vt:lpstr>MQTT</vt:lpstr>
      <vt:lpstr>Context</vt:lpstr>
      <vt:lpstr>MQTT</vt:lpstr>
      <vt:lpstr>Why tho ?</vt:lpstr>
      <vt:lpstr>How?</vt:lpstr>
      <vt:lpstr>Tutorial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ΤΣΑΜΠΡΑΣ ΙΩΑΝΝΗΣ</dc:creator>
  <cp:lastModifiedBy>ΤΣΑΜΠΡΑΣ ΙΩΑΝΝΗΣ</cp:lastModifiedBy>
  <cp:revision>7</cp:revision>
  <dcterms:created xsi:type="dcterms:W3CDTF">2023-05-27T19:01:19Z</dcterms:created>
  <dcterms:modified xsi:type="dcterms:W3CDTF">2023-05-27T21:18:38Z</dcterms:modified>
</cp:coreProperties>
</file>