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  <a:srgbClr val="D9D9D9"/>
    <a:srgbClr val="B3A175"/>
    <a:srgbClr val="009242"/>
    <a:srgbClr val="F4BAA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208-412E-BD25-696CE82F31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14-450F-B9D4-2B764F41F7A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208-412E-BD25-696CE82F31E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208-412E-BD25-696CE82F31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14-450F-B9D4-2B764F41F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Why would you visit again at this time ?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AE-4593-AEF4-BA6F9BEA9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AE-4593-AEF4-BA6F9BEA97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AE-4593-AEF4-BA6F9BEA97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AE-4593-AEF4-BA6F9BEA9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Lecture Schedule</c:v>
                </c:pt>
                <c:pt idx="1">
                  <c:v>Friend's Car</c:v>
                </c:pt>
                <c:pt idx="2">
                  <c:v>Need to return home</c:v>
                </c:pt>
                <c:pt idx="3">
                  <c:v>Food Choice Availability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42-41A0-9ED4-803D062BBAB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F8F4CF-4780-4570-8D6A-A1CAE53642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B5966F-2059-4DD3-8A73-81D96C0C6F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Students will now be able to gauge the wait-time and avoid visiting during peak hours, creating </a:t>
          </a:r>
          <a:r>
            <a:rPr lang="en-US" u="sng" dirty="0"/>
            <a:t>better campus conditions</a:t>
          </a:r>
          <a:r>
            <a:rPr lang="en-US" dirty="0"/>
            <a:t>.</a:t>
          </a:r>
        </a:p>
      </dgm:t>
    </dgm:pt>
    <dgm:pt modelId="{C66FB84C-631C-4355-8476-7C1DF09F13F9}" type="parTrans" cxnId="{136B467E-9BC2-49B0-865C-F9F5DF397A24}">
      <dgm:prSet/>
      <dgm:spPr/>
      <dgm:t>
        <a:bodyPr/>
        <a:lstStyle/>
        <a:p>
          <a:endParaRPr lang="en-US"/>
        </a:p>
      </dgm:t>
    </dgm:pt>
    <dgm:pt modelId="{1D437E3B-2092-4B91-8DD4-47BEDBA64F5F}" type="sibTrans" cxnId="{136B467E-9BC2-49B0-865C-F9F5DF397A24}">
      <dgm:prSet/>
      <dgm:spPr/>
      <dgm:t>
        <a:bodyPr/>
        <a:lstStyle/>
        <a:p>
          <a:endParaRPr lang="en-US"/>
        </a:p>
      </dgm:t>
    </dgm:pt>
    <dgm:pt modelId="{22C0CDC0-B2C9-4B55-BCA7-05A2EF773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lines will diminish in size, </a:t>
          </a:r>
          <a:r>
            <a:rPr lang="en-US" u="sng" dirty="0"/>
            <a:t>avoiding negative PR</a:t>
          </a:r>
          <a:r>
            <a:rPr lang="en-US" dirty="0"/>
            <a:t> for the University.</a:t>
          </a:r>
        </a:p>
      </dgm:t>
    </dgm:pt>
    <dgm:pt modelId="{20924954-B834-4B62-8D52-01F064E7EA45}" type="parTrans" cxnId="{C5429C71-8CA4-4930-90A4-A2D8A6C33C70}">
      <dgm:prSet/>
      <dgm:spPr/>
      <dgm:t>
        <a:bodyPr/>
        <a:lstStyle/>
        <a:p>
          <a:endParaRPr lang="en-US"/>
        </a:p>
      </dgm:t>
    </dgm:pt>
    <dgm:pt modelId="{BABBC2AB-F0E8-423B-89C5-7575EDB26E23}" type="sibTrans" cxnId="{C5429C71-8CA4-4930-90A4-A2D8A6C33C70}">
      <dgm:prSet/>
      <dgm:spPr/>
      <dgm:t>
        <a:bodyPr/>
        <a:lstStyle/>
        <a:p>
          <a:endParaRPr lang="en-US"/>
        </a:p>
      </dgm:t>
    </dgm:pt>
    <dgm:pt modelId="{F46B7EFF-48B6-49EB-8CF5-37E7A5565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More</a:t>
          </a:r>
          <a:r>
            <a:rPr lang="en-US"/>
            <a:t> students could be </a:t>
          </a:r>
          <a:r>
            <a:rPr lang="en-US" u="sng"/>
            <a:t>served</a:t>
          </a:r>
          <a:r>
            <a:rPr lang="en-US"/>
            <a:t> since the restaurant would be utilized more efficiently. </a:t>
          </a:r>
        </a:p>
      </dgm:t>
    </dgm:pt>
    <dgm:pt modelId="{A7B49CBF-5202-49B7-9E97-CF7DE3982382}" type="parTrans" cxnId="{C77EF2BC-EC89-42EF-84A9-D33DCB8D9F3C}">
      <dgm:prSet/>
      <dgm:spPr/>
      <dgm:t>
        <a:bodyPr/>
        <a:lstStyle/>
        <a:p>
          <a:endParaRPr lang="en-US"/>
        </a:p>
      </dgm:t>
    </dgm:pt>
    <dgm:pt modelId="{5E9A47D0-226C-4D48-A79C-4396F4D20A9C}" type="sibTrans" cxnId="{C77EF2BC-EC89-42EF-84A9-D33DCB8D9F3C}">
      <dgm:prSet/>
      <dgm:spPr/>
      <dgm:t>
        <a:bodyPr/>
        <a:lstStyle/>
        <a:p>
          <a:endParaRPr lang="en-US"/>
        </a:p>
      </dgm:t>
    </dgm:pt>
    <dgm:pt modelId="{1BDC92A5-D12C-4A07-874B-725C06697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Decreased crowding</a:t>
          </a:r>
          <a:r>
            <a:rPr lang="en-US" dirty="0"/>
            <a:t> minimizes hygiene concerns and allows the food quality to be maintained. </a:t>
          </a:r>
        </a:p>
      </dgm:t>
    </dgm:pt>
    <dgm:pt modelId="{0A3F14FD-828A-47D4-A647-46299970AA2E}" type="parTrans" cxnId="{249E0B2C-1B0B-4BF0-90AA-A5CE495169AE}">
      <dgm:prSet/>
      <dgm:spPr/>
      <dgm:t>
        <a:bodyPr/>
        <a:lstStyle/>
        <a:p>
          <a:endParaRPr lang="en-US"/>
        </a:p>
      </dgm:t>
    </dgm:pt>
    <dgm:pt modelId="{4AD594E1-2815-4134-BE7F-6D54267B272D}" type="sibTrans" cxnId="{249E0B2C-1B0B-4BF0-90AA-A5CE495169AE}">
      <dgm:prSet/>
      <dgm:spPr/>
      <dgm:t>
        <a:bodyPr/>
        <a:lstStyle/>
        <a:p>
          <a:endParaRPr lang="en-US"/>
        </a:p>
      </dgm:t>
    </dgm:pt>
    <dgm:pt modelId="{59EED91A-3FE7-48B3-9990-BCB27A2625BF}" type="pres">
      <dgm:prSet presAssocID="{E6F8F4CF-4780-4570-8D6A-A1CAE536422D}" presName="root" presStyleCnt="0">
        <dgm:presLayoutVars>
          <dgm:dir/>
          <dgm:resizeHandles val="exact"/>
        </dgm:presLayoutVars>
      </dgm:prSet>
      <dgm:spPr/>
    </dgm:pt>
    <dgm:pt modelId="{62FE6BC8-D9A3-4886-B6B7-8475E2847AAA}" type="pres">
      <dgm:prSet presAssocID="{07B5966F-2059-4DD3-8A73-81D96C0C6FAD}" presName="compNode" presStyleCnt="0"/>
      <dgm:spPr/>
    </dgm:pt>
    <dgm:pt modelId="{2F2B5FFC-EE98-4FD4-BD0C-7A0B66509983}" type="pres">
      <dgm:prSet presAssocID="{07B5966F-2059-4DD3-8A73-81D96C0C6FAD}" presName="bgRect" presStyleLbl="bgShp" presStyleIdx="0" presStyleCnt="4" custLinFactNeighborY="-649"/>
      <dgm:spPr/>
    </dgm:pt>
    <dgm:pt modelId="{DF138603-6CE1-4352-AB59-3464BE13248B}" type="pres">
      <dgm:prSet presAssocID="{07B5966F-2059-4DD3-8A73-81D96C0C6F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 with solid fill"/>
        </a:ext>
      </dgm:extLst>
    </dgm:pt>
    <dgm:pt modelId="{A88733E9-C19B-4606-8011-5F22C07EEF5B}" type="pres">
      <dgm:prSet presAssocID="{07B5966F-2059-4DD3-8A73-81D96C0C6FAD}" presName="spaceRect" presStyleCnt="0"/>
      <dgm:spPr/>
    </dgm:pt>
    <dgm:pt modelId="{374C1E06-34F0-4128-BEFE-4F01C82C5B09}" type="pres">
      <dgm:prSet presAssocID="{07B5966F-2059-4DD3-8A73-81D96C0C6FAD}" presName="parTx" presStyleLbl="revTx" presStyleIdx="0" presStyleCnt="4">
        <dgm:presLayoutVars>
          <dgm:chMax val="0"/>
          <dgm:chPref val="0"/>
        </dgm:presLayoutVars>
      </dgm:prSet>
      <dgm:spPr/>
    </dgm:pt>
    <dgm:pt modelId="{BDB413A7-786B-41B4-8BE5-22154FEB6E1B}" type="pres">
      <dgm:prSet presAssocID="{1D437E3B-2092-4B91-8DD4-47BEDBA64F5F}" presName="sibTrans" presStyleCnt="0"/>
      <dgm:spPr/>
    </dgm:pt>
    <dgm:pt modelId="{5895163B-1038-41E1-B371-16DEC3B9F9E6}" type="pres">
      <dgm:prSet presAssocID="{22C0CDC0-B2C9-4B55-BCA7-05A2EF7736EE}" presName="compNode" presStyleCnt="0"/>
      <dgm:spPr/>
    </dgm:pt>
    <dgm:pt modelId="{AD877479-9E7F-474A-91C9-DAD0FA1551E7}" type="pres">
      <dgm:prSet presAssocID="{22C0CDC0-B2C9-4B55-BCA7-05A2EF7736EE}" presName="bgRect" presStyleLbl="bgShp" presStyleIdx="1" presStyleCnt="4"/>
      <dgm:spPr/>
    </dgm:pt>
    <dgm:pt modelId="{3F4AECE0-25B1-4A1E-B56F-B567D141BE25}" type="pres">
      <dgm:prSet presAssocID="{22C0CDC0-B2C9-4B55-BCA7-05A2EF7736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Heart with solid fill"/>
        </a:ext>
      </dgm:extLst>
    </dgm:pt>
    <dgm:pt modelId="{BE1D1266-03EB-4400-AAD4-ECC0E02222FF}" type="pres">
      <dgm:prSet presAssocID="{22C0CDC0-B2C9-4B55-BCA7-05A2EF7736EE}" presName="spaceRect" presStyleCnt="0"/>
      <dgm:spPr/>
    </dgm:pt>
    <dgm:pt modelId="{2FBC9EC8-D0C7-4D50-AC3D-F8C4614F4AA0}" type="pres">
      <dgm:prSet presAssocID="{22C0CDC0-B2C9-4B55-BCA7-05A2EF7736EE}" presName="parTx" presStyleLbl="revTx" presStyleIdx="1" presStyleCnt="4">
        <dgm:presLayoutVars>
          <dgm:chMax val="0"/>
          <dgm:chPref val="0"/>
        </dgm:presLayoutVars>
      </dgm:prSet>
      <dgm:spPr/>
    </dgm:pt>
    <dgm:pt modelId="{146B3279-DE33-498D-8489-FC785E590B28}" type="pres">
      <dgm:prSet presAssocID="{BABBC2AB-F0E8-423B-89C5-7575EDB26E23}" presName="sibTrans" presStyleCnt="0"/>
      <dgm:spPr/>
    </dgm:pt>
    <dgm:pt modelId="{71ADDDED-219F-47AA-B20A-2B1C921F74C9}" type="pres">
      <dgm:prSet presAssocID="{F46B7EFF-48B6-49EB-8CF5-37E7A5565F8A}" presName="compNode" presStyleCnt="0"/>
      <dgm:spPr/>
    </dgm:pt>
    <dgm:pt modelId="{13357F12-D96D-47C0-9C3C-8C897DD70F3D}" type="pres">
      <dgm:prSet presAssocID="{F46B7EFF-48B6-49EB-8CF5-37E7A5565F8A}" presName="bgRect" presStyleLbl="bgShp" presStyleIdx="2" presStyleCnt="4"/>
      <dgm:spPr/>
    </dgm:pt>
    <dgm:pt modelId="{DFA63C9B-7250-4A26-ADBE-6E05FD48FBA6}" type="pres">
      <dgm:prSet presAssocID="{F46B7EFF-48B6-49EB-8CF5-37E7A5565F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1139E0D8-6E29-4E36-8D07-F0DFBFE430FF}" type="pres">
      <dgm:prSet presAssocID="{F46B7EFF-48B6-49EB-8CF5-37E7A5565F8A}" presName="spaceRect" presStyleCnt="0"/>
      <dgm:spPr/>
    </dgm:pt>
    <dgm:pt modelId="{B9DD632E-7982-4EA2-9A19-93AF3AE482A6}" type="pres">
      <dgm:prSet presAssocID="{F46B7EFF-48B6-49EB-8CF5-37E7A5565F8A}" presName="parTx" presStyleLbl="revTx" presStyleIdx="2" presStyleCnt="4">
        <dgm:presLayoutVars>
          <dgm:chMax val="0"/>
          <dgm:chPref val="0"/>
        </dgm:presLayoutVars>
      </dgm:prSet>
      <dgm:spPr/>
    </dgm:pt>
    <dgm:pt modelId="{74E3AF7A-103E-4B0B-BA84-308018BC7B21}" type="pres">
      <dgm:prSet presAssocID="{5E9A47D0-226C-4D48-A79C-4396F4D20A9C}" presName="sibTrans" presStyleCnt="0"/>
      <dgm:spPr/>
    </dgm:pt>
    <dgm:pt modelId="{913E9FF9-8852-4A6B-BDEE-EBC889EB6625}" type="pres">
      <dgm:prSet presAssocID="{1BDC92A5-D12C-4A07-874B-725C0669703C}" presName="compNode" presStyleCnt="0"/>
      <dgm:spPr/>
    </dgm:pt>
    <dgm:pt modelId="{9ADCF71D-A4DA-428D-A6F3-5B0595E2A147}" type="pres">
      <dgm:prSet presAssocID="{1BDC92A5-D12C-4A07-874B-725C0669703C}" presName="bgRect" presStyleLbl="bgShp" presStyleIdx="3" presStyleCnt="4"/>
      <dgm:spPr/>
    </dgm:pt>
    <dgm:pt modelId="{04A19185-A288-4A35-B647-21B813C2D565}" type="pres">
      <dgm:prSet presAssocID="{1BDC92A5-D12C-4A07-874B-725C0669703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distancing with solid fill"/>
        </a:ext>
      </dgm:extLst>
    </dgm:pt>
    <dgm:pt modelId="{5685B01E-E0EB-42AE-8772-BDB87AE78D7E}" type="pres">
      <dgm:prSet presAssocID="{1BDC92A5-D12C-4A07-874B-725C0669703C}" presName="spaceRect" presStyleCnt="0"/>
      <dgm:spPr/>
    </dgm:pt>
    <dgm:pt modelId="{18147873-19FA-40A6-B883-61D56F6D5BF1}" type="pres">
      <dgm:prSet presAssocID="{1BDC92A5-D12C-4A07-874B-725C0669703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9E0B2C-1B0B-4BF0-90AA-A5CE495169AE}" srcId="{E6F8F4CF-4780-4570-8D6A-A1CAE536422D}" destId="{1BDC92A5-D12C-4A07-874B-725C0669703C}" srcOrd="3" destOrd="0" parTransId="{0A3F14FD-828A-47D4-A647-46299970AA2E}" sibTransId="{4AD594E1-2815-4134-BE7F-6D54267B272D}"/>
    <dgm:cxn modelId="{291D7241-F80E-4098-B707-01FDDA0E46D6}" type="presOf" srcId="{F46B7EFF-48B6-49EB-8CF5-37E7A5565F8A}" destId="{B9DD632E-7982-4EA2-9A19-93AF3AE482A6}" srcOrd="0" destOrd="0" presId="urn:microsoft.com/office/officeart/2018/2/layout/IconVerticalSolidList"/>
    <dgm:cxn modelId="{C5429C71-8CA4-4930-90A4-A2D8A6C33C70}" srcId="{E6F8F4CF-4780-4570-8D6A-A1CAE536422D}" destId="{22C0CDC0-B2C9-4B55-BCA7-05A2EF7736EE}" srcOrd="1" destOrd="0" parTransId="{20924954-B834-4B62-8D52-01F064E7EA45}" sibTransId="{BABBC2AB-F0E8-423B-89C5-7575EDB26E23}"/>
    <dgm:cxn modelId="{6D6D3372-288E-422A-9767-7A00C3C0E4D4}" type="presOf" srcId="{1BDC92A5-D12C-4A07-874B-725C0669703C}" destId="{18147873-19FA-40A6-B883-61D56F6D5BF1}" srcOrd="0" destOrd="0" presId="urn:microsoft.com/office/officeart/2018/2/layout/IconVerticalSolidList"/>
    <dgm:cxn modelId="{136B467E-9BC2-49B0-865C-F9F5DF397A24}" srcId="{E6F8F4CF-4780-4570-8D6A-A1CAE536422D}" destId="{07B5966F-2059-4DD3-8A73-81D96C0C6FAD}" srcOrd="0" destOrd="0" parTransId="{C66FB84C-631C-4355-8476-7C1DF09F13F9}" sibTransId="{1D437E3B-2092-4B91-8DD4-47BEDBA64F5F}"/>
    <dgm:cxn modelId="{9C844C9F-B0E3-4E28-A7E6-84556293587E}" type="presOf" srcId="{07B5966F-2059-4DD3-8A73-81D96C0C6FAD}" destId="{374C1E06-34F0-4128-BEFE-4F01C82C5B09}" srcOrd="0" destOrd="0" presId="urn:microsoft.com/office/officeart/2018/2/layout/IconVerticalSolidList"/>
    <dgm:cxn modelId="{C77EF2BC-EC89-42EF-84A9-D33DCB8D9F3C}" srcId="{E6F8F4CF-4780-4570-8D6A-A1CAE536422D}" destId="{F46B7EFF-48B6-49EB-8CF5-37E7A5565F8A}" srcOrd="2" destOrd="0" parTransId="{A7B49CBF-5202-49B7-9E97-CF7DE3982382}" sibTransId="{5E9A47D0-226C-4D48-A79C-4396F4D20A9C}"/>
    <dgm:cxn modelId="{508C21C8-CCE4-4A61-9A9F-922E4292E122}" type="presOf" srcId="{E6F8F4CF-4780-4570-8D6A-A1CAE536422D}" destId="{59EED91A-3FE7-48B3-9990-BCB27A2625BF}" srcOrd="0" destOrd="0" presId="urn:microsoft.com/office/officeart/2018/2/layout/IconVerticalSolidList"/>
    <dgm:cxn modelId="{6F2938D8-B4E2-49D8-8B0B-8DD1AD27D197}" type="presOf" srcId="{22C0CDC0-B2C9-4B55-BCA7-05A2EF7736EE}" destId="{2FBC9EC8-D0C7-4D50-AC3D-F8C4614F4AA0}" srcOrd="0" destOrd="0" presId="urn:microsoft.com/office/officeart/2018/2/layout/IconVerticalSolidList"/>
    <dgm:cxn modelId="{4DACA5F5-FB7C-4BE7-BF17-E200DCFCB936}" type="presParOf" srcId="{59EED91A-3FE7-48B3-9990-BCB27A2625BF}" destId="{62FE6BC8-D9A3-4886-B6B7-8475E2847AAA}" srcOrd="0" destOrd="0" presId="urn:microsoft.com/office/officeart/2018/2/layout/IconVerticalSolidList"/>
    <dgm:cxn modelId="{3711A13D-1909-4D05-8E10-868221D232C7}" type="presParOf" srcId="{62FE6BC8-D9A3-4886-B6B7-8475E2847AAA}" destId="{2F2B5FFC-EE98-4FD4-BD0C-7A0B66509983}" srcOrd="0" destOrd="0" presId="urn:microsoft.com/office/officeart/2018/2/layout/IconVerticalSolidList"/>
    <dgm:cxn modelId="{28EAC0E4-B7DB-4FDA-B5F4-45571C6FEE69}" type="presParOf" srcId="{62FE6BC8-D9A3-4886-B6B7-8475E2847AAA}" destId="{DF138603-6CE1-4352-AB59-3464BE13248B}" srcOrd="1" destOrd="0" presId="urn:microsoft.com/office/officeart/2018/2/layout/IconVerticalSolidList"/>
    <dgm:cxn modelId="{6FE66F49-F347-4733-B930-29D19F128C16}" type="presParOf" srcId="{62FE6BC8-D9A3-4886-B6B7-8475E2847AAA}" destId="{A88733E9-C19B-4606-8011-5F22C07EEF5B}" srcOrd="2" destOrd="0" presId="urn:microsoft.com/office/officeart/2018/2/layout/IconVerticalSolidList"/>
    <dgm:cxn modelId="{7A06309B-BD06-4D71-BC07-9F0D4A436B62}" type="presParOf" srcId="{62FE6BC8-D9A3-4886-B6B7-8475E2847AAA}" destId="{374C1E06-34F0-4128-BEFE-4F01C82C5B09}" srcOrd="3" destOrd="0" presId="urn:microsoft.com/office/officeart/2018/2/layout/IconVerticalSolidList"/>
    <dgm:cxn modelId="{4A61B919-3504-4742-85A4-3BFA0DD80DF2}" type="presParOf" srcId="{59EED91A-3FE7-48B3-9990-BCB27A2625BF}" destId="{BDB413A7-786B-41B4-8BE5-22154FEB6E1B}" srcOrd="1" destOrd="0" presId="urn:microsoft.com/office/officeart/2018/2/layout/IconVerticalSolidList"/>
    <dgm:cxn modelId="{68A88C38-8B75-45D1-8FCD-279630C20071}" type="presParOf" srcId="{59EED91A-3FE7-48B3-9990-BCB27A2625BF}" destId="{5895163B-1038-41E1-B371-16DEC3B9F9E6}" srcOrd="2" destOrd="0" presId="urn:microsoft.com/office/officeart/2018/2/layout/IconVerticalSolidList"/>
    <dgm:cxn modelId="{4AC841B0-D162-4713-A3FD-387B48618D9C}" type="presParOf" srcId="{5895163B-1038-41E1-B371-16DEC3B9F9E6}" destId="{AD877479-9E7F-474A-91C9-DAD0FA1551E7}" srcOrd="0" destOrd="0" presId="urn:microsoft.com/office/officeart/2018/2/layout/IconVerticalSolidList"/>
    <dgm:cxn modelId="{E15EEA0F-D903-4844-B39E-68BB496FE6A6}" type="presParOf" srcId="{5895163B-1038-41E1-B371-16DEC3B9F9E6}" destId="{3F4AECE0-25B1-4A1E-B56F-B567D141BE25}" srcOrd="1" destOrd="0" presId="urn:microsoft.com/office/officeart/2018/2/layout/IconVerticalSolidList"/>
    <dgm:cxn modelId="{2352A46B-950F-451C-A0E5-7F626E6918BB}" type="presParOf" srcId="{5895163B-1038-41E1-B371-16DEC3B9F9E6}" destId="{BE1D1266-03EB-4400-AAD4-ECC0E02222FF}" srcOrd="2" destOrd="0" presId="urn:microsoft.com/office/officeart/2018/2/layout/IconVerticalSolidList"/>
    <dgm:cxn modelId="{06833F54-30C2-4205-A78D-63C0E8550648}" type="presParOf" srcId="{5895163B-1038-41E1-B371-16DEC3B9F9E6}" destId="{2FBC9EC8-D0C7-4D50-AC3D-F8C4614F4AA0}" srcOrd="3" destOrd="0" presId="urn:microsoft.com/office/officeart/2018/2/layout/IconVerticalSolidList"/>
    <dgm:cxn modelId="{13264F91-F68F-4901-844A-4581DDBAF194}" type="presParOf" srcId="{59EED91A-3FE7-48B3-9990-BCB27A2625BF}" destId="{146B3279-DE33-498D-8489-FC785E590B28}" srcOrd="3" destOrd="0" presId="urn:microsoft.com/office/officeart/2018/2/layout/IconVerticalSolidList"/>
    <dgm:cxn modelId="{B78CB592-A5F2-41AB-8C55-EDB8A207D99F}" type="presParOf" srcId="{59EED91A-3FE7-48B3-9990-BCB27A2625BF}" destId="{71ADDDED-219F-47AA-B20A-2B1C921F74C9}" srcOrd="4" destOrd="0" presId="urn:microsoft.com/office/officeart/2018/2/layout/IconVerticalSolidList"/>
    <dgm:cxn modelId="{5DDF6C6D-635D-4A00-B16C-7365D8C8357A}" type="presParOf" srcId="{71ADDDED-219F-47AA-B20A-2B1C921F74C9}" destId="{13357F12-D96D-47C0-9C3C-8C897DD70F3D}" srcOrd="0" destOrd="0" presId="urn:microsoft.com/office/officeart/2018/2/layout/IconVerticalSolidList"/>
    <dgm:cxn modelId="{2363F633-C323-4066-9A50-CE91C4234C8B}" type="presParOf" srcId="{71ADDDED-219F-47AA-B20A-2B1C921F74C9}" destId="{DFA63C9B-7250-4A26-ADBE-6E05FD48FBA6}" srcOrd="1" destOrd="0" presId="urn:microsoft.com/office/officeart/2018/2/layout/IconVerticalSolidList"/>
    <dgm:cxn modelId="{3B8DAD4D-0E81-455F-B942-53CB83A3106E}" type="presParOf" srcId="{71ADDDED-219F-47AA-B20A-2B1C921F74C9}" destId="{1139E0D8-6E29-4E36-8D07-F0DFBFE430FF}" srcOrd="2" destOrd="0" presId="urn:microsoft.com/office/officeart/2018/2/layout/IconVerticalSolidList"/>
    <dgm:cxn modelId="{FE210035-4516-41F3-BBF8-5B2BDB34200C}" type="presParOf" srcId="{71ADDDED-219F-47AA-B20A-2B1C921F74C9}" destId="{B9DD632E-7982-4EA2-9A19-93AF3AE482A6}" srcOrd="3" destOrd="0" presId="urn:microsoft.com/office/officeart/2018/2/layout/IconVerticalSolidList"/>
    <dgm:cxn modelId="{4B9BBF70-4BB3-4489-928D-57358C27609A}" type="presParOf" srcId="{59EED91A-3FE7-48B3-9990-BCB27A2625BF}" destId="{74E3AF7A-103E-4B0B-BA84-308018BC7B21}" srcOrd="5" destOrd="0" presId="urn:microsoft.com/office/officeart/2018/2/layout/IconVerticalSolidList"/>
    <dgm:cxn modelId="{7F25C436-D2E1-48EE-B88A-4FD2EDCF4F5A}" type="presParOf" srcId="{59EED91A-3FE7-48B3-9990-BCB27A2625BF}" destId="{913E9FF9-8852-4A6B-BDEE-EBC889EB6625}" srcOrd="6" destOrd="0" presId="urn:microsoft.com/office/officeart/2018/2/layout/IconVerticalSolidList"/>
    <dgm:cxn modelId="{3C4E58F6-FEB8-4F14-9BAE-CD91BC1CC310}" type="presParOf" srcId="{913E9FF9-8852-4A6B-BDEE-EBC889EB6625}" destId="{9ADCF71D-A4DA-428D-A6F3-5B0595E2A147}" srcOrd="0" destOrd="0" presId="urn:microsoft.com/office/officeart/2018/2/layout/IconVerticalSolidList"/>
    <dgm:cxn modelId="{24C02DD0-A487-4667-B9CC-F03D71F2E736}" type="presParOf" srcId="{913E9FF9-8852-4A6B-BDEE-EBC889EB6625}" destId="{04A19185-A288-4A35-B647-21B813C2D565}" srcOrd="1" destOrd="0" presId="urn:microsoft.com/office/officeart/2018/2/layout/IconVerticalSolidList"/>
    <dgm:cxn modelId="{BD2EABC9-2CFD-4515-AD6C-6C048FF800A4}" type="presParOf" srcId="{913E9FF9-8852-4A6B-BDEE-EBC889EB6625}" destId="{5685B01E-E0EB-42AE-8772-BDB87AE78D7E}" srcOrd="2" destOrd="0" presId="urn:microsoft.com/office/officeart/2018/2/layout/IconVerticalSolidList"/>
    <dgm:cxn modelId="{15BEABA9-60DB-49E3-99D4-B22C6FFA9C7B}" type="presParOf" srcId="{913E9FF9-8852-4A6B-BDEE-EBC889EB6625}" destId="{18147873-19FA-40A6-B883-61D56F6D5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B5FFC-EE98-4FD4-BD0C-7A0B66509983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38603-6CE1-4352-AB59-3464BE13248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C1E06-34F0-4128-BEFE-4F01C82C5B0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Students will now be able to gauge the wait-time and avoid visiting during peak hours, creating </a:t>
          </a:r>
          <a:r>
            <a:rPr lang="en-US" sz="2200" u="sng" kern="1200" dirty="0"/>
            <a:t>better campus conditions</a:t>
          </a:r>
          <a:r>
            <a:rPr lang="en-US" sz="2200" kern="1200" dirty="0"/>
            <a:t>.</a:t>
          </a:r>
        </a:p>
      </dsp:txBody>
      <dsp:txXfrm>
        <a:off x="1057183" y="1805"/>
        <a:ext cx="9458416" cy="915310"/>
      </dsp:txXfrm>
    </dsp:sp>
    <dsp:sp modelId="{AD877479-9E7F-474A-91C9-DAD0FA1551E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AECE0-25B1-4A1E-B56F-B567D141BE2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9EC8-D0C7-4D50-AC3D-F8C4614F4AA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lines will diminish in size, </a:t>
          </a:r>
          <a:r>
            <a:rPr lang="en-US" sz="2200" u="sng" kern="1200" dirty="0"/>
            <a:t>avoiding negative PR</a:t>
          </a:r>
          <a:r>
            <a:rPr lang="en-US" sz="2200" kern="1200" dirty="0"/>
            <a:t> for the University.</a:t>
          </a:r>
        </a:p>
      </dsp:txBody>
      <dsp:txXfrm>
        <a:off x="1057183" y="1145944"/>
        <a:ext cx="9458416" cy="915310"/>
      </dsp:txXfrm>
    </dsp:sp>
    <dsp:sp modelId="{13357F12-D96D-47C0-9C3C-8C897DD70F3D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63C9B-7250-4A26-ADBE-6E05FD48FBA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D632E-7982-4EA2-9A19-93AF3AE482A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/>
            <a:t>More</a:t>
          </a:r>
          <a:r>
            <a:rPr lang="en-US" sz="2200" kern="1200"/>
            <a:t> students could be </a:t>
          </a:r>
          <a:r>
            <a:rPr lang="en-US" sz="2200" u="sng" kern="1200"/>
            <a:t>served</a:t>
          </a:r>
          <a:r>
            <a:rPr lang="en-US" sz="2200" kern="1200"/>
            <a:t> since the restaurant would be utilized more efficiently. </a:t>
          </a:r>
        </a:p>
      </dsp:txBody>
      <dsp:txXfrm>
        <a:off x="1057183" y="2290082"/>
        <a:ext cx="9458416" cy="915310"/>
      </dsp:txXfrm>
    </dsp:sp>
    <dsp:sp modelId="{9ADCF71D-A4DA-428D-A6F3-5B0595E2A14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19185-A288-4A35-B647-21B813C2D56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47873-19FA-40A6-B883-61D56F6D5BF1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Decreased crowding</a:t>
          </a:r>
          <a:r>
            <a:rPr lang="en-US" sz="2200" kern="1200" dirty="0"/>
            <a:t> minimizes hygiene concerns and allows the food quality to be maintained. 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11/22/2023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e.upatras.gr/index.php/el/faculty/denazis.html" TargetMode="External"/><Relationship Id="rId7" Type="http://schemas.openxmlformats.org/officeDocument/2006/relationships/image" Target="../media/image34.svg"/><Relationship Id="rId2" Type="http://schemas.openxmlformats.org/officeDocument/2006/relationships/hyperlink" Target="http://nam.ece.upatras.g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safeamea.gr/" TargetMode="External"/><Relationship Id="rId4" Type="http://schemas.openxmlformats.org/officeDocument/2006/relationships/hyperlink" Target="https://sense.city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orpinakos" TargetMode="External"/><Relationship Id="rId2" Type="http://schemas.openxmlformats.org/officeDocument/2006/relationships/hyperlink" Target="https://www.linkedin.com/in/ioannis-tsampras-b0272a24b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mailto:ioannis.tsampras@upnet.g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4A0AF-45AF-3307-475D-0D06F1613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9406" y="559813"/>
            <a:ext cx="4814412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BF8F34-4C3D-124E-0B56-3331505F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8737" y="1020267"/>
            <a:ext cx="4817466" cy="4817466"/>
          </a:xfrm>
          <a:prstGeom prst="rect">
            <a:avLst/>
          </a:prstGeom>
        </p:spPr>
      </p:pic>
      <p:grpSp>
        <p:nvGrpSpPr>
          <p:cNvPr id="55" name="Top left">
            <a:extLst>
              <a:ext uri="{FF2B5EF4-FFF2-40B4-BE49-F238E27FC236}">
                <a16:creationId xmlns:a16="http://schemas.microsoft.com/office/drawing/2014/main" id="{49EBBDF7-403B-404C-AE65-6529C4797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45E4DDE-DABB-4541-B044-FC38949EB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2D357AD-5163-45F3-A5C7-FD3351A90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86A53D-82B1-4C65-9DED-59358265B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6200E88-1288-40E7-9A66-D513E6CA5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4E4D96-95D8-43F4-90B2-25AC6F6A0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51A656-8684-49D3-8C63-5513CD7BF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248A156-06F4-42AE-871D-4535FF09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1FD1AA9-14F8-45A8-88C0-28DC94ED4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1C0BEBF8-7FFB-422A-98F0-90FF9E7F3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B94AB3-A0D6-4DB5-9006-C7F2ABD8A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C59F5611-23BC-435A-A5C0-D4DD8912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13287DA-BE38-4656-B32C-F10B005F00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BBFD07E-A2BD-4A54-B194-B784DF265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19B4517-9BB8-4C32-B87D-F5E8CD477E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BA9DD75-9D79-4D26-8A36-B5D9BBA74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4EFBFDC-6A43-4413-AC75-13861B0D47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7236E5D8-45CC-41FA-A68C-608422971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4BED8DA-C8A2-4323-A230-5D354066CA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A700AC1-CD4C-4962-B47B-92CDE218A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3C1F406-6F7D-FD63-7BD4-3F57CF52B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2142" y="2384474"/>
            <a:ext cx="4814102" cy="41323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Introduction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The Problem 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Past Attempts &amp; Alternatives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Considerations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Smart Solution Proposal 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Impact &amp; Effects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Validity &amp; Feasibility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Mock-Up &amp; Features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Implementation &amp; Requirements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r>
              <a:rPr lang="en-US" sz="1800" dirty="0"/>
              <a:t>Context</a:t>
            </a:r>
          </a:p>
          <a:p>
            <a:pPr marL="342900" indent="-228600" algn="l">
              <a:buFont typeface="Avenir Next LT Pro" panose="020B0504020202020204" pitchFamily="34" charset="0"/>
              <a:buChar char="+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0491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38F-BB09-A21C-5E84-3CBAD76E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Implementation &amp;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E24-379F-DDC2-BD21-A764DD7E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5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requirements for the system are:</a:t>
            </a:r>
          </a:p>
          <a:p>
            <a:pPr lvl="1"/>
            <a:r>
              <a:rPr lang="en-US" b="1" dirty="0"/>
              <a:t>Access</a:t>
            </a:r>
            <a:r>
              <a:rPr lang="en-US" dirty="0"/>
              <a:t> to the </a:t>
            </a:r>
            <a:r>
              <a:rPr lang="en-US" b="1" dirty="0"/>
              <a:t>AP’s</a:t>
            </a:r>
            <a:r>
              <a:rPr lang="en-US" dirty="0"/>
              <a:t> in the vicinity of the restaurant </a:t>
            </a:r>
          </a:p>
          <a:p>
            <a:pPr lvl="1"/>
            <a:r>
              <a:rPr lang="en-US" dirty="0"/>
              <a:t>High-Throughput Static WebPage </a:t>
            </a:r>
            <a:r>
              <a:rPr lang="en-US" b="1" dirty="0"/>
              <a:t>Hosting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68EDB-951E-8DA6-F37E-B1E63CB989C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9885218" cy="16775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Suggested Implementation Scenarios: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AP access &amp; develop/deploy/maintain independently as an add supported open project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Assign project as part of the University’s cyberspace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“My.Upatras” </a:t>
            </a:r>
            <a:r>
              <a:rPr lang="en-US" dirty="0"/>
              <a:t>&amp; deploy on premises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CB084D-D0C5-6DB4-FCB2-1B11ACF7DC85}"/>
              </a:ext>
            </a:extLst>
          </p:cNvPr>
          <p:cNvSpPr txBox="1">
            <a:spLocks/>
          </p:cNvSpPr>
          <p:nvPr/>
        </p:nvSpPr>
        <p:spPr>
          <a:xfrm>
            <a:off x="838199" y="5692820"/>
            <a:ext cx="5188528" cy="884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Development Time – Under a Month / 40 WorkHours</a:t>
            </a:r>
          </a:p>
          <a:p>
            <a:r>
              <a:rPr lang="en-US" sz="1400" dirty="0"/>
              <a:t>Operational Costs – Zero (if done correctly)</a:t>
            </a:r>
          </a:p>
          <a:p>
            <a:r>
              <a:rPr lang="en-US" sz="1400" dirty="0"/>
              <a:t>Infrastructure Engagement – Handful of Requests/Minute &amp; No security concerns </a:t>
            </a:r>
          </a:p>
        </p:txBody>
      </p:sp>
      <p:pic>
        <p:nvPicPr>
          <p:cNvPr id="9" name="Graphic 8" descr="Hourglass 90% with solid fill">
            <a:extLst>
              <a:ext uri="{FF2B5EF4-FFF2-40B4-BE49-F238E27FC236}">
                <a16:creationId xmlns:a16="http://schemas.microsoft.com/office/drawing/2014/main" id="{10D24C5A-3DB6-A2E7-FD18-5B163E80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560488">
            <a:off x="4269179" y="5645729"/>
            <a:ext cx="225630" cy="225630"/>
          </a:xfrm>
          <a:prstGeom prst="rect">
            <a:avLst/>
          </a:prstGeom>
        </p:spPr>
      </p:pic>
      <p:pic>
        <p:nvPicPr>
          <p:cNvPr id="11" name="Graphic 10" descr="Coins with solid fill">
            <a:extLst>
              <a:ext uri="{FF2B5EF4-FFF2-40B4-BE49-F238E27FC236}">
                <a16:creationId xmlns:a16="http://schemas.microsoft.com/office/drawing/2014/main" id="{05DC0632-2D98-8D68-1BDF-2062DED90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1655" y="5915153"/>
            <a:ext cx="240285" cy="240285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3A1022BD-2D82-FC01-8401-5A88FA949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81254" y="6155438"/>
            <a:ext cx="267195" cy="2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6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623-3E91-F963-A8BE-43F9589E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C67E-94F9-37E4-14FB-32AEBA489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9482" cy="412241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This application came up during the use-case exploration phase of the </a:t>
            </a:r>
            <a:r>
              <a:rPr lang="en-US" sz="2400" b="1" dirty="0"/>
              <a:t>Smart-Campus </a:t>
            </a:r>
            <a:r>
              <a:rPr lang="en-US" sz="2400" dirty="0"/>
              <a:t>internal</a:t>
            </a:r>
            <a:r>
              <a:rPr lang="en-US" sz="2400" b="1" dirty="0"/>
              <a:t> Project</a:t>
            </a:r>
            <a:r>
              <a:rPr lang="en-US" sz="2400" dirty="0"/>
              <a:t>, part of </a:t>
            </a:r>
            <a:r>
              <a:rPr lang="en-US" sz="2400" dirty="0">
                <a:hlinkClick r:id="rId2"/>
              </a:rPr>
              <a:t>NAM</a:t>
            </a:r>
            <a:r>
              <a:rPr lang="en-US" sz="2400" dirty="0"/>
              <a:t>’s portfolio. However, the current proposal may be developed independently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(or not).</a:t>
            </a:r>
          </a:p>
          <a:p>
            <a:r>
              <a:rPr lang="en-US" sz="2400" dirty="0"/>
              <a:t> The NAM Group, under </a:t>
            </a:r>
            <a:r>
              <a:rPr lang="en-US" sz="2400" dirty="0">
                <a:hlinkClick r:id="rId3"/>
              </a:rPr>
              <a:t>Prof. Spyros Denazis</a:t>
            </a:r>
            <a:r>
              <a:rPr lang="en-US" sz="2400" dirty="0"/>
              <a:t>, has many smart applications currently operational in its portfolio. Some of them, that might be of interest to the Rectorate, are listed bellow:</a:t>
            </a:r>
          </a:p>
          <a:p>
            <a:pPr lvl="1"/>
            <a:r>
              <a:rPr lang="en-US" dirty="0"/>
              <a:t> </a:t>
            </a:r>
            <a:r>
              <a:rPr lang="en-US" sz="2100" dirty="0">
                <a:hlinkClick r:id="rId4"/>
              </a:rPr>
              <a:t>Sense.City</a:t>
            </a:r>
            <a:r>
              <a:rPr lang="en-US" sz="2100" dirty="0"/>
              <a:t>, an </a:t>
            </a:r>
            <a:r>
              <a:rPr lang="en-US" sz="2100" b="1" dirty="0"/>
              <a:t>issue tracking</a:t>
            </a:r>
            <a:r>
              <a:rPr lang="en-US" sz="2100" dirty="0"/>
              <a:t>, management and </a:t>
            </a:r>
            <a:r>
              <a:rPr lang="en-US" sz="2100" b="1" dirty="0"/>
              <a:t>crowd-sourcing</a:t>
            </a:r>
            <a:r>
              <a:rPr lang="en-US" sz="2100" dirty="0"/>
              <a:t> platform for both </a:t>
            </a:r>
            <a:r>
              <a:rPr lang="en-US" sz="2100" b="1" dirty="0"/>
              <a:t>Municipalities and Educational Facilities</a:t>
            </a:r>
            <a:r>
              <a:rPr lang="en-US" sz="2100" dirty="0"/>
              <a:t> (through the soon-to-be-added “Schools” plug-in). Deployed in </a:t>
            </a:r>
            <a:r>
              <a:rPr lang="en-US" sz="2100" b="1" dirty="0"/>
              <a:t>8 Cities </a:t>
            </a:r>
            <a:r>
              <a:rPr lang="en-US" sz="2100" dirty="0"/>
              <a:t>with more than </a:t>
            </a:r>
            <a:r>
              <a:rPr lang="en-US" sz="2100" b="1" dirty="0"/>
              <a:t>20.000 users </a:t>
            </a:r>
            <a:r>
              <a:rPr lang="en-US" sz="2100" dirty="0"/>
              <a:t>and increasing adoption. </a:t>
            </a:r>
          </a:p>
          <a:p>
            <a:pPr lvl="1"/>
            <a:r>
              <a:rPr lang="en-US" sz="2100" dirty="0">
                <a:hlinkClick r:id="rId5"/>
              </a:rPr>
              <a:t>SafeAmea</a:t>
            </a:r>
            <a:r>
              <a:rPr lang="en-US" sz="2100" dirty="0"/>
              <a:t>, a privacy-oriented citizen registry used for civil protection agencies. Currently operational in </a:t>
            </a:r>
            <a:r>
              <a:rPr lang="en-US" sz="2100" b="1" dirty="0"/>
              <a:t>two Municipalities </a:t>
            </a:r>
            <a:r>
              <a:rPr lang="en-US" sz="2100" dirty="0"/>
              <a:t>and growing !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5A36407-749D-23D6-903F-7B6D80EB1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7682" y="3996029"/>
            <a:ext cx="1952010" cy="19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22E2-952F-5380-2F42-56AF092F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EFA0-371B-E0DB-2604-090D4DBDC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9118" cy="4351338"/>
          </a:xfrm>
        </p:spPr>
        <p:txBody>
          <a:bodyPr/>
          <a:lstStyle/>
          <a:p>
            <a:r>
              <a:rPr lang="en-US" dirty="0"/>
              <a:t>This is a presentation regarding a smart solution for </a:t>
            </a:r>
            <a:br>
              <a:rPr lang="en-US" dirty="0"/>
            </a:br>
            <a:r>
              <a:rPr lang="en-US" b="1" dirty="0"/>
              <a:t>de-crowding the University’s Restaurant waiting Line</a:t>
            </a:r>
          </a:p>
          <a:p>
            <a:r>
              <a:rPr lang="en-US" dirty="0"/>
              <a:t>My name is Ioannis Tsampras:</a:t>
            </a:r>
          </a:p>
          <a:p>
            <a:pPr lvl="1"/>
            <a:r>
              <a:rPr lang="en-US" sz="2000" dirty="0"/>
              <a:t>23 years old from Patras</a:t>
            </a:r>
          </a:p>
          <a:p>
            <a:pPr lvl="1"/>
            <a:r>
              <a:rPr lang="en-US" sz="2000" dirty="0"/>
              <a:t>Recently graduated from ECE </a:t>
            </a:r>
          </a:p>
          <a:p>
            <a:pPr lvl="1"/>
            <a:r>
              <a:rPr lang="en-US" sz="2000" dirty="0"/>
              <a:t>Currently pursuing a M.Sc.</a:t>
            </a:r>
            <a:r>
              <a:rPr lang="el-GR" sz="2000" dirty="0"/>
              <a:t> </a:t>
            </a:r>
            <a:r>
              <a:rPr lang="en-US" sz="2000" dirty="0"/>
              <a:t>in CEID</a:t>
            </a:r>
          </a:p>
          <a:p>
            <a:pPr lvl="1"/>
            <a:r>
              <a:rPr lang="en-US" sz="2000" dirty="0"/>
              <a:t>Employed in the Network Architecture &amp; Management Research Group @ ECE</a:t>
            </a:r>
          </a:p>
          <a:p>
            <a:pPr lvl="1"/>
            <a:r>
              <a:rPr lang="en-US" sz="1800" dirty="0"/>
              <a:t>Interests include : IoT, Computer Vision, H</a:t>
            </a:r>
            <a:r>
              <a:rPr lang="en-US" sz="1050" dirty="0"/>
              <a:t>uman</a:t>
            </a:r>
            <a:r>
              <a:rPr lang="en-US" sz="1800" dirty="0"/>
              <a:t>C</a:t>
            </a:r>
            <a:r>
              <a:rPr lang="en-US" sz="1050" dirty="0"/>
              <a:t>omputer</a:t>
            </a:r>
            <a:r>
              <a:rPr lang="en-US" sz="1800" dirty="0"/>
              <a:t>I</a:t>
            </a:r>
            <a:r>
              <a:rPr lang="en-US" sz="1050" dirty="0"/>
              <a:t>nteraction</a:t>
            </a:r>
            <a:r>
              <a:rPr lang="en-US" sz="1800" dirty="0"/>
              <a:t>, Cloud &amp; Data Science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983B9-5871-23BB-C880-CE1AC8B5E7EF}"/>
              </a:ext>
            </a:extLst>
          </p:cNvPr>
          <p:cNvSpPr txBox="1"/>
          <p:nvPr/>
        </p:nvSpPr>
        <p:spPr>
          <a:xfrm>
            <a:off x="838200" y="6176963"/>
            <a:ext cx="411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LinkedIn</a:t>
            </a:r>
            <a:r>
              <a:rPr lang="en-US" dirty="0"/>
              <a:t>            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           </a:t>
            </a:r>
            <a:r>
              <a:rPr lang="en-US" dirty="0">
                <a:hlinkClick r:id="rId4"/>
              </a:rPr>
              <a:t>E-mail</a:t>
            </a:r>
            <a:endParaRPr lang="en-US" dirty="0"/>
          </a:p>
        </p:txBody>
      </p:sp>
      <p:pic>
        <p:nvPicPr>
          <p:cNvPr id="6" name="Picture 5" descr="A person standing in front of a white board&#10;&#10;Description automatically generated">
            <a:extLst>
              <a:ext uri="{FF2B5EF4-FFF2-40B4-BE49-F238E27FC236}">
                <a16:creationId xmlns:a16="http://schemas.microsoft.com/office/drawing/2014/main" id="{1CBB62E1-3847-21B8-8A9D-5A304990AEE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" t="39741" r="52539" b="3042"/>
          <a:stretch/>
        </p:blipFill>
        <p:spPr>
          <a:xfrm>
            <a:off x="5483089" y="5684252"/>
            <a:ext cx="1225822" cy="98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BB64-2AEE-D642-D2D7-A724F267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3B88-0BC0-ACAA-E6D1-95763498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While the total capacity of the University Restaurant is able to accommodate most students during its operating hours, fluctuating traffic manifests people-flow spikes and therefore congestions that :</a:t>
            </a:r>
          </a:p>
          <a:p>
            <a:r>
              <a:rPr lang="en-US" dirty="0"/>
              <a:t>Increase waiting time</a:t>
            </a:r>
          </a:p>
          <a:p>
            <a:r>
              <a:rPr lang="en-US" dirty="0"/>
              <a:t>Stress the kitchen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Drop Quality</a:t>
            </a:r>
          </a:p>
          <a:p>
            <a:r>
              <a:rPr lang="en-US" dirty="0"/>
              <a:t>Slow down overall service </a:t>
            </a:r>
            <a:endParaRPr lang="el-GR" dirty="0"/>
          </a:p>
          <a:p>
            <a:r>
              <a:rPr lang="en-US" dirty="0"/>
              <a:t>Create unhealthy crowding </a:t>
            </a:r>
          </a:p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95853B-19BB-ABA9-E12B-D30AC7B32C1C}"/>
              </a:ext>
            </a:extLst>
          </p:cNvPr>
          <p:cNvGrpSpPr/>
          <p:nvPr/>
        </p:nvGrpSpPr>
        <p:grpSpPr>
          <a:xfrm>
            <a:off x="6571013" y="89622"/>
            <a:ext cx="5602161" cy="1502229"/>
            <a:chOff x="6571013" y="98500"/>
            <a:chExt cx="5602161" cy="150222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BEFD8C-F055-C845-AFED-FC2955637A11}"/>
                </a:ext>
              </a:extLst>
            </p:cNvPr>
            <p:cNvGrpSpPr/>
            <p:nvPr/>
          </p:nvGrpSpPr>
          <p:grpSpPr>
            <a:xfrm>
              <a:off x="6571013" y="98500"/>
              <a:ext cx="5270820" cy="1502229"/>
              <a:chOff x="6096000" y="80687"/>
              <a:chExt cx="5270820" cy="150222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133066-68FF-E30C-3F15-E971C0331189}"/>
                  </a:ext>
                </a:extLst>
              </p:cNvPr>
              <p:cNvSpPr/>
              <p:nvPr/>
            </p:nvSpPr>
            <p:spPr>
              <a:xfrm>
                <a:off x="6096000" y="80687"/>
                <a:ext cx="5270820" cy="15022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DBF4598-880E-4EF4-F892-ECF500567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7378" y="1324674"/>
                <a:ext cx="4988063" cy="1781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9F03916-32D4-3370-4395-73DB7579CE60}"/>
                  </a:ext>
                </a:extLst>
              </p:cNvPr>
              <p:cNvCxnSpPr/>
              <p:nvPr/>
            </p:nvCxnSpPr>
            <p:spPr>
              <a:xfrm flipV="1">
                <a:off x="6876758" y="1259551"/>
                <a:ext cx="100940" cy="12469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12541BD-9792-EF3C-984F-9D940A81ACAD}"/>
                  </a:ext>
                </a:extLst>
              </p:cNvPr>
              <p:cNvCxnSpPr/>
              <p:nvPr/>
            </p:nvCxnSpPr>
            <p:spPr>
              <a:xfrm flipV="1">
                <a:off x="10662774" y="1262174"/>
                <a:ext cx="100940" cy="124691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B9D5D21A-5019-A06E-B400-2353179166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3401" y="1307582"/>
                <a:ext cx="389490" cy="2542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l-GR" sz="900" dirty="0">
                    <a:latin typeface="Bahnschrift SemiBold Condensed" panose="020B0502040204020203" pitchFamily="34" charset="0"/>
                  </a:rPr>
                  <a:t>11:00</a:t>
                </a:r>
                <a:endParaRPr lang="en-US" sz="900" dirty="0"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5BA69BBD-0F33-CC4B-F6F7-0B3F01C56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1973" y="1308003"/>
                <a:ext cx="389490" cy="2542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l-GR" sz="1000" dirty="0">
                    <a:latin typeface="Bahnschrift SemiBold Condensed" panose="020B0502040204020203" pitchFamily="34" charset="0"/>
                  </a:rPr>
                  <a:t>12:00</a:t>
                </a:r>
                <a:endParaRPr lang="en-US" sz="1000" dirty="0"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7E5A669D-83D3-37E2-E0C5-DC6F42B7F7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0545" y="1313701"/>
                <a:ext cx="389490" cy="2542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l-GR" sz="1000" dirty="0">
                    <a:latin typeface="Bahnschrift SemiBold Condensed" panose="020B0502040204020203" pitchFamily="34" charset="0"/>
                  </a:rPr>
                  <a:t>13:00</a:t>
                </a:r>
                <a:endParaRPr lang="en-US" sz="1000" dirty="0"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0FBE20B-1A17-D258-2090-53D2FF78EF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0236" y="1321897"/>
                <a:ext cx="389490" cy="2542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l-GR" sz="1000" dirty="0">
                    <a:latin typeface="Bahnschrift SemiBold Condensed" panose="020B0502040204020203" pitchFamily="34" charset="0"/>
                  </a:rPr>
                  <a:t>14:00</a:t>
                </a:r>
                <a:endParaRPr lang="en-US" sz="1000" dirty="0"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8" name="Title 1">
                <a:extLst>
                  <a:ext uri="{FF2B5EF4-FFF2-40B4-BE49-F238E27FC236}">
                    <a16:creationId xmlns:a16="http://schemas.microsoft.com/office/drawing/2014/main" id="{7CE854A1-A3A6-D652-3E85-CD8743E39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68808" y="1321988"/>
                <a:ext cx="389490" cy="2542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l-GR" sz="1000" dirty="0">
                    <a:latin typeface="Bahnschrift SemiBold Condensed" panose="020B0502040204020203" pitchFamily="34" charset="0"/>
                  </a:rPr>
                  <a:t>15:00</a:t>
                </a:r>
                <a:endParaRPr lang="en-US" sz="1000" dirty="0">
                  <a:latin typeface="Bahnschrift SemiBold Condensed" panose="020B0502040204020203" pitchFamily="34" charset="0"/>
                </a:endParaRPr>
              </a:p>
            </p:txBody>
          </p:sp>
          <p:sp>
            <p:nvSpPr>
              <p:cNvPr id="19" name="Title 1">
                <a:extLst>
                  <a:ext uri="{FF2B5EF4-FFF2-40B4-BE49-F238E27FC236}">
                    <a16:creationId xmlns:a16="http://schemas.microsoft.com/office/drawing/2014/main" id="{EFA0F3D8-496F-E3FD-F5B0-8D52FEEF1B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518499" y="1328711"/>
                <a:ext cx="389490" cy="2542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l-GR" sz="1000" dirty="0">
                    <a:latin typeface="Bahnschrift SemiBold Condensed" panose="020B0502040204020203" pitchFamily="34" charset="0"/>
                  </a:rPr>
                  <a:t>16:00</a:t>
                </a:r>
                <a:endParaRPr lang="en-US" sz="1000" dirty="0">
                  <a:latin typeface="Bahnschrift SemiBold Condensed" panose="020B0502040204020203" pitchFamily="34" charset="0"/>
                </a:endParaRPr>
              </a:p>
            </p:txBody>
          </p:sp>
        </p:grp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E1615CA-6557-5B58-A8A7-FEBA706F27DC}"/>
                </a:ext>
              </a:extLst>
            </p:cNvPr>
            <p:cNvSpPr/>
            <p:nvPr/>
          </p:nvSpPr>
          <p:spPr>
            <a:xfrm>
              <a:off x="6930953" y="507620"/>
              <a:ext cx="4257304" cy="833541"/>
            </a:xfrm>
            <a:custGeom>
              <a:avLst/>
              <a:gdLst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0042 w 4257304"/>
                <a:gd name="connsiteY9" fmla="*/ 658693 h 997140"/>
                <a:gd name="connsiteX10" fmla="*/ 1662545 w 4257304"/>
                <a:gd name="connsiteY10" fmla="*/ 557753 h 997140"/>
                <a:gd name="connsiteX11" fmla="*/ 1828800 w 4257304"/>
                <a:gd name="connsiteY11" fmla="*/ 415249 h 997140"/>
                <a:gd name="connsiteX12" fmla="*/ 2107870 w 4257304"/>
                <a:gd name="connsiteY12" fmla="*/ 658693 h 997140"/>
                <a:gd name="connsiteX13" fmla="*/ 2369127 w 4257304"/>
                <a:gd name="connsiteY13" fmla="*/ 753696 h 997140"/>
                <a:gd name="connsiteX14" fmla="*/ 2565070 w 4257304"/>
                <a:gd name="connsiteY14" fmla="*/ 55181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62545 w 4257304"/>
                <a:gd name="connsiteY10" fmla="*/ 557753 h 997140"/>
                <a:gd name="connsiteX11" fmla="*/ 1828800 w 4257304"/>
                <a:gd name="connsiteY11" fmla="*/ 415249 h 997140"/>
                <a:gd name="connsiteX12" fmla="*/ 2107870 w 4257304"/>
                <a:gd name="connsiteY12" fmla="*/ 658693 h 997140"/>
                <a:gd name="connsiteX13" fmla="*/ 2369127 w 4257304"/>
                <a:gd name="connsiteY13" fmla="*/ 753696 h 997140"/>
                <a:gd name="connsiteX14" fmla="*/ 2565070 w 4257304"/>
                <a:gd name="connsiteY14" fmla="*/ 55181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727859 w 4257304"/>
                <a:gd name="connsiteY10" fmla="*/ 557752 h 997140"/>
                <a:gd name="connsiteX11" fmla="*/ 1828800 w 4257304"/>
                <a:gd name="connsiteY11" fmla="*/ 415249 h 997140"/>
                <a:gd name="connsiteX12" fmla="*/ 2107870 w 4257304"/>
                <a:gd name="connsiteY12" fmla="*/ 658693 h 997140"/>
                <a:gd name="connsiteX13" fmla="*/ 2369127 w 4257304"/>
                <a:gd name="connsiteY13" fmla="*/ 753696 h 997140"/>
                <a:gd name="connsiteX14" fmla="*/ 2565070 w 4257304"/>
                <a:gd name="connsiteY14" fmla="*/ 55181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92233 w 4257304"/>
                <a:gd name="connsiteY10" fmla="*/ 522238 h 997140"/>
                <a:gd name="connsiteX11" fmla="*/ 1828800 w 4257304"/>
                <a:gd name="connsiteY11" fmla="*/ 415249 h 997140"/>
                <a:gd name="connsiteX12" fmla="*/ 2107870 w 4257304"/>
                <a:gd name="connsiteY12" fmla="*/ 658693 h 997140"/>
                <a:gd name="connsiteX13" fmla="*/ 2369127 w 4257304"/>
                <a:gd name="connsiteY13" fmla="*/ 753696 h 997140"/>
                <a:gd name="connsiteX14" fmla="*/ 2565070 w 4257304"/>
                <a:gd name="connsiteY14" fmla="*/ 55181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92233 w 4257304"/>
                <a:gd name="connsiteY10" fmla="*/ 522238 h 997140"/>
                <a:gd name="connsiteX11" fmla="*/ 1816924 w 4257304"/>
                <a:gd name="connsiteY11" fmla="*/ 308703 h 997140"/>
                <a:gd name="connsiteX12" fmla="*/ 2107870 w 4257304"/>
                <a:gd name="connsiteY12" fmla="*/ 658693 h 997140"/>
                <a:gd name="connsiteX13" fmla="*/ 2369127 w 4257304"/>
                <a:gd name="connsiteY13" fmla="*/ 753696 h 997140"/>
                <a:gd name="connsiteX14" fmla="*/ 2565070 w 4257304"/>
                <a:gd name="connsiteY14" fmla="*/ 55181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92233 w 4257304"/>
                <a:gd name="connsiteY10" fmla="*/ 522238 h 997140"/>
                <a:gd name="connsiteX11" fmla="*/ 1816924 w 4257304"/>
                <a:gd name="connsiteY11" fmla="*/ 308703 h 997140"/>
                <a:gd name="connsiteX12" fmla="*/ 2084120 w 4257304"/>
                <a:gd name="connsiteY12" fmla="*/ 708413 h 997140"/>
                <a:gd name="connsiteX13" fmla="*/ 2369127 w 4257304"/>
                <a:gd name="connsiteY13" fmla="*/ 753696 h 997140"/>
                <a:gd name="connsiteX14" fmla="*/ 2565070 w 4257304"/>
                <a:gd name="connsiteY14" fmla="*/ 55181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084120 w 4257304"/>
                <a:gd name="connsiteY12" fmla="*/ 708413 h 997140"/>
                <a:gd name="connsiteX13" fmla="*/ 2369127 w 4257304"/>
                <a:gd name="connsiteY13" fmla="*/ 753696 h 997140"/>
                <a:gd name="connsiteX14" fmla="*/ 2565070 w 4257304"/>
                <a:gd name="connsiteY14" fmla="*/ 55181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084120 w 4257304"/>
                <a:gd name="connsiteY12" fmla="*/ 708413 h 997140"/>
                <a:gd name="connsiteX13" fmla="*/ 2369127 w 4257304"/>
                <a:gd name="connsiteY13" fmla="*/ 753696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69127 w 4257304"/>
                <a:gd name="connsiteY13" fmla="*/ 753696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25979 w 4257304"/>
                <a:gd name="connsiteY9" fmla="*/ 793650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85704 w 4257304"/>
                <a:gd name="connsiteY16" fmla="*/ 824947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342904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376771 w 4257304"/>
                <a:gd name="connsiteY18" fmla="*/ 807134 h 997140"/>
                <a:gd name="connsiteX19" fmla="*/ 3455719 w 4257304"/>
                <a:gd name="connsiteY19" fmla="*/ 842760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376771 w 4257304"/>
                <a:gd name="connsiteY18" fmla="*/ 807134 h 997140"/>
                <a:gd name="connsiteX19" fmla="*/ 3472652 w 4257304"/>
                <a:gd name="connsiteY19" fmla="*/ 888338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410638 w 4257304"/>
                <a:gd name="connsiteY18" fmla="*/ 807134 h 997140"/>
                <a:gd name="connsiteX19" fmla="*/ 3472652 w 4257304"/>
                <a:gd name="connsiteY19" fmla="*/ 888338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0358 w 4257304"/>
                <a:gd name="connsiteY10" fmla="*/ 500928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410638 w 4257304"/>
                <a:gd name="connsiteY18" fmla="*/ 807134 h 997140"/>
                <a:gd name="connsiteX19" fmla="*/ 3502285 w 4257304"/>
                <a:gd name="connsiteY19" fmla="*/ 898467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4591 w 4257304"/>
                <a:gd name="connsiteY10" fmla="*/ 435094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410638 w 4257304"/>
                <a:gd name="connsiteY18" fmla="*/ 807134 h 997140"/>
                <a:gd name="connsiteX19" fmla="*/ 3502285 w 4257304"/>
                <a:gd name="connsiteY19" fmla="*/ 898467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4591 w 4257304"/>
                <a:gd name="connsiteY10" fmla="*/ 435094 h 997140"/>
                <a:gd name="connsiteX11" fmla="*/ 1816924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410638 w 4257304"/>
                <a:gd name="connsiteY18" fmla="*/ 807134 h 997140"/>
                <a:gd name="connsiteX19" fmla="*/ 3502285 w 4257304"/>
                <a:gd name="connsiteY19" fmla="*/ 898467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4591 w 4257304"/>
                <a:gd name="connsiteY10" fmla="*/ 435094 h 997140"/>
                <a:gd name="connsiteX11" fmla="*/ 1850790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410638 w 4257304"/>
                <a:gd name="connsiteY18" fmla="*/ 807134 h 997140"/>
                <a:gd name="connsiteX19" fmla="*/ 3502285 w 4257304"/>
                <a:gd name="connsiteY19" fmla="*/ 898467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4591 w 4257304"/>
                <a:gd name="connsiteY10" fmla="*/ 435094 h 997140"/>
                <a:gd name="connsiteX11" fmla="*/ 1850790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410638 w 4257304"/>
                <a:gd name="connsiteY18" fmla="*/ 807134 h 997140"/>
                <a:gd name="connsiteX19" fmla="*/ 3502285 w 4257304"/>
                <a:gd name="connsiteY19" fmla="*/ 898467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  <a:gd name="connsiteX0" fmla="*/ 0 w 4257304"/>
                <a:gd name="connsiteY0" fmla="*/ 949638 h 997140"/>
                <a:gd name="connsiteX1" fmla="*/ 172192 w 4257304"/>
                <a:gd name="connsiteY1" fmla="*/ 949638 h 997140"/>
                <a:gd name="connsiteX2" fmla="*/ 285008 w 4257304"/>
                <a:gd name="connsiteY2" fmla="*/ 884324 h 997140"/>
                <a:gd name="connsiteX3" fmla="*/ 427512 w 4257304"/>
                <a:gd name="connsiteY3" fmla="*/ 688381 h 997140"/>
                <a:gd name="connsiteX4" fmla="*/ 581891 w 4257304"/>
                <a:gd name="connsiteY4" fmla="*/ 338059 h 997140"/>
                <a:gd name="connsiteX5" fmla="*/ 682831 w 4257304"/>
                <a:gd name="connsiteY5" fmla="*/ 177742 h 997140"/>
                <a:gd name="connsiteX6" fmla="*/ 831273 w 4257304"/>
                <a:gd name="connsiteY6" fmla="*/ 124303 h 997140"/>
                <a:gd name="connsiteX7" fmla="*/ 973777 w 4257304"/>
                <a:gd name="connsiteY7" fmla="*/ 17425 h 997140"/>
                <a:gd name="connsiteX8" fmla="*/ 1294410 w 4257304"/>
                <a:gd name="connsiteY8" fmla="*/ 528064 h 997140"/>
                <a:gd name="connsiteX9" fmla="*/ 1538679 w 4257304"/>
                <a:gd name="connsiteY9" fmla="*/ 899998 h 997140"/>
                <a:gd name="connsiteX10" fmla="*/ 1684591 w 4257304"/>
                <a:gd name="connsiteY10" fmla="*/ 435094 h 997140"/>
                <a:gd name="connsiteX11" fmla="*/ 1850790 w 4257304"/>
                <a:gd name="connsiteY11" fmla="*/ 308703 h 997140"/>
                <a:gd name="connsiteX12" fmla="*/ 2147620 w 4257304"/>
                <a:gd name="connsiteY12" fmla="*/ 829954 h 997140"/>
                <a:gd name="connsiteX13" fmla="*/ 2377593 w 4257304"/>
                <a:gd name="connsiteY13" fmla="*/ 844851 h 997140"/>
                <a:gd name="connsiteX14" fmla="*/ 2568029 w 4257304"/>
                <a:gd name="connsiteY14" fmla="*/ 509335 h 997140"/>
                <a:gd name="connsiteX15" fmla="*/ 2737262 w 4257304"/>
                <a:gd name="connsiteY15" fmla="*/ 729945 h 997140"/>
                <a:gd name="connsiteX16" fmla="*/ 2894171 w 4257304"/>
                <a:gd name="connsiteY16" fmla="*/ 870524 h 997140"/>
                <a:gd name="connsiteX17" fmla="*/ 3200400 w 4257304"/>
                <a:gd name="connsiteY17" fmla="*/ 884324 h 997140"/>
                <a:gd name="connsiteX18" fmla="*/ 3410638 w 4257304"/>
                <a:gd name="connsiteY18" fmla="*/ 807134 h 997140"/>
                <a:gd name="connsiteX19" fmla="*/ 3502285 w 4257304"/>
                <a:gd name="connsiteY19" fmla="*/ 898467 h 997140"/>
                <a:gd name="connsiteX20" fmla="*/ 3699164 w 4257304"/>
                <a:gd name="connsiteY20" fmla="*/ 937763 h 997140"/>
                <a:gd name="connsiteX21" fmla="*/ 4257304 w 4257304"/>
                <a:gd name="connsiteY21" fmla="*/ 997140 h 99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57304" h="997140">
                  <a:moveTo>
                    <a:pt x="0" y="949638"/>
                  </a:moveTo>
                  <a:cubicBezTo>
                    <a:pt x="62345" y="955081"/>
                    <a:pt x="124691" y="960524"/>
                    <a:pt x="172192" y="949638"/>
                  </a:cubicBezTo>
                  <a:cubicBezTo>
                    <a:pt x="219693" y="938752"/>
                    <a:pt x="242455" y="927867"/>
                    <a:pt x="285008" y="884324"/>
                  </a:cubicBezTo>
                  <a:cubicBezTo>
                    <a:pt x="327561" y="840781"/>
                    <a:pt x="378032" y="779425"/>
                    <a:pt x="427512" y="688381"/>
                  </a:cubicBezTo>
                  <a:cubicBezTo>
                    <a:pt x="476992" y="597337"/>
                    <a:pt x="539338" y="423165"/>
                    <a:pt x="581891" y="338059"/>
                  </a:cubicBezTo>
                  <a:cubicBezTo>
                    <a:pt x="624444" y="252953"/>
                    <a:pt x="641267" y="213368"/>
                    <a:pt x="682831" y="177742"/>
                  </a:cubicBezTo>
                  <a:cubicBezTo>
                    <a:pt x="724395" y="142116"/>
                    <a:pt x="782782" y="151022"/>
                    <a:pt x="831273" y="124303"/>
                  </a:cubicBezTo>
                  <a:cubicBezTo>
                    <a:pt x="879764" y="97584"/>
                    <a:pt x="896588" y="-49869"/>
                    <a:pt x="973777" y="17425"/>
                  </a:cubicBezTo>
                  <a:cubicBezTo>
                    <a:pt x="1050967" y="84718"/>
                    <a:pt x="1200260" y="380969"/>
                    <a:pt x="1294410" y="528064"/>
                  </a:cubicBezTo>
                  <a:cubicBezTo>
                    <a:pt x="1388560" y="675160"/>
                    <a:pt x="1473649" y="915493"/>
                    <a:pt x="1538679" y="899998"/>
                  </a:cubicBezTo>
                  <a:cubicBezTo>
                    <a:pt x="1603709" y="884503"/>
                    <a:pt x="1641039" y="558963"/>
                    <a:pt x="1684591" y="435094"/>
                  </a:cubicBezTo>
                  <a:cubicBezTo>
                    <a:pt x="1728143" y="311225"/>
                    <a:pt x="1777852" y="227701"/>
                    <a:pt x="1850790" y="308703"/>
                  </a:cubicBezTo>
                  <a:cubicBezTo>
                    <a:pt x="1923728" y="389705"/>
                    <a:pt x="2059820" y="740596"/>
                    <a:pt x="2147620" y="829954"/>
                  </a:cubicBezTo>
                  <a:cubicBezTo>
                    <a:pt x="2235421" y="919312"/>
                    <a:pt x="2307525" y="898287"/>
                    <a:pt x="2377593" y="844851"/>
                  </a:cubicBezTo>
                  <a:cubicBezTo>
                    <a:pt x="2447661" y="791415"/>
                    <a:pt x="2508084" y="528486"/>
                    <a:pt x="2568029" y="509335"/>
                  </a:cubicBezTo>
                  <a:cubicBezTo>
                    <a:pt x="2627974" y="490184"/>
                    <a:pt x="2682905" y="669747"/>
                    <a:pt x="2737262" y="729945"/>
                  </a:cubicBezTo>
                  <a:cubicBezTo>
                    <a:pt x="2791619" y="790143"/>
                    <a:pt x="2816981" y="844794"/>
                    <a:pt x="2894171" y="870524"/>
                  </a:cubicBezTo>
                  <a:cubicBezTo>
                    <a:pt x="2971361" y="896254"/>
                    <a:pt x="3114322" y="894889"/>
                    <a:pt x="3200400" y="884324"/>
                  </a:cubicBezTo>
                  <a:cubicBezTo>
                    <a:pt x="3286478" y="873759"/>
                    <a:pt x="3360324" y="804777"/>
                    <a:pt x="3410638" y="807134"/>
                  </a:cubicBezTo>
                  <a:cubicBezTo>
                    <a:pt x="3460952" y="809491"/>
                    <a:pt x="3454197" y="876696"/>
                    <a:pt x="3502285" y="898467"/>
                  </a:cubicBezTo>
                  <a:cubicBezTo>
                    <a:pt x="3550373" y="920238"/>
                    <a:pt x="3565567" y="912033"/>
                    <a:pt x="3699164" y="937763"/>
                  </a:cubicBezTo>
                  <a:cubicBezTo>
                    <a:pt x="3832761" y="963493"/>
                    <a:pt x="4163291" y="964483"/>
                    <a:pt x="4257304" y="997140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1C06D9-C7FC-5B31-9043-DBAE028CBD89}"/>
                </a:ext>
              </a:extLst>
            </p:cNvPr>
            <p:cNvCxnSpPr>
              <a:cxnSpLocks/>
            </p:cNvCxnSpPr>
            <p:nvPr/>
          </p:nvCxnSpPr>
          <p:spPr>
            <a:xfrm>
              <a:off x="6748414" y="1021250"/>
              <a:ext cx="4988063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6B1BE2-C351-58A4-BC38-540B6DD36E5B}"/>
                </a:ext>
              </a:extLst>
            </p:cNvPr>
            <p:cNvCxnSpPr/>
            <p:nvPr/>
          </p:nvCxnSpPr>
          <p:spPr>
            <a:xfrm flipV="1">
              <a:off x="7393335" y="1021250"/>
              <a:ext cx="0" cy="325274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D9B670-72E0-46F6-951A-0E52BAF5023C}"/>
                </a:ext>
              </a:extLst>
            </p:cNvPr>
            <p:cNvCxnSpPr>
              <a:cxnSpLocks/>
            </p:cNvCxnSpPr>
            <p:nvPr/>
          </p:nvCxnSpPr>
          <p:spPr>
            <a:xfrm>
              <a:off x="7393335" y="1027906"/>
              <a:ext cx="899823" cy="0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F4A72B-28BE-F592-AF0F-ABBE66760D30}"/>
                </a:ext>
              </a:extLst>
            </p:cNvPr>
            <p:cNvSpPr/>
            <p:nvPr/>
          </p:nvSpPr>
          <p:spPr>
            <a:xfrm>
              <a:off x="8283039" y="1021250"/>
              <a:ext cx="290946" cy="45719"/>
            </a:xfrm>
            <a:custGeom>
              <a:avLst/>
              <a:gdLst>
                <a:gd name="connsiteX0" fmla="*/ 0 w 273132"/>
                <a:gd name="connsiteY0" fmla="*/ 5938 h 148451"/>
                <a:gd name="connsiteX1" fmla="*/ 160317 w 273132"/>
                <a:gd name="connsiteY1" fmla="*/ 148441 h 148451"/>
                <a:gd name="connsiteX2" fmla="*/ 273132 w 273132"/>
                <a:gd name="connsiteY2" fmla="*/ 0 h 148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3132" h="148451">
                  <a:moveTo>
                    <a:pt x="0" y="5938"/>
                  </a:moveTo>
                  <a:cubicBezTo>
                    <a:pt x="57397" y="77684"/>
                    <a:pt x="114795" y="149431"/>
                    <a:pt x="160317" y="148441"/>
                  </a:cubicBezTo>
                  <a:cubicBezTo>
                    <a:pt x="205839" y="147451"/>
                    <a:pt x="245423" y="20782"/>
                    <a:pt x="273132" y="0"/>
                  </a:cubicBezTo>
                </a:path>
              </a:pathLst>
            </a:cu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F6354C-12BD-A403-2473-FA41FF66099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573985" y="1021250"/>
              <a:ext cx="356259" cy="0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E9E9378-6A61-1B51-4A40-61988FA3F422}"/>
                </a:ext>
              </a:extLst>
            </p:cNvPr>
            <p:cNvSpPr/>
            <p:nvPr/>
          </p:nvSpPr>
          <p:spPr>
            <a:xfrm>
              <a:off x="8936182" y="1021278"/>
              <a:ext cx="486888" cy="58254"/>
            </a:xfrm>
            <a:custGeom>
              <a:avLst/>
              <a:gdLst>
                <a:gd name="connsiteX0" fmla="*/ 0 w 486888"/>
                <a:gd name="connsiteY0" fmla="*/ 0 h 126066"/>
                <a:gd name="connsiteX1" fmla="*/ 77189 w 486888"/>
                <a:gd name="connsiteY1" fmla="*/ 100940 h 126066"/>
                <a:gd name="connsiteX2" fmla="*/ 385948 w 486888"/>
                <a:gd name="connsiteY2" fmla="*/ 118753 h 126066"/>
                <a:gd name="connsiteX3" fmla="*/ 486888 w 486888"/>
                <a:gd name="connsiteY3" fmla="*/ 0 h 126066"/>
                <a:gd name="connsiteX0" fmla="*/ 0 w 486888"/>
                <a:gd name="connsiteY0" fmla="*/ 0 h 122130"/>
                <a:gd name="connsiteX1" fmla="*/ 130628 w 486888"/>
                <a:gd name="connsiteY1" fmla="*/ 65314 h 122130"/>
                <a:gd name="connsiteX2" fmla="*/ 385948 w 486888"/>
                <a:gd name="connsiteY2" fmla="*/ 118753 h 122130"/>
                <a:gd name="connsiteX3" fmla="*/ 486888 w 486888"/>
                <a:gd name="connsiteY3" fmla="*/ 0 h 122130"/>
                <a:gd name="connsiteX0" fmla="*/ 0 w 486888"/>
                <a:gd name="connsiteY0" fmla="*/ 0 h 79898"/>
                <a:gd name="connsiteX1" fmla="*/ 130628 w 486888"/>
                <a:gd name="connsiteY1" fmla="*/ 65314 h 79898"/>
                <a:gd name="connsiteX2" fmla="*/ 374073 w 486888"/>
                <a:gd name="connsiteY2" fmla="*/ 71252 h 79898"/>
                <a:gd name="connsiteX3" fmla="*/ 486888 w 486888"/>
                <a:gd name="connsiteY3" fmla="*/ 0 h 7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888" h="79898">
                  <a:moveTo>
                    <a:pt x="0" y="0"/>
                  </a:moveTo>
                  <a:cubicBezTo>
                    <a:pt x="6432" y="40574"/>
                    <a:pt x="68283" y="53439"/>
                    <a:pt x="130628" y="65314"/>
                  </a:cubicBezTo>
                  <a:cubicBezTo>
                    <a:pt x="192973" y="77189"/>
                    <a:pt x="305790" y="88075"/>
                    <a:pt x="374073" y="71252"/>
                  </a:cubicBezTo>
                  <a:cubicBezTo>
                    <a:pt x="442356" y="54429"/>
                    <a:pt x="460169" y="11875"/>
                    <a:pt x="486888" y="0"/>
                  </a:cubicBezTo>
                </a:path>
              </a:pathLst>
            </a:cu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E3391-BB95-0D55-1DD4-B0373C35B57E}"/>
                </a:ext>
              </a:extLst>
            </p:cNvPr>
            <p:cNvCxnSpPr>
              <a:cxnSpLocks/>
              <a:stCxn id="40" idx="3"/>
              <a:endCxn id="44" idx="0"/>
            </p:cNvCxnSpPr>
            <p:nvPr/>
          </p:nvCxnSpPr>
          <p:spPr>
            <a:xfrm flipV="1">
              <a:off x="9423070" y="1018319"/>
              <a:ext cx="178034" cy="2959"/>
            </a:xfrm>
            <a:prstGeom prst="line">
              <a:avLst/>
            </a:prstGeom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1C8D353-B665-B39D-C302-FF1541E61D61}"/>
                </a:ext>
              </a:extLst>
            </p:cNvPr>
            <p:cNvSpPr/>
            <p:nvPr/>
          </p:nvSpPr>
          <p:spPr>
            <a:xfrm>
              <a:off x="9601104" y="1018319"/>
              <a:ext cx="1590773" cy="311009"/>
            </a:xfrm>
            <a:custGeom>
              <a:avLst/>
              <a:gdLst>
                <a:gd name="connsiteX0" fmla="*/ 0 w 1609263"/>
                <a:gd name="connsiteY0" fmla="*/ 0 h 331547"/>
                <a:gd name="connsiteX1" fmla="*/ 100940 w 1609263"/>
                <a:gd name="connsiteY1" fmla="*/ 118753 h 331547"/>
                <a:gd name="connsiteX2" fmla="*/ 279070 w 1609263"/>
                <a:gd name="connsiteY2" fmla="*/ 190005 h 331547"/>
                <a:gd name="connsiteX3" fmla="*/ 564078 w 1609263"/>
                <a:gd name="connsiteY3" fmla="*/ 237506 h 331547"/>
                <a:gd name="connsiteX4" fmla="*/ 682831 w 1609263"/>
                <a:gd name="connsiteY4" fmla="*/ 172192 h 331547"/>
                <a:gd name="connsiteX5" fmla="*/ 742207 w 1609263"/>
                <a:gd name="connsiteY5" fmla="*/ 172192 h 331547"/>
                <a:gd name="connsiteX6" fmla="*/ 890649 w 1609263"/>
                <a:gd name="connsiteY6" fmla="*/ 225631 h 331547"/>
                <a:gd name="connsiteX7" fmla="*/ 1039091 w 1609263"/>
                <a:gd name="connsiteY7" fmla="*/ 285008 h 331547"/>
                <a:gd name="connsiteX8" fmla="*/ 1609106 w 1609263"/>
                <a:gd name="connsiteY8" fmla="*/ 320634 h 331547"/>
                <a:gd name="connsiteX0" fmla="*/ 0 w 1609263"/>
                <a:gd name="connsiteY0" fmla="*/ 0 h 331547"/>
                <a:gd name="connsiteX1" fmla="*/ 156359 w 1609263"/>
                <a:gd name="connsiteY1" fmla="*/ 91044 h 331547"/>
                <a:gd name="connsiteX2" fmla="*/ 279070 w 1609263"/>
                <a:gd name="connsiteY2" fmla="*/ 190005 h 331547"/>
                <a:gd name="connsiteX3" fmla="*/ 564078 w 1609263"/>
                <a:gd name="connsiteY3" fmla="*/ 237506 h 331547"/>
                <a:gd name="connsiteX4" fmla="*/ 682831 w 1609263"/>
                <a:gd name="connsiteY4" fmla="*/ 172192 h 331547"/>
                <a:gd name="connsiteX5" fmla="*/ 742207 w 1609263"/>
                <a:gd name="connsiteY5" fmla="*/ 172192 h 331547"/>
                <a:gd name="connsiteX6" fmla="*/ 890649 w 1609263"/>
                <a:gd name="connsiteY6" fmla="*/ 225631 h 331547"/>
                <a:gd name="connsiteX7" fmla="*/ 1039091 w 1609263"/>
                <a:gd name="connsiteY7" fmla="*/ 285008 h 331547"/>
                <a:gd name="connsiteX8" fmla="*/ 1609106 w 1609263"/>
                <a:gd name="connsiteY8" fmla="*/ 320634 h 331547"/>
                <a:gd name="connsiteX0" fmla="*/ 0 w 1609263"/>
                <a:gd name="connsiteY0" fmla="*/ 0 h 331547"/>
                <a:gd name="connsiteX1" fmla="*/ 156359 w 1609263"/>
                <a:gd name="connsiteY1" fmla="*/ 91044 h 331547"/>
                <a:gd name="connsiteX2" fmla="*/ 345572 w 1609263"/>
                <a:gd name="connsiteY2" fmla="*/ 151212 h 331547"/>
                <a:gd name="connsiteX3" fmla="*/ 564078 w 1609263"/>
                <a:gd name="connsiteY3" fmla="*/ 237506 h 331547"/>
                <a:gd name="connsiteX4" fmla="*/ 682831 w 1609263"/>
                <a:gd name="connsiteY4" fmla="*/ 172192 h 331547"/>
                <a:gd name="connsiteX5" fmla="*/ 742207 w 1609263"/>
                <a:gd name="connsiteY5" fmla="*/ 172192 h 331547"/>
                <a:gd name="connsiteX6" fmla="*/ 890649 w 1609263"/>
                <a:gd name="connsiteY6" fmla="*/ 225631 h 331547"/>
                <a:gd name="connsiteX7" fmla="*/ 1039091 w 1609263"/>
                <a:gd name="connsiteY7" fmla="*/ 285008 h 331547"/>
                <a:gd name="connsiteX8" fmla="*/ 1609106 w 1609263"/>
                <a:gd name="connsiteY8" fmla="*/ 320634 h 331547"/>
                <a:gd name="connsiteX0" fmla="*/ 0 w 1609263"/>
                <a:gd name="connsiteY0" fmla="*/ 0 h 331547"/>
                <a:gd name="connsiteX1" fmla="*/ 156359 w 1609263"/>
                <a:gd name="connsiteY1" fmla="*/ 91044 h 331547"/>
                <a:gd name="connsiteX2" fmla="*/ 345572 w 1609263"/>
                <a:gd name="connsiteY2" fmla="*/ 151212 h 331547"/>
                <a:gd name="connsiteX3" fmla="*/ 575162 w 1609263"/>
                <a:gd name="connsiteY3" fmla="*/ 187629 h 331547"/>
                <a:gd name="connsiteX4" fmla="*/ 682831 w 1609263"/>
                <a:gd name="connsiteY4" fmla="*/ 172192 h 331547"/>
                <a:gd name="connsiteX5" fmla="*/ 742207 w 1609263"/>
                <a:gd name="connsiteY5" fmla="*/ 172192 h 331547"/>
                <a:gd name="connsiteX6" fmla="*/ 890649 w 1609263"/>
                <a:gd name="connsiteY6" fmla="*/ 225631 h 331547"/>
                <a:gd name="connsiteX7" fmla="*/ 1039091 w 1609263"/>
                <a:gd name="connsiteY7" fmla="*/ 285008 h 331547"/>
                <a:gd name="connsiteX8" fmla="*/ 1609106 w 1609263"/>
                <a:gd name="connsiteY8" fmla="*/ 320634 h 331547"/>
                <a:gd name="connsiteX0" fmla="*/ 0 w 1609263"/>
                <a:gd name="connsiteY0" fmla="*/ 0 h 331547"/>
                <a:gd name="connsiteX1" fmla="*/ 156359 w 1609263"/>
                <a:gd name="connsiteY1" fmla="*/ 91044 h 331547"/>
                <a:gd name="connsiteX2" fmla="*/ 345572 w 1609263"/>
                <a:gd name="connsiteY2" fmla="*/ 151212 h 331547"/>
                <a:gd name="connsiteX3" fmla="*/ 575162 w 1609263"/>
                <a:gd name="connsiteY3" fmla="*/ 187629 h 331547"/>
                <a:gd name="connsiteX4" fmla="*/ 688373 w 1609263"/>
                <a:gd name="connsiteY4" fmla="*/ 138941 h 331547"/>
                <a:gd name="connsiteX5" fmla="*/ 742207 w 1609263"/>
                <a:gd name="connsiteY5" fmla="*/ 172192 h 331547"/>
                <a:gd name="connsiteX6" fmla="*/ 890649 w 1609263"/>
                <a:gd name="connsiteY6" fmla="*/ 225631 h 331547"/>
                <a:gd name="connsiteX7" fmla="*/ 1039091 w 1609263"/>
                <a:gd name="connsiteY7" fmla="*/ 285008 h 331547"/>
                <a:gd name="connsiteX8" fmla="*/ 1609106 w 1609263"/>
                <a:gd name="connsiteY8" fmla="*/ 320634 h 331547"/>
                <a:gd name="connsiteX0" fmla="*/ 0 w 1609263"/>
                <a:gd name="connsiteY0" fmla="*/ 0 h 331547"/>
                <a:gd name="connsiteX1" fmla="*/ 156359 w 1609263"/>
                <a:gd name="connsiteY1" fmla="*/ 91044 h 331547"/>
                <a:gd name="connsiteX2" fmla="*/ 345572 w 1609263"/>
                <a:gd name="connsiteY2" fmla="*/ 151212 h 331547"/>
                <a:gd name="connsiteX3" fmla="*/ 575162 w 1609263"/>
                <a:gd name="connsiteY3" fmla="*/ 187629 h 331547"/>
                <a:gd name="connsiteX4" fmla="*/ 688373 w 1609263"/>
                <a:gd name="connsiteY4" fmla="*/ 138941 h 331547"/>
                <a:gd name="connsiteX5" fmla="*/ 786542 w 1609263"/>
                <a:gd name="connsiteY5" fmla="*/ 144483 h 331547"/>
                <a:gd name="connsiteX6" fmla="*/ 890649 w 1609263"/>
                <a:gd name="connsiteY6" fmla="*/ 225631 h 331547"/>
                <a:gd name="connsiteX7" fmla="*/ 1039091 w 1609263"/>
                <a:gd name="connsiteY7" fmla="*/ 285008 h 331547"/>
                <a:gd name="connsiteX8" fmla="*/ 1609106 w 1609263"/>
                <a:gd name="connsiteY8" fmla="*/ 320634 h 331547"/>
                <a:gd name="connsiteX0" fmla="*/ 0 w 1609263"/>
                <a:gd name="connsiteY0" fmla="*/ 0 h 331547"/>
                <a:gd name="connsiteX1" fmla="*/ 156359 w 1609263"/>
                <a:gd name="connsiteY1" fmla="*/ 91044 h 331547"/>
                <a:gd name="connsiteX2" fmla="*/ 345572 w 1609263"/>
                <a:gd name="connsiteY2" fmla="*/ 151212 h 331547"/>
                <a:gd name="connsiteX3" fmla="*/ 575162 w 1609263"/>
                <a:gd name="connsiteY3" fmla="*/ 187629 h 331547"/>
                <a:gd name="connsiteX4" fmla="*/ 688373 w 1609263"/>
                <a:gd name="connsiteY4" fmla="*/ 138941 h 331547"/>
                <a:gd name="connsiteX5" fmla="*/ 786542 w 1609263"/>
                <a:gd name="connsiteY5" fmla="*/ 144483 h 331547"/>
                <a:gd name="connsiteX6" fmla="*/ 934984 w 1609263"/>
                <a:gd name="connsiteY6" fmla="*/ 197922 h 331547"/>
                <a:gd name="connsiteX7" fmla="*/ 1039091 w 1609263"/>
                <a:gd name="connsiteY7" fmla="*/ 285008 h 331547"/>
                <a:gd name="connsiteX8" fmla="*/ 1609106 w 1609263"/>
                <a:gd name="connsiteY8" fmla="*/ 320634 h 331547"/>
                <a:gd name="connsiteX0" fmla="*/ 0 w 1609286"/>
                <a:gd name="connsiteY0" fmla="*/ 0 h 328325"/>
                <a:gd name="connsiteX1" fmla="*/ 156359 w 1609286"/>
                <a:gd name="connsiteY1" fmla="*/ 91044 h 328325"/>
                <a:gd name="connsiteX2" fmla="*/ 345572 w 1609286"/>
                <a:gd name="connsiteY2" fmla="*/ 151212 h 328325"/>
                <a:gd name="connsiteX3" fmla="*/ 575162 w 1609286"/>
                <a:gd name="connsiteY3" fmla="*/ 187629 h 328325"/>
                <a:gd name="connsiteX4" fmla="*/ 688373 w 1609286"/>
                <a:gd name="connsiteY4" fmla="*/ 138941 h 328325"/>
                <a:gd name="connsiteX5" fmla="*/ 786542 w 1609286"/>
                <a:gd name="connsiteY5" fmla="*/ 144483 h 328325"/>
                <a:gd name="connsiteX6" fmla="*/ 934984 w 1609286"/>
                <a:gd name="connsiteY6" fmla="*/ 197922 h 328325"/>
                <a:gd name="connsiteX7" fmla="*/ 1100051 w 1609286"/>
                <a:gd name="connsiteY7" fmla="*/ 251757 h 328325"/>
                <a:gd name="connsiteX8" fmla="*/ 1609106 w 1609286"/>
                <a:gd name="connsiteY8" fmla="*/ 320634 h 328325"/>
                <a:gd name="connsiteX0" fmla="*/ 0 w 1631444"/>
                <a:gd name="connsiteY0" fmla="*/ 0 h 288949"/>
                <a:gd name="connsiteX1" fmla="*/ 156359 w 1631444"/>
                <a:gd name="connsiteY1" fmla="*/ 91044 h 288949"/>
                <a:gd name="connsiteX2" fmla="*/ 345572 w 1631444"/>
                <a:gd name="connsiteY2" fmla="*/ 151212 h 288949"/>
                <a:gd name="connsiteX3" fmla="*/ 575162 w 1631444"/>
                <a:gd name="connsiteY3" fmla="*/ 187629 h 288949"/>
                <a:gd name="connsiteX4" fmla="*/ 688373 w 1631444"/>
                <a:gd name="connsiteY4" fmla="*/ 138941 h 288949"/>
                <a:gd name="connsiteX5" fmla="*/ 786542 w 1631444"/>
                <a:gd name="connsiteY5" fmla="*/ 144483 h 288949"/>
                <a:gd name="connsiteX6" fmla="*/ 934984 w 1631444"/>
                <a:gd name="connsiteY6" fmla="*/ 197922 h 288949"/>
                <a:gd name="connsiteX7" fmla="*/ 1100051 w 1631444"/>
                <a:gd name="connsiteY7" fmla="*/ 251757 h 288949"/>
                <a:gd name="connsiteX8" fmla="*/ 1631273 w 1631444"/>
                <a:gd name="connsiteY8" fmla="*/ 276299 h 288949"/>
                <a:gd name="connsiteX0" fmla="*/ 0 w 1625905"/>
                <a:gd name="connsiteY0" fmla="*/ 0 h 298296"/>
                <a:gd name="connsiteX1" fmla="*/ 156359 w 1625905"/>
                <a:gd name="connsiteY1" fmla="*/ 91044 h 298296"/>
                <a:gd name="connsiteX2" fmla="*/ 345572 w 1625905"/>
                <a:gd name="connsiteY2" fmla="*/ 151212 h 298296"/>
                <a:gd name="connsiteX3" fmla="*/ 575162 w 1625905"/>
                <a:gd name="connsiteY3" fmla="*/ 187629 h 298296"/>
                <a:gd name="connsiteX4" fmla="*/ 688373 w 1625905"/>
                <a:gd name="connsiteY4" fmla="*/ 138941 h 298296"/>
                <a:gd name="connsiteX5" fmla="*/ 786542 w 1625905"/>
                <a:gd name="connsiteY5" fmla="*/ 144483 h 298296"/>
                <a:gd name="connsiteX6" fmla="*/ 934984 w 1625905"/>
                <a:gd name="connsiteY6" fmla="*/ 197922 h 298296"/>
                <a:gd name="connsiteX7" fmla="*/ 1100051 w 1625905"/>
                <a:gd name="connsiteY7" fmla="*/ 251757 h 298296"/>
                <a:gd name="connsiteX8" fmla="*/ 1625732 w 1625905"/>
                <a:gd name="connsiteY8" fmla="*/ 287383 h 298296"/>
                <a:gd name="connsiteX0" fmla="*/ 0 w 1614826"/>
                <a:gd name="connsiteY0" fmla="*/ 0 h 333504"/>
                <a:gd name="connsiteX1" fmla="*/ 156359 w 1614826"/>
                <a:gd name="connsiteY1" fmla="*/ 91044 h 333504"/>
                <a:gd name="connsiteX2" fmla="*/ 345572 w 1614826"/>
                <a:gd name="connsiteY2" fmla="*/ 151212 h 333504"/>
                <a:gd name="connsiteX3" fmla="*/ 575162 w 1614826"/>
                <a:gd name="connsiteY3" fmla="*/ 187629 h 333504"/>
                <a:gd name="connsiteX4" fmla="*/ 688373 w 1614826"/>
                <a:gd name="connsiteY4" fmla="*/ 138941 h 333504"/>
                <a:gd name="connsiteX5" fmla="*/ 786542 w 1614826"/>
                <a:gd name="connsiteY5" fmla="*/ 144483 h 333504"/>
                <a:gd name="connsiteX6" fmla="*/ 934984 w 1614826"/>
                <a:gd name="connsiteY6" fmla="*/ 197922 h 333504"/>
                <a:gd name="connsiteX7" fmla="*/ 1100051 w 1614826"/>
                <a:gd name="connsiteY7" fmla="*/ 251757 h 333504"/>
                <a:gd name="connsiteX8" fmla="*/ 1614648 w 1614826"/>
                <a:gd name="connsiteY8" fmla="*/ 326176 h 333504"/>
                <a:gd name="connsiteX0" fmla="*/ 0 w 1620365"/>
                <a:gd name="connsiteY0" fmla="*/ 0 h 308050"/>
                <a:gd name="connsiteX1" fmla="*/ 156359 w 1620365"/>
                <a:gd name="connsiteY1" fmla="*/ 91044 h 308050"/>
                <a:gd name="connsiteX2" fmla="*/ 345572 w 1620365"/>
                <a:gd name="connsiteY2" fmla="*/ 151212 h 308050"/>
                <a:gd name="connsiteX3" fmla="*/ 575162 w 1620365"/>
                <a:gd name="connsiteY3" fmla="*/ 187629 h 308050"/>
                <a:gd name="connsiteX4" fmla="*/ 688373 w 1620365"/>
                <a:gd name="connsiteY4" fmla="*/ 138941 h 308050"/>
                <a:gd name="connsiteX5" fmla="*/ 786542 w 1620365"/>
                <a:gd name="connsiteY5" fmla="*/ 144483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233944 w 1620365"/>
                <a:gd name="connsiteY1" fmla="*/ 91044 h 308050"/>
                <a:gd name="connsiteX2" fmla="*/ 345572 w 1620365"/>
                <a:gd name="connsiteY2" fmla="*/ 151212 h 308050"/>
                <a:gd name="connsiteX3" fmla="*/ 575162 w 1620365"/>
                <a:gd name="connsiteY3" fmla="*/ 187629 h 308050"/>
                <a:gd name="connsiteX4" fmla="*/ 688373 w 1620365"/>
                <a:gd name="connsiteY4" fmla="*/ 138941 h 308050"/>
                <a:gd name="connsiteX5" fmla="*/ 786542 w 1620365"/>
                <a:gd name="connsiteY5" fmla="*/ 144483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233944 w 1620365"/>
                <a:gd name="connsiteY1" fmla="*/ 91044 h 308050"/>
                <a:gd name="connsiteX2" fmla="*/ 384365 w 1620365"/>
                <a:gd name="connsiteY2" fmla="*/ 140128 h 308050"/>
                <a:gd name="connsiteX3" fmla="*/ 575162 w 1620365"/>
                <a:gd name="connsiteY3" fmla="*/ 187629 h 308050"/>
                <a:gd name="connsiteX4" fmla="*/ 688373 w 1620365"/>
                <a:gd name="connsiteY4" fmla="*/ 138941 h 308050"/>
                <a:gd name="connsiteX5" fmla="*/ 786542 w 1620365"/>
                <a:gd name="connsiteY5" fmla="*/ 144483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50816 w 1620365"/>
                <a:gd name="connsiteY1" fmla="*/ 52252 h 308050"/>
                <a:gd name="connsiteX2" fmla="*/ 384365 w 1620365"/>
                <a:gd name="connsiteY2" fmla="*/ 140128 h 308050"/>
                <a:gd name="connsiteX3" fmla="*/ 575162 w 1620365"/>
                <a:gd name="connsiteY3" fmla="*/ 187629 h 308050"/>
                <a:gd name="connsiteX4" fmla="*/ 688373 w 1620365"/>
                <a:gd name="connsiteY4" fmla="*/ 138941 h 308050"/>
                <a:gd name="connsiteX5" fmla="*/ 786542 w 1620365"/>
                <a:gd name="connsiteY5" fmla="*/ 144483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50816 w 1620365"/>
                <a:gd name="connsiteY1" fmla="*/ 52252 h 308050"/>
                <a:gd name="connsiteX2" fmla="*/ 328947 w 1620365"/>
                <a:gd name="connsiteY2" fmla="*/ 145670 h 308050"/>
                <a:gd name="connsiteX3" fmla="*/ 575162 w 1620365"/>
                <a:gd name="connsiteY3" fmla="*/ 187629 h 308050"/>
                <a:gd name="connsiteX4" fmla="*/ 688373 w 1620365"/>
                <a:gd name="connsiteY4" fmla="*/ 138941 h 308050"/>
                <a:gd name="connsiteX5" fmla="*/ 786542 w 1620365"/>
                <a:gd name="connsiteY5" fmla="*/ 144483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50816 w 1620365"/>
                <a:gd name="connsiteY1" fmla="*/ 52252 h 308050"/>
                <a:gd name="connsiteX2" fmla="*/ 328947 w 1620365"/>
                <a:gd name="connsiteY2" fmla="*/ 145670 h 308050"/>
                <a:gd name="connsiteX3" fmla="*/ 591787 w 1620365"/>
                <a:gd name="connsiteY3" fmla="*/ 154378 h 308050"/>
                <a:gd name="connsiteX4" fmla="*/ 688373 w 1620365"/>
                <a:gd name="connsiteY4" fmla="*/ 138941 h 308050"/>
                <a:gd name="connsiteX5" fmla="*/ 786542 w 1620365"/>
                <a:gd name="connsiteY5" fmla="*/ 144483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50816 w 1620365"/>
                <a:gd name="connsiteY1" fmla="*/ 52252 h 308050"/>
                <a:gd name="connsiteX2" fmla="*/ 328947 w 1620365"/>
                <a:gd name="connsiteY2" fmla="*/ 145670 h 308050"/>
                <a:gd name="connsiteX3" fmla="*/ 591787 w 1620365"/>
                <a:gd name="connsiteY3" fmla="*/ 154378 h 308050"/>
                <a:gd name="connsiteX4" fmla="*/ 704999 w 1620365"/>
                <a:gd name="connsiteY4" fmla="*/ 105690 h 308050"/>
                <a:gd name="connsiteX5" fmla="*/ 786542 w 1620365"/>
                <a:gd name="connsiteY5" fmla="*/ 144483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50816 w 1620365"/>
                <a:gd name="connsiteY1" fmla="*/ 52252 h 308050"/>
                <a:gd name="connsiteX2" fmla="*/ 328947 w 1620365"/>
                <a:gd name="connsiteY2" fmla="*/ 145670 h 308050"/>
                <a:gd name="connsiteX3" fmla="*/ 591787 w 1620365"/>
                <a:gd name="connsiteY3" fmla="*/ 154378 h 308050"/>
                <a:gd name="connsiteX4" fmla="*/ 704999 w 1620365"/>
                <a:gd name="connsiteY4" fmla="*/ 105690 h 308050"/>
                <a:gd name="connsiteX5" fmla="*/ 819793 w 1620365"/>
                <a:gd name="connsiteY5" fmla="*/ 116774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67441 w 1620365"/>
                <a:gd name="connsiteY1" fmla="*/ 96586 h 308050"/>
                <a:gd name="connsiteX2" fmla="*/ 328947 w 1620365"/>
                <a:gd name="connsiteY2" fmla="*/ 145670 h 308050"/>
                <a:gd name="connsiteX3" fmla="*/ 591787 w 1620365"/>
                <a:gd name="connsiteY3" fmla="*/ 154378 h 308050"/>
                <a:gd name="connsiteX4" fmla="*/ 704999 w 1620365"/>
                <a:gd name="connsiteY4" fmla="*/ 105690 h 308050"/>
                <a:gd name="connsiteX5" fmla="*/ 819793 w 1620365"/>
                <a:gd name="connsiteY5" fmla="*/ 116774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67441 w 1620365"/>
                <a:gd name="connsiteY1" fmla="*/ 96586 h 308050"/>
                <a:gd name="connsiteX2" fmla="*/ 328947 w 1620365"/>
                <a:gd name="connsiteY2" fmla="*/ 145670 h 308050"/>
                <a:gd name="connsiteX3" fmla="*/ 591787 w 1620365"/>
                <a:gd name="connsiteY3" fmla="*/ 154378 h 308050"/>
                <a:gd name="connsiteX4" fmla="*/ 704999 w 1620365"/>
                <a:gd name="connsiteY4" fmla="*/ 122316 h 308050"/>
                <a:gd name="connsiteX5" fmla="*/ 819793 w 1620365"/>
                <a:gd name="connsiteY5" fmla="*/ 116774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620365"/>
                <a:gd name="connsiteY0" fmla="*/ 0 h 308050"/>
                <a:gd name="connsiteX1" fmla="*/ 167441 w 1620365"/>
                <a:gd name="connsiteY1" fmla="*/ 96586 h 308050"/>
                <a:gd name="connsiteX2" fmla="*/ 328947 w 1620365"/>
                <a:gd name="connsiteY2" fmla="*/ 145670 h 308050"/>
                <a:gd name="connsiteX3" fmla="*/ 591787 w 1620365"/>
                <a:gd name="connsiteY3" fmla="*/ 154378 h 308050"/>
                <a:gd name="connsiteX4" fmla="*/ 704999 w 1620365"/>
                <a:gd name="connsiteY4" fmla="*/ 122316 h 308050"/>
                <a:gd name="connsiteX5" fmla="*/ 819793 w 1620365"/>
                <a:gd name="connsiteY5" fmla="*/ 138941 h 308050"/>
                <a:gd name="connsiteX6" fmla="*/ 934984 w 1620365"/>
                <a:gd name="connsiteY6" fmla="*/ 197922 h 308050"/>
                <a:gd name="connsiteX7" fmla="*/ 1100051 w 1620365"/>
                <a:gd name="connsiteY7" fmla="*/ 251757 h 308050"/>
                <a:gd name="connsiteX8" fmla="*/ 1620190 w 1620365"/>
                <a:gd name="connsiteY8" fmla="*/ 298467 h 308050"/>
                <a:gd name="connsiteX0" fmla="*/ 0 w 1590773"/>
                <a:gd name="connsiteY0" fmla="*/ 0 h 311009"/>
                <a:gd name="connsiteX1" fmla="*/ 137849 w 1590773"/>
                <a:gd name="connsiteY1" fmla="*/ 99545 h 311009"/>
                <a:gd name="connsiteX2" fmla="*/ 299355 w 1590773"/>
                <a:gd name="connsiteY2" fmla="*/ 148629 h 311009"/>
                <a:gd name="connsiteX3" fmla="*/ 562195 w 1590773"/>
                <a:gd name="connsiteY3" fmla="*/ 157337 h 311009"/>
                <a:gd name="connsiteX4" fmla="*/ 675407 w 1590773"/>
                <a:gd name="connsiteY4" fmla="*/ 125275 h 311009"/>
                <a:gd name="connsiteX5" fmla="*/ 790201 w 1590773"/>
                <a:gd name="connsiteY5" fmla="*/ 141900 h 311009"/>
                <a:gd name="connsiteX6" fmla="*/ 905392 w 1590773"/>
                <a:gd name="connsiteY6" fmla="*/ 200881 h 311009"/>
                <a:gd name="connsiteX7" fmla="*/ 1070459 w 1590773"/>
                <a:gd name="connsiteY7" fmla="*/ 254716 h 311009"/>
                <a:gd name="connsiteX8" fmla="*/ 1590598 w 1590773"/>
                <a:gd name="connsiteY8" fmla="*/ 301426 h 3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0773" h="311009">
                  <a:moveTo>
                    <a:pt x="0" y="0"/>
                  </a:moveTo>
                  <a:cubicBezTo>
                    <a:pt x="27214" y="43543"/>
                    <a:pt x="87957" y="74774"/>
                    <a:pt x="137849" y="99545"/>
                  </a:cubicBezTo>
                  <a:cubicBezTo>
                    <a:pt x="187742" y="124317"/>
                    <a:pt x="228631" y="138997"/>
                    <a:pt x="299355" y="148629"/>
                  </a:cubicBezTo>
                  <a:cubicBezTo>
                    <a:pt x="370079" y="158261"/>
                    <a:pt x="499520" y="161229"/>
                    <a:pt x="562195" y="157337"/>
                  </a:cubicBezTo>
                  <a:cubicBezTo>
                    <a:pt x="624870" y="153445"/>
                    <a:pt x="637406" y="127848"/>
                    <a:pt x="675407" y="125275"/>
                  </a:cubicBezTo>
                  <a:cubicBezTo>
                    <a:pt x="713408" y="122702"/>
                    <a:pt x="751870" y="129299"/>
                    <a:pt x="790201" y="141900"/>
                  </a:cubicBezTo>
                  <a:cubicBezTo>
                    <a:pt x="828532" y="154501"/>
                    <a:pt x="858682" y="182078"/>
                    <a:pt x="905392" y="200881"/>
                  </a:cubicBezTo>
                  <a:cubicBezTo>
                    <a:pt x="952102" y="219684"/>
                    <a:pt x="950716" y="238882"/>
                    <a:pt x="1070459" y="254716"/>
                  </a:cubicBezTo>
                  <a:cubicBezTo>
                    <a:pt x="1190202" y="270550"/>
                    <a:pt x="1600494" y="335073"/>
                    <a:pt x="1590598" y="301426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AC282993-354F-07E6-A36F-90EBB49EE205}"/>
                </a:ext>
              </a:extLst>
            </p:cNvPr>
            <p:cNvSpPr txBox="1">
              <a:spLocks/>
            </p:cNvSpPr>
            <p:nvPr/>
          </p:nvSpPr>
          <p:spPr>
            <a:xfrm>
              <a:off x="10969751" y="812764"/>
              <a:ext cx="1203423" cy="2542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dirty="0">
                  <a:latin typeface="Bahnschrift SemiBold Condensed" panose="020B0502040204020203" pitchFamily="34" charset="0"/>
                </a:rPr>
                <a:t>Max Service Rate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A7998B15-F915-57E6-1A89-6690011ADE45}"/>
                </a:ext>
              </a:extLst>
            </p:cNvPr>
            <p:cNvSpPr txBox="1">
              <a:spLocks/>
            </p:cNvSpPr>
            <p:nvPr/>
          </p:nvSpPr>
          <p:spPr>
            <a:xfrm rot="19575120">
              <a:off x="7196768" y="391961"/>
              <a:ext cx="934605" cy="2542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dirty="0">
                  <a:latin typeface="Bahnschrift SemiBold Condensed" panose="020B0502040204020203" pitchFamily="34" charset="0"/>
                </a:rPr>
                <a:t>People Flow Rate</a:t>
              </a:r>
            </a:p>
          </p:txBody>
        </p:sp>
        <p:sp>
          <p:nvSpPr>
            <p:cNvPr id="49" name="Title 1">
              <a:extLst>
                <a:ext uri="{FF2B5EF4-FFF2-40B4-BE49-F238E27FC236}">
                  <a16:creationId xmlns:a16="http://schemas.microsoft.com/office/drawing/2014/main" id="{4DD50540-97D7-8E87-D73E-ADC090CF0613}"/>
                </a:ext>
              </a:extLst>
            </p:cNvPr>
            <p:cNvSpPr txBox="1">
              <a:spLocks/>
            </p:cNvSpPr>
            <p:nvPr/>
          </p:nvSpPr>
          <p:spPr>
            <a:xfrm>
              <a:off x="10371153" y="1005607"/>
              <a:ext cx="934605" cy="254205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440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900" dirty="0">
                  <a:latin typeface="Bahnschrift SemiBold Condensed" panose="020B0502040204020203" pitchFamily="34" charset="0"/>
                </a:rPr>
                <a:t>Service Rate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BF4BBBB-921A-1D57-B691-1B6286A712CD}"/>
              </a:ext>
            </a:extLst>
          </p:cNvPr>
          <p:cNvGrpSpPr/>
          <p:nvPr/>
        </p:nvGrpSpPr>
        <p:grpSpPr>
          <a:xfrm>
            <a:off x="7204902" y="3679580"/>
            <a:ext cx="2879382" cy="2188455"/>
            <a:chOff x="7204902" y="3679580"/>
            <a:chExt cx="2879382" cy="218845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55" name="Picture 54" descr="A large group of people in a room&#10;&#10;Description automatically generated">
              <a:extLst>
                <a:ext uri="{FF2B5EF4-FFF2-40B4-BE49-F238E27FC236}">
                  <a16:creationId xmlns:a16="http://schemas.microsoft.com/office/drawing/2014/main" id="{221086EB-D69B-25EF-0040-2242F9C95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2409" y="4789906"/>
              <a:ext cx="1437506" cy="1078129"/>
            </a:xfrm>
            <a:prstGeom prst="rect">
              <a:avLst/>
            </a:prstGeom>
          </p:spPr>
        </p:pic>
        <p:pic>
          <p:nvPicPr>
            <p:cNvPr id="57" name="Picture 56" descr="A group of people in a building&#10;&#10;Description automatically generated">
              <a:extLst>
                <a:ext uri="{FF2B5EF4-FFF2-40B4-BE49-F238E27FC236}">
                  <a16:creationId xmlns:a16="http://schemas.microsoft.com/office/drawing/2014/main" id="{D39C7659-4C8E-729F-06EA-06D5E84B28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436"/>
            <a:stretch/>
          </p:blipFill>
          <p:spPr>
            <a:xfrm>
              <a:off x="7204902" y="3679580"/>
              <a:ext cx="2879382" cy="1110326"/>
            </a:xfrm>
            <a:prstGeom prst="rect">
              <a:avLst/>
            </a:prstGeom>
          </p:spPr>
        </p:pic>
        <p:pic>
          <p:nvPicPr>
            <p:cNvPr id="59" name="Picture 58" descr="A group of people outside a building&#10;&#10;Description automatically generated">
              <a:extLst>
                <a:ext uri="{FF2B5EF4-FFF2-40B4-BE49-F238E27FC236}">
                  <a16:creationId xmlns:a16="http://schemas.microsoft.com/office/drawing/2014/main" id="{3EAD09A5-C559-AE8C-2732-6DAFA9A4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4902" y="4789906"/>
              <a:ext cx="1437506" cy="1078129"/>
            </a:xfrm>
            <a:prstGeom prst="rect">
              <a:avLst/>
            </a:prstGeom>
          </p:spPr>
        </p:pic>
      </p:grpSp>
      <p:sp>
        <p:nvSpPr>
          <p:cNvPr id="62" name="Trapezoid 61">
            <a:extLst>
              <a:ext uri="{FF2B5EF4-FFF2-40B4-BE49-F238E27FC236}">
                <a16:creationId xmlns:a16="http://schemas.microsoft.com/office/drawing/2014/main" id="{8725AA31-EED0-1604-CECF-14E2947859AA}"/>
              </a:ext>
            </a:extLst>
          </p:cNvPr>
          <p:cNvSpPr/>
          <p:nvPr/>
        </p:nvSpPr>
        <p:spPr>
          <a:xfrm>
            <a:off x="7513098" y="735760"/>
            <a:ext cx="588582" cy="254205"/>
          </a:xfrm>
          <a:prstGeom prst="trapezoid">
            <a:avLst/>
          </a:prstGeom>
          <a:solidFill>
            <a:srgbClr val="B3A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apezoid 63">
            <a:extLst>
              <a:ext uri="{FF2B5EF4-FFF2-40B4-BE49-F238E27FC236}">
                <a16:creationId xmlns:a16="http://schemas.microsoft.com/office/drawing/2014/main" id="{3995B0CC-905A-98E3-BE14-73E161BEED89}"/>
              </a:ext>
            </a:extLst>
          </p:cNvPr>
          <p:cNvSpPr/>
          <p:nvPr/>
        </p:nvSpPr>
        <p:spPr>
          <a:xfrm>
            <a:off x="8621056" y="847584"/>
            <a:ext cx="244770" cy="147250"/>
          </a:xfrm>
          <a:prstGeom prst="trapezoid">
            <a:avLst/>
          </a:prstGeom>
          <a:solidFill>
            <a:srgbClr val="B3A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apezoid 64">
            <a:extLst>
              <a:ext uri="{FF2B5EF4-FFF2-40B4-BE49-F238E27FC236}">
                <a16:creationId xmlns:a16="http://schemas.microsoft.com/office/drawing/2014/main" id="{B53F0278-D901-C466-2D27-C076D4E8A585}"/>
              </a:ext>
            </a:extLst>
          </p:cNvPr>
          <p:cNvSpPr/>
          <p:nvPr/>
        </p:nvSpPr>
        <p:spPr>
          <a:xfrm>
            <a:off x="9468934" y="951010"/>
            <a:ext cx="86305" cy="45719"/>
          </a:xfrm>
          <a:prstGeom prst="trapezoid">
            <a:avLst/>
          </a:prstGeom>
          <a:solidFill>
            <a:srgbClr val="B3A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Triangle 66">
            <a:extLst>
              <a:ext uri="{FF2B5EF4-FFF2-40B4-BE49-F238E27FC236}">
                <a16:creationId xmlns:a16="http://schemas.microsoft.com/office/drawing/2014/main" id="{3297CD13-E9F0-5229-2033-0697C1E83FC8}"/>
              </a:ext>
            </a:extLst>
          </p:cNvPr>
          <p:cNvSpPr/>
          <p:nvPr/>
        </p:nvSpPr>
        <p:spPr>
          <a:xfrm flipH="1">
            <a:off x="7225506" y="1126498"/>
            <a:ext cx="142160" cy="156322"/>
          </a:xfrm>
          <a:prstGeom prst="rtTriangle">
            <a:avLst/>
          </a:prstGeom>
          <a:solidFill>
            <a:srgbClr val="B3A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rapezoid 69">
            <a:extLst>
              <a:ext uri="{FF2B5EF4-FFF2-40B4-BE49-F238E27FC236}">
                <a16:creationId xmlns:a16="http://schemas.microsoft.com/office/drawing/2014/main" id="{6FFD1290-A1C7-0903-A78A-E64E10453F23}"/>
              </a:ext>
            </a:extLst>
          </p:cNvPr>
          <p:cNvSpPr/>
          <p:nvPr/>
        </p:nvSpPr>
        <p:spPr>
          <a:xfrm>
            <a:off x="9616134" y="234161"/>
            <a:ext cx="244770" cy="121095"/>
          </a:xfrm>
          <a:prstGeom prst="trapezoid">
            <a:avLst/>
          </a:prstGeom>
          <a:solidFill>
            <a:srgbClr val="B3A1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2F426194-8086-366A-09FD-DB978A3D212F}"/>
              </a:ext>
            </a:extLst>
          </p:cNvPr>
          <p:cNvSpPr txBox="1">
            <a:spLocks/>
          </p:cNvSpPr>
          <p:nvPr/>
        </p:nvSpPr>
        <p:spPr>
          <a:xfrm>
            <a:off x="9799416" y="157992"/>
            <a:ext cx="1203423" cy="254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" dirty="0">
                <a:latin typeface="Bahnschrift SemiBold Condensed" panose="020B0502040204020203" pitchFamily="34" charset="0"/>
              </a:rPr>
              <a:t>Line Growth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4A6D6A8B-CF4F-DC46-A74D-22872406E37F}"/>
              </a:ext>
            </a:extLst>
          </p:cNvPr>
          <p:cNvSpPr txBox="1">
            <a:spLocks/>
          </p:cNvSpPr>
          <p:nvPr/>
        </p:nvSpPr>
        <p:spPr>
          <a:xfrm>
            <a:off x="10954946" y="1417571"/>
            <a:ext cx="1011576" cy="600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illustration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944B8145-F759-2BA0-38B9-60CE2C38EA79}"/>
              </a:ext>
            </a:extLst>
          </p:cNvPr>
          <p:cNvSpPr txBox="1">
            <a:spLocks/>
          </p:cNvSpPr>
          <p:nvPr/>
        </p:nvSpPr>
        <p:spPr>
          <a:xfrm>
            <a:off x="7158282" y="5711346"/>
            <a:ext cx="1011576" cy="600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Line Size</a:t>
            </a:r>
          </a:p>
        </p:txBody>
      </p:sp>
    </p:spTree>
    <p:extLst>
      <p:ext uri="{BB962C8B-B14F-4D97-AF65-F5344CB8AC3E}">
        <p14:creationId xmlns:p14="http://schemas.microsoft.com/office/powerpoint/2010/main" val="9920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2E5B7-8D0E-B396-2FB6-2CF34399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Past Attempts &amp; 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56CA-F576-5D78-C7AA-F89AB50D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199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More Lines ? </a:t>
            </a:r>
            <a:endParaRPr lang="el-GR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 Serving Rate ? </a:t>
            </a:r>
            <a:endParaRPr lang="el-GR" dirty="0">
              <a:solidFill>
                <a:schemeClr val="accent3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Adjust Lecture Schedules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Create Restaurant Time Slots for each Department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Second Restaurant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Increase Restaurant Capacity ?</a:t>
            </a:r>
          </a:p>
          <a:p>
            <a:pPr marL="514350" indent="-514350">
              <a:buFont typeface="+mj-lt"/>
              <a:buAutoNum type="arabicPeriod"/>
            </a:pPr>
            <a:r>
              <a:rPr lang="en-US" u="sng" dirty="0">
                <a:solidFill>
                  <a:schemeClr val="accent3">
                    <a:lumMod val="50000"/>
                  </a:schemeClr>
                </a:solidFill>
              </a:rPr>
              <a:t>Incentivize Temporal Distribution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for Students ?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3BAE215-D7BB-2190-BCA4-787A3BDB2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08" y="1825625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801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4100-B21F-51FF-8464-7D69F8ED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938" y="-207152"/>
            <a:ext cx="10515600" cy="1325563"/>
          </a:xfrm>
        </p:spPr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58A03-9DB3-E099-0B98-5F80395F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57" y="755780"/>
            <a:ext cx="10515600" cy="610222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/>
              <a:t>Scanning ID’s is not the bottleneck, more lines won’t increase serving rate, although a small de-crowding benefit is present.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Increasing serving rate is costly and inefficient since new resources would be unused when not in peak traffic.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Adjusting Lecture Schedules to temporally spread-out University Visitors is a viable but hard to implement method. Although, randomizing </a:t>
            </a:r>
            <a:r>
              <a:rPr lang="en-US" sz="2500" u="sng" dirty="0"/>
              <a:t>start/end hourly fractions </a:t>
            </a:r>
            <a:r>
              <a:rPr lang="en-US" sz="2500" dirty="0"/>
              <a:t>for lectures does help to alleviate minor traffic spikes.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Imposing time slots for departments is considered unfair by the public and achieves only minor benefits when it comes to spreading. They also appear hard to enforce.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A second restaurant faces the same problems found in idea No. 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Increasing restaurant capacity is irrelevant to the problem and is rarely a bottleneck.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/>
              <a:t>To incentivize </a:t>
            </a:r>
            <a:r>
              <a:rPr lang="en-US" sz="2500" b="1" dirty="0"/>
              <a:t>students to spread out themselves </a:t>
            </a:r>
            <a:r>
              <a:rPr lang="en-US" sz="2500" dirty="0"/>
              <a:t>during the day requires:</a:t>
            </a:r>
          </a:p>
          <a:p>
            <a:pPr lvl="1"/>
            <a:r>
              <a:rPr lang="en-US" dirty="0"/>
              <a:t>A way to </a:t>
            </a:r>
            <a:r>
              <a:rPr lang="en-US" b="1" dirty="0"/>
              <a:t>monitor</a:t>
            </a:r>
            <a:r>
              <a:rPr lang="en-US" dirty="0"/>
              <a:t> the current situation in the waiting line.</a:t>
            </a:r>
          </a:p>
          <a:p>
            <a:pPr lvl="2"/>
            <a:r>
              <a:rPr lang="en-US" b="1" dirty="0"/>
              <a:t>Sensors</a:t>
            </a:r>
            <a:r>
              <a:rPr lang="en-US" dirty="0"/>
              <a:t> do not provide reliable results and are subject to costs, maintenance, vandalism, public discord. </a:t>
            </a:r>
            <a:r>
              <a:rPr lang="en-US" b="1" dirty="0"/>
              <a:t>*</a:t>
            </a:r>
          </a:p>
          <a:p>
            <a:pPr lvl="2"/>
            <a:r>
              <a:rPr lang="en-US" b="1" dirty="0"/>
              <a:t>Cameras </a:t>
            </a:r>
            <a:r>
              <a:rPr lang="en-US" dirty="0"/>
              <a:t>might derive precise estimations by deploying computer vision algorithms but face the same </a:t>
            </a:r>
            <a:br>
              <a:rPr lang="en-US" dirty="0"/>
            </a:br>
            <a:r>
              <a:rPr lang="en-US" dirty="0"/>
              <a:t>problems as sensors with added privacy concerns and larger power and network requirements.  </a:t>
            </a:r>
            <a:endParaRPr lang="en-US" b="1" dirty="0"/>
          </a:p>
          <a:p>
            <a:pPr lvl="2"/>
            <a:r>
              <a:rPr lang="en-US" b="1" dirty="0"/>
              <a:t>Crowd-sourced</a:t>
            </a:r>
            <a:r>
              <a:rPr lang="en-US" dirty="0"/>
              <a:t> reporting is unreliable and unsure to be adopted.</a:t>
            </a:r>
          </a:p>
          <a:p>
            <a:pPr lvl="2"/>
            <a:r>
              <a:rPr lang="en-US" dirty="0"/>
              <a:t>Google’s </a:t>
            </a:r>
            <a:r>
              <a:rPr lang="en-US" b="1" dirty="0"/>
              <a:t>Maps-API</a:t>
            </a:r>
            <a:r>
              <a:rPr lang="en-US" dirty="0"/>
              <a:t>  provides such functionality but in a very limited and unreliable way.</a:t>
            </a:r>
          </a:p>
          <a:p>
            <a:pPr lvl="1"/>
            <a:r>
              <a:rPr lang="en-US" dirty="0"/>
              <a:t>Means to </a:t>
            </a:r>
            <a:r>
              <a:rPr lang="en-US" b="1" dirty="0"/>
              <a:t>inform</a:t>
            </a:r>
            <a:r>
              <a:rPr lang="en-US" dirty="0"/>
              <a:t> the students.</a:t>
            </a:r>
          </a:p>
          <a:p>
            <a:pPr lvl="2"/>
            <a:r>
              <a:rPr lang="en-US" dirty="0"/>
              <a:t>An app requires long development time.</a:t>
            </a:r>
          </a:p>
          <a:p>
            <a:pPr lvl="2"/>
            <a:r>
              <a:rPr lang="en-US" dirty="0"/>
              <a:t>A normal website would encounter enormous amounts of requests daily with hourly spikes.</a:t>
            </a:r>
          </a:p>
          <a:p>
            <a:pPr lvl="2"/>
            <a:r>
              <a:rPr lang="en-US" dirty="0"/>
              <a:t>Incentives are needed for the students to follow “instructions”. </a:t>
            </a:r>
            <a:r>
              <a:rPr lang="en-US" i="1" dirty="0"/>
              <a:t>Nobody likes orders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5511E8-C7C0-EF10-29DE-171724D39B69}"/>
              </a:ext>
            </a:extLst>
          </p:cNvPr>
          <p:cNvCxnSpPr/>
          <p:nvPr/>
        </p:nvCxnSpPr>
        <p:spPr>
          <a:xfrm>
            <a:off x="181948" y="3931298"/>
            <a:ext cx="118001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E37E70-5FED-1A56-62BA-72DD177653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51"/>
          <a:stretch/>
        </p:blipFill>
        <p:spPr>
          <a:xfrm>
            <a:off x="119742" y="5175380"/>
            <a:ext cx="1141444" cy="9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3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9A6B-FD07-41C6-9F7B-957276CC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Smart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64D5-2F00-0B3F-B354-022B015A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11" y="1515308"/>
            <a:ext cx="876609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Following the </a:t>
            </a:r>
            <a:r>
              <a:rPr lang="en-US" sz="1800" b="1" dirty="0"/>
              <a:t>temporal</a:t>
            </a:r>
            <a:r>
              <a:rPr lang="en-US" sz="1800" dirty="0"/>
              <a:t> </a:t>
            </a:r>
            <a:r>
              <a:rPr lang="en-US" sz="1800" b="1" dirty="0"/>
              <a:t>spread approach </a:t>
            </a:r>
            <a:r>
              <a:rPr lang="en-US" sz="1800" dirty="0"/>
              <a:t>from the previous slides</a:t>
            </a:r>
          </a:p>
          <a:p>
            <a:r>
              <a:rPr lang="en-US" sz="1800" dirty="0"/>
              <a:t>Use the </a:t>
            </a:r>
            <a:r>
              <a:rPr lang="en-US" sz="1800" b="1" dirty="0"/>
              <a:t>access points </a:t>
            </a:r>
            <a:r>
              <a:rPr lang="en-US" sz="1800" dirty="0"/>
              <a:t>installed on the premises to monitor </a:t>
            </a:r>
            <a:r>
              <a:rPr lang="en-US" sz="1800" u="sng" dirty="0"/>
              <a:t>connected Wi-Fi clients</a:t>
            </a:r>
            <a:r>
              <a:rPr lang="en-US" sz="1800" dirty="0"/>
              <a:t> and </a:t>
            </a:r>
            <a:r>
              <a:rPr lang="en-US" sz="1800" b="1" dirty="0"/>
              <a:t>estimate the size of the line, waiting time &amp; more</a:t>
            </a:r>
            <a:r>
              <a:rPr lang="en-US" sz="1800" dirty="0"/>
              <a:t>. Due to the nature of a </a:t>
            </a:r>
            <a:r>
              <a:rPr lang="en-US" sz="1800" u="sng" dirty="0"/>
              <a:t>roaming</a:t>
            </a:r>
            <a:r>
              <a:rPr lang="en-US" sz="1800" dirty="0"/>
              <a:t> network, users’ </a:t>
            </a:r>
            <a:r>
              <a:rPr lang="en-US" sz="1800" u="sng" dirty="0"/>
              <a:t>devices automatically connect</a:t>
            </a:r>
            <a:r>
              <a:rPr lang="en-US" sz="1800" dirty="0"/>
              <a:t> to the closest AP. </a:t>
            </a:r>
            <a:r>
              <a:rPr lang="en-US" sz="1800" b="1" dirty="0"/>
              <a:t>No need for any new sensors</a:t>
            </a:r>
            <a:r>
              <a:rPr lang="en-US" sz="1800" dirty="0"/>
              <a:t>. </a:t>
            </a:r>
          </a:p>
          <a:p>
            <a:r>
              <a:rPr lang="en-US" sz="1800" dirty="0"/>
              <a:t>By providing the </a:t>
            </a:r>
            <a:r>
              <a:rPr lang="en-US" sz="1800" b="1" dirty="0"/>
              <a:t>current traffic </a:t>
            </a:r>
            <a:r>
              <a:rPr lang="en-US" sz="1800" dirty="0"/>
              <a:t>and a </a:t>
            </a:r>
            <a:r>
              <a:rPr lang="en-US" sz="1800" u="sng" dirty="0"/>
              <a:t>prediction graph</a:t>
            </a:r>
            <a:r>
              <a:rPr lang="en-US" sz="1800" dirty="0"/>
              <a:t> to the users they are </a:t>
            </a:r>
            <a:r>
              <a:rPr lang="en-US" sz="1800" b="1" dirty="0"/>
              <a:t>indirectly incentivized</a:t>
            </a:r>
            <a:r>
              <a:rPr lang="en-US" sz="1800" dirty="0"/>
              <a:t> to visit during </a:t>
            </a:r>
            <a:r>
              <a:rPr lang="en-US" sz="1800" u="sng" dirty="0"/>
              <a:t>low-load periods</a:t>
            </a:r>
            <a:r>
              <a:rPr lang="en-US" sz="1800" dirty="0"/>
              <a:t>. </a:t>
            </a:r>
          </a:p>
          <a:p>
            <a:r>
              <a:rPr lang="en-US" sz="1800" dirty="0"/>
              <a:t>To </a:t>
            </a:r>
            <a:r>
              <a:rPr lang="en-US" sz="1800" u="sng" dirty="0"/>
              <a:t>avoid maintaining</a:t>
            </a:r>
            <a:r>
              <a:rPr lang="en-US" sz="1800" dirty="0"/>
              <a:t> a system servicing tens of thousands requests, in a few hours</a:t>
            </a:r>
            <a:r>
              <a:rPr lang="el-GR" sz="1800" dirty="0"/>
              <a:t> </a:t>
            </a:r>
            <a:r>
              <a:rPr lang="en-US" sz="1800" dirty="0"/>
              <a:t>each day, deploy a </a:t>
            </a:r>
            <a:r>
              <a:rPr lang="en-US" sz="1800" b="1" dirty="0"/>
              <a:t>static webpage</a:t>
            </a:r>
            <a:r>
              <a:rPr lang="en-US" sz="1800" dirty="0"/>
              <a:t> in the cloud and update it every minute or so.</a:t>
            </a:r>
          </a:p>
          <a:p>
            <a:r>
              <a:rPr lang="en-US" sz="1800" dirty="0"/>
              <a:t>Monitoring connected devices on the 2</a:t>
            </a:r>
            <a:r>
              <a:rPr lang="en-US" sz="1800" baseline="30000" dirty="0"/>
              <a:t>nd</a:t>
            </a:r>
            <a:r>
              <a:rPr lang="en-US" sz="1800" dirty="0"/>
              <a:t> OSI layer (hashed MACs) for each AP does not risk student-data or </a:t>
            </a:r>
            <a:r>
              <a:rPr lang="en-US" sz="1800" u="sng" dirty="0"/>
              <a:t>privacy</a:t>
            </a:r>
            <a:r>
              <a:rPr lang="en-US" sz="1800" dirty="0"/>
              <a:t>, </a:t>
            </a:r>
            <a:r>
              <a:rPr lang="en-US" sz="1800" b="1" dirty="0"/>
              <a:t>avoiding</a:t>
            </a:r>
            <a:r>
              <a:rPr lang="en-US" sz="1800" dirty="0"/>
              <a:t> legal </a:t>
            </a:r>
            <a:r>
              <a:rPr lang="en-US" sz="1800" b="1" dirty="0"/>
              <a:t>complications</a:t>
            </a:r>
            <a:r>
              <a:rPr lang="en-US" sz="1800" dirty="0"/>
              <a:t>.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5FD8F0-77AC-F2D6-65E3-6CA05EA719A0}"/>
              </a:ext>
            </a:extLst>
          </p:cNvPr>
          <p:cNvGrpSpPr/>
          <p:nvPr/>
        </p:nvGrpSpPr>
        <p:grpSpPr>
          <a:xfrm>
            <a:off x="8393200" y="80856"/>
            <a:ext cx="3138465" cy="568538"/>
            <a:chOff x="7609429" y="158935"/>
            <a:chExt cx="3138465" cy="568538"/>
          </a:xfrm>
        </p:grpSpPr>
        <p:pic>
          <p:nvPicPr>
            <p:cNvPr id="5" name="Picture 4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D015B5C9-63CC-373E-6062-F82A8696D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9429" y="158935"/>
              <a:ext cx="568538" cy="568538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003FCDA-A9E3-CA97-B6C3-2F72ACC94480}"/>
                </a:ext>
              </a:extLst>
            </p:cNvPr>
            <p:cNvGrpSpPr/>
            <p:nvPr/>
          </p:nvGrpSpPr>
          <p:grpSpPr>
            <a:xfrm>
              <a:off x="7893698" y="158935"/>
              <a:ext cx="2558421" cy="568538"/>
              <a:chOff x="7893698" y="158935"/>
              <a:chExt cx="2558421" cy="568538"/>
            </a:xfrm>
          </p:grpSpPr>
          <p:pic>
            <p:nvPicPr>
              <p:cNvPr id="6" name="Picture 5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3E55D79D-9662-FBA6-B7EF-7E61D8644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698" y="158935"/>
                <a:ext cx="568538" cy="568538"/>
              </a:xfrm>
              <a:prstGeom prst="rect">
                <a:avLst/>
              </a:prstGeom>
            </p:spPr>
          </p:pic>
          <p:pic>
            <p:nvPicPr>
              <p:cNvPr id="7" name="Picture 6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CA470047-910D-F10E-74CA-FE3C4BB4CA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7967" y="158935"/>
                <a:ext cx="568538" cy="568538"/>
              </a:xfrm>
              <a:prstGeom prst="rect">
                <a:avLst/>
              </a:prstGeom>
            </p:spPr>
          </p:pic>
          <p:pic>
            <p:nvPicPr>
              <p:cNvPr id="8" name="Picture 7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EED84E32-CF05-5DFB-F6A3-A658DDC7E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3742" y="158935"/>
                <a:ext cx="568538" cy="568538"/>
              </a:xfrm>
              <a:prstGeom prst="rect">
                <a:avLst/>
              </a:prstGeom>
            </p:spPr>
          </p:pic>
          <p:pic>
            <p:nvPicPr>
              <p:cNvPr id="9" name="Picture 8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5738A0BC-14B6-2DD1-4846-49A39464F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46505" y="158935"/>
                <a:ext cx="568538" cy="568538"/>
              </a:xfrm>
              <a:prstGeom prst="rect">
                <a:avLst/>
              </a:prstGeom>
            </p:spPr>
          </p:pic>
          <p:pic>
            <p:nvPicPr>
              <p:cNvPr id="10" name="Picture 9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D9654C74-CC97-9B0C-EE0E-9E10ACF26F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30774" y="158935"/>
                <a:ext cx="568538" cy="568538"/>
              </a:xfrm>
              <a:prstGeom prst="rect">
                <a:avLst/>
              </a:prstGeom>
            </p:spPr>
          </p:pic>
          <p:pic>
            <p:nvPicPr>
              <p:cNvPr id="11" name="Picture 10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77AE2BE9-2135-A9CE-FB21-B1D51A084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6549" y="158935"/>
                <a:ext cx="568538" cy="568538"/>
              </a:xfrm>
              <a:prstGeom prst="rect">
                <a:avLst/>
              </a:prstGeom>
            </p:spPr>
          </p:pic>
          <p:pic>
            <p:nvPicPr>
              <p:cNvPr id="12" name="Picture 11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8238EB5D-12C0-A439-0943-492BD59C92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99312" y="158935"/>
                <a:ext cx="568538" cy="568538"/>
              </a:xfrm>
              <a:prstGeom prst="rect">
                <a:avLst/>
              </a:prstGeom>
            </p:spPr>
          </p:pic>
          <p:pic>
            <p:nvPicPr>
              <p:cNvPr id="13" name="Picture 12" descr="A black background with a black square&#10;&#10;Description automatically generated">
                <a:extLst>
                  <a:ext uri="{FF2B5EF4-FFF2-40B4-BE49-F238E27FC236}">
                    <a16:creationId xmlns:a16="http://schemas.microsoft.com/office/drawing/2014/main" id="{16C6E8A2-FA86-6786-F6F7-AB07F66DD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83581" y="158935"/>
                <a:ext cx="568538" cy="568538"/>
              </a:xfrm>
              <a:prstGeom prst="rect">
                <a:avLst/>
              </a:prstGeom>
            </p:spPr>
          </p:pic>
        </p:grpSp>
        <p:pic>
          <p:nvPicPr>
            <p:cNvPr id="14" name="Picture 13" descr="A black background with a black square&#10;&#10;Description automatically generated">
              <a:extLst>
                <a:ext uri="{FF2B5EF4-FFF2-40B4-BE49-F238E27FC236}">
                  <a16:creationId xmlns:a16="http://schemas.microsoft.com/office/drawing/2014/main" id="{AD39A260-7CBA-177E-6025-53DC8FC1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9356" y="158935"/>
              <a:ext cx="568538" cy="568538"/>
            </a:xfrm>
            <a:prstGeom prst="rect">
              <a:avLst/>
            </a:prstGeom>
          </p:spPr>
        </p:pic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E5985AE1-0B4B-34BA-54B6-3711C3245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96255" y="1267291"/>
            <a:ext cx="568538" cy="60594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6D038AC-8988-1CEA-0801-641BEBAD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83083" y="1267291"/>
            <a:ext cx="568538" cy="60594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F4DE86-5A62-DE09-C661-16E6E0559470}"/>
              </a:ext>
            </a:extLst>
          </p:cNvPr>
          <p:cNvCxnSpPr/>
          <p:nvPr/>
        </p:nvCxnSpPr>
        <p:spPr>
          <a:xfrm>
            <a:off x="8783216" y="771331"/>
            <a:ext cx="367004" cy="622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ED690-93D4-5F75-1C63-27E089AA2907}"/>
              </a:ext>
            </a:extLst>
          </p:cNvPr>
          <p:cNvCxnSpPr>
            <a:cxnSpLocks/>
          </p:cNvCxnSpPr>
          <p:nvPr/>
        </p:nvCxnSpPr>
        <p:spPr>
          <a:xfrm>
            <a:off x="9246007" y="771331"/>
            <a:ext cx="115708" cy="495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D7F37C-2E15-E13B-886F-4A7605D36158}"/>
              </a:ext>
            </a:extLst>
          </p:cNvPr>
          <p:cNvCxnSpPr/>
          <p:nvPr/>
        </p:nvCxnSpPr>
        <p:spPr>
          <a:xfrm flipH="1">
            <a:off x="9564793" y="727788"/>
            <a:ext cx="249752" cy="603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0A064E-D363-CC2D-16C6-DFC072A898F9}"/>
              </a:ext>
            </a:extLst>
          </p:cNvPr>
          <p:cNvCxnSpPr>
            <a:cxnSpLocks/>
          </p:cNvCxnSpPr>
          <p:nvPr/>
        </p:nvCxnSpPr>
        <p:spPr>
          <a:xfrm>
            <a:off x="10133331" y="771331"/>
            <a:ext cx="372938" cy="44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239CA9B-DF6E-3994-1FCA-9C03A519EB2B}"/>
              </a:ext>
            </a:extLst>
          </p:cNvPr>
          <p:cNvCxnSpPr/>
          <p:nvPr/>
        </p:nvCxnSpPr>
        <p:spPr>
          <a:xfrm flipH="1" flipV="1">
            <a:off x="10580914" y="727788"/>
            <a:ext cx="97944" cy="491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3873FF-5135-A1CC-4180-A9336CD1057E}"/>
              </a:ext>
            </a:extLst>
          </p:cNvPr>
          <p:cNvCxnSpPr/>
          <p:nvPr/>
        </p:nvCxnSpPr>
        <p:spPr>
          <a:xfrm flipV="1">
            <a:off x="10904376" y="771331"/>
            <a:ext cx="167951" cy="447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3788988-6094-6D40-7B7C-C6B502328290}"/>
              </a:ext>
            </a:extLst>
          </p:cNvPr>
          <p:cNvCxnSpPr>
            <a:cxnSpLocks/>
          </p:cNvCxnSpPr>
          <p:nvPr/>
        </p:nvCxnSpPr>
        <p:spPr>
          <a:xfrm rot="10800000">
            <a:off x="9332789" y="1949065"/>
            <a:ext cx="415347" cy="9571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D32D1E1-7832-3310-3E39-082619C12011}"/>
              </a:ext>
            </a:extLst>
          </p:cNvPr>
          <p:cNvCxnSpPr>
            <a:cxnSpLocks/>
          </p:cNvCxnSpPr>
          <p:nvPr/>
        </p:nvCxnSpPr>
        <p:spPr>
          <a:xfrm flipV="1">
            <a:off x="10319800" y="1974957"/>
            <a:ext cx="359058" cy="9312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5C9DFA-9FD5-5023-2078-EFCBFD3195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4" t="36192" r="33891" b="36481"/>
          <a:stretch/>
        </p:blipFill>
        <p:spPr>
          <a:xfrm>
            <a:off x="9716565" y="2638676"/>
            <a:ext cx="678024" cy="551772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98D4FAA-BAAC-E2AB-D327-427299BAA5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776" y="3878730"/>
            <a:ext cx="551772" cy="551772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D34A9E7-3BC7-745A-D97A-085756D58D67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rot="16200000" flipH="1">
            <a:off x="10077978" y="3168046"/>
            <a:ext cx="688282" cy="7330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9879E811-0413-B9A0-3174-F74DB157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336" y="5176612"/>
            <a:ext cx="568538" cy="568538"/>
          </a:xfrm>
          <a:prstGeom prst="rect">
            <a:avLst/>
          </a:prstGeom>
        </p:spPr>
      </p:pic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7B11E2-1AD1-7DF4-3ED9-1C0342AA3D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171" y="80856"/>
            <a:ext cx="568537" cy="568537"/>
          </a:xfrm>
          <a:prstGeom prst="rect">
            <a:avLst/>
          </a:prstGeom>
        </p:spPr>
      </p:pic>
      <p:pic>
        <p:nvPicPr>
          <p:cNvPr id="55" name="Picture 54" descr="A colorful graph on a computer screen&#10;&#10;Description automatically generated">
            <a:extLst>
              <a:ext uri="{FF2B5EF4-FFF2-40B4-BE49-F238E27FC236}">
                <a16:creationId xmlns:a16="http://schemas.microsoft.com/office/drawing/2014/main" id="{677266FE-54EA-696D-0AF2-4C469DA1B5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86" y="4748033"/>
            <a:ext cx="428579" cy="428579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92C95CD-9907-0D55-A435-4A3DE21C486F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 flipV="1">
            <a:off x="9801874" y="5176612"/>
            <a:ext cx="253702" cy="284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387C14E-AB96-1E0C-092A-23621CF4F2E0}"/>
              </a:ext>
            </a:extLst>
          </p:cNvPr>
          <p:cNvCxnSpPr>
            <a:stCxn id="55" idx="0"/>
            <a:endCxn id="47" idx="2"/>
          </p:cNvCxnSpPr>
          <p:nvPr/>
        </p:nvCxnSpPr>
        <p:spPr>
          <a:xfrm rot="5400000" flipH="1" flipV="1">
            <a:off x="10263354" y="4222725"/>
            <a:ext cx="317531" cy="7330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3F7BE62-978F-10AA-1891-DED06FF142BA}"/>
              </a:ext>
            </a:extLst>
          </p:cNvPr>
          <p:cNvSpPr txBox="1">
            <a:spLocks/>
          </p:cNvSpPr>
          <p:nvPr/>
        </p:nvSpPr>
        <p:spPr>
          <a:xfrm>
            <a:off x="10797447" y="2094596"/>
            <a:ext cx="1491448" cy="8846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Zero Cost </a:t>
            </a:r>
          </a:p>
          <a:p>
            <a:r>
              <a:rPr lang="en-US" sz="1400" dirty="0"/>
              <a:t>GDPR Safe</a:t>
            </a:r>
          </a:p>
          <a:p>
            <a:r>
              <a:rPr lang="en-US" sz="1400" dirty="0"/>
              <a:t>Non-Intrusive</a:t>
            </a:r>
          </a:p>
        </p:txBody>
      </p:sp>
    </p:spTree>
    <p:extLst>
      <p:ext uri="{BB962C8B-B14F-4D97-AF65-F5344CB8AC3E}">
        <p14:creationId xmlns:p14="http://schemas.microsoft.com/office/powerpoint/2010/main" val="2388066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AE52-6CE2-E35B-4717-DDD990D80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&amp; Effects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64DEC4-2245-EDBD-3D84-3C2D330AE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2075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5A3ECFF-CCAF-675E-7BC2-6EB62F70F421}"/>
              </a:ext>
            </a:extLst>
          </p:cNvPr>
          <p:cNvSpPr txBox="1"/>
          <p:nvPr/>
        </p:nvSpPr>
        <p:spPr>
          <a:xfrm>
            <a:off x="255037" y="6311900"/>
            <a:ext cx="374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Bonus: No check-friend required !</a:t>
            </a:r>
          </a:p>
        </p:txBody>
      </p:sp>
    </p:spTree>
    <p:extLst>
      <p:ext uri="{BB962C8B-B14F-4D97-AF65-F5344CB8AC3E}">
        <p14:creationId xmlns:p14="http://schemas.microsoft.com/office/powerpoint/2010/main" val="1855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96B-ED7C-89E6-9D5F-18786A68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Validity &amp; Feasibility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360FD-4E5E-ED46-9119-2B38BBBBE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5224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Are the </a:t>
            </a:r>
            <a:r>
              <a:rPr lang="en-US" u="sng" dirty="0"/>
              <a:t>claims</a:t>
            </a:r>
            <a:r>
              <a:rPr lang="en-US" dirty="0"/>
              <a:t> listed in the previous slides </a:t>
            </a:r>
            <a:r>
              <a:rPr lang="en-US" u="sng" dirty="0"/>
              <a:t>valid</a:t>
            </a:r>
            <a:r>
              <a:rPr lang="en-US" dirty="0"/>
              <a:t> ? </a:t>
            </a:r>
            <a:br>
              <a:rPr lang="en-US" dirty="0"/>
            </a:br>
            <a:r>
              <a:rPr lang="en-US" dirty="0"/>
              <a:t>Simply informing the students about the long wait-time might not discourage all of them from visiting, or is it ?</a:t>
            </a:r>
          </a:p>
          <a:p>
            <a:r>
              <a:rPr lang="en-US" dirty="0"/>
              <a:t>Students might not be able to time their visit differently due to their academic or personal schedules. </a:t>
            </a:r>
          </a:p>
          <a:p>
            <a:r>
              <a:rPr lang="en-US" dirty="0"/>
              <a:t>What do they have to say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45D97-9168-D5DC-3E7D-23049775F1F0}"/>
              </a:ext>
            </a:extLst>
          </p:cNvPr>
          <p:cNvSpPr txBox="1"/>
          <p:nvPr/>
        </p:nvSpPr>
        <p:spPr>
          <a:xfrm>
            <a:off x="0" y="4348066"/>
            <a:ext cx="30417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If you knew the line size, would you have still visited now ?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4033168-9D3F-AC89-714A-A8819C21C9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414002"/>
              </p:ext>
            </p:extLst>
          </p:nvPr>
        </p:nvGraphicFramePr>
        <p:xfrm>
          <a:off x="522514" y="5067779"/>
          <a:ext cx="1996751" cy="165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F504791-FF7D-62D9-D8A3-5CAA7A3A02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47323"/>
              </p:ext>
            </p:extLst>
          </p:nvPr>
        </p:nvGraphicFramePr>
        <p:xfrm>
          <a:off x="3747796" y="5067778"/>
          <a:ext cx="1996751" cy="1655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9433598-AC9F-260C-5D63-21BE2400B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7962664"/>
              </p:ext>
            </p:extLst>
          </p:nvPr>
        </p:nvGraphicFramePr>
        <p:xfrm>
          <a:off x="3166188" y="4907901"/>
          <a:ext cx="5405534" cy="1815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1B1F8EA-05EA-1F4C-12BE-3F02A6BCF530}"/>
              </a:ext>
            </a:extLst>
          </p:cNvPr>
          <p:cNvSpPr txBox="1"/>
          <p:nvPr/>
        </p:nvSpPr>
        <p:spPr>
          <a:xfrm>
            <a:off x="3879979" y="4458706"/>
            <a:ext cx="4432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Why would you visit at this time regardless of the situation 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42D20-091E-60C9-9CE5-F09027A90C9C}"/>
              </a:ext>
            </a:extLst>
          </p:cNvPr>
          <p:cNvSpPr txBox="1"/>
          <p:nvPr/>
        </p:nvSpPr>
        <p:spPr>
          <a:xfrm>
            <a:off x="8721013" y="4907901"/>
            <a:ext cx="29484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Questions were asked to 39 students waiting in line at 16/11/23 13:00-14:00</a:t>
            </a:r>
          </a:p>
        </p:txBody>
      </p:sp>
    </p:spTree>
    <p:extLst>
      <p:ext uri="{BB962C8B-B14F-4D97-AF65-F5344CB8AC3E}">
        <p14:creationId xmlns:p14="http://schemas.microsoft.com/office/powerpoint/2010/main" val="416859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1AB3-57FA-DD91-C7FC-BD229CF0F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8" y="714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Mock-Up &amp; Features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5C0148C-0654-F5CF-6F09-18A1E64E0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394" y="2216643"/>
            <a:ext cx="4984014" cy="4029778"/>
          </a:xfrm>
        </p:spPr>
        <p:txBody>
          <a:bodyPr>
            <a:normAutofit/>
          </a:bodyPr>
          <a:lstStyle/>
          <a:p>
            <a:r>
              <a:rPr lang="en-US" sz="2600" dirty="0"/>
              <a:t>Current Status </a:t>
            </a:r>
          </a:p>
          <a:p>
            <a:r>
              <a:rPr lang="en-US" sz="2600" dirty="0"/>
              <a:t>Graph &amp; Projection</a:t>
            </a:r>
          </a:p>
          <a:p>
            <a:r>
              <a:rPr lang="en-US" sz="2600" dirty="0"/>
              <a:t>Visiting Time Suggestion</a:t>
            </a:r>
          </a:p>
          <a:p>
            <a:r>
              <a:rPr lang="en-US" sz="2600" dirty="0"/>
              <a:t>Week’s Schedule</a:t>
            </a:r>
          </a:p>
          <a:p>
            <a:r>
              <a:rPr lang="en-US" sz="2600" dirty="0"/>
              <a:t>More Complex Analytics</a:t>
            </a:r>
          </a:p>
          <a:p>
            <a:r>
              <a:rPr lang="en-US" sz="2600" dirty="0"/>
              <a:t>Alarms &amp; Insights for Admin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993341-6FA5-3350-7431-28BAB9DA93DB}"/>
              </a:ext>
            </a:extLst>
          </p:cNvPr>
          <p:cNvGrpSpPr/>
          <p:nvPr/>
        </p:nvGrpSpPr>
        <p:grpSpPr>
          <a:xfrm>
            <a:off x="6036624" y="0"/>
            <a:ext cx="4148528" cy="6858000"/>
            <a:chOff x="6036624" y="0"/>
            <a:chExt cx="4148528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2C53C4-E721-1686-8D20-A28664B0F48A}"/>
                </a:ext>
              </a:extLst>
            </p:cNvPr>
            <p:cNvGrpSpPr/>
            <p:nvPr/>
          </p:nvGrpSpPr>
          <p:grpSpPr>
            <a:xfrm>
              <a:off x="6036624" y="0"/>
              <a:ext cx="4148528" cy="6858000"/>
              <a:chOff x="5401294" y="11875"/>
              <a:chExt cx="4148528" cy="685800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3D6FB56-AC74-66FC-A206-51FCBECEFFEF}"/>
                  </a:ext>
                </a:extLst>
              </p:cNvPr>
              <p:cNvGrpSpPr/>
              <p:nvPr/>
            </p:nvGrpSpPr>
            <p:grpSpPr>
              <a:xfrm>
                <a:off x="5401294" y="11875"/>
                <a:ext cx="4148528" cy="6858000"/>
                <a:chOff x="5401294" y="11875"/>
                <a:chExt cx="4148528" cy="6858000"/>
              </a:xfrm>
            </p:grpSpPr>
            <p:pic>
              <p:nvPicPr>
                <p:cNvPr id="7" name="Picture 6" descr="A screenshot of a phone&#10;&#10;Description automatically generated">
                  <a:extLst>
                    <a:ext uri="{FF2B5EF4-FFF2-40B4-BE49-F238E27FC236}">
                      <a16:creationId xmlns:a16="http://schemas.microsoft.com/office/drawing/2014/main" id="{2E583756-885F-1F3F-5F22-5A8B4B5E99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1294" y="11875"/>
                  <a:ext cx="4148528" cy="6858000"/>
                </a:xfrm>
                <a:prstGeom prst="rect">
                  <a:avLst/>
                </a:prstGeom>
              </p:spPr>
            </p:pic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8311348-4009-4A8B-EBA7-2B40B72BC3DD}"/>
                    </a:ext>
                  </a:extLst>
                </p:cNvPr>
                <p:cNvSpPr/>
                <p:nvPr/>
              </p:nvSpPr>
              <p:spPr>
                <a:xfrm>
                  <a:off x="7330568" y="2136161"/>
                  <a:ext cx="1598279" cy="860612"/>
                </a:xfrm>
                <a:prstGeom prst="rect">
                  <a:avLst/>
                </a:prstGeom>
                <a:solidFill>
                  <a:srgbClr val="D9D9D9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455699B-1E8A-4004-604E-896FC43044AB}"/>
                    </a:ext>
                  </a:extLst>
                </p:cNvPr>
                <p:cNvSpPr/>
                <p:nvPr/>
              </p:nvSpPr>
              <p:spPr>
                <a:xfrm>
                  <a:off x="7306933" y="2319692"/>
                  <a:ext cx="45719" cy="4571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07BFA29-BD14-E11A-8828-73E92925CA03}"/>
                    </a:ext>
                  </a:extLst>
                </p:cNvPr>
                <p:cNvCxnSpPr/>
                <p:nvPr/>
              </p:nvCxnSpPr>
              <p:spPr>
                <a:xfrm>
                  <a:off x="7329792" y="2136161"/>
                  <a:ext cx="0" cy="86061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1CCF6B4-8CFB-5A1E-0A30-E2CE7298C953}"/>
                    </a:ext>
                  </a:extLst>
                </p:cNvPr>
                <p:cNvSpPr txBox="1"/>
                <p:nvPr/>
              </p:nvSpPr>
              <p:spPr>
                <a:xfrm>
                  <a:off x="7071450" y="2842885"/>
                  <a:ext cx="399355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12:58</a:t>
                  </a:r>
                </a:p>
              </p:txBody>
            </p:sp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518E64F0-F72E-9E20-D045-65887FAA2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26474" y="2638217"/>
                  <a:ext cx="110281" cy="110281"/>
                </a:xfrm>
                <a:prstGeom prst="rect">
                  <a:avLst/>
                </a:prstGeom>
              </p:spPr>
            </p:pic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6AEE31-FF9E-88C0-3DDF-BB701F9C0DCE}"/>
                  </a:ext>
                </a:extLst>
              </p:cNvPr>
              <p:cNvSpPr txBox="1"/>
              <p:nvPr/>
            </p:nvSpPr>
            <p:spPr>
              <a:xfrm>
                <a:off x="7750421" y="1894083"/>
                <a:ext cx="75207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Inter"/>
                  </a:rPr>
                  <a:t>Projection</a:t>
                </a:r>
              </a:p>
            </p:txBody>
          </p:sp>
        </p:grp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AD5D165-EE19-3B18-3BA0-8A3D4B9A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59431" y="2681482"/>
              <a:ext cx="110281" cy="1102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469437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2538</TotalTime>
  <Words>1038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AvenirNext LT Pro Medium</vt:lpstr>
      <vt:lpstr>Bahnschrift SemiBold Condensed</vt:lpstr>
      <vt:lpstr>Inter</vt:lpstr>
      <vt:lpstr>Posterama</vt:lpstr>
      <vt:lpstr>ExploreVTI</vt:lpstr>
      <vt:lpstr>Contents</vt:lpstr>
      <vt:lpstr>Introduction</vt:lpstr>
      <vt:lpstr>The Problem</vt:lpstr>
      <vt:lpstr>Past Attempts &amp; Alternatives</vt:lpstr>
      <vt:lpstr>Considerations</vt:lpstr>
      <vt:lpstr>Proposed Smart Solution</vt:lpstr>
      <vt:lpstr>Impact &amp; Effects</vt:lpstr>
      <vt:lpstr>Validity &amp; Feasibility</vt:lpstr>
      <vt:lpstr>Mock-Up &amp; Features</vt:lpstr>
      <vt:lpstr>Implementation &amp; Requirements</vt:lpstr>
      <vt:lpstr>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giannis tsabras</dc:creator>
  <cp:lastModifiedBy>giannis tsabras</cp:lastModifiedBy>
  <cp:revision>20</cp:revision>
  <dcterms:created xsi:type="dcterms:W3CDTF">2023-11-18T13:59:44Z</dcterms:created>
  <dcterms:modified xsi:type="dcterms:W3CDTF">2023-11-22T20:31:00Z</dcterms:modified>
</cp:coreProperties>
</file>