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23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103" y="1594152"/>
            <a:ext cx="16693896" cy="869284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259299" y="1594102"/>
            <a:ext cx="1028700" cy="8693150"/>
          </a:xfrm>
          <a:custGeom>
            <a:avLst/>
            <a:gdLst/>
            <a:ahLst/>
            <a:cxnLst/>
            <a:rect l="l" t="t" r="r" b="b"/>
            <a:pathLst>
              <a:path w="1028700" h="8693150">
                <a:moveTo>
                  <a:pt x="1028700" y="0"/>
                </a:moveTo>
                <a:lnTo>
                  <a:pt x="0" y="0"/>
                </a:lnTo>
                <a:lnTo>
                  <a:pt x="0" y="8692897"/>
                </a:lnTo>
                <a:lnTo>
                  <a:pt x="1028699" y="8692896"/>
                </a:lnTo>
                <a:lnTo>
                  <a:pt x="1028700" y="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880" y="411733"/>
            <a:ext cx="4445000" cy="20916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0771" y="356361"/>
            <a:ext cx="4097781" cy="31534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58602" y="356361"/>
            <a:ext cx="3643376" cy="31534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21001" y="799973"/>
            <a:ext cx="11096625" cy="31521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0"/>
            <a:ext cx="1594485" cy="1594485"/>
          </a:xfrm>
          <a:custGeom>
            <a:avLst/>
            <a:gdLst/>
            <a:ahLst/>
            <a:cxnLst/>
            <a:rect l="l" t="t" r="r" b="b"/>
            <a:pathLst>
              <a:path w="1594485" h="1594485">
                <a:moveTo>
                  <a:pt x="1594104" y="0"/>
                </a:moveTo>
                <a:lnTo>
                  <a:pt x="0" y="0"/>
                </a:lnTo>
                <a:lnTo>
                  <a:pt x="0" y="1594103"/>
                </a:lnTo>
                <a:lnTo>
                  <a:pt x="1594104" y="1594103"/>
                </a:lnTo>
                <a:lnTo>
                  <a:pt x="1594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511" y="152400"/>
            <a:ext cx="1021080" cy="1289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2383" y="2139188"/>
            <a:ext cx="13225780" cy="434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50" b="0" i="0">
                <a:solidFill>
                  <a:srgbClr val="1D70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1723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0" i="0">
                <a:solidFill>
                  <a:srgbClr val="1D70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1723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0" i="0">
                <a:solidFill>
                  <a:srgbClr val="1D70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0" i="0">
                <a:solidFill>
                  <a:srgbClr val="1D70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EF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716" y="629792"/>
            <a:ext cx="746315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50" b="0" i="0">
                <a:solidFill>
                  <a:srgbClr val="1D705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716" y="3464893"/>
            <a:ext cx="8130540" cy="573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1723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83234" rIns="0" bIns="0" rtlCol="0" vert="horz">
            <a:spAutoFit/>
          </a:bodyPr>
          <a:lstStyle/>
          <a:p>
            <a:pPr marL="12700" marR="5080">
              <a:lnSpc>
                <a:spcPct val="73200"/>
              </a:lnSpc>
              <a:spcBef>
                <a:spcPts val="3804"/>
              </a:spcBef>
            </a:pPr>
            <a:r>
              <a:rPr dirty="0" sz="11500" spc="-450">
                <a:solidFill>
                  <a:srgbClr val="EFEFED"/>
                </a:solidFill>
              </a:rPr>
              <a:t>Р</a:t>
            </a:r>
            <a:r>
              <a:rPr dirty="0" sz="11500" spc="-459">
                <a:solidFill>
                  <a:srgbClr val="EFEFED"/>
                </a:solidFill>
              </a:rPr>
              <a:t>а</a:t>
            </a:r>
            <a:r>
              <a:rPr dirty="0" sz="11500" spc="-440">
                <a:solidFill>
                  <a:srgbClr val="EFEFED"/>
                </a:solidFill>
              </a:rPr>
              <a:t>з</a:t>
            </a:r>
            <a:r>
              <a:rPr dirty="0" sz="11500" spc="-445">
                <a:solidFill>
                  <a:srgbClr val="EFEFED"/>
                </a:solidFill>
              </a:rPr>
              <a:t>р</a:t>
            </a:r>
            <a:r>
              <a:rPr dirty="0" sz="11500" spc="-459">
                <a:solidFill>
                  <a:srgbClr val="EFEFED"/>
                </a:solidFill>
              </a:rPr>
              <a:t>а</a:t>
            </a:r>
            <a:r>
              <a:rPr dirty="0" sz="11500" spc="-450">
                <a:solidFill>
                  <a:srgbClr val="EFEFED"/>
                </a:solidFill>
              </a:rPr>
              <a:t>б</a:t>
            </a:r>
            <a:r>
              <a:rPr dirty="0" sz="11500" spc="-525">
                <a:solidFill>
                  <a:srgbClr val="EFEFED"/>
                </a:solidFill>
              </a:rPr>
              <a:t>о</a:t>
            </a:r>
            <a:r>
              <a:rPr dirty="0" sz="11500" spc="-455">
                <a:solidFill>
                  <a:srgbClr val="EFEFED"/>
                </a:solidFill>
              </a:rPr>
              <a:t>т</a:t>
            </a:r>
            <a:r>
              <a:rPr dirty="0" sz="11500" spc="-615">
                <a:solidFill>
                  <a:srgbClr val="EFEFED"/>
                </a:solidFill>
              </a:rPr>
              <a:t>к</a:t>
            </a:r>
            <a:r>
              <a:rPr dirty="0" sz="11500" spc="-25">
                <a:solidFill>
                  <a:srgbClr val="EFEFED"/>
                </a:solidFill>
              </a:rPr>
              <a:t>а</a:t>
            </a:r>
            <a:r>
              <a:rPr dirty="0" sz="11500" spc="-780">
                <a:solidFill>
                  <a:srgbClr val="EFEFED"/>
                </a:solidFill>
              </a:rPr>
              <a:t> </a:t>
            </a:r>
            <a:r>
              <a:rPr dirty="0" sz="11500">
                <a:solidFill>
                  <a:srgbClr val="EFEFED"/>
                </a:solidFill>
              </a:rPr>
              <a:t>и</a:t>
            </a:r>
            <a:r>
              <a:rPr dirty="0" sz="11500" spc="-800">
                <a:solidFill>
                  <a:srgbClr val="EFEFED"/>
                </a:solidFill>
              </a:rPr>
              <a:t> </a:t>
            </a:r>
            <a:r>
              <a:rPr dirty="0" sz="11500" spc="-430">
                <a:solidFill>
                  <a:srgbClr val="EFEFED"/>
                </a:solidFill>
              </a:rPr>
              <a:t>с</a:t>
            </a:r>
            <a:r>
              <a:rPr dirty="0" sz="11500" spc="-434">
                <a:solidFill>
                  <a:srgbClr val="EFEFED"/>
                </a:solidFill>
              </a:rPr>
              <a:t>о</a:t>
            </a:r>
            <a:r>
              <a:rPr dirty="0" sz="11500" spc="-520">
                <a:solidFill>
                  <a:srgbClr val="EFEFED"/>
                </a:solidFill>
              </a:rPr>
              <a:t>з</a:t>
            </a:r>
            <a:r>
              <a:rPr dirty="0" sz="11500" spc="-445">
                <a:solidFill>
                  <a:srgbClr val="EFEFED"/>
                </a:solidFill>
              </a:rPr>
              <a:t>д</a:t>
            </a:r>
            <a:r>
              <a:rPr dirty="0" sz="11500" spc="-450">
                <a:solidFill>
                  <a:srgbClr val="EFEFED"/>
                </a:solidFill>
              </a:rPr>
              <a:t>а</a:t>
            </a:r>
            <a:r>
              <a:rPr dirty="0" sz="11500" spc="-440">
                <a:solidFill>
                  <a:srgbClr val="EFEFED"/>
                </a:solidFill>
              </a:rPr>
              <a:t>ни</a:t>
            </a:r>
            <a:r>
              <a:rPr dirty="0" sz="11500" spc="-15">
                <a:solidFill>
                  <a:srgbClr val="EFEFED"/>
                </a:solidFill>
              </a:rPr>
              <a:t>е</a:t>
            </a:r>
            <a:r>
              <a:rPr dirty="0" sz="11500" spc="-400">
                <a:solidFill>
                  <a:srgbClr val="EFEFED"/>
                </a:solidFill>
              </a:rPr>
              <a:t> </a:t>
            </a:r>
            <a:r>
              <a:rPr dirty="0" sz="11500" spc="-385">
                <a:solidFill>
                  <a:srgbClr val="EFEFED"/>
                </a:solidFill>
              </a:rPr>
              <a:t>программы </a:t>
            </a:r>
            <a:r>
              <a:rPr dirty="0" sz="11500" spc="-440">
                <a:solidFill>
                  <a:srgbClr val="EFEFED"/>
                </a:solidFill>
              </a:rPr>
              <a:t>уни</a:t>
            </a:r>
            <a:r>
              <a:rPr dirty="0" sz="11500" spc="-450">
                <a:solidFill>
                  <a:srgbClr val="EFEFED"/>
                </a:solidFill>
              </a:rPr>
              <a:t>в</a:t>
            </a:r>
            <a:r>
              <a:rPr dirty="0" sz="11500" spc="-440">
                <a:solidFill>
                  <a:srgbClr val="EFEFED"/>
                </a:solidFill>
              </a:rPr>
              <a:t>е</a:t>
            </a:r>
            <a:r>
              <a:rPr dirty="0" sz="11500" spc="-434">
                <a:solidFill>
                  <a:srgbClr val="EFEFED"/>
                </a:solidFill>
              </a:rPr>
              <a:t>р</a:t>
            </a:r>
            <a:r>
              <a:rPr dirty="0" sz="11500" spc="-430">
                <a:solidFill>
                  <a:srgbClr val="EFEFED"/>
                </a:solidFill>
              </a:rPr>
              <a:t>с</a:t>
            </a:r>
            <a:r>
              <a:rPr dirty="0" sz="11500" spc="-440">
                <a:solidFill>
                  <a:srgbClr val="EFEFED"/>
                </a:solidFill>
              </a:rPr>
              <a:t>и</a:t>
            </a:r>
            <a:r>
              <a:rPr dirty="0" sz="11500" spc="-540">
                <a:solidFill>
                  <a:srgbClr val="EFEFED"/>
                </a:solidFill>
              </a:rPr>
              <a:t>т</a:t>
            </a:r>
            <a:r>
              <a:rPr dirty="0" sz="11500" spc="-484">
                <a:solidFill>
                  <a:srgbClr val="EFEFED"/>
                </a:solidFill>
              </a:rPr>
              <a:t>е</a:t>
            </a:r>
            <a:r>
              <a:rPr dirty="0" sz="11500" spc="-445">
                <a:solidFill>
                  <a:srgbClr val="EFEFED"/>
                </a:solidFill>
              </a:rPr>
              <a:t>т</a:t>
            </a:r>
            <a:r>
              <a:rPr dirty="0" sz="11500" spc="-15">
                <a:solidFill>
                  <a:srgbClr val="EFEFED"/>
                </a:solidFill>
              </a:rPr>
              <a:t>ы</a:t>
            </a:r>
            <a:endParaRPr sz="11500"/>
          </a:p>
        </p:txBody>
      </p:sp>
      <p:sp>
        <p:nvSpPr>
          <p:cNvPr id="3" name="object 3" descr=""/>
          <p:cNvSpPr txBox="1"/>
          <p:nvPr/>
        </p:nvSpPr>
        <p:spPr>
          <a:xfrm>
            <a:off x="1802383" y="8025789"/>
            <a:ext cx="5014595" cy="1437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Работу</a:t>
            </a:r>
            <a:r>
              <a:rPr dirty="0" sz="26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выполнил:</a:t>
            </a:r>
            <a:r>
              <a:rPr dirty="0" sz="26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Азаренко</a:t>
            </a:r>
            <a:r>
              <a:rPr dirty="0" sz="26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Calibri"/>
                <a:cs typeface="Calibri"/>
              </a:rPr>
              <a:t>М.В. </a:t>
            </a:r>
            <a:r>
              <a:rPr dirty="0" sz="2650" spc="-10">
                <a:solidFill>
                  <a:srgbClr val="FFFFFF"/>
                </a:solidFill>
                <a:latin typeface="Calibri"/>
                <a:cs typeface="Calibri"/>
              </a:rPr>
              <a:t>Руководитель:</a:t>
            </a:r>
            <a:r>
              <a:rPr dirty="0" sz="26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Мирошниченко</a:t>
            </a:r>
            <a:r>
              <a:rPr dirty="0" sz="26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Calibri"/>
                <a:cs typeface="Calibri"/>
              </a:rPr>
              <a:t>Г.В. </a:t>
            </a:r>
            <a:r>
              <a:rPr dirty="0" sz="2650" spc="-10">
                <a:solidFill>
                  <a:srgbClr val="FFFFFF"/>
                </a:solidFill>
                <a:latin typeface="Calibri"/>
                <a:cs typeface="Calibri"/>
              </a:rPr>
              <a:t>Группа:</a:t>
            </a:r>
            <a:r>
              <a:rPr dirty="0" sz="26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Пр-</a:t>
            </a:r>
            <a:r>
              <a:rPr dirty="0" sz="2650" spc="-25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7722107"/>
            <a:ext cx="12712065" cy="55244"/>
          </a:xfrm>
          <a:custGeom>
            <a:avLst/>
            <a:gdLst/>
            <a:ahLst/>
            <a:cxnLst/>
            <a:rect l="l" t="t" r="r" b="b"/>
            <a:pathLst>
              <a:path w="12712065" h="55245">
                <a:moveTo>
                  <a:pt x="12711684" y="0"/>
                </a:moveTo>
                <a:lnTo>
                  <a:pt x="12711684" y="0"/>
                </a:lnTo>
                <a:lnTo>
                  <a:pt x="0" y="0"/>
                </a:lnTo>
                <a:lnTo>
                  <a:pt x="0" y="54864"/>
                </a:lnTo>
                <a:lnTo>
                  <a:pt x="5169408" y="54864"/>
                </a:lnTo>
                <a:lnTo>
                  <a:pt x="7540752" y="54864"/>
                </a:lnTo>
                <a:lnTo>
                  <a:pt x="12711684" y="54864"/>
                </a:lnTo>
                <a:lnTo>
                  <a:pt x="12711684" y="0"/>
                </a:lnTo>
                <a:close/>
              </a:path>
            </a:pathLst>
          </a:custGeom>
          <a:solidFill>
            <a:srgbClr val="EEEF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177271" y="1028699"/>
            <a:ext cx="8110855" cy="9258300"/>
            <a:chOff x="10177271" y="1028699"/>
            <a:chExt cx="8110855" cy="9258300"/>
          </a:xfrm>
        </p:grpSpPr>
        <p:sp>
          <p:nvSpPr>
            <p:cNvPr id="3" name="object 3" descr=""/>
            <p:cNvSpPr/>
            <p:nvPr/>
          </p:nvSpPr>
          <p:spPr>
            <a:xfrm>
              <a:off x="10177271" y="1028699"/>
              <a:ext cx="8110855" cy="9258300"/>
            </a:xfrm>
            <a:custGeom>
              <a:avLst/>
              <a:gdLst/>
              <a:ahLst/>
              <a:cxnLst/>
              <a:rect l="l" t="t" r="r" b="b"/>
              <a:pathLst>
                <a:path w="8110855" h="9258300">
                  <a:moveTo>
                    <a:pt x="8110728" y="0"/>
                  </a:moveTo>
                  <a:lnTo>
                    <a:pt x="0" y="0"/>
                  </a:lnTo>
                  <a:lnTo>
                    <a:pt x="0" y="9258300"/>
                  </a:lnTo>
                  <a:lnTo>
                    <a:pt x="8110728" y="9258300"/>
                  </a:lnTo>
                  <a:lnTo>
                    <a:pt x="8110728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4723" y="5658611"/>
              <a:ext cx="7923276" cy="447598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8022824" y="1028699"/>
              <a:ext cx="52069" cy="4114800"/>
            </a:xfrm>
            <a:custGeom>
              <a:avLst/>
              <a:gdLst/>
              <a:ahLst/>
              <a:cxnLst/>
              <a:rect l="l" t="t" r="r" b="b"/>
              <a:pathLst>
                <a:path w="52069" h="4114800">
                  <a:moveTo>
                    <a:pt x="51816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0" y="4114800"/>
                  </a:lnTo>
                  <a:lnTo>
                    <a:pt x="51816" y="4114800"/>
                  </a:lnTo>
                  <a:lnTo>
                    <a:pt x="51816" y="220980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05968" y="928116"/>
            <a:ext cx="9395460" cy="8430895"/>
            <a:chOff x="505968" y="928116"/>
            <a:chExt cx="9395460" cy="8430895"/>
          </a:xfrm>
        </p:grpSpPr>
        <p:sp>
          <p:nvSpPr>
            <p:cNvPr id="7" name="object 7" descr=""/>
            <p:cNvSpPr/>
            <p:nvPr/>
          </p:nvSpPr>
          <p:spPr>
            <a:xfrm>
              <a:off x="914400" y="928116"/>
              <a:ext cx="8054340" cy="7867015"/>
            </a:xfrm>
            <a:custGeom>
              <a:avLst/>
              <a:gdLst/>
              <a:ahLst/>
              <a:cxnLst/>
              <a:rect l="l" t="t" r="r" b="b"/>
              <a:pathLst>
                <a:path w="8054340" h="7867015">
                  <a:moveTo>
                    <a:pt x="7853426" y="0"/>
                  </a:moveTo>
                  <a:lnTo>
                    <a:pt x="200939" y="0"/>
                  </a:lnTo>
                  <a:lnTo>
                    <a:pt x="154946" y="5594"/>
                  </a:lnTo>
                  <a:lnTo>
                    <a:pt x="112683" y="21524"/>
                  </a:lnTo>
                  <a:lnTo>
                    <a:pt x="75370" y="46506"/>
                  </a:lnTo>
                  <a:lnTo>
                    <a:pt x="44225" y="79259"/>
                  </a:lnTo>
                  <a:lnTo>
                    <a:pt x="20468" y="118502"/>
                  </a:lnTo>
                  <a:lnTo>
                    <a:pt x="5320" y="162952"/>
                  </a:lnTo>
                  <a:lnTo>
                    <a:pt x="0" y="211327"/>
                  </a:lnTo>
                  <a:lnTo>
                    <a:pt x="0" y="7655559"/>
                  </a:lnTo>
                  <a:lnTo>
                    <a:pt x="5320" y="7703935"/>
                  </a:lnTo>
                  <a:lnTo>
                    <a:pt x="20468" y="7748385"/>
                  </a:lnTo>
                  <a:lnTo>
                    <a:pt x="44225" y="7787628"/>
                  </a:lnTo>
                  <a:lnTo>
                    <a:pt x="75370" y="7820381"/>
                  </a:lnTo>
                  <a:lnTo>
                    <a:pt x="112683" y="7845363"/>
                  </a:lnTo>
                  <a:lnTo>
                    <a:pt x="154946" y="7861293"/>
                  </a:lnTo>
                  <a:lnTo>
                    <a:pt x="200939" y="7866887"/>
                  </a:lnTo>
                  <a:lnTo>
                    <a:pt x="7853426" y="7866887"/>
                  </a:lnTo>
                  <a:lnTo>
                    <a:pt x="7899425" y="7861293"/>
                  </a:lnTo>
                  <a:lnTo>
                    <a:pt x="7941687" y="7845363"/>
                  </a:lnTo>
                  <a:lnTo>
                    <a:pt x="7978996" y="7820381"/>
                  </a:lnTo>
                  <a:lnTo>
                    <a:pt x="8010132" y="7787628"/>
                  </a:lnTo>
                  <a:lnTo>
                    <a:pt x="8033880" y="7748385"/>
                  </a:lnTo>
                  <a:lnTo>
                    <a:pt x="8049022" y="7703935"/>
                  </a:lnTo>
                  <a:lnTo>
                    <a:pt x="8054340" y="7655559"/>
                  </a:lnTo>
                  <a:lnTo>
                    <a:pt x="8054340" y="211327"/>
                  </a:lnTo>
                  <a:lnTo>
                    <a:pt x="8049022" y="162952"/>
                  </a:lnTo>
                  <a:lnTo>
                    <a:pt x="8033880" y="118502"/>
                  </a:lnTo>
                  <a:lnTo>
                    <a:pt x="8010132" y="79259"/>
                  </a:lnTo>
                  <a:lnTo>
                    <a:pt x="7978996" y="46506"/>
                  </a:lnTo>
                  <a:lnTo>
                    <a:pt x="7941687" y="21524"/>
                  </a:lnTo>
                  <a:lnTo>
                    <a:pt x="7899425" y="5594"/>
                  </a:lnTo>
                  <a:lnTo>
                    <a:pt x="7853426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756" y="1027176"/>
              <a:ext cx="3852672" cy="358292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62584" y="1665732"/>
              <a:ext cx="8281670" cy="1420495"/>
            </a:xfrm>
            <a:custGeom>
              <a:avLst/>
              <a:gdLst/>
              <a:ahLst/>
              <a:cxnLst/>
              <a:rect l="l" t="t" r="r" b="b"/>
              <a:pathLst>
                <a:path w="8281670" h="1420495">
                  <a:moveTo>
                    <a:pt x="8126984" y="0"/>
                  </a:moveTo>
                  <a:lnTo>
                    <a:pt x="154444" y="0"/>
                  </a:lnTo>
                  <a:lnTo>
                    <a:pt x="105703" y="7892"/>
                  </a:lnTo>
                  <a:lnTo>
                    <a:pt x="63315" y="29854"/>
                  </a:lnTo>
                  <a:lnTo>
                    <a:pt x="29854" y="63313"/>
                  </a:lnTo>
                  <a:lnTo>
                    <a:pt x="7892" y="105696"/>
                  </a:lnTo>
                  <a:lnTo>
                    <a:pt x="0" y="154432"/>
                  </a:lnTo>
                  <a:lnTo>
                    <a:pt x="0" y="1265936"/>
                  </a:lnTo>
                  <a:lnTo>
                    <a:pt x="7892" y="1314671"/>
                  </a:lnTo>
                  <a:lnTo>
                    <a:pt x="29854" y="1357054"/>
                  </a:lnTo>
                  <a:lnTo>
                    <a:pt x="63315" y="1390513"/>
                  </a:lnTo>
                  <a:lnTo>
                    <a:pt x="105703" y="1412475"/>
                  </a:lnTo>
                  <a:lnTo>
                    <a:pt x="154444" y="1420368"/>
                  </a:lnTo>
                  <a:lnTo>
                    <a:pt x="8126984" y="1420368"/>
                  </a:lnTo>
                  <a:lnTo>
                    <a:pt x="8175719" y="1412475"/>
                  </a:lnTo>
                  <a:lnTo>
                    <a:pt x="8218102" y="1390513"/>
                  </a:lnTo>
                  <a:lnTo>
                    <a:pt x="8251561" y="1357054"/>
                  </a:lnTo>
                  <a:lnTo>
                    <a:pt x="8273523" y="1314671"/>
                  </a:lnTo>
                  <a:lnTo>
                    <a:pt x="8281416" y="1265936"/>
                  </a:lnTo>
                  <a:lnTo>
                    <a:pt x="8281416" y="154432"/>
                  </a:lnTo>
                  <a:lnTo>
                    <a:pt x="8273523" y="105696"/>
                  </a:lnTo>
                  <a:lnTo>
                    <a:pt x="8251561" y="63313"/>
                  </a:lnTo>
                  <a:lnTo>
                    <a:pt x="8218102" y="29854"/>
                  </a:lnTo>
                  <a:lnTo>
                    <a:pt x="8175719" y="7892"/>
                  </a:lnTo>
                  <a:lnTo>
                    <a:pt x="8126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2291" y="1677924"/>
              <a:ext cx="1424940" cy="142341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968" y="5775960"/>
              <a:ext cx="3852672" cy="358292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62584" y="3910583"/>
              <a:ext cx="8281670" cy="1420495"/>
            </a:xfrm>
            <a:custGeom>
              <a:avLst/>
              <a:gdLst/>
              <a:ahLst/>
              <a:cxnLst/>
              <a:rect l="l" t="t" r="r" b="b"/>
              <a:pathLst>
                <a:path w="8281670" h="1420495">
                  <a:moveTo>
                    <a:pt x="8126984" y="0"/>
                  </a:moveTo>
                  <a:lnTo>
                    <a:pt x="154444" y="0"/>
                  </a:lnTo>
                  <a:lnTo>
                    <a:pt x="105703" y="7892"/>
                  </a:lnTo>
                  <a:lnTo>
                    <a:pt x="63315" y="29854"/>
                  </a:lnTo>
                  <a:lnTo>
                    <a:pt x="29854" y="63313"/>
                  </a:lnTo>
                  <a:lnTo>
                    <a:pt x="7892" y="105696"/>
                  </a:lnTo>
                  <a:lnTo>
                    <a:pt x="0" y="154431"/>
                  </a:lnTo>
                  <a:lnTo>
                    <a:pt x="0" y="1265936"/>
                  </a:lnTo>
                  <a:lnTo>
                    <a:pt x="7892" y="1314671"/>
                  </a:lnTo>
                  <a:lnTo>
                    <a:pt x="29854" y="1357054"/>
                  </a:lnTo>
                  <a:lnTo>
                    <a:pt x="63315" y="1390513"/>
                  </a:lnTo>
                  <a:lnTo>
                    <a:pt x="105703" y="1412475"/>
                  </a:lnTo>
                  <a:lnTo>
                    <a:pt x="154444" y="1420367"/>
                  </a:lnTo>
                  <a:lnTo>
                    <a:pt x="8126984" y="1420367"/>
                  </a:lnTo>
                  <a:lnTo>
                    <a:pt x="8175719" y="1412475"/>
                  </a:lnTo>
                  <a:lnTo>
                    <a:pt x="8218102" y="1390513"/>
                  </a:lnTo>
                  <a:lnTo>
                    <a:pt x="8251561" y="1357054"/>
                  </a:lnTo>
                  <a:lnTo>
                    <a:pt x="8273523" y="1314671"/>
                  </a:lnTo>
                  <a:lnTo>
                    <a:pt x="8281416" y="1265936"/>
                  </a:lnTo>
                  <a:lnTo>
                    <a:pt x="8281416" y="154431"/>
                  </a:lnTo>
                  <a:lnTo>
                    <a:pt x="8273523" y="105696"/>
                  </a:lnTo>
                  <a:lnTo>
                    <a:pt x="8251561" y="63313"/>
                  </a:lnTo>
                  <a:lnTo>
                    <a:pt x="8218102" y="29854"/>
                  </a:lnTo>
                  <a:lnTo>
                    <a:pt x="8175719" y="7892"/>
                  </a:lnTo>
                  <a:lnTo>
                    <a:pt x="8126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88211" y="4017086"/>
            <a:ext cx="6997700" cy="111950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905"/>
              </a:spcBef>
            </a:pPr>
            <a:r>
              <a:rPr dirty="0" sz="3900">
                <a:latin typeface="Calibri"/>
                <a:cs typeface="Calibri"/>
              </a:rPr>
              <a:t>Подключение</a:t>
            </a:r>
            <a:r>
              <a:rPr dirty="0" sz="3900" spc="-50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API</a:t>
            </a:r>
            <a:r>
              <a:rPr dirty="0" sz="3900" spc="-50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для</a:t>
            </a:r>
            <a:r>
              <a:rPr dirty="0" sz="3900" spc="-35">
                <a:latin typeface="Calibri"/>
                <a:cs typeface="Calibri"/>
              </a:rPr>
              <a:t> </a:t>
            </a:r>
            <a:r>
              <a:rPr dirty="0" sz="3900" spc="-10">
                <a:latin typeface="Calibri"/>
                <a:cs typeface="Calibri"/>
              </a:rPr>
              <a:t>получения </a:t>
            </a:r>
            <a:r>
              <a:rPr dirty="0" sz="3900">
                <a:latin typeface="Calibri"/>
                <a:cs typeface="Calibri"/>
              </a:rPr>
              <a:t>списка</a:t>
            </a:r>
            <a:r>
              <a:rPr dirty="0" sz="3900" spc="-80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университетов</a:t>
            </a:r>
            <a:r>
              <a:rPr dirty="0" sz="3900" spc="-75">
                <a:latin typeface="Calibri"/>
                <a:cs typeface="Calibri"/>
              </a:rPr>
              <a:t> </a:t>
            </a:r>
            <a:r>
              <a:rPr dirty="0" sz="3900" spc="-10">
                <a:latin typeface="Calibri"/>
                <a:cs typeface="Calibri"/>
              </a:rPr>
              <a:t>«извне».</a:t>
            </a:r>
            <a:endParaRPr sz="39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14400" y="1871472"/>
            <a:ext cx="8768080" cy="5697220"/>
            <a:chOff x="914400" y="1871472"/>
            <a:chExt cx="8768080" cy="569722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7031" y="3910583"/>
              <a:ext cx="1424940" cy="142341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914400" y="6134100"/>
              <a:ext cx="8281670" cy="1420495"/>
            </a:xfrm>
            <a:custGeom>
              <a:avLst/>
              <a:gdLst/>
              <a:ahLst/>
              <a:cxnLst/>
              <a:rect l="l" t="t" r="r" b="b"/>
              <a:pathLst>
                <a:path w="8281670" h="1420495">
                  <a:moveTo>
                    <a:pt x="8126983" y="0"/>
                  </a:moveTo>
                  <a:lnTo>
                    <a:pt x="154444" y="0"/>
                  </a:lnTo>
                  <a:lnTo>
                    <a:pt x="105703" y="7892"/>
                  </a:lnTo>
                  <a:lnTo>
                    <a:pt x="63315" y="29854"/>
                  </a:lnTo>
                  <a:lnTo>
                    <a:pt x="29854" y="63313"/>
                  </a:lnTo>
                  <a:lnTo>
                    <a:pt x="7892" y="105696"/>
                  </a:lnTo>
                  <a:lnTo>
                    <a:pt x="0" y="154432"/>
                  </a:lnTo>
                  <a:lnTo>
                    <a:pt x="0" y="1265936"/>
                  </a:lnTo>
                  <a:lnTo>
                    <a:pt x="7892" y="1314671"/>
                  </a:lnTo>
                  <a:lnTo>
                    <a:pt x="29854" y="1357054"/>
                  </a:lnTo>
                  <a:lnTo>
                    <a:pt x="63315" y="1390513"/>
                  </a:lnTo>
                  <a:lnTo>
                    <a:pt x="105703" y="1412475"/>
                  </a:lnTo>
                  <a:lnTo>
                    <a:pt x="154444" y="1420368"/>
                  </a:lnTo>
                  <a:lnTo>
                    <a:pt x="8126983" y="1420368"/>
                  </a:lnTo>
                  <a:lnTo>
                    <a:pt x="8175719" y="1412475"/>
                  </a:lnTo>
                  <a:lnTo>
                    <a:pt x="8218102" y="1390513"/>
                  </a:lnTo>
                  <a:lnTo>
                    <a:pt x="8251561" y="1357054"/>
                  </a:lnTo>
                  <a:lnTo>
                    <a:pt x="8273523" y="1314671"/>
                  </a:lnTo>
                  <a:lnTo>
                    <a:pt x="8281416" y="1265936"/>
                  </a:lnTo>
                  <a:lnTo>
                    <a:pt x="8281416" y="154432"/>
                  </a:lnTo>
                  <a:lnTo>
                    <a:pt x="8273523" y="105696"/>
                  </a:lnTo>
                  <a:lnTo>
                    <a:pt x="8251561" y="63313"/>
                  </a:lnTo>
                  <a:lnTo>
                    <a:pt x="8218102" y="29854"/>
                  </a:lnTo>
                  <a:lnTo>
                    <a:pt x="8175719" y="7892"/>
                  </a:lnTo>
                  <a:lnTo>
                    <a:pt x="8126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888" y="6143243"/>
              <a:ext cx="1424940" cy="142494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5068" y="1871472"/>
              <a:ext cx="848868" cy="90677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3440" y="4183379"/>
              <a:ext cx="992124" cy="85343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2292" y="6454139"/>
              <a:ext cx="1056131" cy="8001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943081" y="2031872"/>
            <a:ext cx="6897370" cy="2495550"/>
          </a:xfrm>
          <a:prstGeom prst="rect"/>
        </p:spPr>
        <p:txBody>
          <a:bodyPr wrap="square" lIns="0" tIns="476250" rIns="0" bIns="0" rtlCol="0" vert="horz">
            <a:spAutoFit/>
          </a:bodyPr>
          <a:lstStyle/>
          <a:p>
            <a:pPr marL="925194" marR="5080" indent="-913130">
              <a:lnSpc>
                <a:spcPct val="68500"/>
              </a:lnSpc>
              <a:spcBef>
                <a:spcPts val="3750"/>
              </a:spcBef>
            </a:pPr>
            <a:r>
              <a:rPr dirty="0" sz="9600" spc="-10">
                <a:solidFill>
                  <a:srgbClr val="FFFFFF"/>
                </a:solidFill>
              </a:rPr>
              <a:t>Перспективы разработки</a:t>
            </a:r>
            <a:endParaRPr sz="9600"/>
          </a:p>
        </p:txBody>
      </p:sp>
      <p:sp>
        <p:nvSpPr>
          <p:cNvPr id="22" name="object 22" descr=""/>
          <p:cNvSpPr txBox="1"/>
          <p:nvPr/>
        </p:nvSpPr>
        <p:spPr>
          <a:xfrm>
            <a:off x="1206500" y="1499361"/>
            <a:ext cx="5840095" cy="111887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900"/>
              </a:spcBef>
            </a:pPr>
            <a:r>
              <a:rPr dirty="0" sz="3900">
                <a:latin typeface="Calibri"/>
                <a:cs typeface="Calibri"/>
              </a:rPr>
              <a:t>Добавление</a:t>
            </a:r>
            <a:r>
              <a:rPr dirty="0" sz="3900" spc="-70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новых</a:t>
            </a:r>
            <a:r>
              <a:rPr dirty="0" sz="3900" spc="-55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ролей</a:t>
            </a:r>
            <a:r>
              <a:rPr dirty="0" sz="3900" spc="-50">
                <a:latin typeface="Calibri"/>
                <a:cs typeface="Calibri"/>
              </a:rPr>
              <a:t> и </a:t>
            </a:r>
            <a:r>
              <a:rPr dirty="0" sz="3900">
                <a:latin typeface="Calibri"/>
                <a:cs typeface="Calibri"/>
              </a:rPr>
              <a:t>безопасный</a:t>
            </a:r>
            <a:r>
              <a:rPr dirty="0" sz="3900" spc="-10">
                <a:latin typeface="Calibri"/>
                <a:cs typeface="Calibri"/>
              </a:rPr>
              <a:t> вход.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30300" y="6071997"/>
            <a:ext cx="6395720" cy="1118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4290"/>
              </a:lnSpc>
              <a:spcBef>
                <a:spcPts val="125"/>
              </a:spcBef>
            </a:pPr>
            <a:r>
              <a:rPr dirty="0" sz="3900">
                <a:latin typeface="Calibri"/>
                <a:cs typeface="Calibri"/>
              </a:rPr>
              <a:t>Оптимизация</a:t>
            </a:r>
            <a:r>
              <a:rPr dirty="0" sz="3900" spc="-35">
                <a:latin typeface="Calibri"/>
                <a:cs typeface="Calibri"/>
              </a:rPr>
              <a:t> </a:t>
            </a:r>
            <a:r>
              <a:rPr dirty="0" sz="3900" spc="-10">
                <a:latin typeface="Calibri"/>
                <a:cs typeface="Calibri"/>
              </a:rPr>
              <a:t>кода,</a:t>
            </a:r>
            <a:endParaRPr sz="3900">
              <a:latin typeface="Calibri"/>
              <a:cs typeface="Calibri"/>
            </a:endParaRPr>
          </a:p>
          <a:p>
            <a:pPr marL="12700">
              <a:lnSpc>
                <a:spcPts val="4290"/>
              </a:lnSpc>
            </a:pPr>
            <a:r>
              <a:rPr dirty="0" sz="3900">
                <a:latin typeface="Calibri"/>
                <a:cs typeface="Calibri"/>
              </a:rPr>
              <a:t>редактирование</a:t>
            </a:r>
            <a:r>
              <a:rPr dirty="0" sz="3900" spc="-55">
                <a:latin typeface="Calibri"/>
                <a:cs typeface="Calibri"/>
              </a:rPr>
              <a:t> </a:t>
            </a:r>
            <a:r>
              <a:rPr dirty="0" sz="3900">
                <a:latin typeface="Calibri"/>
                <a:cs typeface="Calibri"/>
              </a:rPr>
              <a:t>базы</a:t>
            </a:r>
            <a:r>
              <a:rPr dirty="0" sz="3900" spc="-15">
                <a:latin typeface="Calibri"/>
                <a:cs typeface="Calibri"/>
              </a:rPr>
              <a:t> </a:t>
            </a:r>
            <a:r>
              <a:rPr dirty="0" sz="3900" spc="-10">
                <a:latin typeface="Calibri"/>
                <a:cs typeface="Calibri"/>
              </a:rPr>
              <a:t>данных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95755" y="0"/>
            <a:ext cx="16163925" cy="6856730"/>
          </a:xfrm>
          <a:custGeom>
            <a:avLst/>
            <a:gdLst/>
            <a:ahLst/>
            <a:cxnLst/>
            <a:rect l="l" t="t" r="r" b="b"/>
            <a:pathLst>
              <a:path w="16163925" h="6856730">
                <a:moveTo>
                  <a:pt x="16163544" y="0"/>
                </a:moveTo>
                <a:lnTo>
                  <a:pt x="0" y="0"/>
                </a:lnTo>
                <a:lnTo>
                  <a:pt x="0" y="6856476"/>
                </a:lnTo>
                <a:lnTo>
                  <a:pt x="16163544" y="6856476"/>
                </a:lnTo>
                <a:lnTo>
                  <a:pt x="16163544" y="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51497" y="409701"/>
            <a:ext cx="4983480" cy="10680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850">
                <a:solidFill>
                  <a:srgbClr val="EFEFED"/>
                </a:solidFill>
              </a:rPr>
              <a:t>О</a:t>
            </a:r>
            <a:r>
              <a:rPr dirty="0" sz="6850" spc="-60">
                <a:solidFill>
                  <a:srgbClr val="EFEFED"/>
                </a:solidFill>
              </a:rPr>
              <a:t> </a:t>
            </a:r>
            <a:r>
              <a:rPr dirty="0" sz="6850" spc="-10">
                <a:solidFill>
                  <a:srgbClr val="EFEFED"/>
                </a:solidFill>
              </a:rPr>
              <a:t>разработке</a:t>
            </a:r>
            <a:endParaRPr sz="6850"/>
          </a:p>
        </p:txBody>
      </p:sp>
      <p:grpSp>
        <p:nvGrpSpPr>
          <p:cNvPr id="5" name="object 5" descr=""/>
          <p:cNvGrpSpPr/>
          <p:nvPr/>
        </p:nvGrpSpPr>
        <p:grpSpPr>
          <a:xfrm>
            <a:off x="576072" y="1013460"/>
            <a:ext cx="17213580" cy="7352030"/>
            <a:chOff x="576072" y="1013460"/>
            <a:chExt cx="17213580" cy="7352030"/>
          </a:xfrm>
        </p:grpSpPr>
        <p:sp>
          <p:nvSpPr>
            <p:cNvPr id="6" name="object 6" descr=""/>
            <p:cNvSpPr/>
            <p:nvPr/>
          </p:nvSpPr>
          <p:spPr>
            <a:xfrm>
              <a:off x="3494532" y="6562343"/>
              <a:ext cx="11386185" cy="1803400"/>
            </a:xfrm>
            <a:custGeom>
              <a:avLst/>
              <a:gdLst/>
              <a:ahLst/>
              <a:cxnLst/>
              <a:rect l="l" t="t" r="r" b="b"/>
              <a:pathLst>
                <a:path w="11386185" h="1803400">
                  <a:moveTo>
                    <a:pt x="1918716" y="0"/>
                  </a:moveTo>
                  <a:lnTo>
                    <a:pt x="0" y="0"/>
                  </a:lnTo>
                  <a:lnTo>
                    <a:pt x="0" y="1802892"/>
                  </a:lnTo>
                  <a:lnTo>
                    <a:pt x="1918716" y="1802892"/>
                  </a:lnTo>
                  <a:lnTo>
                    <a:pt x="1918716" y="0"/>
                  </a:lnTo>
                  <a:close/>
                </a:path>
                <a:path w="11386185" h="1803400">
                  <a:moveTo>
                    <a:pt x="6641592" y="0"/>
                  </a:moveTo>
                  <a:lnTo>
                    <a:pt x="4724400" y="0"/>
                  </a:lnTo>
                  <a:lnTo>
                    <a:pt x="4724400" y="1802892"/>
                  </a:lnTo>
                  <a:lnTo>
                    <a:pt x="6641592" y="1802892"/>
                  </a:lnTo>
                  <a:lnTo>
                    <a:pt x="6641592" y="0"/>
                  </a:lnTo>
                  <a:close/>
                </a:path>
                <a:path w="11386185" h="1803400">
                  <a:moveTo>
                    <a:pt x="11385804" y="0"/>
                  </a:moveTo>
                  <a:lnTo>
                    <a:pt x="9467088" y="0"/>
                  </a:lnTo>
                  <a:lnTo>
                    <a:pt x="9467088" y="1802892"/>
                  </a:lnTo>
                  <a:lnTo>
                    <a:pt x="11385804" y="1802892"/>
                  </a:lnTo>
                  <a:lnTo>
                    <a:pt x="11385804" y="0"/>
                  </a:lnTo>
                  <a:close/>
                </a:path>
              </a:pathLst>
            </a:custGeom>
            <a:solidFill>
              <a:srgbClr val="EFEF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6072" y="1013459"/>
              <a:ext cx="17213580" cy="41275"/>
            </a:xfrm>
            <a:custGeom>
              <a:avLst/>
              <a:gdLst/>
              <a:ahLst/>
              <a:cxnLst/>
              <a:rect l="l" t="t" r="r" b="b"/>
              <a:pathLst>
                <a:path w="17213580" h="41275">
                  <a:moveTo>
                    <a:pt x="5021580" y="0"/>
                  </a:moveTo>
                  <a:lnTo>
                    <a:pt x="4869561" y="0"/>
                  </a:lnTo>
                  <a:lnTo>
                    <a:pt x="0" y="0"/>
                  </a:lnTo>
                  <a:lnTo>
                    <a:pt x="0" y="36576"/>
                  </a:lnTo>
                  <a:lnTo>
                    <a:pt x="5021580" y="36576"/>
                  </a:lnTo>
                  <a:lnTo>
                    <a:pt x="5021580" y="0"/>
                  </a:lnTo>
                  <a:close/>
                </a:path>
                <a:path w="17213580" h="41275">
                  <a:moveTo>
                    <a:pt x="17213580" y="4572"/>
                  </a:moveTo>
                  <a:lnTo>
                    <a:pt x="17056227" y="4572"/>
                  </a:lnTo>
                  <a:lnTo>
                    <a:pt x="12018264" y="4572"/>
                  </a:lnTo>
                  <a:lnTo>
                    <a:pt x="12018264" y="41148"/>
                  </a:lnTo>
                  <a:lnTo>
                    <a:pt x="17213580" y="41148"/>
                  </a:lnTo>
                  <a:lnTo>
                    <a:pt x="17213580" y="4572"/>
                  </a:lnTo>
                  <a:close/>
                </a:path>
              </a:pathLst>
            </a:custGeom>
            <a:solidFill>
              <a:srgbClr val="EEEF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9144" y="6804660"/>
              <a:ext cx="1271015" cy="135483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767" y="6822948"/>
              <a:ext cx="1534668" cy="13182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0595" y="6856475"/>
              <a:ext cx="1450848" cy="1146048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996820" y="2065401"/>
            <a:ext cx="1440370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Программа,</a:t>
            </a:r>
            <a:r>
              <a:rPr dirty="0" sz="3600" spc="-10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представляет</a:t>
            </a:r>
            <a:r>
              <a:rPr dirty="0" sz="3600" spc="-8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собой</a:t>
            </a:r>
            <a:r>
              <a:rPr dirty="0" sz="3600" spc="-11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мобильное</a:t>
            </a:r>
            <a:r>
              <a:rPr dirty="0" sz="3600" spc="-10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приложение</a:t>
            </a:r>
            <a:r>
              <a:rPr dirty="0" sz="3600" spc="-10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для</a:t>
            </a:r>
            <a:r>
              <a:rPr dirty="0" sz="3600" spc="-10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управления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данными</a:t>
            </a:r>
            <a:r>
              <a:rPr dirty="0" sz="3600" spc="-8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об</a:t>
            </a:r>
            <a:r>
              <a:rPr dirty="0" sz="3600" spc="-10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университетах,</a:t>
            </a:r>
            <a:r>
              <a:rPr dirty="0" sz="3600" spc="-10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EDEBE0"/>
                </a:solidFill>
                <a:latin typeface="Calibri"/>
                <a:cs typeface="Calibri"/>
              </a:rPr>
              <a:t>студентах</a:t>
            </a:r>
            <a:r>
              <a:rPr dirty="0" sz="3600" spc="-9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и</a:t>
            </a:r>
            <a:r>
              <a:rPr dirty="0" sz="3600" spc="-10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EDEBE0"/>
                </a:solidFill>
                <a:latin typeface="Calibri"/>
                <a:cs typeface="Calibri"/>
              </a:rPr>
              <a:t>преподавателях.</a:t>
            </a:r>
            <a:r>
              <a:rPr dirty="0" sz="3600" spc="-8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EDEBE0"/>
                </a:solidFill>
                <a:latin typeface="Calibri"/>
                <a:cs typeface="Calibri"/>
              </a:rPr>
              <a:t>Оно</a:t>
            </a:r>
            <a:endParaRPr sz="3600">
              <a:latin typeface="Calibri"/>
              <a:cs typeface="Calibri"/>
            </a:endParaRPr>
          </a:p>
          <a:p>
            <a:pPr algn="ctr" marL="12700" marR="5715">
              <a:lnSpc>
                <a:spcPct val="100000"/>
              </a:lnSpc>
            </a:pP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предназначено</a:t>
            </a:r>
            <a:r>
              <a:rPr dirty="0" sz="3600" spc="-9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для</a:t>
            </a:r>
            <a:r>
              <a:rPr dirty="0" sz="3600" spc="-9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использования</a:t>
            </a:r>
            <a:r>
              <a:rPr dirty="0" sz="3600" spc="-8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в</a:t>
            </a:r>
            <a:r>
              <a:rPr dirty="0" sz="3600" spc="-9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образовательной</a:t>
            </a:r>
            <a:r>
              <a:rPr dirty="0" sz="3600" spc="-9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сфере</a:t>
            </a:r>
            <a:r>
              <a:rPr dirty="0" sz="3600" spc="-95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EDEBE0"/>
                </a:solidFill>
                <a:latin typeface="Calibri"/>
                <a:cs typeface="Calibri"/>
              </a:rPr>
              <a:t>и</a:t>
            </a:r>
            <a:r>
              <a:rPr dirty="0" sz="3600" spc="-9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позволяет выполнять</a:t>
            </a:r>
            <a:r>
              <a:rPr dirty="0" sz="3600" spc="-13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следующие</a:t>
            </a:r>
            <a:r>
              <a:rPr dirty="0" sz="3600" spc="-14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EDEBE0"/>
                </a:solidFill>
                <a:latin typeface="Calibri"/>
                <a:cs typeface="Calibri"/>
              </a:rPr>
              <a:t>задачи: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24326" y="8721344"/>
            <a:ext cx="25717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EFEFED"/>
                </a:solidFill>
                <a:latin typeface="Calibri"/>
                <a:cs typeface="Calibri"/>
              </a:rPr>
              <a:t>Основной</a:t>
            </a:r>
            <a:r>
              <a:rPr dirty="0" sz="3200" spc="-10">
                <a:solidFill>
                  <a:srgbClr val="EFEFED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EFEFED"/>
                </a:solidFill>
                <a:latin typeface="Calibri"/>
                <a:cs typeface="Calibri"/>
              </a:rPr>
              <a:t>учет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35900" y="8638133"/>
            <a:ext cx="268351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12445" marR="5080" indent="-500380">
              <a:lnSpc>
                <a:spcPct val="117200"/>
              </a:lnSpc>
              <a:spcBef>
                <a:spcPts val="95"/>
              </a:spcBef>
            </a:pPr>
            <a:r>
              <a:rPr dirty="0" sz="3200">
                <a:solidFill>
                  <a:srgbClr val="EFEFED"/>
                </a:solidFill>
                <a:latin typeface="Calibri"/>
                <a:cs typeface="Calibri"/>
              </a:rPr>
              <a:t>Манипуляция</a:t>
            </a:r>
            <a:r>
              <a:rPr dirty="0" sz="3200" spc="-175">
                <a:solidFill>
                  <a:srgbClr val="EFEFED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EFEFED"/>
                </a:solidFill>
                <a:latin typeface="Calibri"/>
                <a:cs typeface="Calibri"/>
              </a:rPr>
              <a:t>с </a:t>
            </a:r>
            <a:r>
              <a:rPr dirty="0" sz="3200" spc="-10">
                <a:solidFill>
                  <a:srgbClr val="EFEFED"/>
                </a:solidFill>
                <a:latin typeface="Calibri"/>
                <a:cs typeface="Calibri"/>
              </a:rPr>
              <a:t>записями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356338" y="8721344"/>
            <a:ext cx="31305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EFEFED"/>
                </a:solidFill>
                <a:latin typeface="Calibri"/>
                <a:cs typeface="Calibri"/>
              </a:rPr>
              <a:t>Просмотр</a:t>
            </a:r>
            <a:r>
              <a:rPr dirty="0" sz="3200" spc="-100">
                <a:solidFill>
                  <a:srgbClr val="EFEFED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EFEFED"/>
                </a:solidFill>
                <a:latin typeface="Calibri"/>
                <a:cs typeface="Calibri"/>
              </a:rPr>
              <a:t>данных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7259300" cy="5318760"/>
          </a:xfrm>
          <a:custGeom>
            <a:avLst/>
            <a:gdLst/>
            <a:ahLst/>
            <a:cxnLst/>
            <a:rect l="l" t="t" r="r" b="b"/>
            <a:pathLst>
              <a:path w="17259300" h="5318760">
                <a:moveTo>
                  <a:pt x="17259300" y="0"/>
                </a:moveTo>
                <a:lnTo>
                  <a:pt x="0" y="0"/>
                </a:lnTo>
                <a:lnTo>
                  <a:pt x="0" y="5318760"/>
                </a:lnTo>
                <a:lnTo>
                  <a:pt x="17259300" y="5318760"/>
                </a:lnTo>
                <a:lnTo>
                  <a:pt x="17259300" y="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20" y="409143"/>
            <a:ext cx="10115550" cy="1322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0" spc="-180">
                <a:solidFill>
                  <a:srgbClr val="EFEFED"/>
                </a:solidFill>
              </a:rPr>
              <a:t>Цели</a:t>
            </a:r>
            <a:r>
              <a:rPr dirty="0" sz="8500" spc="-340">
                <a:solidFill>
                  <a:srgbClr val="EFEFED"/>
                </a:solidFill>
              </a:rPr>
              <a:t> </a:t>
            </a:r>
            <a:r>
              <a:rPr dirty="0" sz="8500">
                <a:solidFill>
                  <a:srgbClr val="EFEFED"/>
                </a:solidFill>
              </a:rPr>
              <a:t>и</a:t>
            </a:r>
            <a:r>
              <a:rPr dirty="0" sz="8500" spc="-320">
                <a:solidFill>
                  <a:srgbClr val="EFEFED"/>
                </a:solidFill>
              </a:rPr>
              <a:t> </a:t>
            </a:r>
            <a:r>
              <a:rPr dirty="0" sz="8500" spc="-160">
                <a:solidFill>
                  <a:srgbClr val="EFEFED"/>
                </a:solidFill>
              </a:rPr>
              <a:t>задачи</a:t>
            </a:r>
            <a:r>
              <a:rPr dirty="0" sz="8500" spc="-345">
                <a:solidFill>
                  <a:srgbClr val="EFEFED"/>
                </a:solidFill>
              </a:rPr>
              <a:t> </a:t>
            </a:r>
            <a:r>
              <a:rPr dirty="0" sz="8500" spc="-114">
                <a:solidFill>
                  <a:srgbClr val="EFEFED"/>
                </a:solidFill>
              </a:rPr>
              <a:t>проекта</a:t>
            </a:r>
            <a:endParaRPr sz="8500"/>
          </a:p>
        </p:txBody>
      </p:sp>
      <p:sp>
        <p:nvSpPr>
          <p:cNvPr id="5" name="object 5" descr=""/>
          <p:cNvSpPr txBox="1"/>
          <p:nvPr/>
        </p:nvSpPr>
        <p:spPr>
          <a:xfrm>
            <a:off x="997407" y="2314193"/>
            <a:ext cx="11185525" cy="236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3370">
              <a:lnSpc>
                <a:spcPct val="106400"/>
              </a:lnSpc>
              <a:spcBef>
                <a:spcPts val="100"/>
              </a:spcBef>
            </a:pPr>
            <a:r>
              <a:rPr dirty="0" sz="3500">
                <a:latin typeface="Calibri"/>
                <a:cs typeface="Calibri"/>
              </a:rPr>
              <a:t>Целью</a:t>
            </a:r>
            <a:r>
              <a:rPr dirty="0" sz="3500" spc="-125">
                <a:latin typeface="Calibri"/>
                <a:cs typeface="Calibri"/>
              </a:rPr>
              <a:t> </a:t>
            </a:r>
            <a:r>
              <a:rPr dirty="0" sz="3500">
                <a:latin typeface="Calibri"/>
                <a:cs typeface="Calibri"/>
              </a:rPr>
              <a:t>является</a:t>
            </a:r>
            <a:r>
              <a:rPr dirty="0" sz="3500" spc="-100">
                <a:latin typeface="Calibri"/>
                <a:cs typeface="Calibri"/>
              </a:rPr>
              <a:t> </a:t>
            </a:r>
            <a:r>
              <a:rPr dirty="0" sz="3500">
                <a:latin typeface="Calibri"/>
                <a:cs typeface="Calibri"/>
              </a:rPr>
              <a:t>р</a:t>
            </a:r>
            <a:r>
              <a:rPr dirty="0" sz="3600">
                <a:latin typeface="Calibri"/>
                <a:cs typeface="Calibri"/>
              </a:rPr>
              <a:t>азработка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программного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обеспечения </a:t>
            </a:r>
            <a:r>
              <a:rPr dirty="0" sz="3600">
                <a:latin typeface="Calibri"/>
                <a:cs typeface="Calibri"/>
              </a:rPr>
              <a:t>для</a:t>
            </a:r>
            <a:r>
              <a:rPr dirty="0" sz="3600" spc="-12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автоматизации</a:t>
            </a:r>
            <a:r>
              <a:rPr dirty="0" sz="3600" spc="-9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процессов</a:t>
            </a:r>
            <a:r>
              <a:rPr dirty="0" sz="3600" spc="-12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управления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610"/>
              </a:lnSpc>
              <a:spcBef>
                <a:spcPts val="85"/>
              </a:spcBef>
            </a:pPr>
            <a:r>
              <a:rPr dirty="0" sz="3600" spc="-10">
                <a:latin typeface="Calibri"/>
                <a:cs typeface="Calibri"/>
              </a:rPr>
              <a:t>университетами,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включая</a:t>
            </a:r>
            <a:r>
              <a:rPr dirty="0" sz="3600" spc="-10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учет</a:t>
            </a:r>
            <a:r>
              <a:rPr dirty="0" sz="3600" spc="-10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данных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об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университетах, </a:t>
            </a:r>
            <a:r>
              <a:rPr dirty="0" sz="3600" spc="-20">
                <a:latin typeface="Calibri"/>
                <a:cs typeface="Calibri"/>
              </a:rPr>
              <a:t>студентах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и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преподавателях.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1757" y="6553206"/>
            <a:ext cx="1065530" cy="356425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870"/>
              </a:lnSpc>
            </a:pPr>
            <a:r>
              <a:rPr dirty="0" sz="8150" spc="-25">
                <a:solidFill>
                  <a:srgbClr val="45AC7D"/>
                </a:solidFill>
                <a:latin typeface="Calibri"/>
                <a:cs typeface="Calibri"/>
              </a:rPr>
              <a:t>З</a:t>
            </a:r>
            <a:r>
              <a:rPr dirty="0" sz="8150" spc="25">
                <a:solidFill>
                  <a:srgbClr val="45AC7D"/>
                </a:solidFill>
                <a:latin typeface="Calibri"/>
                <a:cs typeface="Calibri"/>
              </a:rPr>
              <a:t>АД</a:t>
            </a:r>
            <a:r>
              <a:rPr dirty="0" sz="8150" spc="-505">
                <a:solidFill>
                  <a:srgbClr val="45AC7D"/>
                </a:solidFill>
                <a:latin typeface="Calibri"/>
                <a:cs typeface="Calibri"/>
              </a:rPr>
              <a:t>А</a:t>
            </a:r>
            <a:r>
              <a:rPr dirty="0" sz="8150" spc="25">
                <a:solidFill>
                  <a:srgbClr val="45AC7D"/>
                </a:solidFill>
                <a:latin typeface="Calibri"/>
                <a:cs typeface="Calibri"/>
              </a:rPr>
              <a:t>ЧИ</a:t>
            </a:r>
            <a:endParaRPr sz="815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447800"/>
            <a:ext cx="17841595" cy="8655050"/>
            <a:chOff x="0" y="1447800"/>
            <a:chExt cx="17841595" cy="8655050"/>
          </a:xfrm>
        </p:grpSpPr>
        <p:sp>
          <p:nvSpPr>
            <p:cNvPr id="8" name="object 8" descr=""/>
            <p:cNvSpPr/>
            <p:nvPr/>
          </p:nvSpPr>
          <p:spPr>
            <a:xfrm>
              <a:off x="12993624" y="1447799"/>
              <a:ext cx="4685030" cy="4265930"/>
            </a:xfrm>
            <a:custGeom>
              <a:avLst/>
              <a:gdLst/>
              <a:ahLst/>
              <a:cxnLst/>
              <a:rect l="l" t="t" r="r" b="b"/>
              <a:pathLst>
                <a:path w="4685030" h="4265930">
                  <a:moveTo>
                    <a:pt x="4684776" y="0"/>
                  </a:moveTo>
                  <a:lnTo>
                    <a:pt x="4535551" y="0"/>
                  </a:lnTo>
                  <a:lnTo>
                    <a:pt x="4535551" y="146050"/>
                  </a:lnTo>
                  <a:lnTo>
                    <a:pt x="4535551" y="4116070"/>
                  </a:lnTo>
                  <a:lnTo>
                    <a:pt x="146037" y="4116070"/>
                  </a:lnTo>
                  <a:lnTo>
                    <a:pt x="146037" y="146050"/>
                  </a:lnTo>
                  <a:lnTo>
                    <a:pt x="4535551" y="146050"/>
                  </a:lnTo>
                  <a:lnTo>
                    <a:pt x="4535551" y="0"/>
                  </a:lnTo>
                  <a:lnTo>
                    <a:pt x="0" y="0"/>
                  </a:lnTo>
                  <a:lnTo>
                    <a:pt x="0" y="146050"/>
                  </a:lnTo>
                  <a:lnTo>
                    <a:pt x="0" y="4116070"/>
                  </a:lnTo>
                  <a:lnTo>
                    <a:pt x="0" y="4265930"/>
                  </a:lnTo>
                  <a:lnTo>
                    <a:pt x="4684776" y="4265930"/>
                  </a:lnTo>
                  <a:lnTo>
                    <a:pt x="4684776" y="4116451"/>
                  </a:lnTo>
                  <a:lnTo>
                    <a:pt x="4684776" y="4116070"/>
                  </a:lnTo>
                  <a:lnTo>
                    <a:pt x="4684776" y="146050"/>
                  </a:lnTo>
                  <a:lnTo>
                    <a:pt x="4684776" y="0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5939" y="1729740"/>
              <a:ext cx="4605528" cy="837285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1808988"/>
              <a:ext cx="8143240" cy="59690"/>
            </a:xfrm>
            <a:custGeom>
              <a:avLst/>
              <a:gdLst/>
              <a:ahLst/>
              <a:cxnLst/>
              <a:rect l="l" t="t" r="r" b="b"/>
              <a:pathLst>
                <a:path w="8143240" h="59689">
                  <a:moveTo>
                    <a:pt x="8142732" y="0"/>
                  </a:moveTo>
                  <a:lnTo>
                    <a:pt x="7896225" y="0"/>
                  </a:lnTo>
                  <a:lnTo>
                    <a:pt x="0" y="0"/>
                  </a:lnTo>
                  <a:lnTo>
                    <a:pt x="0" y="59435"/>
                  </a:lnTo>
                  <a:lnTo>
                    <a:pt x="8142732" y="59435"/>
                  </a:lnTo>
                  <a:lnTo>
                    <a:pt x="8142732" y="0"/>
                  </a:lnTo>
                  <a:close/>
                </a:path>
              </a:pathLst>
            </a:custGeom>
            <a:solidFill>
              <a:srgbClr val="EEEF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884679" y="5861126"/>
            <a:ext cx="9894570" cy="264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Изучить</a:t>
            </a:r>
            <a:r>
              <a:rPr dirty="0" sz="27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актуальную</a:t>
            </a:r>
            <a:r>
              <a:rPr dirty="0" sz="27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информацию</a:t>
            </a:r>
            <a:r>
              <a:rPr dirty="0" sz="27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r>
              <a:rPr dirty="0" sz="27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области</a:t>
            </a:r>
            <a:r>
              <a:rPr dirty="0" sz="27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>
                <a:solidFill>
                  <a:srgbClr val="FFFFFF"/>
                </a:solidFill>
                <a:latin typeface="Calibri"/>
                <a:cs typeface="Calibri"/>
              </a:rPr>
              <a:t>данной</a:t>
            </a:r>
            <a:r>
              <a:rPr dirty="0" sz="27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Calibri"/>
                <a:cs typeface="Calibri"/>
              </a:rPr>
              <a:t>задачи</a:t>
            </a:r>
            <a:endParaRPr sz="2700">
              <a:latin typeface="Calibri"/>
              <a:cs typeface="Calibri"/>
            </a:endParaRPr>
          </a:p>
          <a:p>
            <a:pPr marL="12700" marR="1010919">
              <a:lnSpc>
                <a:spcPct val="185300"/>
              </a:lnSpc>
              <a:spcBef>
                <a:spcPts val="395"/>
              </a:spcBef>
            </a:pP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Подобрать</a:t>
            </a:r>
            <a:r>
              <a:rPr dirty="0" sz="26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средства</a:t>
            </a:r>
            <a:r>
              <a:rPr dirty="0" sz="26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dirty="0" sz="26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разработки</a:t>
            </a:r>
            <a:r>
              <a:rPr dirty="0" sz="26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программного</a:t>
            </a:r>
            <a:r>
              <a:rPr dirty="0" sz="26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Calibri"/>
                <a:cs typeface="Calibri"/>
              </a:rPr>
              <a:t>продукта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Подобрать</a:t>
            </a:r>
            <a:r>
              <a:rPr dirty="0" sz="26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наиболее</a:t>
            </a:r>
            <a:r>
              <a:rPr dirty="0" sz="26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удобный</a:t>
            </a:r>
            <a:r>
              <a:rPr dirty="0" sz="26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dirty="0" sz="26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пользователя</a:t>
            </a:r>
            <a:r>
              <a:rPr dirty="0" sz="26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Calibri"/>
                <a:cs typeface="Calibri"/>
              </a:rPr>
              <a:t>дизайн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Учесть</a:t>
            </a:r>
            <a:r>
              <a:rPr dirty="0" sz="26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требования</a:t>
            </a:r>
            <a:r>
              <a:rPr dirty="0" sz="26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dirty="0" sz="265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задаче</a:t>
            </a:r>
            <a:r>
              <a:rPr dirty="0" sz="26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dirty="0" sz="26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разработать</a:t>
            </a:r>
            <a:r>
              <a:rPr dirty="0" sz="26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>
                <a:solidFill>
                  <a:srgbClr val="FFFFFF"/>
                </a:solidFill>
                <a:latin typeface="Calibri"/>
                <a:cs typeface="Calibri"/>
              </a:rPr>
              <a:t>подобранный</a:t>
            </a:r>
            <a:r>
              <a:rPr dirty="0" sz="265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Calibri"/>
                <a:cs typeface="Calibri"/>
              </a:rPr>
              <a:t>интерфейс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43812" y="5999479"/>
            <a:ext cx="200025" cy="200660"/>
          </a:xfrm>
          <a:custGeom>
            <a:avLst/>
            <a:gdLst/>
            <a:ahLst/>
            <a:cxnLst/>
            <a:rect l="l" t="t" r="r" b="b"/>
            <a:pathLst>
              <a:path w="200025" h="200660">
                <a:moveTo>
                  <a:pt x="199644" y="6731"/>
                </a:moveTo>
                <a:lnTo>
                  <a:pt x="193294" y="6731"/>
                </a:lnTo>
                <a:lnTo>
                  <a:pt x="193294" y="193802"/>
                </a:lnTo>
                <a:lnTo>
                  <a:pt x="199644" y="193802"/>
                </a:lnTo>
                <a:lnTo>
                  <a:pt x="199644" y="6731"/>
                </a:lnTo>
                <a:close/>
              </a:path>
              <a:path w="200025" h="200660">
                <a:moveTo>
                  <a:pt x="199644" y="0"/>
                </a:moveTo>
                <a:lnTo>
                  <a:pt x="0" y="0"/>
                </a:lnTo>
                <a:lnTo>
                  <a:pt x="0" y="6350"/>
                </a:lnTo>
                <a:lnTo>
                  <a:pt x="0" y="194310"/>
                </a:lnTo>
                <a:lnTo>
                  <a:pt x="0" y="200660"/>
                </a:lnTo>
                <a:lnTo>
                  <a:pt x="199644" y="200660"/>
                </a:lnTo>
                <a:lnTo>
                  <a:pt x="199644" y="194310"/>
                </a:lnTo>
                <a:lnTo>
                  <a:pt x="6223" y="194310"/>
                </a:lnTo>
                <a:lnTo>
                  <a:pt x="6223" y="6350"/>
                </a:lnTo>
                <a:lnTo>
                  <a:pt x="199644" y="6350"/>
                </a:lnTo>
                <a:lnTo>
                  <a:pt x="199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43812" y="6799579"/>
            <a:ext cx="200025" cy="200660"/>
          </a:xfrm>
          <a:custGeom>
            <a:avLst/>
            <a:gdLst/>
            <a:ahLst/>
            <a:cxnLst/>
            <a:rect l="l" t="t" r="r" b="b"/>
            <a:pathLst>
              <a:path w="200025" h="200659">
                <a:moveTo>
                  <a:pt x="199644" y="6731"/>
                </a:moveTo>
                <a:lnTo>
                  <a:pt x="193294" y="6731"/>
                </a:lnTo>
                <a:lnTo>
                  <a:pt x="193294" y="193814"/>
                </a:lnTo>
                <a:lnTo>
                  <a:pt x="199644" y="193814"/>
                </a:lnTo>
                <a:lnTo>
                  <a:pt x="199644" y="6731"/>
                </a:lnTo>
                <a:close/>
              </a:path>
              <a:path w="200025" h="200659">
                <a:moveTo>
                  <a:pt x="199644" y="0"/>
                </a:moveTo>
                <a:lnTo>
                  <a:pt x="0" y="0"/>
                </a:lnTo>
                <a:lnTo>
                  <a:pt x="0" y="6350"/>
                </a:lnTo>
                <a:lnTo>
                  <a:pt x="0" y="194310"/>
                </a:lnTo>
                <a:lnTo>
                  <a:pt x="0" y="200660"/>
                </a:lnTo>
                <a:lnTo>
                  <a:pt x="199644" y="200660"/>
                </a:lnTo>
                <a:lnTo>
                  <a:pt x="199644" y="194310"/>
                </a:lnTo>
                <a:lnTo>
                  <a:pt x="6223" y="194310"/>
                </a:lnTo>
                <a:lnTo>
                  <a:pt x="6223" y="6350"/>
                </a:lnTo>
                <a:lnTo>
                  <a:pt x="199644" y="6350"/>
                </a:lnTo>
                <a:lnTo>
                  <a:pt x="199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43812" y="7548879"/>
            <a:ext cx="200025" cy="199390"/>
          </a:xfrm>
          <a:custGeom>
            <a:avLst/>
            <a:gdLst/>
            <a:ahLst/>
            <a:cxnLst/>
            <a:rect l="l" t="t" r="r" b="b"/>
            <a:pathLst>
              <a:path w="200025" h="199390">
                <a:moveTo>
                  <a:pt x="199644" y="0"/>
                </a:moveTo>
                <a:lnTo>
                  <a:pt x="0" y="0"/>
                </a:lnTo>
                <a:lnTo>
                  <a:pt x="0" y="6350"/>
                </a:lnTo>
                <a:lnTo>
                  <a:pt x="0" y="193040"/>
                </a:lnTo>
                <a:lnTo>
                  <a:pt x="0" y="199390"/>
                </a:lnTo>
                <a:lnTo>
                  <a:pt x="199644" y="199390"/>
                </a:lnTo>
                <a:lnTo>
                  <a:pt x="199644" y="193040"/>
                </a:lnTo>
                <a:lnTo>
                  <a:pt x="6223" y="193040"/>
                </a:lnTo>
                <a:lnTo>
                  <a:pt x="6223" y="6350"/>
                </a:lnTo>
                <a:lnTo>
                  <a:pt x="193294" y="6350"/>
                </a:lnTo>
                <a:lnTo>
                  <a:pt x="193294" y="192786"/>
                </a:lnTo>
                <a:lnTo>
                  <a:pt x="199644" y="192786"/>
                </a:lnTo>
                <a:lnTo>
                  <a:pt x="199644" y="6350"/>
                </a:lnTo>
                <a:lnTo>
                  <a:pt x="199644" y="5715"/>
                </a:lnTo>
                <a:lnTo>
                  <a:pt x="199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43812" y="8209279"/>
            <a:ext cx="200025" cy="200660"/>
          </a:xfrm>
          <a:custGeom>
            <a:avLst/>
            <a:gdLst/>
            <a:ahLst/>
            <a:cxnLst/>
            <a:rect l="l" t="t" r="r" b="b"/>
            <a:pathLst>
              <a:path w="200025" h="200659">
                <a:moveTo>
                  <a:pt x="199644" y="6731"/>
                </a:moveTo>
                <a:lnTo>
                  <a:pt x="193294" y="6731"/>
                </a:lnTo>
                <a:lnTo>
                  <a:pt x="193294" y="193802"/>
                </a:lnTo>
                <a:lnTo>
                  <a:pt x="199644" y="193802"/>
                </a:lnTo>
                <a:lnTo>
                  <a:pt x="199644" y="6731"/>
                </a:lnTo>
                <a:close/>
              </a:path>
              <a:path w="200025" h="200659">
                <a:moveTo>
                  <a:pt x="199644" y="0"/>
                </a:moveTo>
                <a:lnTo>
                  <a:pt x="0" y="0"/>
                </a:lnTo>
                <a:lnTo>
                  <a:pt x="0" y="6350"/>
                </a:lnTo>
                <a:lnTo>
                  <a:pt x="0" y="194310"/>
                </a:lnTo>
                <a:lnTo>
                  <a:pt x="0" y="200660"/>
                </a:lnTo>
                <a:lnTo>
                  <a:pt x="199644" y="200660"/>
                </a:lnTo>
                <a:lnTo>
                  <a:pt x="199644" y="194310"/>
                </a:lnTo>
                <a:lnTo>
                  <a:pt x="6223" y="194310"/>
                </a:lnTo>
                <a:lnTo>
                  <a:pt x="6223" y="6350"/>
                </a:lnTo>
                <a:lnTo>
                  <a:pt x="199644" y="6350"/>
                </a:lnTo>
                <a:lnTo>
                  <a:pt x="1996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83612" y="0"/>
            <a:ext cx="3104515" cy="10287000"/>
          </a:xfrm>
          <a:custGeom>
            <a:avLst/>
            <a:gdLst/>
            <a:ahLst/>
            <a:cxnLst/>
            <a:rect l="l" t="t" r="r" b="b"/>
            <a:pathLst>
              <a:path w="3104515" h="10287000">
                <a:moveTo>
                  <a:pt x="3104388" y="0"/>
                </a:moveTo>
                <a:lnTo>
                  <a:pt x="0" y="0"/>
                </a:lnTo>
                <a:lnTo>
                  <a:pt x="0" y="10287000"/>
                </a:lnTo>
                <a:lnTo>
                  <a:pt x="3104388" y="10287000"/>
                </a:lnTo>
                <a:lnTo>
                  <a:pt x="3104388" y="0"/>
                </a:lnTo>
                <a:close/>
              </a:path>
            </a:pathLst>
          </a:custGeom>
          <a:solidFill>
            <a:srgbClr val="17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745206" y="636269"/>
            <a:ext cx="1867535" cy="7423784"/>
          </a:xfrm>
          <a:prstGeom prst="rect">
            <a:avLst/>
          </a:prstGeom>
        </p:spPr>
        <p:txBody>
          <a:bodyPr wrap="square" lIns="0" tIns="177800" rIns="0" bIns="0" rtlCol="0" vert="vert">
            <a:spAutoFit/>
          </a:bodyPr>
          <a:lstStyle/>
          <a:p>
            <a:pPr marL="12700" marR="5080">
              <a:lnSpc>
                <a:spcPct val="65800"/>
              </a:lnSpc>
              <a:spcBef>
                <a:spcPts val="1400"/>
              </a:spcBef>
            </a:pPr>
            <a:r>
              <a:rPr dirty="0" sz="8100" spc="-160">
                <a:solidFill>
                  <a:srgbClr val="45AC7D"/>
                </a:solidFill>
                <a:latin typeface="Calibri"/>
                <a:cs typeface="Calibri"/>
              </a:rPr>
              <a:t>Функциональные </a:t>
            </a:r>
            <a:r>
              <a:rPr dirty="0" sz="8100" spc="-95">
                <a:solidFill>
                  <a:srgbClr val="45AC7D"/>
                </a:solidFill>
                <a:latin typeface="Calibri"/>
                <a:cs typeface="Calibri"/>
              </a:rPr>
              <a:t>характеристики</a:t>
            </a:r>
            <a:endParaRPr sz="81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05188" y="381000"/>
            <a:ext cx="8783320" cy="59690"/>
            <a:chOff x="9505188" y="381000"/>
            <a:chExt cx="8783320" cy="59690"/>
          </a:xfrm>
        </p:grpSpPr>
        <p:sp>
          <p:nvSpPr>
            <p:cNvPr id="5" name="object 5" descr=""/>
            <p:cNvSpPr/>
            <p:nvPr/>
          </p:nvSpPr>
          <p:spPr>
            <a:xfrm>
              <a:off x="10145268" y="381000"/>
              <a:ext cx="8143240" cy="59690"/>
            </a:xfrm>
            <a:custGeom>
              <a:avLst/>
              <a:gdLst/>
              <a:ahLst/>
              <a:cxnLst/>
              <a:rect l="l" t="t" r="r" b="b"/>
              <a:pathLst>
                <a:path w="8143240" h="59690">
                  <a:moveTo>
                    <a:pt x="8142732" y="0"/>
                  </a:moveTo>
                  <a:lnTo>
                    <a:pt x="7896224" y="0"/>
                  </a:lnTo>
                  <a:lnTo>
                    <a:pt x="0" y="0"/>
                  </a:lnTo>
                  <a:lnTo>
                    <a:pt x="0" y="59435"/>
                  </a:lnTo>
                  <a:lnTo>
                    <a:pt x="8142732" y="59435"/>
                  </a:lnTo>
                  <a:lnTo>
                    <a:pt x="8142732" y="0"/>
                  </a:lnTo>
                  <a:close/>
                </a:path>
              </a:pathLst>
            </a:custGeom>
            <a:solidFill>
              <a:srgbClr val="EEEF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05188" y="388620"/>
              <a:ext cx="5678805" cy="41275"/>
            </a:xfrm>
            <a:custGeom>
              <a:avLst/>
              <a:gdLst/>
              <a:ahLst/>
              <a:cxnLst/>
              <a:rect l="l" t="t" r="r" b="b"/>
              <a:pathLst>
                <a:path w="5678805" h="41275">
                  <a:moveTo>
                    <a:pt x="5678423" y="0"/>
                  </a:moveTo>
                  <a:lnTo>
                    <a:pt x="5506465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5678423" y="41148"/>
                  </a:lnTo>
                  <a:lnTo>
                    <a:pt x="5678423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33016"/>
            <a:ext cx="2215896" cy="1905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395" y="4479035"/>
            <a:ext cx="1975104" cy="19751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5079" y="7042404"/>
            <a:ext cx="1956816" cy="148285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406907"/>
            <a:ext cx="5680075" cy="9880600"/>
            <a:chOff x="0" y="406907"/>
            <a:chExt cx="5680075" cy="988060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06907"/>
              <a:ext cx="1836420" cy="988009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0" y="9767315"/>
              <a:ext cx="5680075" cy="41275"/>
            </a:xfrm>
            <a:custGeom>
              <a:avLst/>
              <a:gdLst/>
              <a:ahLst/>
              <a:cxnLst/>
              <a:rect l="l" t="t" r="r" b="b"/>
              <a:pathLst>
                <a:path w="5680075" h="41275">
                  <a:moveTo>
                    <a:pt x="5679948" y="0"/>
                  </a:moveTo>
                  <a:lnTo>
                    <a:pt x="5507990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5679948" y="41147"/>
                  </a:lnTo>
                  <a:lnTo>
                    <a:pt x="5679948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854955" y="1791716"/>
            <a:ext cx="48869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00"/>
              <a:t>ПРИВЛЕКАТЕЛЬНОСТЬ</a:t>
            </a:r>
            <a:endParaRPr sz="4200"/>
          </a:p>
        </p:txBody>
      </p:sp>
      <p:sp>
        <p:nvSpPr>
          <p:cNvPr id="14" name="object 14" descr=""/>
          <p:cNvSpPr txBox="1"/>
          <p:nvPr/>
        </p:nvSpPr>
        <p:spPr>
          <a:xfrm>
            <a:off x="4854955" y="2383917"/>
            <a:ext cx="9519285" cy="66903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75" marR="5080">
              <a:lnSpc>
                <a:spcPct val="119100"/>
              </a:lnSpc>
              <a:spcBef>
                <a:spcPts val="90"/>
              </a:spcBef>
            </a:pP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Хороший</a:t>
            </a:r>
            <a:r>
              <a:rPr dirty="0" sz="2800" spc="27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 spc="45">
                <a:solidFill>
                  <a:srgbClr val="17232C"/>
                </a:solidFill>
                <a:latin typeface="Calibri"/>
                <a:cs typeface="Calibri"/>
              </a:rPr>
              <a:t>интерфейс</a:t>
            </a:r>
            <a:r>
              <a:rPr dirty="0" sz="2800" spc="26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должен</a:t>
            </a:r>
            <a:r>
              <a:rPr dirty="0" sz="2800" spc="25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быть</a:t>
            </a:r>
            <a:r>
              <a:rPr dirty="0" sz="2800" spc="2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 spc="45">
                <a:solidFill>
                  <a:srgbClr val="17232C"/>
                </a:solidFill>
                <a:latin typeface="Calibri"/>
                <a:cs typeface="Calibri"/>
              </a:rPr>
              <a:t>привлекательным,</a:t>
            </a:r>
            <a:r>
              <a:rPr dirty="0" sz="2800" spc="20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17232C"/>
                </a:solidFill>
                <a:latin typeface="Calibri"/>
                <a:cs typeface="Calibri"/>
              </a:rPr>
              <a:t>чтобы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доставлять</a:t>
            </a:r>
            <a:r>
              <a:rPr dirty="0" sz="2800" spc="434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пользователю</a:t>
            </a:r>
            <a:r>
              <a:rPr dirty="0" sz="2800" spc="45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удовольствие</a:t>
            </a:r>
            <a:r>
              <a:rPr dirty="0" sz="2800" spc="434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при</a:t>
            </a:r>
            <a:r>
              <a:rPr dirty="0" sz="2800" spc="48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17232C"/>
                </a:solidFill>
                <a:latin typeface="Calibri"/>
                <a:cs typeface="Calibri"/>
              </a:rPr>
              <a:t>работе</a:t>
            </a:r>
            <a:r>
              <a:rPr dirty="0" sz="2800" spc="434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17232C"/>
                </a:solidFill>
                <a:latin typeface="Calibri"/>
                <a:cs typeface="Calibri"/>
              </a:rPr>
              <a:t>с </a:t>
            </a:r>
            <a:r>
              <a:rPr dirty="0" sz="2800" spc="55">
                <a:solidFill>
                  <a:srgbClr val="17232C"/>
                </a:solidFill>
                <a:latin typeface="Calibri"/>
                <a:cs typeface="Calibri"/>
              </a:rPr>
              <a:t>программным</a:t>
            </a:r>
            <a:r>
              <a:rPr dirty="0" sz="2800" spc="14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17232C"/>
                </a:solidFill>
                <a:latin typeface="Calibri"/>
                <a:cs typeface="Calibri"/>
              </a:rPr>
              <a:t>продуктом.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4200" spc="-100">
                <a:solidFill>
                  <a:srgbClr val="1D7051"/>
                </a:solidFill>
                <a:latin typeface="Calibri"/>
                <a:cs typeface="Calibri"/>
              </a:rPr>
              <a:t>ЛАКОНИЧНОСТЬ</a:t>
            </a:r>
            <a:r>
              <a:rPr dirty="0" sz="4200" spc="-195">
                <a:solidFill>
                  <a:srgbClr val="1D7051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1D7051"/>
                </a:solidFill>
                <a:latin typeface="Calibri"/>
                <a:cs typeface="Calibri"/>
              </a:rPr>
              <a:t>И</a:t>
            </a:r>
            <a:r>
              <a:rPr dirty="0" sz="4200" spc="-145">
                <a:solidFill>
                  <a:srgbClr val="1D7051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1D7051"/>
                </a:solidFill>
                <a:latin typeface="Calibri"/>
                <a:cs typeface="Calibri"/>
              </a:rPr>
              <a:t>ПРОСТОТА</a:t>
            </a:r>
            <a:endParaRPr sz="4200">
              <a:latin typeface="Calibri"/>
              <a:cs typeface="Calibri"/>
            </a:endParaRPr>
          </a:p>
          <a:p>
            <a:pPr marL="12700" marR="1355090">
              <a:lnSpc>
                <a:spcPct val="116700"/>
              </a:lnSpc>
              <a:spcBef>
                <a:spcPts val="1055"/>
              </a:spcBef>
            </a:pP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Интерфейс</a:t>
            </a:r>
            <a:r>
              <a:rPr dirty="0" sz="3000" spc="3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не</a:t>
            </a:r>
            <a:r>
              <a:rPr dirty="0" sz="3000" spc="29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должен</a:t>
            </a:r>
            <a:r>
              <a:rPr dirty="0" sz="3000" spc="3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быть</a:t>
            </a:r>
            <a:r>
              <a:rPr dirty="0" sz="3000" spc="31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перегружен</a:t>
            </a:r>
            <a:r>
              <a:rPr dirty="0" sz="3000" spc="38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17232C"/>
                </a:solidFill>
                <a:latin typeface="Calibri"/>
                <a:cs typeface="Calibri"/>
              </a:rPr>
              <a:t>лишней информацией.</a:t>
            </a:r>
            <a:endParaRPr sz="30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3525"/>
              </a:spcBef>
            </a:pPr>
            <a:r>
              <a:rPr dirty="0" sz="4200" spc="-40">
                <a:solidFill>
                  <a:srgbClr val="1D7051"/>
                </a:solidFill>
                <a:latin typeface="Calibri"/>
                <a:cs typeface="Calibri"/>
              </a:rPr>
              <a:t>СИСТЕМАТИЗАЦИЯ</a:t>
            </a:r>
            <a:endParaRPr sz="4200">
              <a:latin typeface="Calibri"/>
              <a:cs typeface="Calibri"/>
            </a:endParaRPr>
          </a:p>
          <a:p>
            <a:pPr marL="28575" marR="225425">
              <a:lnSpc>
                <a:spcPct val="116700"/>
              </a:lnSpc>
              <a:spcBef>
                <a:spcPts val="1055"/>
              </a:spcBef>
            </a:pP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Упрощения</a:t>
            </a:r>
            <a:r>
              <a:rPr dirty="0" sz="3000" spc="42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и</a:t>
            </a:r>
            <a:r>
              <a:rPr dirty="0" sz="3000" spc="39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автоматизации</a:t>
            </a:r>
            <a:r>
              <a:rPr dirty="0" sz="3000" spc="43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операций,</a:t>
            </a:r>
            <a:r>
              <a:rPr dirty="0" sz="3000" spc="4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связанных</a:t>
            </a:r>
            <a:r>
              <a:rPr dirty="0" sz="3000" spc="37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 spc="-50">
                <a:solidFill>
                  <a:srgbClr val="17232C"/>
                </a:solidFill>
                <a:latin typeface="Calibri"/>
                <a:cs typeface="Calibri"/>
              </a:rPr>
              <a:t>с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регистрацией,</a:t>
            </a:r>
            <a:r>
              <a:rPr dirty="0" sz="3000" spc="484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систематизаций,</a:t>
            </a:r>
            <a:r>
              <a:rPr dirty="0" sz="3000" spc="434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поиском</a:t>
            </a:r>
            <a:r>
              <a:rPr dirty="0" sz="3000" spc="509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и</a:t>
            </a:r>
            <a:r>
              <a:rPr dirty="0" sz="3000" spc="459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17232C"/>
                </a:solidFill>
                <a:latin typeface="Calibri"/>
                <a:cs typeface="Calibri"/>
              </a:rPr>
              <a:t>обработкой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данных</a:t>
            </a:r>
            <a:r>
              <a:rPr dirty="0" sz="3000" spc="2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17232C"/>
                </a:solidFill>
                <a:latin typeface="Calibri"/>
                <a:cs typeface="Calibri"/>
              </a:rPr>
              <a:t>о</a:t>
            </a:r>
            <a:r>
              <a:rPr dirty="0" sz="3000" spc="26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17232C"/>
                </a:solidFill>
                <a:latin typeface="Calibri"/>
                <a:cs typeface="Calibri"/>
              </a:rPr>
              <a:t>студентах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83612" y="0"/>
            <a:ext cx="3104515" cy="10287000"/>
          </a:xfrm>
          <a:custGeom>
            <a:avLst/>
            <a:gdLst/>
            <a:ahLst/>
            <a:cxnLst/>
            <a:rect l="l" t="t" r="r" b="b"/>
            <a:pathLst>
              <a:path w="3104515" h="10287000">
                <a:moveTo>
                  <a:pt x="3104388" y="0"/>
                </a:moveTo>
                <a:lnTo>
                  <a:pt x="0" y="0"/>
                </a:lnTo>
                <a:lnTo>
                  <a:pt x="0" y="10287000"/>
                </a:lnTo>
                <a:lnTo>
                  <a:pt x="3104388" y="10287000"/>
                </a:lnTo>
                <a:lnTo>
                  <a:pt x="3104388" y="0"/>
                </a:lnTo>
                <a:close/>
              </a:path>
            </a:pathLst>
          </a:custGeom>
          <a:solidFill>
            <a:srgbClr val="17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743428" y="636269"/>
            <a:ext cx="1866900" cy="6248400"/>
          </a:xfrm>
          <a:prstGeom prst="rect">
            <a:avLst/>
          </a:prstGeom>
        </p:spPr>
        <p:txBody>
          <a:bodyPr wrap="square" lIns="0" tIns="177800" rIns="0" bIns="0" rtlCol="0" vert="vert">
            <a:spAutoFit/>
          </a:bodyPr>
          <a:lstStyle/>
          <a:p>
            <a:pPr marL="12700" marR="5080">
              <a:lnSpc>
                <a:spcPct val="65800"/>
              </a:lnSpc>
              <a:spcBef>
                <a:spcPts val="1400"/>
              </a:spcBef>
            </a:pPr>
            <a:r>
              <a:rPr dirty="0" sz="8100" spc="-185">
                <a:solidFill>
                  <a:srgbClr val="45AC7D"/>
                </a:solidFill>
                <a:latin typeface="Calibri"/>
                <a:cs typeface="Calibri"/>
              </a:rPr>
              <a:t>Используемые </a:t>
            </a:r>
            <a:r>
              <a:rPr dirty="0" sz="8100" spc="-80">
                <a:solidFill>
                  <a:srgbClr val="45AC7D"/>
                </a:solidFill>
                <a:latin typeface="Calibri"/>
                <a:cs typeface="Calibri"/>
              </a:rPr>
              <a:t>инструменты</a:t>
            </a:r>
            <a:endParaRPr sz="81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05188" y="381000"/>
            <a:ext cx="8783320" cy="59690"/>
            <a:chOff x="9505188" y="381000"/>
            <a:chExt cx="8783320" cy="59690"/>
          </a:xfrm>
        </p:grpSpPr>
        <p:sp>
          <p:nvSpPr>
            <p:cNvPr id="5" name="object 5" descr=""/>
            <p:cNvSpPr/>
            <p:nvPr/>
          </p:nvSpPr>
          <p:spPr>
            <a:xfrm>
              <a:off x="10145268" y="381000"/>
              <a:ext cx="8143240" cy="59690"/>
            </a:xfrm>
            <a:custGeom>
              <a:avLst/>
              <a:gdLst/>
              <a:ahLst/>
              <a:cxnLst/>
              <a:rect l="l" t="t" r="r" b="b"/>
              <a:pathLst>
                <a:path w="8143240" h="59690">
                  <a:moveTo>
                    <a:pt x="8142732" y="0"/>
                  </a:moveTo>
                  <a:lnTo>
                    <a:pt x="7896224" y="0"/>
                  </a:lnTo>
                  <a:lnTo>
                    <a:pt x="0" y="0"/>
                  </a:lnTo>
                  <a:lnTo>
                    <a:pt x="0" y="59435"/>
                  </a:lnTo>
                  <a:lnTo>
                    <a:pt x="8142732" y="59435"/>
                  </a:lnTo>
                  <a:lnTo>
                    <a:pt x="8142732" y="0"/>
                  </a:lnTo>
                  <a:close/>
                </a:path>
              </a:pathLst>
            </a:custGeom>
            <a:solidFill>
              <a:srgbClr val="EEEF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05188" y="388620"/>
              <a:ext cx="5678805" cy="41275"/>
            </a:xfrm>
            <a:custGeom>
              <a:avLst/>
              <a:gdLst/>
              <a:ahLst/>
              <a:cxnLst/>
              <a:rect l="l" t="t" r="r" b="b"/>
              <a:pathLst>
                <a:path w="5678805" h="41275">
                  <a:moveTo>
                    <a:pt x="5678423" y="0"/>
                  </a:moveTo>
                  <a:lnTo>
                    <a:pt x="5506465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5678423" y="41148"/>
                  </a:lnTo>
                  <a:lnTo>
                    <a:pt x="5678423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33016"/>
            <a:ext cx="2215896" cy="1905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395" y="4479035"/>
            <a:ext cx="1975104" cy="19751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5079" y="7042404"/>
            <a:ext cx="1956816" cy="148285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406907"/>
            <a:ext cx="5680075" cy="9880600"/>
            <a:chOff x="0" y="406907"/>
            <a:chExt cx="5680075" cy="988060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06907"/>
              <a:ext cx="1836420" cy="988009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0" y="9767315"/>
              <a:ext cx="5680075" cy="41275"/>
            </a:xfrm>
            <a:custGeom>
              <a:avLst/>
              <a:gdLst/>
              <a:ahLst/>
              <a:cxnLst/>
              <a:rect l="l" t="t" r="r" b="b"/>
              <a:pathLst>
                <a:path w="5680075" h="41275">
                  <a:moveTo>
                    <a:pt x="5679948" y="0"/>
                  </a:moveTo>
                  <a:lnTo>
                    <a:pt x="5507990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5679948" y="41147"/>
                  </a:lnTo>
                  <a:lnTo>
                    <a:pt x="5679948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623" rIns="0" bIns="0" rtlCol="0" vert="horz">
            <a:spAutoFit/>
          </a:bodyPr>
          <a:lstStyle/>
          <a:p>
            <a:pPr marL="4218305">
              <a:lnSpc>
                <a:spcPct val="100000"/>
              </a:lnSpc>
              <a:spcBef>
                <a:spcPts val="100"/>
              </a:spcBef>
            </a:pPr>
            <a:r>
              <a:rPr dirty="0" sz="4200" spc="-95"/>
              <a:t>Navigation</a:t>
            </a:r>
            <a:endParaRPr sz="4200"/>
          </a:p>
        </p:txBody>
      </p:sp>
      <p:sp>
        <p:nvSpPr>
          <p:cNvPr id="14" name="object 14" descr=""/>
          <p:cNvSpPr txBox="1"/>
          <p:nvPr/>
        </p:nvSpPr>
        <p:spPr>
          <a:xfrm>
            <a:off x="4854955" y="4385309"/>
            <a:ext cx="144208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60">
                <a:solidFill>
                  <a:srgbClr val="1D7051"/>
                </a:solidFill>
                <a:latin typeface="Calibri"/>
                <a:cs typeface="Calibri"/>
              </a:rPr>
              <a:t>ROOM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78070" y="6941057"/>
            <a:ext cx="527431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>
                <a:solidFill>
                  <a:srgbClr val="1D7051"/>
                </a:solidFill>
                <a:latin typeface="Calibri"/>
                <a:cs typeface="Calibri"/>
              </a:rPr>
              <a:t>BottomNavigationView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8224" y="8071104"/>
            <a:ext cx="18020030" cy="2216150"/>
            <a:chOff x="268224" y="8071104"/>
            <a:chExt cx="18020030" cy="2216150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8071104"/>
              <a:ext cx="17259300" cy="2216150"/>
            </a:xfrm>
            <a:custGeom>
              <a:avLst/>
              <a:gdLst/>
              <a:ahLst/>
              <a:cxnLst/>
              <a:rect l="l" t="t" r="r" b="b"/>
              <a:pathLst>
                <a:path w="17259300" h="2216150">
                  <a:moveTo>
                    <a:pt x="17259300" y="0"/>
                  </a:moveTo>
                  <a:lnTo>
                    <a:pt x="0" y="0"/>
                  </a:lnTo>
                  <a:lnTo>
                    <a:pt x="0" y="2215896"/>
                  </a:lnTo>
                  <a:lnTo>
                    <a:pt x="17259300" y="2215896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8224" y="8389620"/>
              <a:ext cx="1221105" cy="1221105"/>
            </a:xfrm>
            <a:custGeom>
              <a:avLst/>
              <a:gdLst/>
              <a:ahLst/>
              <a:cxnLst/>
              <a:rect l="l" t="t" r="r" b="b"/>
              <a:pathLst>
                <a:path w="1221105" h="1221104">
                  <a:moveTo>
                    <a:pt x="1220724" y="0"/>
                  </a:moveTo>
                  <a:lnTo>
                    <a:pt x="0" y="0"/>
                  </a:lnTo>
                  <a:lnTo>
                    <a:pt x="0" y="1220723"/>
                  </a:lnTo>
                  <a:lnTo>
                    <a:pt x="1220724" y="1220723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716" y="697738"/>
            <a:ext cx="6080125" cy="2204720"/>
          </a:xfrm>
          <a:prstGeom prst="rect"/>
        </p:spPr>
        <p:txBody>
          <a:bodyPr wrap="square" lIns="0" tIns="514984" rIns="0" bIns="0" rtlCol="0" vert="horz">
            <a:spAutoFit/>
          </a:bodyPr>
          <a:lstStyle/>
          <a:p>
            <a:pPr marL="12700" marR="5080">
              <a:lnSpc>
                <a:spcPct val="62500"/>
              </a:lnSpc>
              <a:spcBef>
                <a:spcPts val="4054"/>
              </a:spcBef>
            </a:pPr>
            <a:r>
              <a:rPr dirty="0" sz="8800" spc="-1060"/>
              <a:t>Г</a:t>
            </a:r>
            <a:r>
              <a:rPr dirty="0" sz="8800" spc="-185"/>
              <a:t>л</a:t>
            </a:r>
            <a:r>
              <a:rPr dirty="0" sz="8800" spc="-190"/>
              <a:t>авн</a:t>
            </a:r>
            <a:r>
              <a:rPr dirty="0" sz="8800" spc="-180"/>
              <a:t>о</a:t>
            </a:r>
            <a:r>
              <a:rPr dirty="0" sz="8800" spc="-5"/>
              <a:t>е</a:t>
            </a:r>
            <a:r>
              <a:rPr dirty="0" sz="8800" spc="-320"/>
              <a:t> </a:t>
            </a:r>
            <a:r>
              <a:rPr dirty="0" sz="8800" spc="-135"/>
              <a:t>окно </a:t>
            </a:r>
            <a:r>
              <a:rPr dirty="0" sz="8800" spc="-60"/>
              <a:t>программы</a:t>
            </a:r>
            <a:endParaRPr sz="8800"/>
          </a:p>
        </p:txBody>
      </p:sp>
      <p:sp>
        <p:nvSpPr>
          <p:cNvPr id="6" name="object 6" descr=""/>
          <p:cNvSpPr txBox="1"/>
          <p:nvPr/>
        </p:nvSpPr>
        <p:spPr>
          <a:xfrm>
            <a:off x="1649348" y="8395868"/>
            <a:ext cx="8166734" cy="106807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Простота</a:t>
            </a:r>
            <a:r>
              <a:rPr dirty="0" sz="3150" spc="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интерфейса</a:t>
            </a:r>
            <a:r>
              <a:rPr dirty="0" sz="3150" spc="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способствует</a:t>
            </a: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взаимодействию</a:t>
            </a:r>
            <a:r>
              <a:rPr dirty="0" sz="3150" spc="-5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пользователя</a:t>
            </a:r>
            <a:r>
              <a:rPr dirty="0" sz="3150" spc="-7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с</a:t>
            </a:r>
            <a:r>
              <a:rPr dirty="0" sz="3150" spc="-8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информацией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9748" y="499871"/>
            <a:ext cx="2453640" cy="3061335"/>
          </a:xfrm>
          <a:custGeom>
            <a:avLst/>
            <a:gdLst/>
            <a:ahLst/>
            <a:cxnLst/>
            <a:rect l="l" t="t" r="r" b="b"/>
            <a:pathLst>
              <a:path w="2453640" h="3061335">
                <a:moveTo>
                  <a:pt x="2453640" y="0"/>
                </a:moveTo>
                <a:lnTo>
                  <a:pt x="2256917" y="0"/>
                </a:lnTo>
                <a:lnTo>
                  <a:pt x="22860" y="0"/>
                </a:lnTo>
                <a:lnTo>
                  <a:pt x="22860" y="46228"/>
                </a:lnTo>
                <a:lnTo>
                  <a:pt x="0" y="46228"/>
                </a:lnTo>
                <a:lnTo>
                  <a:pt x="0" y="267208"/>
                </a:lnTo>
                <a:lnTo>
                  <a:pt x="0" y="3061208"/>
                </a:lnTo>
                <a:lnTo>
                  <a:pt x="53340" y="3061208"/>
                </a:lnTo>
                <a:lnTo>
                  <a:pt x="53340" y="267208"/>
                </a:lnTo>
                <a:lnTo>
                  <a:pt x="53340" y="47244"/>
                </a:lnTo>
                <a:lnTo>
                  <a:pt x="2453640" y="47244"/>
                </a:lnTo>
                <a:lnTo>
                  <a:pt x="2453640" y="0"/>
                </a:lnTo>
                <a:close/>
              </a:path>
            </a:pathLst>
          </a:custGeom>
          <a:solidFill>
            <a:srgbClr val="3938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8567928"/>
            <a:ext cx="1050036" cy="86410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48716" y="2797248"/>
            <a:ext cx="6671945" cy="306070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398145" algn="l"/>
                <a:tab pos="1176020" algn="l"/>
                <a:tab pos="2055495" algn="l"/>
                <a:tab pos="2440940" algn="l"/>
                <a:tab pos="3444875" algn="l"/>
                <a:tab pos="4097020" algn="l"/>
                <a:tab pos="4456430" algn="l"/>
                <a:tab pos="4850130" algn="l"/>
                <a:tab pos="5261610" algn="l"/>
                <a:tab pos="5647055" algn="l"/>
              </a:tabLst>
            </a:pP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в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к</a:t>
            </a:r>
            <a:r>
              <a:rPr dirty="0" sz="3700" spc="4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л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ю</a:t>
            </a:r>
            <a:r>
              <a:rPr dirty="0" sz="3700" spc="4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ч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а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е</a:t>
            </a:r>
            <a:r>
              <a:rPr dirty="0" sz="3700" spc="40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т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в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с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е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б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я</a:t>
            </a:r>
            <a:r>
              <a:rPr dirty="0" sz="370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700" spc="-50">
                <a:solidFill>
                  <a:srgbClr val="17232C"/>
                </a:solidFill>
                <a:latin typeface="Calibri"/>
                <a:cs typeface="Calibri"/>
              </a:rPr>
              <a:t>:</a:t>
            </a:r>
            <a:endParaRPr sz="3700">
              <a:latin typeface="Calibri"/>
              <a:cs typeface="Calibri"/>
            </a:endParaRPr>
          </a:p>
          <a:p>
            <a:pPr algn="ctr" marL="210820" marR="5080" indent="4445">
              <a:lnSpc>
                <a:spcPct val="100000"/>
              </a:lnSpc>
              <a:spcBef>
                <a:spcPts val="1070"/>
              </a:spcBef>
            </a:pPr>
            <a:r>
              <a:rPr dirty="0" sz="3600" spc="-10">
                <a:latin typeface="Calibri"/>
                <a:cs typeface="Calibri"/>
              </a:rPr>
              <a:t>Авторизацию</a:t>
            </a:r>
            <a:r>
              <a:rPr dirty="0" sz="3600" spc="-14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пользователя</a:t>
            </a:r>
            <a:r>
              <a:rPr dirty="0" sz="3600" spc="-114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с </a:t>
            </a:r>
            <a:r>
              <a:rPr dirty="0" sz="3600">
                <a:latin typeface="Calibri"/>
                <a:cs typeface="Calibri"/>
              </a:rPr>
              <a:t>выбором,</a:t>
            </a:r>
            <a:r>
              <a:rPr dirty="0" sz="3600" spc="-1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кто</a:t>
            </a:r>
            <a:r>
              <a:rPr dirty="0" sz="3600" spc="-1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именно</a:t>
            </a:r>
            <a:r>
              <a:rPr dirty="0" sz="3600" spc="-120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заходит</a:t>
            </a:r>
            <a:r>
              <a:rPr dirty="0" sz="3600" spc="-110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в </a:t>
            </a:r>
            <a:r>
              <a:rPr dirty="0" sz="3600">
                <a:latin typeface="Calibri"/>
                <a:cs typeface="Calibri"/>
              </a:rPr>
              <a:t>систему:</a:t>
            </a:r>
            <a:r>
              <a:rPr dirty="0" sz="3600" spc="-165">
                <a:latin typeface="Calibri"/>
                <a:cs typeface="Calibri"/>
              </a:rPr>
              <a:t> </a:t>
            </a:r>
            <a:r>
              <a:rPr dirty="0" sz="3600" spc="-35">
                <a:latin typeface="Calibri"/>
                <a:cs typeface="Calibri"/>
              </a:rPr>
              <a:t>Студент,</a:t>
            </a:r>
            <a:r>
              <a:rPr dirty="0" sz="3600" spc="-15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Преподаватель </a:t>
            </a:r>
            <a:r>
              <a:rPr dirty="0" sz="3600">
                <a:latin typeface="Calibri"/>
                <a:cs typeface="Calibri"/>
              </a:rPr>
              <a:t>или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Министерство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4628" y="440436"/>
            <a:ext cx="3352800" cy="720394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3600" y="413004"/>
            <a:ext cx="3354323" cy="7196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8224" y="8057387"/>
            <a:ext cx="18020030" cy="2230120"/>
            <a:chOff x="268224" y="8057387"/>
            <a:chExt cx="18020030" cy="2230120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8057387"/>
              <a:ext cx="17259300" cy="2230120"/>
            </a:xfrm>
            <a:custGeom>
              <a:avLst/>
              <a:gdLst/>
              <a:ahLst/>
              <a:cxnLst/>
              <a:rect l="l" t="t" r="r" b="b"/>
              <a:pathLst>
                <a:path w="17259300" h="2230120">
                  <a:moveTo>
                    <a:pt x="17259300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17259300" y="2229612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8224" y="8389620"/>
              <a:ext cx="1221105" cy="1221105"/>
            </a:xfrm>
            <a:custGeom>
              <a:avLst/>
              <a:gdLst/>
              <a:ahLst/>
              <a:cxnLst/>
              <a:rect l="l" t="t" r="r" b="b"/>
              <a:pathLst>
                <a:path w="1221105" h="1221104">
                  <a:moveTo>
                    <a:pt x="1220724" y="0"/>
                  </a:moveTo>
                  <a:lnTo>
                    <a:pt x="0" y="0"/>
                  </a:lnTo>
                  <a:lnTo>
                    <a:pt x="0" y="1220723"/>
                  </a:lnTo>
                  <a:lnTo>
                    <a:pt x="1220724" y="1220723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8519160"/>
              <a:ext cx="931163" cy="9601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0" rIns="0" bIns="0" rtlCol="0" vert="horz">
            <a:spAutoFit/>
          </a:bodyPr>
          <a:lstStyle/>
          <a:p>
            <a:pPr marL="12700" marR="5080">
              <a:lnSpc>
                <a:spcPct val="62600"/>
              </a:lnSpc>
              <a:spcBef>
                <a:spcPts val="4720"/>
              </a:spcBef>
            </a:pPr>
            <a:r>
              <a:rPr dirty="0" spc="-10"/>
              <a:t>Экран </a:t>
            </a:r>
            <a:r>
              <a:rPr dirty="0" spc="-195"/>
              <a:t>университеты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69748" y="521207"/>
            <a:ext cx="2760345" cy="3040380"/>
          </a:xfrm>
          <a:custGeom>
            <a:avLst/>
            <a:gdLst/>
            <a:ahLst/>
            <a:cxnLst/>
            <a:rect l="l" t="t" r="r" b="b"/>
            <a:pathLst>
              <a:path w="2760345" h="3040379">
                <a:moveTo>
                  <a:pt x="2759964" y="0"/>
                </a:moveTo>
                <a:lnTo>
                  <a:pt x="2538476" y="0"/>
                </a:lnTo>
                <a:lnTo>
                  <a:pt x="22860" y="0"/>
                </a:lnTo>
                <a:lnTo>
                  <a:pt x="22860" y="24892"/>
                </a:lnTo>
                <a:lnTo>
                  <a:pt x="0" y="24892"/>
                </a:lnTo>
                <a:lnTo>
                  <a:pt x="0" y="245872"/>
                </a:lnTo>
                <a:lnTo>
                  <a:pt x="0" y="3039872"/>
                </a:lnTo>
                <a:lnTo>
                  <a:pt x="53340" y="3039872"/>
                </a:lnTo>
                <a:lnTo>
                  <a:pt x="53340" y="245872"/>
                </a:lnTo>
                <a:lnTo>
                  <a:pt x="53340" y="53340"/>
                </a:lnTo>
                <a:lnTo>
                  <a:pt x="2759964" y="53340"/>
                </a:lnTo>
                <a:lnTo>
                  <a:pt x="2759964" y="0"/>
                </a:lnTo>
                <a:close/>
              </a:path>
            </a:pathLst>
          </a:custGeom>
          <a:solidFill>
            <a:srgbClr val="3938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48716" y="3464893"/>
            <a:ext cx="6825615" cy="2884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5"/>
              </a:spcBef>
            </a:pPr>
            <a:r>
              <a:rPr dirty="0" sz="3450" spc="-30">
                <a:solidFill>
                  <a:srgbClr val="17232C"/>
                </a:solidFill>
                <a:latin typeface="Calibri"/>
                <a:cs typeface="Calibri"/>
              </a:rPr>
              <a:t>Таблица</a:t>
            </a:r>
            <a:r>
              <a:rPr dirty="0" sz="3450" spc="-8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17232C"/>
                </a:solidFill>
                <a:latin typeface="Calibri"/>
                <a:cs typeface="Calibri"/>
              </a:rPr>
              <a:t>«Университеты»</a:t>
            </a:r>
            <a:r>
              <a:rPr dirty="0" sz="3450" spc="-7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-</a:t>
            </a:r>
            <a:r>
              <a:rPr dirty="0" sz="3450" spc="-10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содержит информацию</a:t>
            </a:r>
            <a:r>
              <a:rPr dirty="0" sz="3450" spc="-8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о</a:t>
            </a:r>
            <a:r>
              <a:rPr dirty="0" sz="3450" spc="-8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университетах.</a:t>
            </a:r>
            <a:endParaRPr sz="3450">
              <a:latin typeface="Calibri"/>
              <a:cs typeface="Calibri"/>
            </a:endParaRPr>
          </a:p>
          <a:p>
            <a:pPr marL="12700" marR="632460">
              <a:lnSpc>
                <a:spcPct val="108700"/>
              </a:lnSpc>
            </a:pP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Возможно</a:t>
            </a:r>
            <a:r>
              <a:rPr dirty="0" sz="3450" spc="-10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не</a:t>
            </a:r>
            <a:r>
              <a:rPr dirty="0" sz="3450" spc="-1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17232C"/>
                </a:solidFill>
                <a:latin typeface="Calibri"/>
                <a:cs typeface="Calibri"/>
              </a:rPr>
              <a:t>только</a:t>
            </a:r>
            <a:r>
              <a:rPr dirty="0" sz="3450" spc="-1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добавление университетов,</a:t>
            </a:r>
            <a:r>
              <a:rPr dirty="0" sz="3450" spc="-6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но</a:t>
            </a:r>
            <a:r>
              <a:rPr dirty="0" sz="3450" spc="-11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так</a:t>
            </a:r>
            <a:r>
              <a:rPr dirty="0" sz="3450" spc="-10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17232C"/>
                </a:solidFill>
                <a:latin typeface="Calibri"/>
                <a:cs typeface="Calibri"/>
              </a:rPr>
              <a:t>же</a:t>
            </a: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изменение,</a:t>
            </a:r>
            <a:r>
              <a:rPr dirty="0" sz="3450" spc="-19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удаление.</a:t>
            </a:r>
            <a:endParaRPr sz="34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000" y="521208"/>
            <a:ext cx="3383279" cy="724509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740154" y="8129828"/>
            <a:ext cx="9608820" cy="1589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0"/>
              </a:spcBef>
            </a:pP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База</a:t>
            </a:r>
            <a:r>
              <a:rPr dirty="0" sz="3150" spc="-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данных</a:t>
            </a:r>
            <a:r>
              <a:rPr dirty="0" sz="3150" spc="-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с</a:t>
            </a:r>
            <a:r>
              <a:rPr dirty="0" sz="3150" spc="-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университетами</a:t>
            </a:r>
            <a:r>
              <a:rPr dirty="0" sz="3150" spc="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позволяет</a:t>
            </a:r>
            <a:r>
              <a:rPr dirty="0" sz="3150" spc="-3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выполнять</a:t>
            </a:r>
            <a:r>
              <a:rPr dirty="0" sz="3150" spc="-3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25">
                <a:solidFill>
                  <a:srgbClr val="17232C"/>
                </a:solidFill>
                <a:latin typeface="Calibri"/>
                <a:cs typeface="Calibri"/>
              </a:rPr>
              <a:t>их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поиск</a:t>
            </a:r>
            <a:r>
              <a:rPr dirty="0" sz="3150" spc="-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и</a:t>
            </a:r>
            <a:r>
              <a:rPr dirty="0" sz="3150" spc="-4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осуществлять</a:t>
            </a:r>
            <a:r>
              <a:rPr dirty="0" sz="3150" spc="-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выбор</a:t>
            </a:r>
            <a:r>
              <a:rPr dirty="0" sz="3150" spc="-5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откуда</a:t>
            </a:r>
            <a:r>
              <a:rPr dirty="0" sz="3150" spc="-4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студент</a:t>
            </a:r>
            <a:r>
              <a:rPr dirty="0" sz="3150" spc="-4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50">
                <a:solidFill>
                  <a:srgbClr val="17232C"/>
                </a:solidFill>
                <a:latin typeface="Calibri"/>
                <a:cs typeface="Calibri"/>
              </a:rPr>
              <a:t>и 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преподаватель.</a:t>
            </a:r>
            <a:endParaRPr sz="3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8224" y="8057387"/>
            <a:ext cx="18020030" cy="2230120"/>
            <a:chOff x="268224" y="8057387"/>
            <a:chExt cx="18020030" cy="2230120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8057387"/>
              <a:ext cx="17259300" cy="2230120"/>
            </a:xfrm>
            <a:custGeom>
              <a:avLst/>
              <a:gdLst/>
              <a:ahLst/>
              <a:cxnLst/>
              <a:rect l="l" t="t" r="r" b="b"/>
              <a:pathLst>
                <a:path w="17259300" h="2230120">
                  <a:moveTo>
                    <a:pt x="17259300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17259300" y="2229612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8224" y="8647176"/>
              <a:ext cx="1221105" cy="1222375"/>
            </a:xfrm>
            <a:custGeom>
              <a:avLst/>
              <a:gdLst/>
              <a:ahLst/>
              <a:cxnLst/>
              <a:rect l="l" t="t" r="r" b="b"/>
              <a:pathLst>
                <a:path w="1221105" h="1222375">
                  <a:moveTo>
                    <a:pt x="1220724" y="0"/>
                  </a:moveTo>
                  <a:lnTo>
                    <a:pt x="0" y="0"/>
                  </a:lnTo>
                  <a:lnTo>
                    <a:pt x="0" y="1222248"/>
                  </a:lnTo>
                  <a:lnTo>
                    <a:pt x="1220724" y="1222248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6" y="8787384"/>
              <a:ext cx="906780" cy="94183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440" rIns="0" bIns="0" rtlCol="0" vert="horz">
            <a:spAutoFit/>
          </a:bodyPr>
          <a:lstStyle/>
          <a:p>
            <a:pPr marL="12700" marR="5080">
              <a:lnSpc>
                <a:spcPct val="62600"/>
              </a:lnSpc>
              <a:spcBef>
                <a:spcPts val="4720"/>
              </a:spcBef>
            </a:pPr>
            <a:r>
              <a:rPr dirty="0" spc="-10"/>
              <a:t>Экран </a:t>
            </a:r>
            <a:r>
              <a:rPr dirty="0" spc="-204"/>
              <a:t>с</a:t>
            </a:r>
            <a:r>
              <a:rPr dirty="0" spc="-210"/>
              <a:t>т</a:t>
            </a:r>
            <a:r>
              <a:rPr dirty="0" spc="-605"/>
              <a:t>у</a:t>
            </a:r>
            <a:r>
              <a:rPr dirty="0" spc="-300"/>
              <a:t>д</a:t>
            </a:r>
            <a:r>
              <a:rPr dirty="0" spc="-204"/>
              <a:t>ен</a:t>
            </a:r>
            <a:r>
              <a:rPr dirty="0" spc="-210"/>
              <a:t>т</a:t>
            </a:r>
            <a:r>
              <a:rPr dirty="0"/>
              <a:t>ы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69748" y="521207"/>
            <a:ext cx="2760345" cy="3040380"/>
          </a:xfrm>
          <a:custGeom>
            <a:avLst/>
            <a:gdLst/>
            <a:ahLst/>
            <a:cxnLst/>
            <a:rect l="l" t="t" r="r" b="b"/>
            <a:pathLst>
              <a:path w="2760345" h="3040379">
                <a:moveTo>
                  <a:pt x="2759964" y="0"/>
                </a:moveTo>
                <a:lnTo>
                  <a:pt x="2538476" y="0"/>
                </a:lnTo>
                <a:lnTo>
                  <a:pt x="22860" y="0"/>
                </a:lnTo>
                <a:lnTo>
                  <a:pt x="22860" y="24892"/>
                </a:lnTo>
                <a:lnTo>
                  <a:pt x="0" y="24892"/>
                </a:lnTo>
                <a:lnTo>
                  <a:pt x="0" y="245872"/>
                </a:lnTo>
                <a:lnTo>
                  <a:pt x="0" y="3039872"/>
                </a:lnTo>
                <a:lnTo>
                  <a:pt x="53340" y="3039872"/>
                </a:lnTo>
                <a:lnTo>
                  <a:pt x="53340" y="245872"/>
                </a:lnTo>
                <a:lnTo>
                  <a:pt x="53340" y="53340"/>
                </a:lnTo>
                <a:lnTo>
                  <a:pt x="2759964" y="53340"/>
                </a:lnTo>
                <a:lnTo>
                  <a:pt x="2759964" y="0"/>
                </a:lnTo>
                <a:close/>
              </a:path>
            </a:pathLst>
          </a:custGeom>
          <a:solidFill>
            <a:srgbClr val="3938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2179955">
              <a:lnSpc>
                <a:spcPct val="108700"/>
              </a:lnSpc>
              <a:spcBef>
                <a:spcPts val="105"/>
              </a:spcBef>
            </a:pPr>
            <a:r>
              <a:rPr dirty="0" spc="-30"/>
              <a:t>Таблица</a:t>
            </a:r>
            <a:r>
              <a:rPr dirty="0" spc="-90"/>
              <a:t> </a:t>
            </a:r>
            <a:r>
              <a:rPr dirty="0" spc="-20"/>
              <a:t>«Студенты»</a:t>
            </a:r>
            <a:r>
              <a:rPr dirty="0" spc="-90"/>
              <a:t> </a:t>
            </a:r>
            <a:r>
              <a:rPr dirty="0"/>
              <a:t>-</a:t>
            </a:r>
            <a:r>
              <a:rPr dirty="0" spc="-114"/>
              <a:t> </a:t>
            </a:r>
            <a:r>
              <a:rPr dirty="0" spc="-10"/>
              <a:t>содержит информацию</a:t>
            </a:r>
            <a:r>
              <a:rPr dirty="0" spc="-80"/>
              <a:t> </a:t>
            </a:r>
            <a:r>
              <a:rPr dirty="0"/>
              <a:t>о</a:t>
            </a:r>
            <a:r>
              <a:rPr dirty="0" spc="-80"/>
              <a:t> </a:t>
            </a:r>
            <a:r>
              <a:rPr dirty="0" spc="-10"/>
              <a:t>студентах:</a:t>
            </a:r>
          </a:p>
          <a:p>
            <a:pPr marL="580390" indent="-28321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580390" algn="l"/>
              </a:tabLst>
            </a:pPr>
            <a:r>
              <a:rPr dirty="0" spc="-25"/>
              <a:t>ФИО</a:t>
            </a:r>
          </a:p>
          <a:p>
            <a:pPr marL="580390" indent="-28321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580390" algn="l"/>
              </a:tabLst>
            </a:pPr>
            <a:r>
              <a:rPr dirty="0" spc="-10"/>
              <a:t>Университет</a:t>
            </a:r>
          </a:p>
          <a:p>
            <a:pPr marL="580390" indent="-28321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580390" algn="l"/>
              </a:tabLst>
            </a:pPr>
            <a:r>
              <a:rPr dirty="0" spc="-10"/>
              <a:t>Специальность</a:t>
            </a:r>
          </a:p>
          <a:p>
            <a:pPr marL="580390" indent="-28321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580390" algn="l"/>
              </a:tabLst>
            </a:pPr>
            <a:r>
              <a:rPr dirty="0"/>
              <a:t>Дата</a:t>
            </a:r>
            <a:r>
              <a:rPr dirty="0" spc="-75"/>
              <a:t> </a:t>
            </a:r>
            <a:r>
              <a:rPr dirty="0" spc="-10"/>
              <a:t>рождения</a:t>
            </a:r>
          </a:p>
          <a:p>
            <a:pPr marL="580390" indent="-28321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580390" algn="l"/>
              </a:tabLst>
            </a:pPr>
            <a:r>
              <a:rPr dirty="0" spc="-10"/>
              <a:t>Бюджет</a:t>
            </a:r>
            <a:r>
              <a:rPr dirty="0" spc="-120"/>
              <a:t> </a:t>
            </a:r>
            <a:r>
              <a:rPr dirty="0"/>
              <a:t>или</a:t>
            </a:r>
            <a:r>
              <a:rPr dirty="0" spc="-114"/>
              <a:t> </a:t>
            </a:r>
            <a:r>
              <a:rPr dirty="0" spc="-10"/>
              <a:t>коммерция</a:t>
            </a:r>
          </a:p>
          <a:p>
            <a:pPr>
              <a:lnSpc>
                <a:spcPct val="100000"/>
              </a:lnSpc>
              <a:spcBef>
                <a:spcPts val="1005"/>
              </a:spcBef>
            </a:pPr>
          </a:p>
          <a:p>
            <a:pPr marL="1103630" marR="5080">
              <a:lnSpc>
                <a:spcPct val="108600"/>
              </a:lnSpc>
            </a:pPr>
            <a:r>
              <a:rPr dirty="0" sz="3150"/>
              <a:t>База</a:t>
            </a:r>
            <a:r>
              <a:rPr dirty="0" sz="3150" spc="55"/>
              <a:t> </a:t>
            </a:r>
            <a:r>
              <a:rPr dirty="0" sz="3150"/>
              <a:t>данных</a:t>
            </a:r>
            <a:r>
              <a:rPr dirty="0" sz="3150" spc="30"/>
              <a:t> </a:t>
            </a:r>
            <a:r>
              <a:rPr dirty="0" sz="3150"/>
              <a:t>с</a:t>
            </a:r>
            <a:r>
              <a:rPr dirty="0" sz="3150" spc="60"/>
              <a:t> </a:t>
            </a:r>
            <a:r>
              <a:rPr dirty="0" sz="3150"/>
              <a:t>информацией</a:t>
            </a:r>
            <a:r>
              <a:rPr dirty="0" sz="3150" spc="80"/>
              <a:t> </a:t>
            </a:r>
            <a:r>
              <a:rPr dirty="0" sz="3150"/>
              <a:t>о</a:t>
            </a:r>
            <a:r>
              <a:rPr dirty="0" sz="3150" spc="55"/>
              <a:t> </a:t>
            </a:r>
            <a:r>
              <a:rPr dirty="0" sz="3150" spc="-10"/>
              <a:t>студентах </a:t>
            </a:r>
            <a:r>
              <a:rPr dirty="0" sz="3150"/>
              <a:t>упрощает</a:t>
            </a:r>
            <a:r>
              <a:rPr dirty="0" sz="3150" spc="20"/>
              <a:t> </a:t>
            </a:r>
            <a:r>
              <a:rPr dirty="0" sz="3150"/>
              <a:t>их</a:t>
            </a:r>
            <a:r>
              <a:rPr dirty="0" sz="3150" spc="20"/>
              <a:t> </a:t>
            </a:r>
            <a:r>
              <a:rPr dirty="0" sz="3150" spc="-10"/>
              <a:t>поиск.</a:t>
            </a:r>
            <a:endParaRPr sz="315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046988"/>
            <a:ext cx="3233928" cy="6952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8224" y="8057387"/>
            <a:ext cx="18020030" cy="2230120"/>
            <a:chOff x="268224" y="8057387"/>
            <a:chExt cx="18020030" cy="2230120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8057387"/>
              <a:ext cx="17259300" cy="2230120"/>
            </a:xfrm>
            <a:custGeom>
              <a:avLst/>
              <a:gdLst/>
              <a:ahLst/>
              <a:cxnLst/>
              <a:rect l="l" t="t" r="r" b="b"/>
              <a:pathLst>
                <a:path w="17259300" h="2230120">
                  <a:moveTo>
                    <a:pt x="17259300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17259300" y="2229612"/>
                  </a:lnTo>
                  <a:lnTo>
                    <a:pt x="17259300" y="0"/>
                  </a:lnTo>
                  <a:close/>
                </a:path>
              </a:pathLst>
            </a:custGeom>
            <a:solidFill>
              <a:srgbClr val="45A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8224" y="8647176"/>
              <a:ext cx="1221105" cy="1222375"/>
            </a:xfrm>
            <a:custGeom>
              <a:avLst/>
              <a:gdLst/>
              <a:ahLst/>
              <a:cxnLst/>
              <a:rect l="l" t="t" r="r" b="b"/>
              <a:pathLst>
                <a:path w="1221105" h="1222375">
                  <a:moveTo>
                    <a:pt x="1220724" y="0"/>
                  </a:moveTo>
                  <a:lnTo>
                    <a:pt x="0" y="0"/>
                  </a:lnTo>
                  <a:lnTo>
                    <a:pt x="0" y="1222248"/>
                  </a:lnTo>
                  <a:lnTo>
                    <a:pt x="1220724" y="1222248"/>
                  </a:lnTo>
                  <a:lnTo>
                    <a:pt x="1220724" y="0"/>
                  </a:lnTo>
                  <a:close/>
                </a:path>
              </a:pathLst>
            </a:custGeom>
            <a:solidFill>
              <a:srgbClr val="1723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8144" y="680415"/>
            <a:ext cx="2959735" cy="14490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300" spc="-120"/>
              <a:t>Экран</a:t>
            </a:r>
            <a:endParaRPr sz="9300"/>
          </a:p>
        </p:txBody>
      </p:sp>
      <p:sp>
        <p:nvSpPr>
          <p:cNvPr id="6" name="object 6" descr=""/>
          <p:cNvSpPr txBox="1"/>
          <p:nvPr/>
        </p:nvSpPr>
        <p:spPr>
          <a:xfrm>
            <a:off x="498144" y="1569466"/>
            <a:ext cx="7414259" cy="1448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300" spc="-190">
                <a:solidFill>
                  <a:srgbClr val="1D7051"/>
                </a:solidFill>
                <a:latin typeface="Calibri"/>
                <a:cs typeface="Calibri"/>
              </a:rPr>
              <a:t>преподаватели</a:t>
            </a:r>
            <a:endParaRPr sz="93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31391" y="8229955"/>
            <a:ext cx="9979025" cy="1589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8600"/>
              </a:lnSpc>
              <a:spcBef>
                <a:spcPts val="90"/>
              </a:spcBef>
            </a:pP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База</a:t>
            </a:r>
            <a:r>
              <a:rPr dirty="0" sz="3150" spc="5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данных</a:t>
            </a:r>
            <a:r>
              <a:rPr dirty="0" sz="3150" spc="1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с</a:t>
            </a:r>
            <a:r>
              <a:rPr dirty="0" sz="3150" spc="3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информацией</a:t>
            </a:r>
            <a:r>
              <a:rPr dirty="0" sz="3150" spc="6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о</a:t>
            </a:r>
            <a:r>
              <a:rPr dirty="0" sz="3150" spc="3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преподавателях</a:t>
            </a:r>
            <a:r>
              <a:rPr dirty="0" sz="3150" spc="2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позволяет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выполнить</a:t>
            </a:r>
            <a:r>
              <a:rPr dirty="0" sz="3150" spc="-2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их</a:t>
            </a:r>
            <a:r>
              <a:rPr dirty="0" sz="3150" spc="-2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поиск.</a:t>
            </a:r>
            <a:r>
              <a:rPr dirty="0" sz="3150" spc="-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25">
                <a:solidFill>
                  <a:srgbClr val="17232C"/>
                </a:solidFill>
                <a:latin typeface="Calibri"/>
                <a:cs typeface="Calibri"/>
              </a:rPr>
              <a:t>Так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же</a:t>
            </a:r>
            <a:r>
              <a:rPr dirty="0" sz="3150" spc="-2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база</a:t>
            </a:r>
            <a:r>
              <a:rPr dirty="0" sz="3150" spc="-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практична</a:t>
            </a:r>
            <a:r>
              <a:rPr dirty="0" sz="3150" spc="-1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для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 будущего </a:t>
            </a:r>
            <a:r>
              <a:rPr dirty="0" sz="3150">
                <a:solidFill>
                  <a:srgbClr val="17232C"/>
                </a:solidFill>
                <a:latin typeface="Calibri"/>
                <a:cs typeface="Calibri"/>
              </a:rPr>
              <a:t>добавления</a:t>
            </a:r>
            <a:r>
              <a:rPr dirty="0" sz="3150" spc="2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150" spc="-10">
                <a:solidFill>
                  <a:srgbClr val="17232C"/>
                </a:solidFill>
                <a:latin typeface="Calibri"/>
                <a:cs typeface="Calibri"/>
              </a:rPr>
              <a:t>функционала.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69748" y="521207"/>
            <a:ext cx="2760345" cy="3040380"/>
          </a:xfrm>
          <a:custGeom>
            <a:avLst/>
            <a:gdLst/>
            <a:ahLst/>
            <a:cxnLst/>
            <a:rect l="l" t="t" r="r" b="b"/>
            <a:pathLst>
              <a:path w="2760345" h="3040379">
                <a:moveTo>
                  <a:pt x="2759964" y="0"/>
                </a:moveTo>
                <a:lnTo>
                  <a:pt x="2538476" y="0"/>
                </a:lnTo>
                <a:lnTo>
                  <a:pt x="22860" y="0"/>
                </a:lnTo>
                <a:lnTo>
                  <a:pt x="22860" y="24892"/>
                </a:lnTo>
                <a:lnTo>
                  <a:pt x="0" y="24892"/>
                </a:lnTo>
                <a:lnTo>
                  <a:pt x="0" y="245872"/>
                </a:lnTo>
                <a:lnTo>
                  <a:pt x="0" y="3039872"/>
                </a:lnTo>
                <a:lnTo>
                  <a:pt x="53340" y="3039872"/>
                </a:lnTo>
                <a:lnTo>
                  <a:pt x="53340" y="245872"/>
                </a:lnTo>
                <a:lnTo>
                  <a:pt x="53340" y="53340"/>
                </a:lnTo>
                <a:lnTo>
                  <a:pt x="2759964" y="53340"/>
                </a:lnTo>
                <a:lnTo>
                  <a:pt x="2759964" y="0"/>
                </a:lnTo>
                <a:close/>
              </a:path>
            </a:pathLst>
          </a:custGeom>
          <a:solidFill>
            <a:srgbClr val="3938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" y="8787383"/>
            <a:ext cx="906780" cy="94183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48411" y="2989910"/>
            <a:ext cx="5817235" cy="3740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780" algn="l"/>
                <a:tab pos="779145" algn="l"/>
                <a:tab pos="1179830" algn="l"/>
                <a:tab pos="1673225" algn="l"/>
                <a:tab pos="2056130" algn="l"/>
                <a:tab pos="2442845" algn="l"/>
                <a:tab pos="2837180" algn="l"/>
                <a:tab pos="3465829" algn="l"/>
                <a:tab pos="4130675" algn="l"/>
                <a:tab pos="4492625" algn="l"/>
                <a:tab pos="4888865" algn="l"/>
                <a:tab pos="5299710" algn="l"/>
                <a:tab pos="5686425" algn="l"/>
              </a:tabLst>
            </a:pP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в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к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л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ю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ч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а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е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т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в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с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е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б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я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	</a:t>
            </a:r>
            <a:r>
              <a:rPr dirty="0" sz="3450" spc="-50">
                <a:solidFill>
                  <a:srgbClr val="17232C"/>
                </a:solidFill>
                <a:latin typeface="Calibri"/>
                <a:cs typeface="Calibri"/>
              </a:rPr>
              <a:t>:</a:t>
            </a:r>
            <a:endParaRPr sz="3450">
              <a:latin typeface="Calibri"/>
              <a:cs typeface="Calibri"/>
            </a:endParaRPr>
          </a:p>
          <a:p>
            <a:pPr marL="12700" marR="1917700">
              <a:lnSpc>
                <a:spcPct val="108700"/>
              </a:lnSpc>
              <a:spcBef>
                <a:spcPts val="2615"/>
              </a:spcBef>
            </a:pP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ФИО</a:t>
            </a:r>
            <a:r>
              <a:rPr dirty="0" sz="3450" spc="-8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17232C"/>
                </a:solidFill>
                <a:latin typeface="Calibri"/>
                <a:cs typeface="Calibri"/>
              </a:rPr>
              <a:t>преподавателя,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Университет,</a:t>
            </a:r>
            <a:endParaRPr sz="3450">
              <a:latin typeface="Calibri"/>
              <a:cs typeface="Calibri"/>
            </a:endParaRPr>
          </a:p>
          <a:p>
            <a:pPr marL="12700" marR="2875915">
              <a:lnSpc>
                <a:spcPts val="4500"/>
              </a:lnSpc>
              <a:spcBef>
                <a:spcPts val="209"/>
              </a:spcBef>
            </a:pP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Специальность, Зарплата,</a:t>
            </a:r>
            <a:endParaRPr sz="3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Количество</a:t>
            </a:r>
            <a:r>
              <a:rPr dirty="0" sz="3450" spc="-165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17232C"/>
                </a:solidFill>
                <a:latin typeface="Calibri"/>
                <a:cs typeface="Calibri"/>
              </a:rPr>
              <a:t>рабочих</a:t>
            </a:r>
            <a:r>
              <a:rPr dirty="0" sz="3450" spc="-190">
                <a:solidFill>
                  <a:srgbClr val="17232C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17232C"/>
                </a:solidFill>
                <a:latin typeface="Calibri"/>
                <a:cs typeface="Calibri"/>
              </a:rPr>
              <a:t>часов</a:t>
            </a:r>
            <a:endParaRPr sz="345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510540"/>
            <a:ext cx="3429000" cy="7330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pr305a01</dc:creator>
  <dc:title>Orange Frosted Music Brand Guidelines Presentation</dc:title>
  <dcterms:created xsi:type="dcterms:W3CDTF">2024-12-27T18:53:13Z</dcterms:created>
  <dcterms:modified xsi:type="dcterms:W3CDTF">2024-12-27T18:53:13Z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2024-12-27T00:00:00Z</vt:filetime>
  </property>
  <property fmtid="{D5CDD505-2E9C-101B-9397-08002B2CF9AE}" pid="5" name="Producer">
    <vt:lpwstr>Microsoft® PowerPoint® LTSC</vt:lpwstr>
  </property>
</Properties>
</file>