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63175" y="2266950"/>
            <a:ext cx="4200526" cy="628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06927" y="349"/>
            <a:ext cx="1737069" cy="5142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5202" y="2264536"/>
            <a:ext cx="737359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193" y="1184098"/>
            <a:ext cx="3741420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://deeplearning.csail.mit.edu/instance_ross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csail.mit.edu/instance_ross.pptx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jpg"/><Relationship Id="rId4" Type="http://schemas.openxmlformats.org/officeDocument/2006/relationships/image" Target="../media/image3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6/winter1516_lecture8.pdf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cv@brodmann17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6/winter1516_lecture8.pdf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16/winter1516_lecture8.pdf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0"/>
              <a:ext cx="1758875" cy="5142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8073" y="4804298"/>
              <a:ext cx="2265924" cy="339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Introduction </a:t>
            </a:r>
            <a:r>
              <a:rPr spc="55" dirty="0"/>
              <a:t>to </a:t>
            </a:r>
            <a:r>
              <a:rPr spc="105" dirty="0"/>
              <a:t>Object</a:t>
            </a:r>
            <a:r>
              <a:rPr spc="65" dirty="0"/>
              <a:t> </a:t>
            </a:r>
            <a:r>
              <a:rPr spc="100" dirty="0"/>
              <a:t>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35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sz="2400" spc="-55" dirty="0">
                <a:solidFill>
                  <a:srgbClr val="000000"/>
                </a:solidFill>
                <a:latin typeface="Trebuchet MS"/>
                <a:cs typeface="Trebuchet MS"/>
              </a:rPr>
              <a:t>Detection</a:t>
            </a:r>
            <a:r>
              <a:rPr sz="2400" spc="-2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000000"/>
                </a:solidFill>
                <a:latin typeface="Trebuchet MS"/>
                <a:cs typeface="Trebuchet MS"/>
              </a:rPr>
              <a:t>2007-2012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75" y="4894454"/>
            <a:ext cx="6416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rebuchet MS"/>
                <a:cs typeface="Trebuchet MS"/>
              </a:rPr>
              <a:t>Ross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Girshick’s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rebuchet MS"/>
                <a:cs typeface="Trebuchet MS"/>
              </a:rPr>
              <a:t>CVPR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2017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Tutorial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2"/>
              </a:rPr>
              <a:t>http://deeplearning.csail.mit.edu/instance_ross.pptx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4100" y="1017656"/>
            <a:ext cx="6372858" cy="3674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12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sz="2400" spc="-55" dirty="0">
                <a:solidFill>
                  <a:srgbClr val="000000"/>
                </a:solidFill>
                <a:latin typeface="Trebuchet MS"/>
                <a:cs typeface="Trebuchet MS"/>
              </a:rPr>
              <a:t>Detection</a:t>
            </a:r>
            <a:r>
              <a:rPr sz="2400" spc="-2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000000"/>
                </a:solidFill>
                <a:latin typeface="Trebuchet MS"/>
                <a:cs typeface="Trebuchet MS"/>
              </a:rPr>
              <a:t>Today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325" y="1017657"/>
            <a:ext cx="7002407" cy="3674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275" y="4894454"/>
            <a:ext cx="6416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rebuchet MS"/>
                <a:cs typeface="Trebuchet MS"/>
              </a:rPr>
              <a:t>Ross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Girshick’s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rebuchet MS"/>
                <a:cs typeface="Trebuchet MS"/>
              </a:rPr>
              <a:t>CVPR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2017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Tutorial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http://deeplearning.csail.mit.edu/instance_ross.pptx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51434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1050" y="1171484"/>
              <a:ext cx="8687435" cy="655320"/>
            </a:xfrm>
            <a:custGeom>
              <a:avLst/>
              <a:gdLst/>
              <a:ahLst/>
              <a:cxnLst/>
              <a:rect l="l" t="t" r="r" b="b"/>
              <a:pathLst>
                <a:path w="8687435" h="655319">
                  <a:moveTo>
                    <a:pt x="8359649" y="654900"/>
                  </a:moveTo>
                  <a:lnTo>
                    <a:pt x="8359649" y="491175"/>
                  </a:lnTo>
                  <a:lnTo>
                    <a:pt x="0" y="491175"/>
                  </a:lnTo>
                  <a:lnTo>
                    <a:pt x="0" y="163724"/>
                  </a:lnTo>
                  <a:lnTo>
                    <a:pt x="8359649" y="163724"/>
                  </a:lnTo>
                  <a:lnTo>
                    <a:pt x="8359649" y="0"/>
                  </a:lnTo>
                  <a:lnTo>
                    <a:pt x="8687099" y="327449"/>
                  </a:lnTo>
                  <a:lnTo>
                    <a:pt x="8359649" y="6549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050" y="1171484"/>
              <a:ext cx="8687435" cy="655320"/>
            </a:xfrm>
            <a:custGeom>
              <a:avLst/>
              <a:gdLst/>
              <a:ahLst/>
              <a:cxnLst/>
              <a:rect l="l" t="t" r="r" b="b"/>
              <a:pathLst>
                <a:path w="8687435" h="655319">
                  <a:moveTo>
                    <a:pt x="0" y="163724"/>
                  </a:moveTo>
                  <a:lnTo>
                    <a:pt x="8359649" y="163724"/>
                  </a:lnTo>
                  <a:lnTo>
                    <a:pt x="8359649" y="0"/>
                  </a:lnTo>
                  <a:lnTo>
                    <a:pt x="8687099" y="327449"/>
                  </a:lnTo>
                  <a:lnTo>
                    <a:pt x="8359649" y="654900"/>
                  </a:lnTo>
                  <a:lnTo>
                    <a:pt x="8359649" y="491175"/>
                  </a:lnTo>
                  <a:lnTo>
                    <a:pt x="0" y="491175"/>
                  </a:lnTo>
                  <a:lnTo>
                    <a:pt x="0" y="163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54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sz="2400" spc="-90" dirty="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sz="2400" spc="-2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000000"/>
                </a:solidFill>
                <a:latin typeface="Trebuchet MS"/>
                <a:cs typeface="Trebuchet MS"/>
              </a:rPr>
              <a:t>Datasets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8536" y="1058135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595959"/>
                </a:solidFill>
                <a:latin typeface="Trebuchet MS"/>
                <a:cs typeface="Trebuchet MS"/>
              </a:rPr>
              <a:t>2007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193" y="1296260"/>
            <a:ext cx="1905635" cy="129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</a:pPr>
            <a:r>
              <a:rPr sz="2300" spc="180" dirty="0">
                <a:solidFill>
                  <a:srgbClr val="595959"/>
                </a:solidFill>
                <a:latin typeface="Calibri"/>
                <a:cs typeface="Calibri"/>
              </a:rPr>
              <a:t>Pascal</a:t>
            </a:r>
            <a:r>
              <a:rPr sz="23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300" spc="155" dirty="0">
                <a:solidFill>
                  <a:srgbClr val="595959"/>
                </a:solidFill>
                <a:latin typeface="Calibri"/>
                <a:cs typeface="Calibri"/>
              </a:rPr>
              <a:t>VOC</a:t>
            </a:r>
            <a:endParaRPr sz="23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1625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35" dirty="0">
                <a:solidFill>
                  <a:srgbClr val="595959"/>
                </a:solidFill>
                <a:latin typeface="Trebuchet MS"/>
                <a:cs typeface="Trebuchet MS"/>
              </a:rPr>
              <a:t>20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rebuchet MS"/>
                <a:cs typeface="Trebuchet MS"/>
              </a:rPr>
              <a:t>Classes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50" dirty="0">
                <a:solidFill>
                  <a:srgbClr val="595959"/>
                </a:solidFill>
                <a:latin typeface="Trebuchet MS"/>
                <a:cs typeface="Trebuchet MS"/>
              </a:rPr>
              <a:t>11K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sz="1400" spc="-32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rebuchet MS"/>
                <a:cs typeface="Trebuchet MS"/>
              </a:rPr>
              <a:t>images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50" dirty="0">
                <a:solidFill>
                  <a:srgbClr val="595959"/>
                </a:solidFill>
                <a:latin typeface="Trebuchet MS"/>
                <a:cs typeface="Trebuchet MS"/>
              </a:rPr>
              <a:t>27K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sz="1400" spc="-2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objects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2761967"/>
            <a:ext cx="21640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65" dirty="0">
                <a:solidFill>
                  <a:srgbClr val="595959"/>
                </a:solidFill>
                <a:latin typeface="Trebuchet MS"/>
                <a:cs typeface="Trebuchet MS"/>
              </a:rPr>
              <a:t>Was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de-facto standard,  </a:t>
            </a:r>
            <a:r>
              <a:rPr sz="1400" spc="-50" dirty="0">
                <a:solidFill>
                  <a:srgbClr val="595959"/>
                </a:solidFill>
                <a:latin typeface="Trebuchet MS"/>
                <a:cs typeface="Trebuchet MS"/>
              </a:rPr>
              <a:t>currently </a:t>
            </a:r>
            <a:r>
              <a:rPr sz="1400" spc="20" dirty="0">
                <a:solidFill>
                  <a:srgbClr val="595959"/>
                </a:solidFill>
                <a:latin typeface="Trebuchet MS"/>
                <a:cs typeface="Trebuchet MS"/>
              </a:rPr>
              <a:t>used </a:t>
            </a:r>
            <a:r>
              <a:rPr sz="1400" spc="75" dirty="0">
                <a:solidFill>
                  <a:srgbClr val="595959"/>
                </a:solidFill>
                <a:latin typeface="Trebuchet MS"/>
                <a:cs typeface="Trebuchet MS"/>
              </a:rPr>
              <a:t>as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quick  </a:t>
            </a:r>
            <a:r>
              <a:rPr sz="1400" spc="-10" dirty="0">
                <a:solidFill>
                  <a:srgbClr val="595959"/>
                </a:solidFill>
                <a:latin typeface="Trebuchet MS"/>
                <a:cs typeface="Trebuchet MS"/>
              </a:rPr>
              <a:t>benchmark </a:t>
            </a:r>
            <a:r>
              <a:rPr sz="1400" spc="-40" dirty="0">
                <a:solidFill>
                  <a:srgbClr val="595959"/>
                </a:solidFill>
                <a:latin typeface="Trebuchet MS"/>
                <a:cs typeface="Trebuchet MS"/>
              </a:rPr>
              <a:t>to evaluate</a:t>
            </a:r>
            <a:r>
              <a:rPr sz="1400" spc="-2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new  </a:t>
            </a:r>
            <a:r>
              <a:rPr sz="1400" spc="-40" dirty="0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sz="140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algorithms.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2262" y="1058135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595959"/>
                </a:solidFill>
                <a:latin typeface="Trebuchet MS"/>
                <a:cs typeface="Trebuchet MS"/>
              </a:rPr>
              <a:t>2013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4909" y="1296260"/>
            <a:ext cx="23285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0" dirty="0">
                <a:solidFill>
                  <a:srgbClr val="595959"/>
                </a:solidFill>
                <a:latin typeface="Calibri"/>
                <a:cs typeface="Calibri"/>
              </a:rPr>
              <a:t>ImageNet</a:t>
            </a:r>
            <a:r>
              <a:rPr sz="230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300" spc="195" dirty="0">
                <a:solidFill>
                  <a:srgbClr val="595959"/>
                </a:solidFill>
                <a:latin typeface="Calibri"/>
                <a:cs typeface="Calibri"/>
              </a:rPr>
              <a:t>ILSVRC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8917" y="1818992"/>
            <a:ext cx="1999614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35" dirty="0">
                <a:solidFill>
                  <a:srgbClr val="595959"/>
                </a:solidFill>
                <a:latin typeface="Trebuchet MS"/>
                <a:cs typeface="Trebuchet MS"/>
              </a:rPr>
              <a:t>200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rebuchet MS"/>
                <a:cs typeface="Trebuchet MS"/>
              </a:rPr>
              <a:t>Classes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45" dirty="0">
                <a:solidFill>
                  <a:srgbClr val="595959"/>
                </a:solidFill>
                <a:latin typeface="Trebuchet MS"/>
                <a:cs typeface="Trebuchet MS"/>
              </a:rPr>
              <a:t>476K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sz="1400" spc="-3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rebuchet MS"/>
                <a:cs typeface="Trebuchet MS"/>
              </a:rPr>
              <a:t>images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45" dirty="0">
                <a:solidFill>
                  <a:srgbClr val="595959"/>
                </a:solidFill>
                <a:latin typeface="Trebuchet MS"/>
                <a:cs typeface="Trebuchet MS"/>
              </a:rPr>
              <a:t>534K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sz="1400" spc="-2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objects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8450" y="2761967"/>
            <a:ext cx="238061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Essentially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scaled </a:t>
            </a: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up </a:t>
            </a:r>
            <a:r>
              <a:rPr sz="1400" spc="-10" dirty="0">
                <a:solidFill>
                  <a:srgbClr val="595959"/>
                </a:solidFill>
                <a:latin typeface="Trebuchet MS"/>
                <a:cs typeface="Trebuchet MS"/>
              </a:rPr>
              <a:t>version  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sz="1400" spc="65" dirty="0">
                <a:solidFill>
                  <a:srgbClr val="595959"/>
                </a:solidFill>
                <a:latin typeface="Trebuchet MS"/>
                <a:cs typeface="Trebuchet MS"/>
              </a:rPr>
              <a:t>PASCAL</a:t>
            </a:r>
            <a:r>
              <a:rPr sz="1400" spc="-3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rebuchet MS"/>
                <a:cs typeface="Trebuchet MS"/>
              </a:rPr>
              <a:t>VOC,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similar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object  </a:t>
            </a: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statistics.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2643" y="1043060"/>
            <a:ext cx="1999614" cy="1544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66700" algn="ctr">
              <a:lnSpc>
                <a:spcPct val="100000"/>
              </a:lnSpc>
              <a:spcBef>
                <a:spcPts val="215"/>
              </a:spcBef>
            </a:pPr>
            <a:r>
              <a:rPr sz="1400" spc="35" dirty="0">
                <a:solidFill>
                  <a:srgbClr val="595959"/>
                </a:solidFill>
                <a:latin typeface="Trebuchet MS"/>
                <a:cs typeface="Trebuchet MS"/>
              </a:rPr>
              <a:t>2015</a:t>
            </a:r>
            <a:endParaRPr sz="1400">
              <a:latin typeface="Trebuchet MS"/>
              <a:cs typeface="Trebuchet MS"/>
            </a:endParaRPr>
          </a:p>
          <a:p>
            <a:pPr marL="265430" algn="ctr">
              <a:lnSpc>
                <a:spcPct val="100000"/>
              </a:lnSpc>
              <a:spcBef>
                <a:spcPts val="195"/>
              </a:spcBef>
            </a:pPr>
            <a:r>
              <a:rPr sz="2300" spc="170" dirty="0">
                <a:solidFill>
                  <a:srgbClr val="595959"/>
                </a:solidFill>
                <a:latin typeface="Calibri"/>
                <a:cs typeface="Calibri"/>
              </a:rPr>
              <a:t>MS</a:t>
            </a:r>
            <a:r>
              <a:rPr sz="2300" spc="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300" spc="155" dirty="0">
                <a:solidFill>
                  <a:srgbClr val="595959"/>
                </a:solidFill>
                <a:latin typeface="Calibri"/>
                <a:cs typeface="Calibri"/>
              </a:rPr>
              <a:t>COCO</a:t>
            </a:r>
            <a:endParaRPr sz="23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163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35" dirty="0">
                <a:solidFill>
                  <a:srgbClr val="595959"/>
                </a:solidFill>
                <a:latin typeface="Trebuchet MS"/>
                <a:cs typeface="Trebuchet MS"/>
              </a:rPr>
              <a:t>80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rebuchet MS"/>
                <a:cs typeface="Trebuchet MS"/>
              </a:rPr>
              <a:t>Classes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45" dirty="0">
                <a:solidFill>
                  <a:srgbClr val="595959"/>
                </a:solidFill>
                <a:latin typeface="Trebuchet MS"/>
                <a:cs typeface="Trebuchet MS"/>
              </a:rPr>
              <a:t>200K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sz="1400" spc="-3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rebuchet MS"/>
                <a:cs typeface="Trebuchet MS"/>
              </a:rPr>
              <a:t>images</a:t>
            </a:r>
            <a:endParaRPr sz="14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25" dirty="0">
                <a:solidFill>
                  <a:srgbClr val="595959"/>
                </a:solidFill>
                <a:latin typeface="Trebuchet MS"/>
                <a:cs typeface="Trebuchet MS"/>
              </a:rPr>
              <a:t>1.5M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sz="1400" spc="-25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objects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2175" y="2761967"/>
            <a:ext cx="234315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30" dirty="0">
                <a:solidFill>
                  <a:srgbClr val="595959"/>
                </a:solidFill>
                <a:latin typeface="Trebuchet MS"/>
                <a:cs typeface="Trebuchet MS"/>
              </a:rPr>
              <a:t>More </a:t>
            </a:r>
            <a:r>
              <a:rPr sz="1400" spc="-10" dirty="0">
                <a:solidFill>
                  <a:srgbClr val="595959"/>
                </a:solidFill>
                <a:latin typeface="Trebuchet MS"/>
                <a:cs typeface="Trebuchet MS"/>
              </a:rPr>
              <a:t>categories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and </a:t>
            </a:r>
            <a:r>
              <a:rPr sz="1400" spc="-10" dirty="0">
                <a:solidFill>
                  <a:srgbClr val="595959"/>
                </a:solidFill>
                <a:latin typeface="Trebuchet MS"/>
                <a:cs typeface="Trebuchet MS"/>
              </a:rPr>
              <a:t>more 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object </a:t>
            </a:r>
            <a:r>
              <a:rPr sz="1400" spc="5" dirty="0">
                <a:solidFill>
                  <a:srgbClr val="595959"/>
                </a:solidFill>
                <a:latin typeface="Trebuchet MS"/>
                <a:cs typeface="Trebuchet MS"/>
              </a:rPr>
              <a:t>instances </a:t>
            </a:r>
            <a:r>
              <a:rPr sz="1400" spc="-45" dirty="0">
                <a:solidFill>
                  <a:srgbClr val="595959"/>
                </a:solidFill>
                <a:latin typeface="Trebuchet MS"/>
                <a:cs typeface="Trebuchet MS"/>
              </a:rPr>
              <a:t>in every  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image.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Only </a:t>
            </a:r>
            <a:r>
              <a:rPr sz="1400" spc="85" dirty="0">
                <a:solidFill>
                  <a:srgbClr val="595959"/>
                </a:solidFill>
                <a:latin typeface="Trebuchet MS"/>
                <a:cs typeface="Trebuchet MS"/>
              </a:rPr>
              <a:t>10% 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sz="1400" spc="25" dirty="0">
                <a:solidFill>
                  <a:srgbClr val="595959"/>
                </a:solidFill>
                <a:latin typeface="Trebuchet MS"/>
                <a:cs typeface="Trebuchet MS"/>
              </a:rPr>
              <a:t>images 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contain </a:t>
            </a:r>
            <a:r>
              <a:rPr sz="1400" spc="10" dirty="0">
                <a:solidFill>
                  <a:srgbClr val="595959"/>
                </a:solidFill>
                <a:latin typeface="Trebuchet MS"/>
                <a:cs typeface="Trebuchet MS"/>
              </a:rPr>
              <a:t>a </a:t>
            </a: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single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object  </a:t>
            </a:r>
            <a:r>
              <a:rPr sz="1400" spc="-45" dirty="0">
                <a:solidFill>
                  <a:srgbClr val="595959"/>
                </a:solidFill>
                <a:latin typeface="Trebuchet MS"/>
                <a:cs typeface="Trebuchet MS"/>
              </a:rPr>
              <a:t>category, </a:t>
            </a:r>
            <a:r>
              <a:rPr sz="1400" spc="85" dirty="0">
                <a:solidFill>
                  <a:srgbClr val="595959"/>
                </a:solidFill>
                <a:latin typeface="Trebuchet MS"/>
                <a:cs typeface="Trebuchet MS"/>
              </a:rPr>
              <a:t>60%</a:t>
            </a:r>
            <a:r>
              <a:rPr sz="1400" spc="-2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595959"/>
                </a:solidFill>
                <a:latin typeface="Trebuchet MS"/>
                <a:cs typeface="Trebuchet MS"/>
              </a:rPr>
              <a:t>in </a:t>
            </a: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Pascal. </a:t>
            </a:r>
            <a:r>
              <a:rPr sz="1400" spc="25" dirty="0">
                <a:solidFill>
                  <a:srgbClr val="595959"/>
                </a:solidFill>
                <a:latin typeface="Trebuchet MS"/>
                <a:cs typeface="Trebuchet MS"/>
              </a:rPr>
              <a:t>More 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small </a:t>
            </a: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objects than 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large  </a:t>
            </a:r>
            <a:r>
              <a:rPr sz="1400" spc="-50" dirty="0">
                <a:solidFill>
                  <a:srgbClr val="595959"/>
                </a:solidFill>
                <a:latin typeface="Trebuchet MS"/>
                <a:cs typeface="Trebuchet MS"/>
              </a:rPr>
              <a:t>objects.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29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000000"/>
                </a:solidFill>
                <a:latin typeface="Trebuchet MS"/>
                <a:cs typeface="Trebuchet MS"/>
              </a:rPr>
              <a:t>Pascal</a:t>
            </a:r>
            <a:r>
              <a:rPr sz="2400" spc="-2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000000"/>
                </a:solidFill>
                <a:latin typeface="Trebuchet MS"/>
                <a:cs typeface="Trebuchet MS"/>
              </a:rPr>
              <a:t>Examples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8786" y="789054"/>
            <a:ext cx="8606790" cy="4060190"/>
            <a:chOff x="268786" y="789054"/>
            <a:chExt cx="8606790" cy="4060190"/>
          </a:xfrm>
        </p:grpSpPr>
        <p:sp>
          <p:nvSpPr>
            <p:cNvPr id="4" name="object 4"/>
            <p:cNvSpPr/>
            <p:nvPr/>
          </p:nvSpPr>
          <p:spPr>
            <a:xfrm>
              <a:off x="306895" y="921382"/>
              <a:ext cx="2735699" cy="1802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57323" y="789054"/>
              <a:ext cx="2573399" cy="1958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2882" y="2803591"/>
              <a:ext cx="2740199" cy="2043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8786" y="2815837"/>
              <a:ext cx="2688000" cy="2033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69578" y="825793"/>
              <a:ext cx="2773799" cy="18584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6407" y="2889314"/>
              <a:ext cx="2998799" cy="1818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20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000000"/>
                </a:solidFill>
                <a:latin typeface="Trebuchet MS"/>
                <a:cs typeface="Trebuchet MS"/>
              </a:rPr>
              <a:t>COCO</a:t>
            </a:r>
            <a:r>
              <a:rPr sz="2400" spc="-2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000000"/>
                </a:solidFill>
                <a:latin typeface="Trebuchet MS"/>
                <a:cs typeface="Trebuchet MS"/>
              </a:rPr>
              <a:t>Examples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1137" y="910299"/>
            <a:ext cx="8042275" cy="3955415"/>
            <a:chOff x="551137" y="910299"/>
            <a:chExt cx="8042275" cy="3955415"/>
          </a:xfrm>
        </p:grpSpPr>
        <p:sp>
          <p:nvSpPr>
            <p:cNvPr id="4" name="object 4"/>
            <p:cNvSpPr/>
            <p:nvPr/>
          </p:nvSpPr>
          <p:spPr>
            <a:xfrm>
              <a:off x="551137" y="910299"/>
              <a:ext cx="2580900" cy="1717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7176" y="936975"/>
              <a:ext cx="2579699" cy="1721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7267" y="923544"/>
              <a:ext cx="2457600" cy="18428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936" y="2694983"/>
              <a:ext cx="2170499" cy="21704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6778" y="2784651"/>
              <a:ext cx="2669999" cy="20021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87136" y="2880865"/>
              <a:ext cx="2605799" cy="19544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22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00"/>
                </a:solidFill>
                <a:latin typeface="Trebuchet MS"/>
                <a:cs typeface="Trebuchet MS"/>
              </a:rPr>
              <a:t>Object</a:t>
            </a:r>
            <a:r>
              <a:rPr sz="2400" spc="-20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000000"/>
                </a:solidFill>
                <a:latin typeface="Trebuchet MS"/>
                <a:cs typeface="Trebuchet MS"/>
              </a:rPr>
              <a:t>Detection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9892" y="1986886"/>
            <a:ext cx="4000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400" spc="-105" dirty="0">
                <a:solidFill>
                  <a:srgbClr val="595959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7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pc="-65" dirty="0"/>
              <a:t>Input:</a:t>
            </a:r>
            <a:r>
              <a:rPr spc="-90" dirty="0"/>
              <a:t> </a:t>
            </a:r>
            <a:r>
              <a:rPr spc="15" dirty="0"/>
              <a:t>Image</a:t>
            </a:r>
          </a:p>
          <a:p>
            <a:pPr marL="285115" marR="5080" indent="-273050">
              <a:lnSpc>
                <a:spcPct val="116100"/>
              </a:lnSpc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  <a:tab pos="1967864" algn="l"/>
                <a:tab pos="2513965" algn="l"/>
                <a:tab pos="3400425" algn="l"/>
              </a:tabLst>
            </a:pPr>
            <a:r>
              <a:rPr spc="-65" dirty="0"/>
              <a:t>Output: </a:t>
            </a:r>
            <a:r>
              <a:rPr dirty="0"/>
              <a:t>For </a:t>
            </a:r>
            <a:r>
              <a:rPr spc="-5" dirty="0"/>
              <a:t>each </a:t>
            </a:r>
            <a:r>
              <a:rPr spc="-55" dirty="0"/>
              <a:t>object </a:t>
            </a:r>
            <a:r>
              <a:rPr spc="40" dirty="0"/>
              <a:t>class </a:t>
            </a:r>
            <a:r>
              <a:rPr spc="25" dirty="0"/>
              <a:t>c </a:t>
            </a:r>
            <a:r>
              <a:rPr dirty="0"/>
              <a:t>and </a:t>
            </a:r>
            <a:r>
              <a:rPr spc="-5" dirty="0"/>
              <a:t>each  </a:t>
            </a:r>
            <a:r>
              <a:rPr dirty="0"/>
              <a:t>image </a:t>
            </a:r>
            <a:r>
              <a:rPr spc="-170" dirty="0"/>
              <a:t>i, </a:t>
            </a:r>
            <a:r>
              <a:rPr spc="5" dirty="0"/>
              <a:t>an </a:t>
            </a:r>
            <a:r>
              <a:rPr spc="-25" dirty="0"/>
              <a:t>algorithm returns </a:t>
            </a:r>
            <a:r>
              <a:rPr spc="-45" dirty="0"/>
              <a:t>predicted  detections</a:t>
            </a:r>
            <a:r>
              <a:rPr spc="-30" dirty="0"/>
              <a:t>:</a:t>
            </a:r>
            <a:r>
              <a:rPr dirty="0"/>
              <a:t>		ocation</a:t>
            </a:r>
            <a:r>
              <a:rPr spc="5" dirty="0"/>
              <a:t>s</a:t>
            </a:r>
            <a:r>
              <a:rPr dirty="0"/>
              <a:t>	</a:t>
            </a:r>
            <a:r>
              <a:rPr spc="-45" dirty="0"/>
              <a:t>with  </a:t>
            </a:r>
            <a:r>
              <a:rPr spc="-20" dirty="0"/>
              <a:t>confidence</a:t>
            </a:r>
            <a:r>
              <a:rPr spc="-40" dirty="0"/>
              <a:t> </a:t>
            </a:r>
            <a:r>
              <a:rPr spc="30" dirty="0"/>
              <a:t>scores	</a:t>
            </a:r>
            <a:r>
              <a:rPr spc="-180"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3796031" y="1934906"/>
            <a:ext cx="234599" cy="354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71600" y="94550"/>
            <a:ext cx="7004684" cy="4792345"/>
            <a:chOff x="1671600" y="94550"/>
            <a:chExt cx="7004684" cy="4792345"/>
          </a:xfrm>
        </p:grpSpPr>
        <p:sp>
          <p:nvSpPr>
            <p:cNvPr id="8" name="object 8"/>
            <p:cNvSpPr/>
            <p:nvPr/>
          </p:nvSpPr>
          <p:spPr>
            <a:xfrm>
              <a:off x="1692018" y="1962694"/>
              <a:ext cx="1280099" cy="327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42306" y="2249548"/>
              <a:ext cx="234599" cy="2915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5387" y="94550"/>
              <a:ext cx="3200716" cy="23959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82841" y="2490512"/>
              <a:ext cx="3176384" cy="23959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1600" y="1962686"/>
              <a:ext cx="1280099" cy="327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5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sz="2400" spc="-90" dirty="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sz="2400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Evaluation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5676900" cy="2092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1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True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rebuchet MS"/>
                <a:cs typeface="Trebuchet MS"/>
              </a:rPr>
              <a:t>positive: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rebuchet MS"/>
                <a:cs typeface="Trebuchet MS"/>
              </a:rPr>
              <a:t>correct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prediction</a:t>
            </a:r>
            <a:r>
              <a:rPr sz="18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800" spc="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IoU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rebuchet MS"/>
                <a:cs typeface="Trebuchet MS"/>
              </a:rPr>
              <a:t>&gt;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rebuchet MS"/>
                <a:cs typeface="Trebuchet MS"/>
              </a:rPr>
              <a:t>50%.</a:t>
            </a:r>
            <a:endParaRPr sz="1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10" dirty="0">
                <a:solidFill>
                  <a:srgbClr val="595959"/>
                </a:solidFill>
                <a:latin typeface="Trebuchet MS"/>
                <a:cs typeface="Trebuchet MS"/>
              </a:rPr>
              <a:t>False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rebuchet MS"/>
                <a:cs typeface="Trebuchet MS"/>
              </a:rPr>
              <a:t>positive: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wrong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or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IoU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rebuchet MS"/>
                <a:cs typeface="Trebuchet MS"/>
              </a:rPr>
              <a:t>&lt;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rebuchet MS"/>
                <a:cs typeface="Trebuchet MS"/>
              </a:rPr>
              <a:t>50%.</a:t>
            </a:r>
            <a:endParaRPr sz="1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10" dirty="0">
                <a:solidFill>
                  <a:srgbClr val="595959"/>
                </a:solidFill>
                <a:latin typeface="Trebuchet MS"/>
                <a:cs typeface="Trebuchet MS"/>
              </a:rPr>
              <a:t>False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negative: </a:t>
            </a:r>
            <a:r>
              <a:rPr sz="1800" spc="45" dirty="0">
                <a:solidFill>
                  <a:srgbClr val="595959"/>
                </a:solidFill>
                <a:latin typeface="Trebuchet MS"/>
                <a:cs typeface="Trebuchet MS"/>
              </a:rPr>
              <a:t>missed</a:t>
            </a:r>
            <a:r>
              <a:rPr sz="1800" spc="-3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(not </a:t>
            </a:r>
            <a:r>
              <a:rPr sz="1800" spc="-60" dirty="0">
                <a:solidFill>
                  <a:srgbClr val="595959"/>
                </a:solidFill>
                <a:latin typeface="Trebuchet MS"/>
                <a:cs typeface="Trebuchet MS"/>
              </a:rPr>
              <a:t>detected) </a:t>
            </a:r>
            <a:r>
              <a:rPr sz="1800" spc="-70" dirty="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endParaRPr sz="1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-45" dirty="0">
                <a:solidFill>
                  <a:srgbClr val="595959"/>
                </a:solidFill>
                <a:latin typeface="Trebuchet MS"/>
                <a:cs typeface="Trebuchet MS"/>
              </a:rPr>
              <a:t>Only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one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rebuchet MS"/>
                <a:cs typeface="Trebuchet MS"/>
              </a:rPr>
              <a:t>can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be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matched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an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595959"/>
                </a:solidFill>
                <a:latin typeface="Trebuchet MS"/>
                <a:cs typeface="Trebuchet MS"/>
              </a:rPr>
              <a:t>object.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800" dirty="0">
                <a:solidFill>
                  <a:srgbClr val="FFAB4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8226" y="2505937"/>
            <a:ext cx="8349615" cy="2352675"/>
            <a:chOff x="668226" y="2505937"/>
            <a:chExt cx="8349615" cy="2352675"/>
          </a:xfrm>
        </p:grpSpPr>
        <p:sp>
          <p:nvSpPr>
            <p:cNvPr id="5" name="object 5"/>
            <p:cNvSpPr/>
            <p:nvPr/>
          </p:nvSpPr>
          <p:spPr>
            <a:xfrm>
              <a:off x="4869937" y="2505937"/>
              <a:ext cx="4147799" cy="2352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8226" y="2786450"/>
              <a:ext cx="2881500" cy="676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5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sz="2400" spc="-90" dirty="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sz="2400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Evaluation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8112759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14599"/>
              </a:lnSpc>
              <a:spcBef>
                <a:spcPts val="100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55" dirty="0">
                <a:solidFill>
                  <a:srgbClr val="595959"/>
                </a:solidFill>
                <a:latin typeface="Trebuchet MS"/>
                <a:cs typeface="Trebuchet MS"/>
              </a:rPr>
              <a:t>Mean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rebuchet MS"/>
                <a:cs typeface="Trebuchet MS"/>
              </a:rPr>
              <a:t>(mAP)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Trebuchet MS"/>
                <a:cs typeface="Trebuchet MS"/>
              </a:rPr>
              <a:t>across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595959"/>
                </a:solidFill>
                <a:latin typeface="Trebuchet MS"/>
                <a:cs typeface="Trebuchet MS"/>
              </a:rPr>
              <a:t>all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classes,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based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Precision  (AP)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rebuchet MS"/>
                <a:cs typeface="Trebuchet MS"/>
              </a:rPr>
              <a:t>per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class,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based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8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595959"/>
                </a:solidFill>
                <a:latin typeface="Calibri"/>
                <a:cs typeface="Calibri"/>
              </a:rPr>
              <a:t>Precision</a:t>
            </a:r>
            <a:r>
              <a:rPr sz="1800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Calibri"/>
                <a:cs typeface="Calibri"/>
              </a:rPr>
              <a:t>Recall</a:t>
            </a:r>
            <a:r>
              <a:rPr sz="1800" spc="40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2079" y="1627961"/>
            <a:ext cx="7736840" cy="3209290"/>
            <a:chOff x="1252079" y="1627961"/>
            <a:chExt cx="7736840" cy="3209290"/>
          </a:xfrm>
        </p:grpSpPr>
        <p:sp>
          <p:nvSpPr>
            <p:cNvPr id="5" name="object 5"/>
            <p:cNvSpPr/>
            <p:nvPr/>
          </p:nvSpPr>
          <p:spPr>
            <a:xfrm>
              <a:off x="6552548" y="1627961"/>
              <a:ext cx="2435999" cy="3208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2079" y="2227659"/>
              <a:ext cx="3388499" cy="2260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490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rebuchet MS"/>
                <a:cs typeface="Trebuchet MS"/>
              </a:rPr>
              <a:t>Precision</a:t>
            </a:r>
            <a:r>
              <a:rPr sz="2400" spc="-1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2400" spc="-1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Recall</a:t>
            </a:r>
            <a:r>
              <a:rPr sz="2400" spc="-1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2400" spc="-1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2400" spc="-1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rebuchet MS"/>
                <a:cs typeface="Trebuchet MS"/>
              </a:rPr>
              <a:t>Threshold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30353" y="136132"/>
            <a:ext cx="7219950" cy="4708525"/>
            <a:chOff x="1830353" y="136132"/>
            <a:chExt cx="7219950" cy="4708525"/>
          </a:xfrm>
        </p:grpSpPr>
        <p:sp>
          <p:nvSpPr>
            <p:cNvPr id="4" name="object 4"/>
            <p:cNvSpPr/>
            <p:nvPr/>
          </p:nvSpPr>
          <p:spPr>
            <a:xfrm>
              <a:off x="1845141" y="2392442"/>
              <a:ext cx="3572699" cy="78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0353" y="1480738"/>
              <a:ext cx="3602399" cy="821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5141" y="3376702"/>
              <a:ext cx="2392799" cy="559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7781" y="136132"/>
              <a:ext cx="2652299" cy="47085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99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0000"/>
                </a:solidFill>
                <a:latin typeface="Trebuchet MS"/>
                <a:cs typeface="Trebuchet MS"/>
              </a:rPr>
              <a:t>Precision-Recall</a:t>
            </a:r>
            <a:r>
              <a:rPr sz="2400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Trebuchet MS"/>
                <a:cs typeface="Trebuchet MS"/>
              </a:rPr>
              <a:t>Curve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8064" y="1057327"/>
            <a:ext cx="5577899" cy="35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275" y="4894454"/>
            <a:ext cx="4984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Drawing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Prof.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William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H.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Press,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Texas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Austin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12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Trebuchet MS"/>
                <a:cs typeface="Trebuchet MS"/>
              </a:rPr>
              <a:t>Computer </a:t>
            </a:r>
            <a:r>
              <a:rPr sz="2400" spc="5" dirty="0">
                <a:solidFill>
                  <a:srgbClr val="000000"/>
                </a:solidFill>
                <a:latin typeface="Trebuchet MS"/>
                <a:cs typeface="Trebuchet MS"/>
              </a:rPr>
              <a:t>Vision</a:t>
            </a:r>
            <a:r>
              <a:rPr sz="2400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000000"/>
                </a:solidFill>
                <a:latin typeface="Trebuchet MS"/>
                <a:cs typeface="Trebuchet MS"/>
              </a:rPr>
              <a:t>Tasks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76960"/>
            <a:ext cx="9143963" cy="3860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275" y="4894454"/>
            <a:ext cx="6548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CS231n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12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http://cs231n.stanford.edu/slides/2016/winter1516_lecture8.pdf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06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Trebuchet MS"/>
                <a:cs typeface="Trebuchet MS"/>
              </a:rPr>
              <a:t>Average </a:t>
            </a:r>
            <a:r>
              <a:rPr sz="2400" spc="-5" dirty="0">
                <a:solidFill>
                  <a:srgbClr val="000000"/>
                </a:solidFill>
                <a:latin typeface="Trebuchet MS"/>
                <a:cs typeface="Trebuchet MS"/>
              </a:rPr>
              <a:t>Precision</a:t>
            </a:r>
            <a:r>
              <a:rPr sz="2400" spc="-3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rebuchet MS"/>
                <a:cs typeface="Trebuchet MS"/>
              </a:rPr>
              <a:t>(AP)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216355"/>
            <a:ext cx="724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-90" dirty="0">
                <a:solidFill>
                  <a:srgbClr val="595959"/>
                </a:solidFill>
                <a:latin typeface="Trebuchet MS"/>
                <a:cs typeface="Trebuchet MS"/>
              </a:rPr>
              <a:t>[In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vision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community]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595959"/>
                </a:solidFill>
                <a:latin typeface="Trebuchet MS"/>
                <a:cs typeface="Trebuchet MS"/>
              </a:rPr>
              <a:t>AP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rebuchet MS"/>
                <a:cs typeface="Trebuchet MS"/>
              </a:rPr>
              <a:t>estimated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area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rebuchet MS"/>
                <a:cs typeface="Trebuchet MS"/>
              </a:rPr>
              <a:t>under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595959"/>
                </a:solidFill>
                <a:latin typeface="Trebuchet MS"/>
                <a:cs typeface="Trebuchet MS"/>
              </a:rPr>
              <a:t>PR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curve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5623" y="1894012"/>
            <a:ext cx="8375650" cy="2973705"/>
            <a:chOff x="675623" y="1894012"/>
            <a:chExt cx="8375650" cy="2973705"/>
          </a:xfrm>
        </p:grpSpPr>
        <p:sp>
          <p:nvSpPr>
            <p:cNvPr id="5" name="object 5"/>
            <p:cNvSpPr/>
            <p:nvPr/>
          </p:nvSpPr>
          <p:spPr>
            <a:xfrm>
              <a:off x="795149" y="1894012"/>
              <a:ext cx="6871500" cy="971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623" y="3225759"/>
              <a:ext cx="5020499" cy="1056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2754" y="2890031"/>
              <a:ext cx="3118200" cy="1977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415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000000"/>
                </a:solidFill>
                <a:latin typeface="Trebuchet MS"/>
                <a:cs typeface="Trebuchet MS"/>
              </a:rPr>
              <a:t>Mean </a:t>
            </a:r>
            <a:r>
              <a:rPr sz="2400" spc="-15" dirty="0">
                <a:solidFill>
                  <a:srgbClr val="000000"/>
                </a:solidFill>
                <a:latin typeface="Trebuchet MS"/>
                <a:cs typeface="Trebuchet MS"/>
              </a:rPr>
              <a:t>Average </a:t>
            </a:r>
            <a:r>
              <a:rPr sz="2400" spc="-5" dirty="0">
                <a:solidFill>
                  <a:srgbClr val="000000"/>
                </a:solidFill>
                <a:latin typeface="Trebuchet MS"/>
                <a:cs typeface="Trebuchet MS"/>
              </a:rPr>
              <a:t>Precision</a:t>
            </a:r>
            <a:r>
              <a:rPr sz="2400" spc="-5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000000"/>
                </a:solidFill>
                <a:latin typeface="Trebuchet MS"/>
                <a:cs typeface="Trebuchet MS"/>
              </a:rPr>
              <a:t>(mAP)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8096884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1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rebuchet MS"/>
                <a:cs typeface="Trebuchet MS"/>
              </a:rPr>
              <a:t>winner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each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rebuchet MS"/>
                <a:cs typeface="Trebuchet MS"/>
              </a:rPr>
              <a:t>team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highest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endParaRPr sz="1800">
              <a:latin typeface="Trebuchet MS"/>
              <a:cs typeface="Trebuchet MS"/>
            </a:endParaRPr>
          </a:p>
          <a:p>
            <a:pPr marL="315595" marR="730885" indent="-303530">
              <a:lnSpc>
                <a:spcPct val="114599"/>
              </a:lnSpc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rebuchet MS"/>
                <a:cs typeface="Trebuchet MS"/>
              </a:rPr>
              <a:t>winner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challenge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rebuchet MS"/>
                <a:cs typeface="Trebuchet MS"/>
              </a:rPr>
              <a:t>is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rebuchet MS"/>
                <a:cs typeface="Trebuchet MS"/>
              </a:rPr>
              <a:t>team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highest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rebuchet MS"/>
                <a:cs typeface="Trebuchet MS"/>
              </a:rPr>
              <a:t>mean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Trebuchet MS"/>
                <a:cs typeface="Trebuchet MS"/>
              </a:rPr>
              <a:t>Average 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Precision </a:t>
            </a:r>
            <a:r>
              <a:rPr sz="1800" spc="15" dirty="0">
                <a:solidFill>
                  <a:srgbClr val="595959"/>
                </a:solidFill>
                <a:latin typeface="Trebuchet MS"/>
                <a:cs typeface="Trebuchet MS"/>
              </a:rPr>
              <a:t>(mAP) </a:t>
            </a:r>
            <a:r>
              <a:rPr sz="1800" spc="55" dirty="0">
                <a:solidFill>
                  <a:srgbClr val="595959"/>
                </a:solidFill>
                <a:latin typeface="Trebuchet MS"/>
                <a:cs typeface="Trebuchet MS"/>
              </a:rPr>
              <a:t>across</a:t>
            </a:r>
            <a:r>
              <a:rPr sz="1800" spc="-3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595959"/>
                </a:solidFill>
                <a:latin typeface="Trebuchet MS"/>
                <a:cs typeface="Trebuchet MS"/>
              </a:rPr>
              <a:t>all </a:t>
            </a:r>
            <a:r>
              <a:rPr sz="1800" spc="15" dirty="0">
                <a:solidFill>
                  <a:srgbClr val="595959"/>
                </a:solidFill>
                <a:latin typeface="Trebuchet MS"/>
                <a:cs typeface="Trebuchet MS"/>
              </a:rPr>
              <a:t>classes.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2432" y="2452858"/>
            <a:ext cx="6098999" cy="815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5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sz="2400" spc="-90" dirty="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sz="2400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Evaluation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8112759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14599"/>
              </a:lnSpc>
              <a:spcBef>
                <a:spcPts val="100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55" dirty="0">
                <a:solidFill>
                  <a:srgbClr val="595959"/>
                </a:solidFill>
                <a:latin typeface="Trebuchet MS"/>
                <a:cs typeface="Trebuchet MS"/>
              </a:rPr>
              <a:t>Mean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rebuchet MS"/>
                <a:cs typeface="Trebuchet MS"/>
              </a:rPr>
              <a:t>(mAP)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595959"/>
                </a:solidFill>
                <a:latin typeface="Trebuchet MS"/>
                <a:cs typeface="Trebuchet MS"/>
              </a:rPr>
              <a:t>across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595959"/>
                </a:solidFill>
                <a:latin typeface="Trebuchet MS"/>
                <a:cs typeface="Trebuchet MS"/>
              </a:rPr>
              <a:t>all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classes,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based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Average</a:t>
            </a:r>
            <a:r>
              <a:rPr sz="1800" spc="-10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Precision  (AP)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rebuchet MS"/>
                <a:cs typeface="Trebuchet MS"/>
              </a:rPr>
              <a:t>per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class,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based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rebuchet MS"/>
                <a:cs typeface="Trebuchet MS"/>
              </a:rPr>
              <a:t>on</a:t>
            </a:r>
            <a:r>
              <a:rPr sz="18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595959"/>
                </a:solidFill>
                <a:latin typeface="Calibri"/>
                <a:cs typeface="Calibri"/>
              </a:rPr>
              <a:t>Precision</a:t>
            </a:r>
            <a:r>
              <a:rPr sz="1800" spc="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8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Calibri"/>
                <a:cs typeface="Calibri"/>
              </a:rPr>
              <a:t>Recall</a:t>
            </a:r>
            <a:r>
              <a:rPr sz="1800" spc="40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700" y="2385037"/>
            <a:ext cx="8520524" cy="1814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5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sz="2400" spc="-90" dirty="0">
                <a:solidFill>
                  <a:srgbClr val="000000"/>
                </a:solidFill>
                <a:latin typeface="Trebuchet MS"/>
                <a:cs typeface="Trebuchet MS"/>
              </a:rPr>
              <a:t>Detection:</a:t>
            </a:r>
            <a:r>
              <a:rPr sz="2400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Evaluation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62308"/>
            <a:ext cx="5732145" cy="11049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52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5" dirty="0">
                <a:solidFill>
                  <a:srgbClr val="595959"/>
                </a:solidFill>
                <a:latin typeface="Trebuchet MS"/>
                <a:cs typeface="Trebuchet MS"/>
              </a:rPr>
              <a:t>Today </a:t>
            </a:r>
            <a:r>
              <a:rPr sz="1800" spc="-15" dirty="0">
                <a:solidFill>
                  <a:srgbClr val="595959"/>
                </a:solidFill>
                <a:latin typeface="Trebuchet MS"/>
                <a:cs typeface="Trebuchet MS"/>
              </a:rPr>
              <a:t>new metrics</a:t>
            </a:r>
            <a:r>
              <a:rPr sz="1800" spc="-3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are </a:t>
            </a:r>
            <a:r>
              <a:rPr sz="1800" spc="-10" dirty="0">
                <a:solidFill>
                  <a:srgbClr val="595959"/>
                </a:solidFill>
                <a:latin typeface="Trebuchet MS"/>
                <a:cs typeface="Trebuchet MS"/>
              </a:rPr>
              <a:t>emerging</a:t>
            </a:r>
            <a:endParaRPr sz="180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33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Averaging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over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all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rebuchet MS"/>
                <a:cs typeface="Trebuchet MS"/>
              </a:rPr>
              <a:t>IoU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thresholds: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0.5:0.05:0.95</a:t>
            </a:r>
            <a:endParaRPr sz="140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Averaging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precision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different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rebuchet MS"/>
                <a:cs typeface="Trebuchet MS"/>
              </a:rPr>
              <a:t>sizes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595959"/>
                </a:solidFill>
                <a:latin typeface="Trebuchet MS"/>
                <a:cs typeface="Trebuchet MS"/>
              </a:rPr>
              <a:t>(small,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medium,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big)</a:t>
            </a:r>
            <a:endParaRPr sz="140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Averaging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Trebuchet MS"/>
                <a:cs typeface="Trebuchet MS"/>
              </a:rPr>
              <a:t>recall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95959"/>
                </a:solidFill>
                <a:latin typeface="Trebuchet MS"/>
                <a:cs typeface="Trebuchet MS"/>
              </a:rPr>
              <a:t>as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rebuchet MS"/>
                <a:cs typeface="Trebuchet MS"/>
              </a:rPr>
              <a:t>metric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595959"/>
                </a:solidFill>
                <a:latin typeface="Trebuchet MS"/>
                <a:cs typeface="Trebuchet MS"/>
              </a:rPr>
              <a:t>measure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proposal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quality.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3925" y="2316305"/>
            <a:ext cx="5855999" cy="25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677" y="3020132"/>
            <a:ext cx="445198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Looking 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brilliant</a:t>
            </a: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researchers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marL="10160" algn="ctr">
              <a:lnSpc>
                <a:spcPct val="100000"/>
              </a:lnSpc>
            </a:pP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cv@brodmann17.com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12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Trebuchet MS"/>
                <a:cs typeface="Trebuchet MS"/>
              </a:rPr>
              <a:t>Computer </a:t>
            </a:r>
            <a:r>
              <a:rPr sz="2400" spc="5" dirty="0">
                <a:solidFill>
                  <a:srgbClr val="000000"/>
                </a:solidFill>
                <a:latin typeface="Trebuchet MS"/>
                <a:cs typeface="Trebuchet MS"/>
              </a:rPr>
              <a:t>Vision</a:t>
            </a:r>
            <a:r>
              <a:rPr sz="2400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000000"/>
                </a:solidFill>
                <a:latin typeface="Trebuchet MS"/>
                <a:cs typeface="Trebuchet MS"/>
              </a:rPr>
              <a:t>Tasks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76960"/>
            <a:ext cx="9144000" cy="3860800"/>
            <a:chOff x="0" y="976960"/>
            <a:chExt cx="9144000" cy="3860800"/>
          </a:xfrm>
        </p:grpSpPr>
        <p:sp>
          <p:nvSpPr>
            <p:cNvPr id="4" name="object 4"/>
            <p:cNvSpPr/>
            <p:nvPr/>
          </p:nvSpPr>
          <p:spPr>
            <a:xfrm>
              <a:off x="0" y="976960"/>
              <a:ext cx="9143963" cy="3860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27099"/>
              <a:ext cx="9077325" cy="3810000"/>
            </a:xfrm>
            <a:custGeom>
              <a:avLst/>
              <a:gdLst/>
              <a:ahLst/>
              <a:cxnLst/>
              <a:rect l="l" t="t" r="r" b="b"/>
              <a:pathLst>
                <a:path w="9077325" h="3810000">
                  <a:moveTo>
                    <a:pt x="2181504" y="40513"/>
                  </a:moveTo>
                  <a:lnTo>
                    <a:pt x="0" y="40513"/>
                  </a:lnTo>
                  <a:lnTo>
                    <a:pt x="0" y="3800411"/>
                  </a:lnTo>
                  <a:lnTo>
                    <a:pt x="2181504" y="3800411"/>
                  </a:lnTo>
                  <a:lnTo>
                    <a:pt x="2181504" y="40513"/>
                  </a:lnTo>
                  <a:close/>
                </a:path>
                <a:path w="9077325" h="3810000">
                  <a:moveTo>
                    <a:pt x="9077223" y="0"/>
                  </a:moveTo>
                  <a:lnTo>
                    <a:pt x="4330319" y="0"/>
                  </a:lnTo>
                  <a:lnTo>
                    <a:pt x="4330319" y="3810000"/>
                  </a:lnTo>
                  <a:lnTo>
                    <a:pt x="9077223" y="3810000"/>
                  </a:lnTo>
                  <a:lnTo>
                    <a:pt x="9077223" y="0"/>
                  </a:lnTo>
                  <a:close/>
                </a:path>
              </a:pathLst>
            </a:custGeom>
            <a:solidFill>
              <a:srgbClr val="FFFFFF">
                <a:alpha val="7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275" y="4894454"/>
            <a:ext cx="6548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CS231n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12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http://cs231n.stanford.edu/slides/2016/winter1516_lecture8.pdf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4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Trebuchet MS"/>
                <a:cs typeface="Trebuchet MS"/>
              </a:rPr>
              <a:t>Classification </a:t>
            </a:r>
            <a:r>
              <a:rPr sz="2400" spc="95" dirty="0">
                <a:solidFill>
                  <a:srgbClr val="000000"/>
                </a:solidFill>
                <a:latin typeface="Trebuchet MS"/>
                <a:cs typeface="Trebuchet MS"/>
              </a:rPr>
              <a:t>+</a:t>
            </a:r>
            <a:r>
              <a:rPr sz="2400" spc="-3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0000"/>
                </a:solidFill>
                <a:latin typeface="Trebuchet MS"/>
                <a:cs typeface="Trebuchet MS"/>
              </a:rPr>
              <a:t>Localization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152468"/>
            <a:ext cx="3893820" cy="37147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52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Classification:</a:t>
            </a:r>
            <a:endParaRPr sz="18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33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Input: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endParaRPr sz="14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Output: </a:t>
            </a:r>
            <a:r>
              <a:rPr sz="1400" spc="50" dirty="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sz="14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label</a:t>
            </a:r>
            <a:endParaRPr sz="14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20" dirty="0">
                <a:solidFill>
                  <a:srgbClr val="595959"/>
                </a:solidFill>
                <a:latin typeface="Trebuchet MS"/>
                <a:cs typeface="Trebuchet MS"/>
              </a:rPr>
              <a:t>Loss: </a:t>
            </a:r>
            <a:r>
              <a:rPr sz="1400" spc="55" dirty="0">
                <a:solidFill>
                  <a:srgbClr val="595959"/>
                </a:solidFill>
                <a:latin typeface="Trebuchet MS"/>
                <a:cs typeface="Trebuchet MS"/>
              </a:rPr>
              <a:t>Cross</a:t>
            </a:r>
            <a:r>
              <a:rPr sz="1400" spc="-2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entropy </a:t>
            </a:r>
            <a:r>
              <a:rPr sz="1400" spc="-10" dirty="0">
                <a:solidFill>
                  <a:srgbClr val="595959"/>
                </a:solidFill>
                <a:latin typeface="Trebuchet MS"/>
                <a:cs typeface="Trebuchet MS"/>
              </a:rPr>
              <a:t>(Softmaxlog)</a:t>
            </a:r>
            <a:endParaRPr sz="14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Evaluation </a:t>
            </a: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metric:</a:t>
            </a:r>
            <a:r>
              <a:rPr sz="1400" spc="-1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Accuracy</a:t>
            </a:r>
            <a:endParaRPr sz="1400" dirty="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25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Localization:</a:t>
            </a:r>
            <a:endParaRPr sz="18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33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Input: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endParaRPr sz="14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Output: </a:t>
            </a:r>
            <a:r>
              <a:rPr sz="1400" spc="20" dirty="0">
                <a:solidFill>
                  <a:srgbClr val="595959"/>
                </a:solidFill>
                <a:latin typeface="Trebuchet MS"/>
                <a:cs typeface="Trebuchet MS"/>
              </a:rPr>
              <a:t>Box </a:t>
            </a:r>
            <a:r>
              <a:rPr sz="1400" spc="-45" dirty="0">
                <a:solidFill>
                  <a:srgbClr val="595959"/>
                </a:solidFill>
                <a:latin typeface="Trebuchet MS"/>
                <a:cs typeface="Trebuchet MS"/>
              </a:rPr>
              <a:t>in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image </a:t>
            </a:r>
            <a:r>
              <a:rPr sz="1400" spc="-114" dirty="0">
                <a:solidFill>
                  <a:srgbClr val="595959"/>
                </a:solidFill>
                <a:latin typeface="Trebuchet MS"/>
                <a:cs typeface="Trebuchet MS"/>
              </a:rPr>
              <a:t>(x, </a:t>
            </a:r>
            <a:r>
              <a:rPr sz="1400" spc="-140" dirty="0">
                <a:solidFill>
                  <a:srgbClr val="595959"/>
                </a:solidFill>
                <a:latin typeface="Trebuchet MS"/>
                <a:cs typeface="Trebuchet MS"/>
              </a:rPr>
              <a:t>y, </a:t>
            </a:r>
            <a:r>
              <a:rPr sz="1400" spc="-120" dirty="0">
                <a:solidFill>
                  <a:srgbClr val="595959"/>
                </a:solidFill>
                <a:latin typeface="Trebuchet MS"/>
                <a:cs typeface="Trebuchet MS"/>
              </a:rPr>
              <a:t>w,</a:t>
            </a:r>
            <a:r>
              <a:rPr sz="1400" spc="-3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h)</a:t>
            </a:r>
            <a:endParaRPr sz="14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20" dirty="0">
                <a:solidFill>
                  <a:srgbClr val="595959"/>
                </a:solidFill>
                <a:latin typeface="Trebuchet MS"/>
                <a:cs typeface="Trebuchet MS"/>
              </a:rPr>
              <a:t>Loss: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rebuchet MS"/>
                <a:cs typeface="Trebuchet MS"/>
              </a:rPr>
              <a:t>L2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95959"/>
                </a:solidFill>
                <a:latin typeface="Trebuchet MS"/>
                <a:cs typeface="Trebuchet MS"/>
              </a:rPr>
              <a:t>Loss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(Euclidean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distance)</a:t>
            </a:r>
            <a:endParaRPr sz="14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Evaluation </a:t>
            </a: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metric: 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Intersection over</a:t>
            </a:r>
            <a:r>
              <a:rPr sz="1400" spc="-22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Union</a:t>
            </a:r>
            <a:endParaRPr sz="1400" dirty="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25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-15" dirty="0">
                <a:solidFill>
                  <a:srgbClr val="595959"/>
                </a:solidFill>
                <a:latin typeface="Trebuchet MS"/>
                <a:cs typeface="Trebuchet MS"/>
              </a:rPr>
              <a:t>Classification </a:t>
            </a:r>
            <a:r>
              <a:rPr sz="1800" spc="70" dirty="0">
                <a:solidFill>
                  <a:srgbClr val="595959"/>
                </a:solidFill>
                <a:latin typeface="Trebuchet MS"/>
                <a:cs typeface="Trebuchet MS"/>
              </a:rPr>
              <a:t>+</a:t>
            </a:r>
            <a:r>
              <a:rPr sz="1800" spc="-20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rebuchet MS"/>
                <a:cs typeface="Trebuchet MS"/>
              </a:rPr>
              <a:t>Localization:</a:t>
            </a:r>
            <a:endParaRPr sz="18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33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Input: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endParaRPr sz="14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-65" dirty="0">
                <a:solidFill>
                  <a:srgbClr val="595959"/>
                </a:solidFill>
                <a:latin typeface="Trebuchet MS"/>
                <a:cs typeface="Trebuchet MS"/>
              </a:rPr>
              <a:t>Output: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Trebuchet MS"/>
                <a:cs typeface="Trebuchet MS"/>
              </a:rPr>
              <a:t>label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95959"/>
                </a:solidFill>
                <a:latin typeface="Trebuchet MS"/>
                <a:cs typeface="Trebuchet MS"/>
              </a:rPr>
              <a:t>+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box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endParaRPr sz="1400" dirty="0">
              <a:latin typeface="Trebuchet MS"/>
              <a:cs typeface="Trebuchet MS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B40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spc="20" dirty="0">
                <a:solidFill>
                  <a:srgbClr val="595959"/>
                </a:solidFill>
                <a:latin typeface="Trebuchet MS"/>
                <a:cs typeface="Trebuchet MS"/>
              </a:rPr>
              <a:t>Loss: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95959"/>
                </a:solidFill>
                <a:latin typeface="Trebuchet MS"/>
                <a:cs typeface="Trebuchet MS"/>
              </a:rPr>
              <a:t>Sum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both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Trebuchet MS"/>
                <a:cs typeface="Trebuchet MS"/>
              </a:rPr>
              <a:t>losses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99525" y="1152468"/>
            <a:ext cx="3284854" cy="2689225"/>
            <a:chOff x="5499525" y="1152468"/>
            <a:chExt cx="3284854" cy="2689225"/>
          </a:xfrm>
        </p:grpSpPr>
        <p:sp>
          <p:nvSpPr>
            <p:cNvPr id="5" name="object 5"/>
            <p:cNvSpPr/>
            <p:nvPr/>
          </p:nvSpPr>
          <p:spPr>
            <a:xfrm>
              <a:off x="5499525" y="1152468"/>
              <a:ext cx="3284247" cy="2689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44893" y="1249893"/>
              <a:ext cx="1431925" cy="2522855"/>
            </a:xfrm>
            <a:custGeom>
              <a:avLst/>
              <a:gdLst/>
              <a:ahLst/>
              <a:cxnLst/>
              <a:rect l="l" t="t" r="r" b="b"/>
              <a:pathLst>
                <a:path w="1431925" h="2522854">
                  <a:moveTo>
                    <a:pt x="0" y="0"/>
                  </a:moveTo>
                  <a:lnTo>
                    <a:pt x="1431599" y="0"/>
                  </a:lnTo>
                  <a:lnTo>
                    <a:pt x="1431599" y="2522399"/>
                  </a:lnTo>
                  <a:lnTo>
                    <a:pt x="0" y="2522399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6579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Trebuchet MS"/>
                <a:cs typeface="Trebuchet MS"/>
              </a:rPr>
              <a:t>Classification </a:t>
            </a:r>
            <a:r>
              <a:rPr sz="2400" spc="95" dirty="0">
                <a:solidFill>
                  <a:srgbClr val="000000"/>
                </a:solidFill>
                <a:latin typeface="Trebuchet MS"/>
                <a:cs typeface="Trebuchet MS"/>
              </a:rPr>
              <a:t>+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Localization: </a:t>
            </a:r>
            <a:r>
              <a:rPr sz="2400" spc="5" dirty="0">
                <a:solidFill>
                  <a:srgbClr val="000000"/>
                </a:solidFill>
                <a:latin typeface="Trebuchet MS"/>
                <a:cs typeface="Trebuchet MS"/>
              </a:rPr>
              <a:t>ImageNet</a:t>
            </a:r>
            <a:r>
              <a:rPr sz="2400" spc="-5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000000"/>
                </a:solidFill>
                <a:latin typeface="Trebuchet MS"/>
                <a:cs typeface="Trebuchet MS"/>
              </a:rPr>
              <a:t>Challenge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193" y="1177197"/>
            <a:ext cx="3747770" cy="2422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25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-10" dirty="0">
                <a:solidFill>
                  <a:srgbClr val="595959"/>
                </a:solidFill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  <a:p>
            <a:pPr marL="628015" lvl="1" indent="-257810">
              <a:lnSpc>
                <a:spcPct val="100000"/>
              </a:lnSpc>
              <a:spcBef>
                <a:spcPts val="27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30" dirty="0">
                <a:solidFill>
                  <a:srgbClr val="595959"/>
                </a:solidFill>
                <a:latin typeface="Trebuchet MS"/>
                <a:cs typeface="Trebuchet MS"/>
              </a:rPr>
              <a:t>1000</a:t>
            </a:r>
            <a:r>
              <a:rPr sz="1200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rebuchet MS"/>
                <a:cs typeface="Trebuchet MS"/>
              </a:rPr>
              <a:t>Classes.</a:t>
            </a:r>
            <a:endParaRPr sz="1200">
              <a:latin typeface="Trebuchet MS"/>
              <a:cs typeface="Trebuchet MS"/>
            </a:endParaRPr>
          </a:p>
          <a:p>
            <a:pPr marL="628015" marR="418465" lvl="1" indent="-257175">
              <a:lnSpc>
                <a:spcPct val="114599"/>
              </a:lnSpc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15" dirty="0">
                <a:solidFill>
                  <a:srgbClr val="595959"/>
                </a:solidFill>
                <a:latin typeface="Trebuchet MS"/>
                <a:cs typeface="Trebuchet MS"/>
              </a:rPr>
              <a:t>Each</a:t>
            </a:r>
            <a:r>
              <a:rPr sz="12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595959"/>
                </a:solidFill>
                <a:latin typeface="Trebuchet MS"/>
                <a:cs typeface="Trebuchet MS"/>
              </a:rPr>
              <a:t>image</a:t>
            </a:r>
            <a:r>
              <a:rPr sz="12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595959"/>
                </a:solidFill>
                <a:latin typeface="Trebuchet MS"/>
                <a:cs typeface="Trebuchet MS"/>
              </a:rPr>
              <a:t>has</a:t>
            </a:r>
            <a:r>
              <a:rPr sz="12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Trebuchet MS"/>
                <a:cs typeface="Trebuchet MS"/>
              </a:rPr>
              <a:t>1</a:t>
            </a:r>
            <a:r>
              <a:rPr sz="12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Trebuchet MS"/>
                <a:cs typeface="Trebuchet MS"/>
              </a:rPr>
              <a:t>class</a:t>
            </a:r>
            <a:r>
              <a:rPr sz="1200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sz="12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595959"/>
                </a:solidFill>
                <a:latin typeface="Trebuchet MS"/>
                <a:cs typeface="Trebuchet MS"/>
              </a:rPr>
              <a:t>at</a:t>
            </a:r>
            <a:r>
              <a:rPr sz="12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595959"/>
                </a:solidFill>
                <a:latin typeface="Trebuchet MS"/>
                <a:cs typeface="Trebuchet MS"/>
              </a:rPr>
              <a:t>least</a:t>
            </a:r>
            <a:r>
              <a:rPr sz="12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595959"/>
                </a:solidFill>
                <a:latin typeface="Trebuchet MS"/>
                <a:cs typeface="Trebuchet MS"/>
              </a:rPr>
              <a:t>one  </a:t>
            </a:r>
            <a:r>
              <a:rPr sz="1200" spc="-5" dirty="0">
                <a:solidFill>
                  <a:srgbClr val="595959"/>
                </a:solidFill>
                <a:latin typeface="Trebuchet MS"/>
                <a:cs typeface="Trebuchet MS"/>
              </a:rPr>
              <a:t>bounding</a:t>
            </a:r>
            <a:r>
              <a:rPr sz="12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595959"/>
                </a:solidFill>
                <a:latin typeface="Trebuchet MS"/>
                <a:cs typeface="Trebuchet MS"/>
              </a:rPr>
              <a:t>box.</a:t>
            </a:r>
            <a:endParaRPr sz="1200">
              <a:latin typeface="Trebuchet MS"/>
              <a:cs typeface="Trebuchet MS"/>
            </a:endParaRPr>
          </a:p>
          <a:p>
            <a:pPr marL="628015" lvl="1" indent="-257810">
              <a:lnSpc>
                <a:spcPct val="100000"/>
              </a:lnSpc>
              <a:spcBef>
                <a:spcPts val="210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70" dirty="0">
                <a:solidFill>
                  <a:srgbClr val="595959"/>
                </a:solidFill>
                <a:latin typeface="Trebuchet MS"/>
                <a:cs typeface="Trebuchet MS"/>
              </a:rPr>
              <a:t>~800</a:t>
            </a:r>
            <a:r>
              <a:rPr sz="1200" spc="-2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595959"/>
                </a:solidFill>
                <a:latin typeface="Trebuchet MS"/>
                <a:cs typeface="Trebuchet MS"/>
              </a:rPr>
              <a:t>Training </a:t>
            </a:r>
            <a:r>
              <a:rPr sz="1200" spc="20" dirty="0">
                <a:solidFill>
                  <a:srgbClr val="595959"/>
                </a:solidFill>
                <a:latin typeface="Trebuchet MS"/>
                <a:cs typeface="Trebuchet MS"/>
              </a:rPr>
              <a:t>images </a:t>
            </a:r>
            <a:r>
              <a:rPr sz="1200" spc="-40" dirty="0">
                <a:solidFill>
                  <a:srgbClr val="595959"/>
                </a:solidFill>
                <a:latin typeface="Trebuchet MS"/>
                <a:cs typeface="Trebuchet MS"/>
              </a:rPr>
              <a:t>per </a:t>
            </a:r>
            <a:r>
              <a:rPr sz="1200" dirty="0">
                <a:solidFill>
                  <a:srgbClr val="595959"/>
                </a:solidFill>
                <a:latin typeface="Trebuchet MS"/>
                <a:cs typeface="Trebuchet MS"/>
              </a:rPr>
              <a:t>class.</a:t>
            </a:r>
            <a:endParaRPr sz="12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04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-25" dirty="0">
                <a:solidFill>
                  <a:srgbClr val="595959"/>
                </a:solidFill>
                <a:latin typeface="Trebuchet MS"/>
                <a:cs typeface="Trebuchet MS"/>
              </a:rPr>
              <a:t>Evaluation</a:t>
            </a:r>
            <a:endParaRPr sz="1400">
              <a:latin typeface="Trebuchet MS"/>
              <a:cs typeface="Trebuchet MS"/>
            </a:endParaRPr>
          </a:p>
          <a:p>
            <a:pPr marL="628015" marR="132080" lvl="1" indent="-257175">
              <a:lnSpc>
                <a:spcPct val="114599"/>
              </a:lnSpc>
              <a:spcBef>
                <a:spcPts val="6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-20" dirty="0">
                <a:solidFill>
                  <a:srgbClr val="595959"/>
                </a:solidFill>
                <a:latin typeface="Trebuchet MS"/>
                <a:cs typeface="Trebuchet MS"/>
              </a:rPr>
              <a:t>Algorithm</a:t>
            </a:r>
            <a:r>
              <a:rPr sz="1200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595959"/>
                </a:solidFill>
                <a:latin typeface="Trebuchet MS"/>
                <a:cs typeface="Trebuchet MS"/>
              </a:rPr>
              <a:t>produces</a:t>
            </a:r>
            <a:r>
              <a:rPr sz="1200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Trebuchet MS"/>
                <a:cs typeface="Trebuchet MS"/>
              </a:rPr>
              <a:t>5</a:t>
            </a:r>
            <a:r>
              <a:rPr sz="1200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rebuchet MS"/>
                <a:cs typeface="Trebuchet MS"/>
              </a:rPr>
              <a:t>(class</a:t>
            </a:r>
            <a:r>
              <a:rPr sz="1200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595959"/>
                </a:solidFill>
                <a:latin typeface="Trebuchet MS"/>
                <a:cs typeface="Trebuchet MS"/>
              </a:rPr>
              <a:t>+</a:t>
            </a:r>
            <a:r>
              <a:rPr sz="1200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Trebuchet MS"/>
                <a:cs typeface="Trebuchet MS"/>
              </a:rPr>
              <a:t>bounding</a:t>
            </a:r>
            <a:r>
              <a:rPr sz="1200" spc="-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595959"/>
                </a:solidFill>
                <a:latin typeface="Trebuchet MS"/>
                <a:cs typeface="Trebuchet MS"/>
              </a:rPr>
              <a:t>box)  </a:t>
            </a:r>
            <a:r>
              <a:rPr sz="1200" spc="20" dirty="0">
                <a:solidFill>
                  <a:srgbClr val="595959"/>
                </a:solidFill>
                <a:latin typeface="Trebuchet MS"/>
                <a:cs typeface="Trebuchet MS"/>
              </a:rPr>
              <a:t>guesses.</a:t>
            </a:r>
            <a:endParaRPr sz="1200">
              <a:latin typeface="Trebuchet MS"/>
              <a:cs typeface="Trebuchet MS"/>
            </a:endParaRPr>
          </a:p>
          <a:p>
            <a:pPr marL="628015" marR="5080" lvl="1" indent="-257175">
              <a:lnSpc>
                <a:spcPct val="114599"/>
              </a:lnSpc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55" dirty="0">
                <a:solidFill>
                  <a:srgbClr val="595959"/>
                </a:solidFill>
                <a:latin typeface="Calibri"/>
                <a:cs typeface="Calibri"/>
              </a:rPr>
              <a:t>Example</a:t>
            </a:r>
            <a:r>
              <a:rPr sz="12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80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2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Calibri"/>
                <a:cs typeface="Calibri"/>
              </a:rPr>
              <a:t>correct</a:t>
            </a:r>
            <a:r>
              <a:rPr sz="12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30" dirty="0">
                <a:solidFill>
                  <a:srgbClr val="595959"/>
                </a:solidFill>
                <a:latin typeface="Calibri"/>
                <a:cs typeface="Calibri"/>
              </a:rPr>
              <a:t>if</a:t>
            </a:r>
            <a:r>
              <a:rPr sz="12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30" dirty="0">
                <a:solidFill>
                  <a:srgbClr val="595959"/>
                </a:solidFill>
                <a:latin typeface="Calibri"/>
                <a:cs typeface="Calibri"/>
              </a:rPr>
              <a:t>at</a:t>
            </a:r>
            <a:r>
              <a:rPr sz="12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50" dirty="0">
                <a:solidFill>
                  <a:srgbClr val="595959"/>
                </a:solidFill>
                <a:latin typeface="Calibri"/>
                <a:cs typeface="Calibri"/>
              </a:rPr>
              <a:t>least</a:t>
            </a:r>
            <a:r>
              <a:rPr sz="12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Calibri"/>
                <a:cs typeface="Calibri"/>
              </a:rPr>
              <a:t>one</a:t>
            </a:r>
            <a:r>
              <a:rPr sz="1200" spc="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4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2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90" dirty="0">
                <a:solidFill>
                  <a:srgbClr val="595959"/>
                </a:solidFill>
                <a:latin typeface="Calibri"/>
                <a:cs typeface="Calibri"/>
              </a:rPr>
              <a:t>guess</a:t>
            </a:r>
            <a:r>
              <a:rPr sz="1200" spc="2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80" dirty="0">
                <a:solidFill>
                  <a:srgbClr val="595959"/>
                </a:solidFill>
                <a:latin typeface="Calibri"/>
                <a:cs typeface="Calibri"/>
              </a:rPr>
              <a:t>has  </a:t>
            </a:r>
            <a:r>
              <a:rPr sz="1200" spc="35" dirty="0">
                <a:solidFill>
                  <a:srgbClr val="595959"/>
                </a:solidFill>
                <a:latin typeface="Calibri"/>
                <a:cs typeface="Calibri"/>
              </a:rPr>
              <a:t>correct </a:t>
            </a:r>
            <a:r>
              <a:rPr sz="1200" spc="95" dirty="0">
                <a:solidFill>
                  <a:srgbClr val="595959"/>
                </a:solidFill>
                <a:latin typeface="Calibri"/>
                <a:cs typeface="Calibri"/>
              </a:rPr>
              <a:t>class </a:t>
            </a:r>
            <a:r>
              <a:rPr sz="1200" spc="65" dirty="0">
                <a:solidFill>
                  <a:srgbClr val="595959"/>
                </a:solidFill>
                <a:latin typeface="Calibri"/>
                <a:cs typeface="Calibri"/>
              </a:rPr>
              <a:t>AND </a:t>
            </a:r>
            <a:r>
              <a:rPr sz="1200" spc="40" dirty="0">
                <a:solidFill>
                  <a:srgbClr val="595959"/>
                </a:solidFill>
                <a:latin typeface="Calibri"/>
                <a:cs typeface="Calibri"/>
              </a:rPr>
              <a:t>bounding </a:t>
            </a:r>
            <a:r>
              <a:rPr sz="1200" spc="50" dirty="0">
                <a:solidFill>
                  <a:srgbClr val="595959"/>
                </a:solidFill>
                <a:latin typeface="Calibri"/>
                <a:cs typeface="Calibri"/>
              </a:rPr>
              <a:t>box </a:t>
            </a:r>
            <a:r>
              <a:rPr sz="1200" spc="30" dirty="0">
                <a:solidFill>
                  <a:srgbClr val="595959"/>
                </a:solidFill>
                <a:latin typeface="Calibri"/>
                <a:cs typeface="Calibri"/>
              </a:rPr>
              <a:t>at </a:t>
            </a:r>
            <a:r>
              <a:rPr sz="1200" spc="50" dirty="0">
                <a:solidFill>
                  <a:srgbClr val="595959"/>
                </a:solidFill>
                <a:latin typeface="Calibri"/>
                <a:cs typeface="Calibri"/>
              </a:rPr>
              <a:t>least </a:t>
            </a:r>
            <a:r>
              <a:rPr sz="1200" spc="45" dirty="0">
                <a:solidFill>
                  <a:srgbClr val="595959"/>
                </a:solidFill>
                <a:latin typeface="Calibri"/>
                <a:cs typeface="Calibri"/>
              </a:rPr>
              <a:t>50%  </a:t>
            </a:r>
            <a:r>
              <a:rPr sz="1200" spc="30" dirty="0">
                <a:solidFill>
                  <a:srgbClr val="595959"/>
                </a:solidFill>
                <a:latin typeface="Calibri"/>
                <a:cs typeface="Calibri"/>
              </a:rPr>
              <a:t>intersection </a:t>
            </a:r>
            <a:r>
              <a:rPr sz="1200" spc="25" dirty="0">
                <a:solidFill>
                  <a:srgbClr val="595959"/>
                </a:solidFill>
                <a:latin typeface="Calibri"/>
                <a:cs typeface="Calibri"/>
              </a:rPr>
              <a:t>over</a:t>
            </a:r>
            <a:r>
              <a:rPr sz="12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union</a:t>
            </a:r>
            <a:r>
              <a:rPr sz="1200" dirty="0">
                <a:solidFill>
                  <a:srgbClr val="595959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61334" y="1011972"/>
            <a:ext cx="4678680" cy="4102735"/>
            <a:chOff x="4361334" y="1011972"/>
            <a:chExt cx="4678680" cy="4102735"/>
          </a:xfrm>
        </p:grpSpPr>
        <p:sp>
          <p:nvSpPr>
            <p:cNvPr id="6" name="object 6"/>
            <p:cNvSpPr/>
            <p:nvPr/>
          </p:nvSpPr>
          <p:spPr>
            <a:xfrm>
              <a:off x="7506750" y="4788993"/>
              <a:ext cx="1533149" cy="325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1334" y="1011972"/>
              <a:ext cx="4678557" cy="36974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858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000000"/>
                </a:solidFill>
                <a:latin typeface="Trebuchet MS"/>
                <a:cs typeface="Trebuchet MS"/>
              </a:rPr>
              <a:t>Intersection </a:t>
            </a:r>
            <a:r>
              <a:rPr sz="2400" spc="-60" dirty="0">
                <a:solidFill>
                  <a:srgbClr val="000000"/>
                </a:solidFill>
                <a:latin typeface="Trebuchet MS"/>
                <a:cs typeface="Trebuchet MS"/>
              </a:rPr>
              <a:t>Over </a:t>
            </a:r>
            <a:r>
              <a:rPr sz="2400" spc="-15" dirty="0">
                <a:solidFill>
                  <a:srgbClr val="000000"/>
                </a:solidFill>
                <a:latin typeface="Trebuchet MS"/>
                <a:cs typeface="Trebuchet MS"/>
              </a:rPr>
              <a:t>Union</a:t>
            </a:r>
            <a:r>
              <a:rPr sz="2400" spc="-3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(IoU)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9" y="1176350"/>
            <a:ext cx="502348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14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Important </a:t>
            </a:r>
            <a:r>
              <a:rPr sz="1800" spc="-5" dirty="0">
                <a:solidFill>
                  <a:srgbClr val="595959"/>
                </a:solidFill>
                <a:latin typeface="Trebuchet MS"/>
                <a:cs typeface="Trebuchet MS"/>
              </a:rPr>
              <a:t>measurement </a:t>
            </a:r>
            <a:r>
              <a:rPr sz="1800" spc="-45" dirty="0">
                <a:solidFill>
                  <a:srgbClr val="595959"/>
                </a:solidFill>
                <a:latin typeface="Trebuchet MS"/>
                <a:cs typeface="Trebuchet MS"/>
              </a:rPr>
              <a:t>for </a:t>
            </a:r>
            <a:r>
              <a:rPr sz="1800" spc="-65" dirty="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sz="1800" spc="-3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rebuchet MS"/>
                <a:cs typeface="Trebuchet MS"/>
              </a:rPr>
              <a:t>localization.</a:t>
            </a:r>
            <a:endParaRPr sz="1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B40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spc="30" dirty="0">
                <a:solidFill>
                  <a:srgbClr val="595959"/>
                </a:solidFill>
                <a:latin typeface="Trebuchet MS"/>
                <a:cs typeface="Trebuchet MS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rebuchet MS"/>
                <a:cs typeface="Trebuchet MS"/>
              </a:rPr>
              <a:t>both</a:t>
            </a:r>
            <a:r>
              <a:rPr sz="1800" spc="-11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rebuchet MS"/>
                <a:cs typeface="Trebuchet MS"/>
              </a:rPr>
              <a:t>training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800" spc="-1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595959"/>
                </a:solidFill>
                <a:latin typeface="Trebuchet MS"/>
                <a:cs typeface="Trebuchet MS"/>
              </a:rPr>
              <a:t>evaluation.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137" y="2556841"/>
            <a:ext cx="21939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70" dirty="0">
                <a:solidFill>
                  <a:srgbClr val="B6D7A8"/>
                </a:solidFill>
                <a:latin typeface="Calibri"/>
                <a:cs typeface="Calibri"/>
              </a:rPr>
              <a:t>Intersection(A,B)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9363" y="3166441"/>
            <a:ext cx="14046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60" dirty="0">
                <a:solidFill>
                  <a:srgbClr val="EA9999"/>
                </a:solidFill>
                <a:latin typeface="Calibri"/>
                <a:cs typeface="Calibri"/>
              </a:rPr>
              <a:t>Union(A,B)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78506" y="650099"/>
            <a:ext cx="5279390" cy="2437130"/>
            <a:chOff x="3378506" y="650099"/>
            <a:chExt cx="5279390" cy="2437130"/>
          </a:xfrm>
        </p:grpSpPr>
        <p:sp>
          <p:nvSpPr>
            <p:cNvPr id="7" name="object 7"/>
            <p:cNvSpPr/>
            <p:nvPr/>
          </p:nvSpPr>
          <p:spPr>
            <a:xfrm>
              <a:off x="3378506" y="3077512"/>
              <a:ext cx="2340610" cy="0"/>
            </a:xfrm>
            <a:custGeom>
              <a:avLst/>
              <a:gdLst/>
              <a:ahLst/>
              <a:cxnLst/>
              <a:rect l="l" t="t" r="r" b="b"/>
              <a:pathLst>
                <a:path w="2340610">
                  <a:moveTo>
                    <a:pt x="0" y="0"/>
                  </a:moveTo>
                  <a:lnTo>
                    <a:pt x="23405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25155" y="814856"/>
              <a:ext cx="1098550" cy="1341755"/>
            </a:xfrm>
            <a:custGeom>
              <a:avLst/>
              <a:gdLst/>
              <a:ahLst/>
              <a:cxnLst/>
              <a:rect l="l" t="t" r="r" b="b"/>
              <a:pathLst>
                <a:path w="1098550" h="1341755">
                  <a:moveTo>
                    <a:pt x="1098449" y="1341674"/>
                  </a:moveTo>
                  <a:lnTo>
                    <a:pt x="0" y="1341674"/>
                  </a:lnTo>
                  <a:lnTo>
                    <a:pt x="0" y="0"/>
                  </a:lnTo>
                  <a:lnTo>
                    <a:pt x="1098449" y="0"/>
                  </a:lnTo>
                  <a:lnTo>
                    <a:pt x="1098449" y="1341674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5155" y="814856"/>
              <a:ext cx="1098550" cy="1341755"/>
            </a:xfrm>
            <a:custGeom>
              <a:avLst/>
              <a:gdLst/>
              <a:ahLst/>
              <a:cxnLst/>
              <a:rect l="l" t="t" r="r" b="b"/>
              <a:pathLst>
                <a:path w="1098550" h="1341755">
                  <a:moveTo>
                    <a:pt x="0" y="0"/>
                  </a:moveTo>
                  <a:lnTo>
                    <a:pt x="1098449" y="0"/>
                  </a:lnTo>
                  <a:lnTo>
                    <a:pt x="1098449" y="1341674"/>
                  </a:lnTo>
                  <a:lnTo>
                    <a:pt x="0" y="13416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9112" y="664387"/>
              <a:ext cx="1674495" cy="1821180"/>
            </a:xfrm>
            <a:custGeom>
              <a:avLst/>
              <a:gdLst/>
              <a:ahLst/>
              <a:cxnLst/>
              <a:rect l="l" t="t" r="r" b="b"/>
              <a:pathLst>
                <a:path w="1674495" h="1821180">
                  <a:moveTo>
                    <a:pt x="356043" y="0"/>
                  </a:moveTo>
                  <a:lnTo>
                    <a:pt x="1674093" y="0"/>
                  </a:lnTo>
                  <a:lnTo>
                    <a:pt x="1674093" y="1492199"/>
                  </a:lnTo>
                  <a:lnTo>
                    <a:pt x="356043" y="1492199"/>
                  </a:lnTo>
                  <a:lnTo>
                    <a:pt x="356043" y="0"/>
                  </a:lnTo>
                  <a:close/>
                </a:path>
                <a:path w="1674495" h="1821180">
                  <a:moveTo>
                    <a:pt x="0" y="150468"/>
                  </a:moveTo>
                  <a:lnTo>
                    <a:pt x="1454399" y="150468"/>
                  </a:lnTo>
                  <a:lnTo>
                    <a:pt x="1454399" y="1820643"/>
                  </a:lnTo>
                  <a:lnTo>
                    <a:pt x="0" y="1820643"/>
                  </a:lnTo>
                  <a:lnTo>
                    <a:pt x="0" y="150468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8081" y="2865328"/>
            <a:ext cx="112585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70" dirty="0">
                <a:solidFill>
                  <a:srgbClr val="595959"/>
                </a:solidFill>
                <a:latin typeface="Arial"/>
                <a:cs typeface="Arial"/>
              </a:rPr>
              <a:t>IoU(A,B)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300" b="1" spc="-3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23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954825" y="2733937"/>
          <a:ext cx="1674494" cy="1820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/>
                <a:gridCol w="1098550"/>
                <a:gridCol w="219709"/>
              </a:tblGrid>
              <a:tr h="150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417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</a:tr>
              <a:tr h="32844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470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Trebuchet MS"/>
                <a:cs typeface="Trebuchet MS"/>
              </a:rPr>
              <a:t>Classification </a:t>
            </a:r>
            <a:r>
              <a:rPr sz="2400" spc="95" dirty="0">
                <a:solidFill>
                  <a:srgbClr val="000000"/>
                </a:solidFill>
                <a:latin typeface="Trebuchet MS"/>
                <a:cs typeface="Trebuchet MS"/>
              </a:rPr>
              <a:t>+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Localization:</a:t>
            </a:r>
            <a:r>
              <a:rPr sz="2400" spc="-50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000000"/>
                </a:solidFill>
                <a:latin typeface="Trebuchet MS"/>
                <a:cs typeface="Trebuchet MS"/>
              </a:rPr>
              <a:t>Model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1131956"/>
            <a:ext cx="6930544" cy="368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3968" y="1274031"/>
            <a:ext cx="163068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40" dirty="0">
                <a:latin typeface="Arial"/>
                <a:cs typeface="Arial"/>
              </a:rPr>
              <a:t>Classification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Head:</a:t>
            </a:r>
            <a:endParaRPr sz="1400">
              <a:latin typeface="Arial"/>
              <a:cs typeface="Arial"/>
            </a:endParaRPr>
          </a:p>
          <a:p>
            <a:pPr marL="355600" marR="135255" indent="-2730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400" spc="160" dirty="0">
                <a:latin typeface="Calibri"/>
                <a:cs typeface="Calibri"/>
              </a:rPr>
              <a:t>C </a:t>
            </a:r>
            <a:r>
              <a:rPr sz="1400" spc="90" dirty="0">
                <a:latin typeface="Calibri"/>
                <a:cs typeface="Calibri"/>
              </a:rPr>
              <a:t>Scores</a:t>
            </a:r>
            <a:r>
              <a:rPr sz="1400" spc="-170" dirty="0">
                <a:latin typeface="Calibri"/>
                <a:cs typeface="Calibri"/>
              </a:rPr>
              <a:t> </a:t>
            </a:r>
            <a:r>
              <a:rPr sz="1400" spc="30" dirty="0">
                <a:latin typeface="Calibri"/>
                <a:cs typeface="Calibri"/>
              </a:rPr>
              <a:t>for </a:t>
            </a:r>
            <a:r>
              <a:rPr sz="1400" spc="160" dirty="0">
                <a:latin typeface="Calibri"/>
                <a:cs typeface="Calibri"/>
              </a:rPr>
              <a:t>C  </a:t>
            </a:r>
            <a:r>
              <a:rPr sz="1400" spc="110" dirty="0">
                <a:latin typeface="Calibri"/>
                <a:cs typeface="Calibri"/>
              </a:rPr>
              <a:t>classes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3968" y="3369531"/>
            <a:ext cx="15716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45" dirty="0">
                <a:latin typeface="Arial"/>
                <a:cs typeface="Arial"/>
              </a:rPr>
              <a:t>Localization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Head:</a:t>
            </a:r>
            <a:endParaRPr sz="1400">
              <a:latin typeface="Arial"/>
              <a:cs typeface="Arial"/>
            </a:endParaRPr>
          </a:p>
          <a:p>
            <a:pPr marL="355600" marR="5080" indent="-2730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400" spc="120" dirty="0">
                <a:latin typeface="Calibri"/>
                <a:cs typeface="Calibri"/>
              </a:rPr>
              <a:t>Class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agnostic:  </a:t>
            </a:r>
            <a:r>
              <a:rPr sz="1400" spc="5" dirty="0">
                <a:latin typeface="Calibri"/>
                <a:cs typeface="Calibri"/>
              </a:rPr>
              <a:t>(x,y,w,h)</a:t>
            </a:r>
            <a:endParaRPr sz="1400">
              <a:latin typeface="Calibri"/>
              <a:cs typeface="Calibri"/>
            </a:endParaRPr>
          </a:p>
          <a:p>
            <a:pPr marL="355600" marR="66040" indent="-273050">
              <a:lnSpc>
                <a:spcPts val="1650"/>
              </a:lnSpc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400" spc="120" dirty="0">
                <a:latin typeface="Calibri"/>
                <a:cs typeface="Calibri"/>
              </a:rPr>
              <a:t>Class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specific:  </a:t>
            </a:r>
            <a:r>
              <a:rPr sz="1400" spc="5" dirty="0">
                <a:latin typeface="Calibri"/>
                <a:cs typeface="Calibri"/>
              </a:rPr>
              <a:t>(x,y,w,h) </a:t>
            </a:r>
            <a:r>
              <a:rPr sz="1400" spc="150" dirty="0">
                <a:latin typeface="Calibri"/>
                <a:cs typeface="Calibri"/>
              </a:rPr>
              <a:t>X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160" dirty="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12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00"/>
                </a:solidFill>
                <a:latin typeface="Trebuchet MS"/>
                <a:cs typeface="Trebuchet MS"/>
              </a:rPr>
              <a:t>Computer </a:t>
            </a:r>
            <a:r>
              <a:rPr sz="2400" spc="5" dirty="0">
                <a:solidFill>
                  <a:srgbClr val="000000"/>
                </a:solidFill>
                <a:latin typeface="Trebuchet MS"/>
                <a:cs typeface="Trebuchet MS"/>
              </a:rPr>
              <a:t>Vision</a:t>
            </a:r>
            <a:r>
              <a:rPr sz="2400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000000"/>
                </a:solidFill>
                <a:latin typeface="Trebuchet MS"/>
                <a:cs typeface="Trebuchet MS"/>
              </a:rPr>
              <a:t>Tasks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76960"/>
            <a:ext cx="9144000" cy="3860800"/>
            <a:chOff x="0" y="976960"/>
            <a:chExt cx="9144000" cy="3860800"/>
          </a:xfrm>
        </p:grpSpPr>
        <p:sp>
          <p:nvSpPr>
            <p:cNvPr id="4" name="object 4"/>
            <p:cNvSpPr/>
            <p:nvPr/>
          </p:nvSpPr>
          <p:spPr>
            <a:xfrm>
              <a:off x="0" y="976960"/>
              <a:ext cx="9143963" cy="3860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27099"/>
              <a:ext cx="9077325" cy="3810000"/>
            </a:xfrm>
            <a:custGeom>
              <a:avLst/>
              <a:gdLst/>
              <a:ahLst/>
              <a:cxnLst/>
              <a:rect l="l" t="t" r="r" b="b"/>
              <a:pathLst>
                <a:path w="9077325" h="3810000">
                  <a:moveTo>
                    <a:pt x="4336694" y="40513"/>
                  </a:moveTo>
                  <a:lnTo>
                    <a:pt x="0" y="40513"/>
                  </a:lnTo>
                  <a:lnTo>
                    <a:pt x="0" y="3800411"/>
                  </a:lnTo>
                  <a:lnTo>
                    <a:pt x="4336694" y="3800411"/>
                  </a:lnTo>
                  <a:lnTo>
                    <a:pt x="4336694" y="40513"/>
                  </a:lnTo>
                  <a:close/>
                </a:path>
                <a:path w="9077325" h="3810000">
                  <a:moveTo>
                    <a:pt x="9077071" y="0"/>
                  </a:moveTo>
                  <a:lnTo>
                    <a:pt x="6730174" y="0"/>
                  </a:lnTo>
                  <a:lnTo>
                    <a:pt x="6730174" y="3002343"/>
                  </a:lnTo>
                  <a:lnTo>
                    <a:pt x="4336847" y="3002343"/>
                  </a:lnTo>
                  <a:lnTo>
                    <a:pt x="4336847" y="3800335"/>
                  </a:lnTo>
                  <a:lnTo>
                    <a:pt x="6730174" y="3800335"/>
                  </a:lnTo>
                  <a:lnTo>
                    <a:pt x="6730174" y="3810000"/>
                  </a:lnTo>
                  <a:lnTo>
                    <a:pt x="9077071" y="3810000"/>
                  </a:lnTo>
                  <a:lnTo>
                    <a:pt x="9077071" y="0"/>
                  </a:lnTo>
                  <a:close/>
                </a:path>
              </a:pathLst>
            </a:custGeom>
            <a:solidFill>
              <a:srgbClr val="FFFFFF">
                <a:alpha val="7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275" y="4894454"/>
            <a:ext cx="6548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Source: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CS231n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12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3"/>
              </a:rPr>
              <a:t>http://cs231n.stanford.edu/slides/2016/winter1516_lecture8.pdf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3735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000000"/>
                </a:solidFill>
                <a:latin typeface="Trebuchet MS"/>
                <a:cs typeface="Trebuchet MS"/>
              </a:rPr>
              <a:t>Object </a:t>
            </a:r>
            <a:r>
              <a:rPr sz="2400" spc="-55" dirty="0">
                <a:solidFill>
                  <a:srgbClr val="000000"/>
                </a:solidFill>
                <a:latin typeface="Trebuchet MS"/>
                <a:cs typeface="Trebuchet MS"/>
              </a:rPr>
              <a:t>Detection</a:t>
            </a:r>
            <a:r>
              <a:rPr sz="2400" spc="-2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000000"/>
                </a:solidFill>
                <a:latin typeface="Trebuchet MS"/>
                <a:cs typeface="Trebuchet MS"/>
              </a:rPr>
              <a:t>2001-2007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193" y="1184091"/>
            <a:ext cx="4281170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16100"/>
              </a:lnSpc>
              <a:spcBef>
                <a:spcPts val="100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Rapid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sz="14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sz="14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595959"/>
                </a:solidFill>
                <a:latin typeface="Trebuchet MS"/>
                <a:cs typeface="Trebuchet MS"/>
              </a:rPr>
              <a:t>using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rebuchet MS"/>
                <a:cs typeface="Trebuchet MS"/>
              </a:rPr>
              <a:t>Boosted</a:t>
            </a:r>
            <a:r>
              <a:rPr sz="14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595959"/>
                </a:solidFill>
                <a:latin typeface="Trebuchet MS"/>
                <a:cs typeface="Trebuchet MS"/>
              </a:rPr>
              <a:t>Cascade</a:t>
            </a:r>
            <a:r>
              <a:rPr sz="14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of  </a:t>
            </a:r>
            <a:r>
              <a:rPr sz="1400" spc="-5" dirty="0">
                <a:solidFill>
                  <a:srgbClr val="595959"/>
                </a:solidFill>
                <a:latin typeface="Trebuchet MS"/>
                <a:cs typeface="Trebuchet MS"/>
              </a:rPr>
              <a:t>Simple 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Features</a:t>
            </a:r>
            <a:r>
              <a:rPr sz="1400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(2001)</a:t>
            </a:r>
            <a:endParaRPr sz="1400">
              <a:latin typeface="Trebuchet MS"/>
              <a:cs typeface="Trebuchet MS"/>
            </a:endParaRPr>
          </a:p>
          <a:p>
            <a:pPr marL="628015" lvl="1" indent="-257810">
              <a:lnSpc>
                <a:spcPct val="100000"/>
              </a:lnSpc>
              <a:spcBef>
                <a:spcPts val="27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-25" dirty="0">
                <a:solidFill>
                  <a:srgbClr val="595959"/>
                </a:solidFill>
                <a:latin typeface="Trebuchet MS"/>
                <a:cs typeface="Trebuchet MS"/>
              </a:rPr>
              <a:t>Viola </a:t>
            </a:r>
            <a:r>
              <a:rPr sz="1200" spc="-110" dirty="0">
                <a:solidFill>
                  <a:srgbClr val="595959"/>
                </a:solidFill>
                <a:latin typeface="Trebuchet MS"/>
                <a:cs typeface="Trebuchet MS"/>
              </a:rPr>
              <a:t>&amp;</a:t>
            </a:r>
            <a:r>
              <a:rPr sz="1200" spc="-13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35" dirty="0">
                <a:solidFill>
                  <a:srgbClr val="595959"/>
                </a:solidFill>
                <a:latin typeface="Trebuchet MS"/>
                <a:cs typeface="Trebuchet MS"/>
              </a:rPr>
              <a:t>Jones</a:t>
            </a:r>
            <a:endParaRPr sz="1200">
              <a:latin typeface="Trebuchet MS"/>
              <a:cs typeface="Trebuchet MS"/>
            </a:endParaRPr>
          </a:p>
          <a:p>
            <a:pPr marL="285115" marR="505459" indent="-273050">
              <a:lnSpc>
                <a:spcPts val="1950"/>
              </a:lnSpc>
              <a:spcBef>
                <a:spcPts val="45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25" dirty="0">
                <a:solidFill>
                  <a:srgbClr val="595959"/>
                </a:solidFill>
                <a:latin typeface="Trebuchet MS"/>
                <a:cs typeface="Trebuchet MS"/>
              </a:rPr>
              <a:t>Histograms</a:t>
            </a:r>
            <a:r>
              <a:rPr sz="14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40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Trebuchet MS"/>
                <a:cs typeface="Trebuchet MS"/>
              </a:rPr>
              <a:t>Oriented</a:t>
            </a:r>
            <a:r>
              <a:rPr sz="1400" spc="-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rebuchet MS"/>
                <a:cs typeface="Trebuchet MS"/>
              </a:rPr>
              <a:t>Gradients</a:t>
            </a:r>
            <a:r>
              <a:rPr sz="140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sz="140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95959"/>
                </a:solidFill>
                <a:latin typeface="Trebuchet MS"/>
                <a:cs typeface="Trebuchet MS"/>
              </a:rPr>
              <a:t>Human 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sz="1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(2005)</a:t>
            </a:r>
            <a:endParaRPr sz="1400">
              <a:latin typeface="Trebuchet MS"/>
              <a:cs typeface="Trebuchet MS"/>
            </a:endParaRPr>
          </a:p>
          <a:p>
            <a:pPr marL="628015" lvl="1" indent="-257810">
              <a:lnSpc>
                <a:spcPct val="100000"/>
              </a:lnSpc>
              <a:spcBef>
                <a:spcPts val="16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-25" dirty="0">
                <a:solidFill>
                  <a:srgbClr val="595959"/>
                </a:solidFill>
                <a:latin typeface="Trebuchet MS"/>
                <a:cs typeface="Trebuchet MS"/>
              </a:rPr>
              <a:t>Dalal </a:t>
            </a:r>
            <a:r>
              <a:rPr sz="1200" spc="-110" dirty="0">
                <a:solidFill>
                  <a:srgbClr val="595959"/>
                </a:solidFill>
                <a:latin typeface="Trebuchet MS"/>
                <a:cs typeface="Trebuchet MS"/>
              </a:rPr>
              <a:t>&amp;</a:t>
            </a:r>
            <a:r>
              <a:rPr sz="1200" spc="-13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rebuchet MS"/>
                <a:cs typeface="Trebuchet MS"/>
              </a:rPr>
              <a:t>Triggs</a:t>
            </a:r>
            <a:endParaRPr sz="1200">
              <a:latin typeface="Trebuchet MS"/>
              <a:cs typeface="Trebuchet MS"/>
            </a:endParaRPr>
          </a:p>
          <a:p>
            <a:pPr marL="285115" marR="73660" indent="-273050">
              <a:lnSpc>
                <a:spcPts val="1950"/>
              </a:lnSpc>
              <a:spcBef>
                <a:spcPts val="45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-60" dirty="0">
                <a:solidFill>
                  <a:srgbClr val="595959"/>
                </a:solidFill>
                <a:latin typeface="Trebuchet MS"/>
                <a:cs typeface="Trebuchet MS"/>
              </a:rPr>
              <a:t>Object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Detection </a:t>
            </a:r>
            <a:r>
              <a:rPr sz="1400" spc="-50" dirty="0">
                <a:solidFill>
                  <a:srgbClr val="595959"/>
                </a:solidFill>
                <a:latin typeface="Trebuchet MS"/>
                <a:cs typeface="Trebuchet MS"/>
              </a:rPr>
              <a:t>with 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Discriminatively Trained</a:t>
            </a:r>
            <a:r>
              <a:rPr sz="1400" spc="-229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595959"/>
                </a:solidFill>
                <a:latin typeface="Trebuchet MS"/>
                <a:cs typeface="Trebuchet MS"/>
              </a:rPr>
              <a:t>Part  </a:t>
            </a:r>
            <a:r>
              <a:rPr sz="1400" spc="30" dirty="0">
                <a:solidFill>
                  <a:srgbClr val="595959"/>
                </a:solidFill>
                <a:latin typeface="Trebuchet MS"/>
                <a:cs typeface="Trebuchet MS"/>
              </a:rPr>
              <a:t>Based </a:t>
            </a:r>
            <a:r>
              <a:rPr sz="1400" spc="35" dirty="0">
                <a:solidFill>
                  <a:srgbClr val="595959"/>
                </a:solidFill>
                <a:latin typeface="Trebuchet MS"/>
                <a:cs typeface="Trebuchet MS"/>
              </a:rPr>
              <a:t>Models</a:t>
            </a:r>
            <a:r>
              <a:rPr sz="1400" spc="-204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(2010)</a:t>
            </a:r>
            <a:endParaRPr sz="1400">
              <a:latin typeface="Trebuchet MS"/>
              <a:cs typeface="Trebuchet MS"/>
            </a:endParaRPr>
          </a:p>
          <a:p>
            <a:pPr marL="628015" lvl="1" indent="-257810">
              <a:lnSpc>
                <a:spcPct val="100000"/>
              </a:lnSpc>
              <a:spcBef>
                <a:spcPts val="16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-25" dirty="0">
                <a:solidFill>
                  <a:srgbClr val="595959"/>
                </a:solidFill>
                <a:latin typeface="Trebuchet MS"/>
                <a:cs typeface="Trebuchet MS"/>
              </a:rPr>
              <a:t>Felzenszwalb, </a:t>
            </a:r>
            <a:r>
              <a:rPr sz="1200" spc="-40" dirty="0">
                <a:solidFill>
                  <a:srgbClr val="595959"/>
                </a:solidFill>
                <a:latin typeface="Trebuchet MS"/>
                <a:cs typeface="Trebuchet MS"/>
              </a:rPr>
              <a:t>Girshick,</a:t>
            </a:r>
            <a:r>
              <a:rPr sz="1200" spc="-1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595959"/>
                </a:solidFill>
                <a:latin typeface="Trebuchet MS"/>
                <a:cs typeface="Trebuchet MS"/>
              </a:rPr>
              <a:t>Ramanan</a:t>
            </a:r>
            <a:endParaRPr sz="12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spcBef>
                <a:spcPts val="204"/>
              </a:spcBef>
              <a:buClr>
                <a:srgbClr val="FFAB40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spc="20" dirty="0">
                <a:solidFill>
                  <a:srgbClr val="595959"/>
                </a:solidFill>
                <a:latin typeface="Trebuchet MS"/>
                <a:cs typeface="Trebuchet MS"/>
              </a:rPr>
              <a:t>Fast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Feature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595959"/>
                </a:solidFill>
                <a:latin typeface="Trebuchet MS"/>
                <a:cs typeface="Trebuchet MS"/>
              </a:rPr>
              <a:t>Pyramids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595959"/>
                </a:solidFill>
                <a:latin typeface="Trebuchet MS"/>
                <a:cs typeface="Trebuchet MS"/>
              </a:rPr>
              <a:t>Object</a:t>
            </a:r>
            <a:r>
              <a:rPr sz="1400" spc="-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95959"/>
                </a:solidFill>
                <a:latin typeface="Trebuchet MS"/>
                <a:cs typeface="Trebuchet MS"/>
              </a:rPr>
              <a:t>Detection</a:t>
            </a:r>
            <a:r>
              <a:rPr sz="1400" spc="-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95959"/>
                </a:solidFill>
                <a:latin typeface="Trebuchet MS"/>
                <a:cs typeface="Trebuchet MS"/>
              </a:rPr>
              <a:t>(2014)</a:t>
            </a:r>
            <a:endParaRPr sz="1400">
              <a:latin typeface="Trebuchet MS"/>
              <a:cs typeface="Trebuchet MS"/>
            </a:endParaRPr>
          </a:p>
          <a:p>
            <a:pPr marL="628015" lvl="1" indent="-257810">
              <a:lnSpc>
                <a:spcPct val="100000"/>
              </a:lnSpc>
              <a:spcBef>
                <a:spcPts val="275"/>
              </a:spcBef>
              <a:buClr>
                <a:srgbClr val="FFAB40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-30" dirty="0">
                <a:solidFill>
                  <a:srgbClr val="595959"/>
                </a:solidFill>
                <a:latin typeface="Trebuchet MS"/>
                <a:cs typeface="Trebuchet MS"/>
              </a:rPr>
              <a:t>Dollar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69248" y="988784"/>
            <a:ext cx="3905250" cy="3416300"/>
            <a:chOff x="5069248" y="988784"/>
            <a:chExt cx="3905250" cy="3416300"/>
          </a:xfrm>
        </p:grpSpPr>
        <p:sp>
          <p:nvSpPr>
            <p:cNvPr id="6" name="object 6"/>
            <p:cNvSpPr/>
            <p:nvPr/>
          </p:nvSpPr>
          <p:spPr>
            <a:xfrm>
              <a:off x="5069249" y="1016990"/>
              <a:ext cx="2402380" cy="15805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44291" y="988784"/>
              <a:ext cx="1429808" cy="16369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9248" y="2665237"/>
              <a:ext cx="3904855" cy="17394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682</Words>
  <Application>Microsoft Office PowerPoint</Application>
  <PresentationFormat>On-screen Show (16:9)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Office Theme</vt:lpstr>
      <vt:lpstr>Introduction to Object Detection</vt:lpstr>
      <vt:lpstr>Computer Vision Tasks</vt:lpstr>
      <vt:lpstr>Computer Vision Tasks</vt:lpstr>
      <vt:lpstr>Classification + Localization</vt:lpstr>
      <vt:lpstr>Classification + Localization: ImageNet Challenge</vt:lpstr>
      <vt:lpstr>Intersection Over Union (IoU)</vt:lpstr>
      <vt:lpstr>Classification + Localization: Model</vt:lpstr>
      <vt:lpstr>Computer Vision Tasks</vt:lpstr>
      <vt:lpstr>Object Detection 2001-2007</vt:lpstr>
      <vt:lpstr>Object Detection 2007-2012</vt:lpstr>
      <vt:lpstr>Object Detection Today</vt:lpstr>
      <vt:lpstr>Object Detection: Datasets</vt:lpstr>
      <vt:lpstr>Pascal Examples</vt:lpstr>
      <vt:lpstr>COCO Examples</vt:lpstr>
      <vt:lpstr>Object Detection</vt:lpstr>
      <vt:lpstr>Object Detection: Evaluation</vt:lpstr>
      <vt:lpstr>Object Detection: Evaluation</vt:lpstr>
      <vt:lpstr>Precision And Recall For a Threshold</vt:lpstr>
      <vt:lpstr>Precision-Recall Curve</vt:lpstr>
      <vt:lpstr>Average Precision (AP)</vt:lpstr>
      <vt:lpstr>Mean Average Precision (mAP)</vt:lpstr>
      <vt:lpstr>Object Detection: Evaluation</vt:lpstr>
      <vt:lpstr>Object Detection: Evaluation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Detection</dc:title>
  <cp:lastModifiedBy>Sondekoppam Vijayashankar, Srikanta Prasad</cp:lastModifiedBy>
  <cp:revision>2</cp:revision>
  <dcterms:created xsi:type="dcterms:W3CDTF">2021-01-27T08:28:26Z</dcterms:created>
  <dcterms:modified xsi:type="dcterms:W3CDTF">2021-01-27T18:09:42Z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